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67" r:id="rId23"/>
  </p:sldIdLst>
  <p:sldSz cx="9144000" cy="6858000" type="screen4x3"/>
  <p:notesSz cx="6858000" cy="9144000"/>
  <p:embeddedFontLst>
    <p:embeddedFont>
      <p:font typeface="Tuffy" panose="020B0603060100000000"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uffy-TTF" panose="020B0603060100000000" charset="0"/>
      <p:regular r:id="rId34"/>
      <p:bold r:id="rId35"/>
      <p:italic r:id="rId36"/>
      <p:boldItalic r:id="rId37"/>
    </p:embeddedFont>
    <p:embeddedFont>
      <p:font typeface="Twinkl" panose="020B060402020202020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26D"/>
    <a:srgbClr val="08743A"/>
    <a:srgbClr val="88BD31"/>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7" d="100"/>
          <a:sy n="97" d="100"/>
        </p:scale>
        <p:origin x="798"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23/11/2020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26108" y="2059303"/>
            <a:ext cx="5462237" cy="495108"/>
          </a:xfrm>
          <a:prstGeom prst="rect">
            <a:avLst/>
          </a:prstGeom>
          <a:solidFill>
            <a:srgbClr val="B9D26D"/>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cylinder-shaped with a pendulum inside </a:t>
            </a:r>
          </a:p>
        </p:txBody>
      </p:sp>
      <p:sp>
        <p:nvSpPr>
          <p:cNvPr id="12" name="Rectangle 11"/>
          <p:cNvSpPr/>
          <p:nvPr/>
        </p:nvSpPr>
        <p:spPr>
          <a:xfrm>
            <a:off x="2926110" y="2678686"/>
            <a:ext cx="5462237" cy="772107"/>
          </a:xfrm>
          <a:prstGeom prst="rect">
            <a:avLst/>
          </a:prstGeom>
          <a:solidFill>
            <a:srgbClr val="88BD31"/>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eight dragon heads around the top with a ball in each of their mouths</a:t>
            </a:r>
          </a:p>
        </p:txBody>
      </p:sp>
      <p:sp>
        <p:nvSpPr>
          <p:cNvPr id="13" name="Rectangle 12"/>
          <p:cNvSpPr/>
          <p:nvPr/>
        </p:nvSpPr>
        <p:spPr>
          <a:xfrm>
            <a:off x="2926108" y="3575068"/>
            <a:ext cx="5462237" cy="772107"/>
          </a:xfrm>
          <a:prstGeom prst="rect">
            <a:avLst/>
          </a:prstGeom>
          <a:solidFill>
            <a:srgbClr val="B9D26D"/>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eight frogs near the base, one under each of the dragon heads</a:t>
            </a:r>
          </a:p>
        </p:txBody>
      </p:sp>
      <p:sp>
        <p:nvSpPr>
          <p:cNvPr id="14" name="Rectangle 13"/>
          <p:cNvSpPr/>
          <p:nvPr/>
        </p:nvSpPr>
        <p:spPr>
          <a:xfrm>
            <a:off x="755649" y="1366416"/>
            <a:ext cx="7632699" cy="495108"/>
          </a:xfrm>
          <a:prstGeom prst="rect">
            <a:avLst/>
          </a:prstGeom>
          <a:solidFill>
            <a:srgbClr val="08743A"/>
          </a:solidFill>
        </p:spPr>
        <p:txBody>
          <a:bodyPr wrap="square" lIns="108000" tIns="108000" rIns="108000" bIns="108000">
            <a:spAutoFit/>
          </a:bodyPr>
          <a:lstStyle/>
          <a:p>
            <a:r>
              <a:rPr lang="en-US" dirty="0">
                <a:solidFill>
                  <a:schemeClr val="bg1"/>
                </a:solidFill>
                <a:latin typeface="Twinkl" pitchFamily="50" charset="0"/>
              </a:rPr>
              <a:t>Zhang </a:t>
            </a:r>
            <a:r>
              <a:rPr lang="en-US" dirty="0" err="1">
                <a:solidFill>
                  <a:schemeClr val="bg1"/>
                </a:solidFill>
                <a:latin typeface="Twinkl" pitchFamily="50" charset="0"/>
              </a:rPr>
              <a:t>Heng’s</a:t>
            </a:r>
            <a:r>
              <a:rPr lang="en-US" dirty="0">
                <a:solidFill>
                  <a:schemeClr val="bg1"/>
                </a:solidFill>
                <a:latin typeface="Twinkl" pitchFamily="50" charset="0"/>
              </a:rPr>
              <a:t> </a:t>
            </a:r>
            <a:r>
              <a:rPr lang="en-US" dirty="0" err="1">
                <a:solidFill>
                  <a:schemeClr val="bg1"/>
                </a:solidFill>
                <a:latin typeface="Twinkl" pitchFamily="50" charset="0"/>
              </a:rPr>
              <a:t>seismoscope</a:t>
            </a:r>
            <a:r>
              <a:rPr lang="en-US" dirty="0">
                <a:solidFill>
                  <a:schemeClr val="bg1"/>
                </a:solidFill>
                <a:latin typeface="Twinkl" pitchFamily="50" charset="0"/>
              </a:rPr>
              <a:t> looked like this:</a:t>
            </a:r>
          </a:p>
        </p:txBody>
      </p:sp>
      <p:sp>
        <p:nvSpPr>
          <p:cNvPr id="15"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grpSp>
        <p:nvGrpSpPr>
          <p:cNvPr id="3" name="Group 2"/>
          <p:cNvGrpSpPr/>
          <p:nvPr/>
        </p:nvGrpSpPr>
        <p:grpSpPr>
          <a:xfrm>
            <a:off x="794647" y="2056570"/>
            <a:ext cx="2089517" cy="2339773"/>
            <a:chOff x="4754881" y="2037520"/>
            <a:chExt cx="3633468" cy="40686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506" y="2037520"/>
              <a:ext cx="3413790" cy="3964767"/>
            </a:xfrm>
            <a:prstGeom prst="rect">
              <a:avLst/>
            </a:prstGeom>
            <a:ln w="107950">
              <a:solidFill>
                <a:srgbClr val="08743A"/>
              </a:solidFill>
              <a:miter lim="800000"/>
            </a:ln>
          </p:spPr>
        </p:pic>
        <p:sp>
          <p:nvSpPr>
            <p:cNvPr id="17" name="TextBox 21"/>
            <p:cNvSpPr txBox="1">
              <a:spLocks noChangeArrowheads="1"/>
            </p:cNvSpPr>
            <p:nvPr/>
          </p:nvSpPr>
          <p:spPr bwMode="auto">
            <a:xfrm>
              <a:off x="4754881" y="6002287"/>
              <a:ext cx="3633468" cy="10387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Muséum</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de Toulouse</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sz="500" b="1" u="sng" dirty="0" err="1">
                  <a:solidFill>
                    <a:schemeClr val="bg1"/>
                  </a:solidFill>
                  <a:latin typeface="Tuffy" panose="020B0603060100000000" pitchFamily="34" charset="0"/>
                  <a:ea typeface="Tuffy" panose="020B0603060100000000" pitchFamily="34" charset="0"/>
                </a:rPr>
                <a:t>Sismomètre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grpSp>
      <p:sp>
        <p:nvSpPr>
          <p:cNvPr id="20" name="Rectangle 19"/>
          <p:cNvSpPr/>
          <p:nvPr/>
        </p:nvSpPr>
        <p:spPr>
          <a:xfrm>
            <a:off x="755650" y="4556386"/>
            <a:ext cx="7632698" cy="1603104"/>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It is thought that when an earthquake happened, the pendulum inside the </a:t>
            </a:r>
            <a:r>
              <a:rPr lang="en-US" dirty="0" err="1">
                <a:solidFill>
                  <a:schemeClr val="bg1"/>
                </a:solidFill>
                <a:latin typeface="Twinkl" pitchFamily="50" charset="0"/>
              </a:rPr>
              <a:t>seismoscope</a:t>
            </a:r>
            <a:r>
              <a:rPr lang="en-US" dirty="0">
                <a:solidFill>
                  <a:schemeClr val="bg1"/>
                </a:solidFill>
                <a:latin typeface="Twinkl" pitchFamily="50" charset="0"/>
              </a:rPr>
              <a:t> would move. The pendulum pushed a lever that opened a dragon's mouth. A ball rolled out and landed into a frog's mouth below. This made a noise alerting the Emperor. The dragon’s mouth that was left open pointed in the direction of the earthquake.</a:t>
            </a:r>
          </a:p>
        </p:txBody>
      </p:sp>
    </p:spTree>
    <p:extLst>
      <p:ext uri="{BB962C8B-B14F-4D97-AF65-F5344CB8AC3E}">
        <p14:creationId xmlns:p14="http://schemas.microsoft.com/office/powerpoint/2010/main" val="11982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800100" y="2985138"/>
            <a:ext cx="7515225" cy="1880103"/>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Bina was a teacher of philosophy in the monasteries of Italy. He is thought to have designed a simple </a:t>
            </a:r>
            <a:r>
              <a:rPr lang="en-US" dirty="0" err="1">
                <a:solidFill>
                  <a:schemeClr val="bg1"/>
                </a:solidFill>
                <a:latin typeface="Twinkl" pitchFamily="50" charset="0"/>
              </a:rPr>
              <a:t>seismoscope</a:t>
            </a:r>
            <a:r>
              <a:rPr lang="en-US" dirty="0">
                <a:solidFill>
                  <a:schemeClr val="bg1"/>
                </a:solidFill>
                <a:latin typeface="Twinkl" pitchFamily="50" charset="0"/>
              </a:rPr>
              <a:t>. It involved hanging a pendulum from a high floor of a building. At the base of the pendulum was a pointer. There was a tray of sand underneath the pointer. When the pendulum moved due to an earthquake, the pointer would made marks in the sand.</a:t>
            </a:r>
          </a:p>
        </p:txBody>
      </p:sp>
      <p:sp>
        <p:nvSpPr>
          <p:cNvPr id="7" name="Rectangle 6"/>
          <p:cNvSpPr/>
          <p:nvPr/>
        </p:nvSpPr>
        <p:spPr>
          <a:xfrm>
            <a:off x="755649" y="2051451"/>
            <a:ext cx="763269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Father Andreas Bina</a:t>
            </a:r>
          </a:p>
          <a:p>
            <a:pPr algn="ctr"/>
            <a:r>
              <a:rPr lang="en-US" b="1" dirty="0">
                <a:solidFill>
                  <a:schemeClr val="bg1"/>
                </a:solidFill>
                <a:latin typeface="Twinkl" pitchFamily="50" charset="0"/>
              </a:rPr>
              <a:t>1751</a:t>
            </a:r>
          </a:p>
        </p:txBody>
      </p:sp>
    </p:spTree>
    <p:extLst>
      <p:ext uri="{BB962C8B-B14F-4D97-AF65-F5344CB8AC3E}">
        <p14:creationId xmlns:p14="http://schemas.microsoft.com/office/powerpoint/2010/main" val="231507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800100" y="2985138"/>
            <a:ext cx="7515225" cy="1880103"/>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Some small earthquakes hit the town of </a:t>
            </a:r>
            <a:r>
              <a:rPr lang="en-US" dirty="0" err="1">
                <a:solidFill>
                  <a:schemeClr val="bg1"/>
                </a:solidFill>
                <a:latin typeface="Twinkl" pitchFamily="50" charset="0"/>
              </a:rPr>
              <a:t>Comrie</a:t>
            </a:r>
            <a:r>
              <a:rPr lang="en-US" dirty="0">
                <a:solidFill>
                  <a:schemeClr val="bg1"/>
                </a:solidFill>
                <a:latin typeface="Twinkl" pitchFamily="50" charset="0"/>
              </a:rPr>
              <a:t> in Scotland. So, scientists decided to built an earthquake house. The house had small wooden posts inside it. They were balanced on their ends and were supposed to fall over when there was an earthquake. Unfortunately, this didn’t work too well and the system wasn’t sensitive enough to record any earthquakes.</a:t>
            </a:r>
          </a:p>
        </p:txBody>
      </p:sp>
      <p:sp>
        <p:nvSpPr>
          <p:cNvPr id="7" name="Rectangle 6"/>
          <p:cNvSpPr/>
          <p:nvPr/>
        </p:nvSpPr>
        <p:spPr>
          <a:xfrm>
            <a:off x="755649" y="2051451"/>
            <a:ext cx="763269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British Scientists</a:t>
            </a:r>
          </a:p>
          <a:p>
            <a:pPr algn="ctr"/>
            <a:r>
              <a:rPr lang="en-US" b="1" dirty="0">
                <a:solidFill>
                  <a:schemeClr val="bg1"/>
                </a:solidFill>
                <a:latin typeface="Twinkl" pitchFamily="50" charset="0"/>
              </a:rPr>
              <a:t>1870</a:t>
            </a:r>
          </a:p>
        </p:txBody>
      </p:sp>
    </p:spTree>
    <p:extLst>
      <p:ext uri="{BB962C8B-B14F-4D97-AF65-F5344CB8AC3E}">
        <p14:creationId xmlns:p14="http://schemas.microsoft.com/office/powerpoint/2010/main" val="28744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27759" y="1466421"/>
            <a:ext cx="476058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John Milne</a:t>
            </a:r>
          </a:p>
          <a:p>
            <a:pPr algn="ctr"/>
            <a:r>
              <a:rPr lang="en-US" b="1" dirty="0">
                <a:solidFill>
                  <a:schemeClr val="bg1"/>
                </a:solidFill>
                <a:latin typeface="Twinkl" pitchFamily="50" charset="0"/>
              </a:rPr>
              <a:t>1880</a:t>
            </a:r>
          </a:p>
        </p:txBody>
      </p:sp>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3971924" y="2352396"/>
            <a:ext cx="4411660" cy="3819095"/>
          </a:xfrm>
          <a:prstGeom prst="rect">
            <a:avLst/>
          </a:prstGeom>
          <a:solidFill>
            <a:srgbClr val="88BD31"/>
          </a:solidFill>
        </p:spPr>
        <p:txBody>
          <a:bodyPr wrap="square" lIns="396000" tIns="108000" rIns="108000" bIns="108000">
            <a:spAutoFit/>
          </a:bodyPr>
          <a:lstStyle/>
          <a:p>
            <a:r>
              <a:rPr lang="en-US" dirty="0">
                <a:solidFill>
                  <a:schemeClr val="bg1"/>
                </a:solidFill>
                <a:latin typeface="Twinkl" pitchFamily="50" charset="0"/>
              </a:rPr>
              <a:t>Milne created a seismograph that was a bit different to others before it. His contained a horizontal pendulum. Milne record earthquakes in Japan using it and then made a small worldwide seismographic network. There was a problem with the design though. Any vibrations in the room created by people where the instrument was would be shown in its recording. The pendulum needed to be dampened and this idea was developed in 1898.</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1571041"/>
            <a:ext cx="3216276" cy="4502610"/>
          </a:xfrm>
          <a:prstGeom prst="rect">
            <a:avLst/>
          </a:prstGeom>
          <a:ln w="107950">
            <a:solidFill>
              <a:srgbClr val="08743A"/>
            </a:solidFill>
            <a:miter lim="800000"/>
          </a:ln>
        </p:spPr>
      </p:pic>
      <p:sp>
        <p:nvSpPr>
          <p:cNvPr id="9" name="TextBox 21"/>
          <p:cNvSpPr txBox="1">
            <a:spLocks noChangeArrowheads="1"/>
          </p:cNvSpPr>
          <p:nvPr/>
        </p:nvSpPr>
        <p:spPr bwMode="auto">
          <a:xfrm>
            <a:off x="952081" y="6057624"/>
            <a:ext cx="2823411" cy="113867"/>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Professor John Milne</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Daderot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4797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20" name="Rectangle 19"/>
          <p:cNvSpPr/>
          <p:nvPr/>
        </p:nvSpPr>
        <p:spPr>
          <a:xfrm>
            <a:off x="3349126" y="3719049"/>
            <a:ext cx="5056556" cy="2434101"/>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Seismometers still used pendulums but they had now progressed to record the time of earthquakes on a clockwork drum. At first, pen and paper was used for recording data but then light beams on photographic paper became popular. Even weak signals caused by large earthquakes anywhere in the world could now be detected.</a:t>
            </a:r>
          </a:p>
        </p:txBody>
      </p:sp>
      <p:sp>
        <p:nvSpPr>
          <p:cNvPr id="16" name="Rectangle 15"/>
          <p:cNvSpPr/>
          <p:nvPr/>
        </p:nvSpPr>
        <p:spPr>
          <a:xfrm>
            <a:off x="3349127" y="1435101"/>
            <a:ext cx="5051924" cy="2157102"/>
          </a:xfrm>
          <a:prstGeom prst="rect">
            <a:avLst/>
          </a:prstGeom>
          <a:solidFill>
            <a:srgbClr val="B9D26D"/>
          </a:solidFill>
        </p:spPr>
        <p:txBody>
          <a:bodyPr wrap="square" lIns="108000" tIns="108000" rIns="108000" bIns="108000">
            <a:spAutoFit/>
          </a:bodyPr>
          <a:lstStyle/>
          <a:p>
            <a:r>
              <a:rPr lang="en-US" dirty="0">
                <a:solidFill>
                  <a:schemeClr val="bg1"/>
                </a:solidFill>
                <a:latin typeface="Twinkl" pitchFamily="50" charset="0"/>
              </a:rPr>
              <a:t>Milne, along with James Alfred Ewing and Thomas Gray, created the Seismological Society of Japan which helped the quick development of earthquake measuring instruments in the 1880s. These scientists really helped make the seismograph a useful</a:t>
            </a:r>
            <a:br>
              <a:rPr lang="en-US" dirty="0">
                <a:solidFill>
                  <a:schemeClr val="bg1"/>
                </a:solidFill>
                <a:latin typeface="Twinkl" pitchFamily="50" charset="0"/>
              </a:rPr>
            </a:br>
            <a:r>
              <a:rPr lang="en-US" dirty="0">
                <a:solidFill>
                  <a:schemeClr val="bg1"/>
                </a:solidFill>
                <a:latin typeface="Twinkl" pitchFamily="50" charset="0"/>
              </a:rPr>
              <a:t>research instrument.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373" y="1435102"/>
            <a:ext cx="2431554" cy="4718048"/>
          </a:xfrm>
          <a:prstGeom prst="rect">
            <a:avLst/>
          </a:prstGeom>
          <a:ln w="107950">
            <a:solidFill>
              <a:srgbClr val="08743A"/>
            </a:solidFill>
            <a:miter lim="800000"/>
          </a:ln>
        </p:spPr>
      </p:pic>
      <p:sp>
        <p:nvSpPr>
          <p:cNvPr id="22" name="TextBox 21"/>
          <p:cNvSpPr txBox="1">
            <a:spLocks noChangeArrowheads="1"/>
          </p:cNvSpPr>
          <p:nvPr/>
        </p:nvSpPr>
        <p:spPr bwMode="auto">
          <a:xfrm>
            <a:off x="738433" y="6146866"/>
            <a:ext cx="2636363" cy="113867"/>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Milne’s duplex pendulum seismometer (restored)</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Daderot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91622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299" y="1470403"/>
            <a:ext cx="3651398" cy="3160636"/>
          </a:xfrm>
          <a:prstGeom prst="rect">
            <a:avLst/>
          </a:prstGeom>
          <a:ln w="107950">
            <a:solidFill>
              <a:srgbClr val="08743A"/>
            </a:solidFill>
            <a:miter lim="800000"/>
          </a:ln>
          <a:effectLst>
            <a:softEdge rad="0"/>
          </a:effectLst>
        </p:spPr>
      </p:pic>
      <p:sp>
        <p:nvSpPr>
          <p:cNvPr id="15"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8" name="Rectangle 17"/>
          <p:cNvSpPr/>
          <p:nvPr/>
        </p:nvSpPr>
        <p:spPr>
          <a:xfrm>
            <a:off x="755649" y="4854012"/>
            <a:ext cx="7632699" cy="1326105"/>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r>
              <a:rPr lang="en-US" dirty="0">
                <a:solidFill>
                  <a:schemeClr val="bg1"/>
                </a:solidFill>
                <a:latin typeface="Twinkl" pitchFamily="50" charset="0"/>
              </a:rPr>
              <a:t>?</a:t>
            </a:r>
          </a:p>
          <a:p>
            <a:r>
              <a:rPr lang="en-US" dirty="0">
                <a:solidFill>
                  <a:schemeClr val="bg1"/>
                </a:solidFill>
                <a:latin typeface="Twinkl" pitchFamily="50" charset="0"/>
              </a:rPr>
              <a:t>The horizontal pendulum seismograph was improved greatly after World War II. The Press-Ewing seismograph uses a Milne pendulum and it is still used throughout the world today. </a:t>
            </a:r>
          </a:p>
        </p:txBody>
      </p:sp>
      <p:sp>
        <p:nvSpPr>
          <p:cNvPr id="7" name="TextBox 21"/>
          <p:cNvSpPr txBox="1">
            <a:spLocks noChangeArrowheads="1"/>
          </p:cNvSpPr>
          <p:nvPr/>
        </p:nvSpPr>
        <p:spPr bwMode="auto">
          <a:xfrm>
            <a:off x="2645923" y="4631039"/>
            <a:ext cx="3852154" cy="9879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 panose="020B0603060100000000" pitchFamily="34" charset="0"/>
                <a:ea typeface="Tuffy" panose="020B0603060100000000" pitchFamily="34" charset="0"/>
                <a:cs typeface="Arial" panose="020B0604020202020204" pitchFamily="34" charset="0"/>
              </a:rPr>
              <a:t>“</a:t>
            </a:r>
            <a:r>
              <a:rPr lang="pl-PL" sz="500" b="1" u="sng" dirty="0">
                <a:solidFill>
                  <a:schemeClr val="bg1"/>
                </a:solidFill>
                <a:latin typeface="Tuffy" panose="020B0603060100000000" pitchFamily="34" charset="0"/>
                <a:ea typeface="Tuffy" panose="020B0603060100000000" pitchFamily="34" charset="0"/>
              </a:rPr>
              <a:t>Seismograph - Gray-Milne, Model 5, 1888W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Rodney Start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104884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755649" y="2776803"/>
            <a:ext cx="7632699" cy="1880103"/>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Palmieri created an instrument with U-shaped tubes filled with</a:t>
            </a:r>
            <a:r>
              <a:rPr lang="en-US" b="1" dirty="0">
                <a:solidFill>
                  <a:schemeClr val="bg1"/>
                </a:solidFill>
                <a:latin typeface="Twinkl" pitchFamily="50" charset="0"/>
              </a:rPr>
              <a:t> mercury </a:t>
            </a:r>
            <a:r>
              <a:rPr lang="en-US" dirty="0">
                <a:solidFill>
                  <a:schemeClr val="bg1"/>
                </a:solidFill>
                <a:latin typeface="Twinkl" pitchFamily="50" charset="0"/>
              </a:rPr>
              <a:t>(a liquid metal). This device could record the time, strength and length of an earthquake. When there was an earthquake, the mercury would move and stop a clock. Next, a small floating object that was on top of the mercury would move with the motion of the ground - the movement was recorded on a drum.</a:t>
            </a:r>
          </a:p>
        </p:txBody>
      </p:sp>
      <p:sp>
        <p:nvSpPr>
          <p:cNvPr id="7" name="Rectangle 6"/>
          <p:cNvSpPr/>
          <p:nvPr/>
        </p:nvSpPr>
        <p:spPr>
          <a:xfrm>
            <a:off x="755649" y="1843116"/>
            <a:ext cx="763269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Luigi Palmieri </a:t>
            </a:r>
          </a:p>
          <a:p>
            <a:pPr algn="ctr"/>
            <a:r>
              <a:rPr lang="en-US" b="1" dirty="0">
                <a:solidFill>
                  <a:schemeClr val="bg1"/>
                </a:solidFill>
                <a:latin typeface="Twinkl" pitchFamily="50" charset="0"/>
              </a:rPr>
              <a:t>1856</a:t>
            </a:r>
          </a:p>
        </p:txBody>
      </p:sp>
      <p:sp>
        <p:nvSpPr>
          <p:cNvPr id="5" name="Rectangle 4"/>
          <p:cNvSpPr/>
          <p:nvPr/>
        </p:nvSpPr>
        <p:spPr>
          <a:xfrm>
            <a:off x="755649" y="5017769"/>
            <a:ext cx="7632699" cy="1049106"/>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p>
          <a:p>
            <a:r>
              <a:rPr lang="en-US" dirty="0">
                <a:solidFill>
                  <a:schemeClr val="bg1"/>
                </a:solidFill>
                <a:latin typeface="Twinkl" pitchFamily="50" charset="0"/>
              </a:rPr>
              <a:t>Palmieri’s device is thought to be the first to record the times that earthquakes occurred.</a:t>
            </a:r>
          </a:p>
        </p:txBody>
      </p:sp>
    </p:spTree>
    <p:extLst>
      <p:ext uri="{BB962C8B-B14F-4D97-AF65-F5344CB8AC3E}">
        <p14:creationId xmlns:p14="http://schemas.microsoft.com/office/powerpoint/2010/main" val="22738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755649" y="2749642"/>
            <a:ext cx="7632699" cy="1603104"/>
          </a:xfrm>
          <a:prstGeom prst="rect">
            <a:avLst/>
          </a:prstGeom>
          <a:solidFill>
            <a:srgbClr val="88BD31"/>
          </a:solidFill>
        </p:spPr>
        <p:txBody>
          <a:bodyPr wrap="square" lIns="108000" tIns="108000" rIns="108000" bIns="108000">
            <a:spAutoFit/>
          </a:bodyPr>
          <a:lstStyle/>
          <a:p>
            <a:r>
              <a:rPr lang="en-US" dirty="0" err="1">
                <a:solidFill>
                  <a:schemeClr val="bg1"/>
                </a:solidFill>
                <a:latin typeface="Twinkl" pitchFamily="50" charset="0"/>
              </a:rPr>
              <a:t>Cecchi’s</a:t>
            </a:r>
            <a:r>
              <a:rPr lang="en-US" dirty="0">
                <a:solidFill>
                  <a:schemeClr val="bg1"/>
                </a:solidFill>
                <a:latin typeface="Twinkl" pitchFamily="50" charset="0"/>
              </a:rPr>
              <a:t> seismograph also used pendulums. The movement created by seismic waves would activate a clock, and it was recorded on a surface at the speed of 1 cm per second. Looking at the recordings, scientists could figure out the time of an earthquake’s beginning as well as how long it lasted.</a:t>
            </a:r>
          </a:p>
        </p:txBody>
      </p:sp>
      <p:sp>
        <p:nvSpPr>
          <p:cNvPr id="7" name="Rectangle 6"/>
          <p:cNvSpPr/>
          <p:nvPr/>
        </p:nvSpPr>
        <p:spPr>
          <a:xfrm>
            <a:off x="755649" y="1843116"/>
            <a:ext cx="763269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Filippo </a:t>
            </a:r>
            <a:r>
              <a:rPr lang="en-US" b="1" dirty="0" err="1">
                <a:solidFill>
                  <a:schemeClr val="bg1"/>
                </a:solidFill>
                <a:latin typeface="Twinkl" pitchFamily="50" charset="0"/>
              </a:rPr>
              <a:t>Cecchi</a:t>
            </a:r>
            <a:endParaRPr lang="en-US" b="1" dirty="0">
              <a:solidFill>
                <a:schemeClr val="bg1"/>
              </a:solidFill>
              <a:latin typeface="Twinkl" pitchFamily="50" charset="0"/>
            </a:endParaRPr>
          </a:p>
          <a:p>
            <a:pPr algn="ctr"/>
            <a:r>
              <a:rPr lang="en-US" b="1" dirty="0">
                <a:solidFill>
                  <a:schemeClr val="bg1"/>
                </a:solidFill>
                <a:latin typeface="Twinkl" pitchFamily="50" charset="0"/>
              </a:rPr>
              <a:t>1875 </a:t>
            </a:r>
            <a:endParaRPr lang="en-US" dirty="0">
              <a:solidFill>
                <a:schemeClr val="bg1"/>
              </a:solidFill>
              <a:latin typeface="Twinkl" pitchFamily="50" charset="0"/>
            </a:endParaRPr>
          </a:p>
        </p:txBody>
      </p:sp>
      <p:sp>
        <p:nvSpPr>
          <p:cNvPr id="5" name="Rectangle 4"/>
          <p:cNvSpPr/>
          <p:nvPr/>
        </p:nvSpPr>
        <p:spPr>
          <a:xfrm>
            <a:off x="755649" y="5271266"/>
            <a:ext cx="7632699" cy="772107"/>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p>
          <a:p>
            <a:r>
              <a:rPr lang="en-US" dirty="0">
                <a:solidFill>
                  <a:schemeClr val="bg1"/>
                </a:solidFill>
                <a:latin typeface="Twinkl" pitchFamily="50" charset="0"/>
              </a:rPr>
              <a:t>Some people feel </a:t>
            </a:r>
            <a:r>
              <a:rPr lang="en-US" dirty="0" err="1">
                <a:solidFill>
                  <a:schemeClr val="bg1"/>
                </a:solidFill>
                <a:latin typeface="Twinkl" pitchFamily="50" charset="0"/>
              </a:rPr>
              <a:t>Cecchi</a:t>
            </a:r>
            <a:r>
              <a:rPr lang="en-US" dirty="0">
                <a:solidFill>
                  <a:schemeClr val="bg1"/>
                </a:solidFill>
                <a:latin typeface="Twinkl" pitchFamily="50" charset="0"/>
              </a:rPr>
              <a:t> was the inventor of the earliest seismograph.</a:t>
            </a:r>
          </a:p>
        </p:txBody>
      </p:sp>
    </p:spTree>
    <p:extLst>
      <p:ext uri="{BB962C8B-B14F-4D97-AF65-F5344CB8AC3E}">
        <p14:creationId xmlns:p14="http://schemas.microsoft.com/office/powerpoint/2010/main" val="32887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Seismograph and the Richter Scale</a:t>
            </a:r>
            <a:endParaRPr lang="en-GB" sz="3600" dirty="0">
              <a:latin typeface="+mn-lt"/>
            </a:endParaRPr>
          </a:p>
        </p:txBody>
      </p:sp>
      <p:sp>
        <p:nvSpPr>
          <p:cNvPr id="14" name="Rectangle 13"/>
          <p:cNvSpPr/>
          <p:nvPr/>
        </p:nvSpPr>
        <p:spPr>
          <a:xfrm>
            <a:off x="3114392" y="2779510"/>
            <a:ext cx="5273957" cy="1603104"/>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Richter scale is a popular unit for measuring the magnitude of an earthquake.</a:t>
            </a:r>
          </a:p>
          <a:p>
            <a:r>
              <a:rPr lang="en-US" dirty="0">
                <a:solidFill>
                  <a:schemeClr val="bg1"/>
                </a:solidFill>
                <a:latin typeface="Twinkl" pitchFamily="50" charset="0"/>
              </a:rPr>
              <a:t>Richter used the signals from a small Wood-Anderson seismograph to form his magnitude scale for earthquakes.</a:t>
            </a:r>
          </a:p>
        </p:txBody>
      </p:sp>
      <p:sp>
        <p:nvSpPr>
          <p:cNvPr id="7" name="Rectangle 6"/>
          <p:cNvSpPr/>
          <p:nvPr/>
        </p:nvSpPr>
        <p:spPr>
          <a:xfrm>
            <a:off x="3114392" y="1872984"/>
            <a:ext cx="5273957"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Charles Richter </a:t>
            </a:r>
          </a:p>
          <a:p>
            <a:pPr algn="ctr"/>
            <a:r>
              <a:rPr lang="en-US" b="1" dirty="0">
                <a:solidFill>
                  <a:schemeClr val="bg1"/>
                </a:solidFill>
                <a:latin typeface="Twinkl" pitchFamily="50" charset="0"/>
              </a:rPr>
              <a:t>1935 </a:t>
            </a:r>
          </a:p>
        </p:txBody>
      </p:sp>
      <p:sp>
        <p:nvSpPr>
          <p:cNvPr id="5" name="Rectangle 4"/>
          <p:cNvSpPr/>
          <p:nvPr/>
        </p:nvSpPr>
        <p:spPr>
          <a:xfrm>
            <a:off x="755650" y="5094894"/>
            <a:ext cx="7632699" cy="1049106"/>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p>
          <a:p>
            <a:r>
              <a:rPr lang="en-GB" altLang="en-US" dirty="0">
                <a:solidFill>
                  <a:schemeClr val="bg1"/>
                </a:solidFill>
                <a:latin typeface="Twinkl" pitchFamily="50" charset="0"/>
              </a:rPr>
              <a:t>Another measure is the </a:t>
            </a:r>
            <a:r>
              <a:rPr lang="en-GB" altLang="en-US" dirty="0" err="1">
                <a:solidFill>
                  <a:schemeClr val="bg1"/>
                </a:solidFill>
                <a:latin typeface="Twinkl" pitchFamily="50" charset="0"/>
              </a:rPr>
              <a:t>Mercalli</a:t>
            </a:r>
            <a:r>
              <a:rPr lang="en-GB" altLang="en-US" dirty="0">
                <a:solidFill>
                  <a:schemeClr val="bg1"/>
                </a:solidFill>
                <a:latin typeface="Twinkl" pitchFamily="50" charset="0"/>
              </a:rPr>
              <a:t> scale, and this is based on people’s observations during an earthquake.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58" y="1473201"/>
            <a:ext cx="2137446" cy="3374394"/>
          </a:xfrm>
          <a:prstGeom prst="rect">
            <a:avLst/>
          </a:prstGeom>
          <a:ln w="107950">
            <a:solidFill>
              <a:srgbClr val="08743A"/>
            </a:solidFill>
            <a:miter lim="800000"/>
          </a:ln>
        </p:spPr>
      </p:pic>
    </p:spTree>
    <p:extLst>
      <p:ext uri="{BB962C8B-B14F-4D97-AF65-F5344CB8AC3E}">
        <p14:creationId xmlns:p14="http://schemas.microsoft.com/office/powerpoint/2010/main" val="183202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4" name="Rectangle 13"/>
          <p:cNvSpPr/>
          <p:nvPr/>
        </p:nvSpPr>
        <p:spPr>
          <a:xfrm>
            <a:off x="755649" y="2258310"/>
            <a:ext cx="7632699" cy="1603104"/>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Scientists started to develop electromagnetic seismographs. These work when a coil is moved through a magnetic field whenever there is an earthquake. The movement makes an electrical current that is put into a machine. It measures the current and then gives data about the source and direction of the earthquake. </a:t>
            </a:r>
          </a:p>
        </p:txBody>
      </p:sp>
      <p:sp>
        <p:nvSpPr>
          <p:cNvPr id="7" name="Rectangle 6"/>
          <p:cNvSpPr/>
          <p:nvPr/>
        </p:nvSpPr>
        <p:spPr>
          <a:xfrm>
            <a:off x="755649" y="1374392"/>
            <a:ext cx="763269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Electromagnetic Seismographs</a:t>
            </a:r>
          </a:p>
          <a:p>
            <a:pPr algn="ctr"/>
            <a:r>
              <a:rPr lang="en-US" b="1" dirty="0">
                <a:solidFill>
                  <a:schemeClr val="bg1"/>
                </a:solidFill>
                <a:latin typeface="Twinkl" pitchFamily="50" charset="0"/>
              </a:rPr>
              <a:t>1900s </a:t>
            </a:r>
          </a:p>
        </p:txBody>
      </p:sp>
      <p:sp>
        <p:nvSpPr>
          <p:cNvPr id="6" name="Rectangle 5"/>
          <p:cNvSpPr/>
          <p:nvPr/>
        </p:nvSpPr>
        <p:spPr>
          <a:xfrm>
            <a:off x="755649" y="3973225"/>
            <a:ext cx="7632699" cy="1049106"/>
          </a:xfrm>
          <a:prstGeom prst="rect">
            <a:avLst/>
          </a:prstGeom>
          <a:solidFill>
            <a:srgbClr val="B9D26D"/>
          </a:solidFill>
        </p:spPr>
        <p:txBody>
          <a:bodyPr wrap="square" lIns="108000" tIns="108000" rIns="108000" bIns="108000">
            <a:spAutoFit/>
          </a:bodyPr>
          <a:lstStyle/>
          <a:p>
            <a:r>
              <a:rPr lang="en-US" dirty="0">
                <a:solidFill>
                  <a:schemeClr val="bg1"/>
                </a:solidFill>
                <a:latin typeface="Twinkl" pitchFamily="50" charset="0"/>
              </a:rPr>
              <a:t>Electromagnetic seismographs helped monitoring of earthquakes worldwide. By the 1960s the World-Wide Standardized Seismography Network was formed to find earthquakes in more than 60 countries.</a:t>
            </a:r>
          </a:p>
        </p:txBody>
      </p:sp>
      <p:sp>
        <p:nvSpPr>
          <p:cNvPr id="8" name="Rectangle 7"/>
          <p:cNvSpPr/>
          <p:nvPr/>
        </p:nvSpPr>
        <p:spPr>
          <a:xfrm>
            <a:off x="755649" y="5134141"/>
            <a:ext cx="7632699" cy="1049106"/>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Seismographs will continue to be an important tool because there is so much more to be discovered about earthquakes and how they change our planet.</a:t>
            </a:r>
          </a:p>
        </p:txBody>
      </p:sp>
    </p:spTree>
    <p:extLst>
      <p:ext uri="{BB962C8B-B14F-4D97-AF65-F5344CB8AC3E}">
        <p14:creationId xmlns:p14="http://schemas.microsoft.com/office/powerpoint/2010/main" val="10158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1" y="2133492"/>
            <a:ext cx="7632698" cy="1421928"/>
          </a:xfrm>
          <a:prstGeom prst="rect">
            <a:avLst/>
          </a:prstGeom>
        </p:spPr>
        <p:txBody>
          <a:bodyPr wrap="square">
            <a:spAutoFit/>
          </a:bodyPr>
          <a:lstStyle/>
          <a:p>
            <a:pPr>
              <a:lnSpc>
                <a:spcPct val="120000"/>
              </a:lnSpc>
            </a:pPr>
            <a:r>
              <a:rPr lang="en-US" dirty="0">
                <a:latin typeface="Twinkl" pitchFamily="50" charset="0"/>
              </a:rPr>
              <a:t>Small waves or ripples spread out from where the stone hit the water. </a:t>
            </a:r>
          </a:p>
          <a:p>
            <a:pPr>
              <a:lnSpc>
                <a:spcPct val="120000"/>
              </a:lnSpc>
            </a:pPr>
            <a:r>
              <a:rPr lang="en-US" dirty="0">
                <a:latin typeface="Twinkl" pitchFamily="50" charset="0"/>
              </a:rPr>
              <a:t>It’s just the same with earthquakes. When an earthquake happens, it sends out waves (seismic waves) that travel through the ground making it shake. Is there a way ground motion can be measured?</a:t>
            </a:r>
          </a:p>
        </p:txBody>
      </p:sp>
      <p:grpSp>
        <p:nvGrpSpPr>
          <p:cNvPr id="11" name="Group 10"/>
          <p:cNvGrpSpPr/>
          <p:nvPr/>
        </p:nvGrpSpPr>
        <p:grpSpPr>
          <a:xfrm>
            <a:off x="522483" y="617687"/>
            <a:ext cx="7865868" cy="1349539"/>
            <a:chOff x="522483" y="617687"/>
            <a:chExt cx="7865868" cy="1349539"/>
          </a:xfrm>
        </p:grpSpPr>
        <p:sp>
          <p:nvSpPr>
            <p:cNvPr id="3" name="Rectangle 2"/>
            <p:cNvSpPr/>
            <p:nvPr/>
          </p:nvSpPr>
          <p:spPr>
            <a:xfrm>
              <a:off x="2114026" y="751921"/>
              <a:ext cx="6274325" cy="1215305"/>
            </a:xfrm>
            <a:prstGeom prst="rect">
              <a:avLst/>
            </a:prstGeom>
            <a:solidFill>
              <a:srgbClr val="88BD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16000" tIns="108000" rIns="108000" bIns="108000" rtlCol="0" anchor="ctr">
              <a:spAutoFit/>
            </a:bodyPr>
            <a:lstStyle/>
            <a:p>
              <a:pPr>
                <a:lnSpc>
                  <a:spcPct val="120000"/>
                </a:lnSpc>
              </a:pPr>
              <a:r>
                <a:rPr lang="en-US" dirty="0">
                  <a:latin typeface="Twinkl" pitchFamily="50" charset="0"/>
                </a:rPr>
                <a:t>Imagine throwing a rock into a still lake. What happens when your rock hits the still water and beings to sink?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483" y="617687"/>
              <a:ext cx="2519168" cy="1246145"/>
            </a:xfrm>
            <a:prstGeom prst="rect">
              <a:avLst/>
            </a:prstGeom>
          </p:spPr>
        </p:pic>
      </p:grpSp>
      <p:grpSp>
        <p:nvGrpSpPr>
          <p:cNvPr id="10" name="Group 9"/>
          <p:cNvGrpSpPr/>
          <p:nvPr/>
        </p:nvGrpSpPr>
        <p:grpSpPr>
          <a:xfrm>
            <a:off x="755650" y="3371532"/>
            <a:ext cx="7552843" cy="1815044"/>
            <a:chOff x="755650" y="3358520"/>
            <a:chExt cx="7552843" cy="1815044"/>
          </a:xfrm>
          <a:solidFill>
            <a:srgbClr val="B9D26D"/>
          </a:solidFill>
        </p:grpSpPr>
        <p:sp>
          <p:nvSpPr>
            <p:cNvPr id="6" name="Rectangle 5"/>
            <p:cNvSpPr/>
            <p:nvPr/>
          </p:nvSpPr>
          <p:spPr>
            <a:xfrm>
              <a:off x="755650" y="3710638"/>
              <a:ext cx="6047822" cy="1049106"/>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Using an instrument called a seismograph</a:t>
              </a:r>
              <a:br>
                <a:rPr lang="en-US" dirty="0">
                  <a:solidFill>
                    <a:schemeClr val="bg1"/>
                  </a:solidFill>
                  <a:latin typeface="Twinkl" pitchFamily="50" charset="0"/>
                </a:rPr>
              </a:br>
              <a:r>
                <a:rPr lang="en-US" dirty="0">
                  <a:solidFill>
                    <a:schemeClr val="bg1"/>
                  </a:solidFill>
                  <a:latin typeface="Twinkl" pitchFamily="50" charset="0"/>
                </a:rPr>
                <a:t>(say: size-</a:t>
              </a:r>
              <a:r>
                <a:rPr lang="en-US" dirty="0" err="1">
                  <a:solidFill>
                    <a:schemeClr val="bg1"/>
                  </a:solidFill>
                  <a:latin typeface="Twinkl" pitchFamily="50" charset="0"/>
                </a:rPr>
                <a:t>mo</a:t>
              </a:r>
              <a:r>
                <a:rPr lang="en-US" dirty="0">
                  <a:solidFill>
                    <a:schemeClr val="bg1"/>
                  </a:solidFill>
                  <a:latin typeface="Twinkl" pitchFamily="50" charset="0"/>
                </a:rPr>
                <a:t>-</a:t>
              </a:r>
              <a:r>
                <a:rPr lang="en-US" dirty="0" err="1">
                  <a:solidFill>
                    <a:schemeClr val="bg1"/>
                  </a:solidFill>
                  <a:latin typeface="Twinkl" pitchFamily="50" charset="0"/>
                </a:rPr>
                <a:t>graf</a:t>
              </a:r>
              <a:r>
                <a:rPr lang="en-US" dirty="0">
                  <a:solidFill>
                    <a:schemeClr val="bg1"/>
                  </a:solidFill>
                  <a:latin typeface="Twinkl" pitchFamily="50" charset="0"/>
                </a:rPr>
                <a:t>) or seismometer, scientists</a:t>
              </a:r>
              <a:br>
                <a:rPr lang="en-US" dirty="0">
                  <a:solidFill>
                    <a:schemeClr val="bg1"/>
                  </a:solidFill>
                  <a:latin typeface="Twinkl" pitchFamily="50" charset="0"/>
                </a:rPr>
              </a:br>
              <a:r>
                <a:rPr lang="en-US" dirty="0">
                  <a:solidFill>
                    <a:schemeClr val="bg1"/>
                  </a:solidFill>
                  <a:latin typeface="Twinkl" pitchFamily="50" charset="0"/>
                </a:rPr>
                <a:t>measure and record seismic waves.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455" y="3358520"/>
              <a:ext cx="1896038" cy="1815044"/>
            </a:xfrm>
            <a:prstGeom prst="rect">
              <a:avLst/>
            </a:prstGeom>
            <a:noFill/>
          </p:spPr>
        </p:pic>
      </p:grpSp>
      <p:sp>
        <p:nvSpPr>
          <p:cNvPr id="8" name="Rectangle 7"/>
          <p:cNvSpPr/>
          <p:nvPr/>
        </p:nvSpPr>
        <p:spPr>
          <a:xfrm>
            <a:off x="755649" y="4939022"/>
            <a:ext cx="7632699" cy="495108"/>
          </a:xfrm>
          <a:prstGeom prst="rect">
            <a:avLst/>
          </a:prstGeom>
          <a:solidFill>
            <a:srgbClr val="08743A"/>
          </a:solidFill>
        </p:spPr>
        <p:txBody>
          <a:bodyPr wrap="square" lIns="108000" tIns="108000" rIns="108000" bIns="108000">
            <a:spAutoFit/>
          </a:bodyPr>
          <a:lstStyle/>
          <a:p>
            <a:pPr algn="ctr"/>
            <a:r>
              <a:rPr lang="en-US" dirty="0">
                <a:solidFill>
                  <a:schemeClr val="bg1"/>
                </a:solidFill>
                <a:latin typeface="Twinkl" pitchFamily="50" charset="0"/>
              </a:rPr>
              <a:t>What do you already know about seismographs?</a:t>
            </a:r>
          </a:p>
        </p:txBody>
      </p:sp>
      <p:sp>
        <p:nvSpPr>
          <p:cNvPr id="13" name="Rectangle 12"/>
          <p:cNvSpPr/>
          <p:nvPr/>
        </p:nvSpPr>
        <p:spPr>
          <a:xfrm>
            <a:off x="755649" y="5600396"/>
            <a:ext cx="7632699" cy="495108"/>
          </a:xfrm>
          <a:prstGeom prst="rect">
            <a:avLst/>
          </a:prstGeom>
          <a:solidFill>
            <a:srgbClr val="08743A"/>
          </a:solidFill>
        </p:spPr>
        <p:txBody>
          <a:bodyPr wrap="square" lIns="108000" tIns="108000" rIns="108000" bIns="108000">
            <a:spAutoFit/>
          </a:bodyPr>
          <a:lstStyle/>
          <a:p>
            <a:pPr algn="ctr"/>
            <a:r>
              <a:rPr lang="en-US" dirty="0">
                <a:solidFill>
                  <a:schemeClr val="bg1"/>
                </a:solidFill>
                <a:latin typeface="Twinkl" pitchFamily="50" charset="0"/>
              </a:rPr>
              <a:t>What do you want to know about seismographs?</a:t>
            </a:r>
          </a:p>
        </p:txBody>
      </p:sp>
    </p:spTree>
    <p:extLst>
      <p:ext uri="{BB962C8B-B14F-4D97-AF65-F5344CB8AC3E}">
        <p14:creationId xmlns:p14="http://schemas.microsoft.com/office/powerpoint/2010/main" val="15229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09507"/>
            <a:ext cx="8220075" cy="1476285"/>
          </a:xfrm>
        </p:spPr>
        <p:txBody>
          <a:bodyPr>
            <a:spAutoFit/>
          </a:bodyPr>
          <a:lstStyle/>
          <a:p>
            <a:pPr algn="ctr"/>
            <a:r>
              <a:rPr lang="en-US" sz="3200" dirty="0">
                <a:latin typeface="Twinkl" pitchFamily="50" charset="0"/>
              </a:rPr>
              <a:t>Other Important People and the Development of the Seismograph</a:t>
            </a:r>
            <a:endParaRPr lang="en-GB" sz="3200" dirty="0">
              <a:latin typeface="+mn-lt"/>
            </a:endParaRPr>
          </a:p>
        </p:txBody>
      </p:sp>
      <p:sp>
        <p:nvSpPr>
          <p:cNvPr id="14" name="Rectangle 13"/>
          <p:cNvSpPr/>
          <p:nvPr/>
        </p:nvSpPr>
        <p:spPr>
          <a:xfrm>
            <a:off x="755649" y="1715102"/>
            <a:ext cx="7632699" cy="495108"/>
          </a:xfrm>
          <a:prstGeom prst="rect">
            <a:avLst/>
          </a:prstGeom>
          <a:solidFill>
            <a:srgbClr val="88BD31"/>
          </a:solidFill>
        </p:spPr>
        <p:txBody>
          <a:bodyPr wrap="square" lIns="108000" tIns="108000" rIns="108000" bIns="108000">
            <a:spAutoFit/>
          </a:bodyPr>
          <a:lstStyle/>
          <a:p>
            <a:r>
              <a:rPr lang="en-US" dirty="0">
                <a:latin typeface="Twinkl" pitchFamily="50" charset="0"/>
              </a:rPr>
              <a:t>1811 Jared Brooks’ pendulums </a:t>
            </a:r>
          </a:p>
        </p:txBody>
      </p:sp>
      <p:sp>
        <p:nvSpPr>
          <p:cNvPr id="6" name="Rectangle 5"/>
          <p:cNvSpPr/>
          <p:nvPr/>
        </p:nvSpPr>
        <p:spPr>
          <a:xfrm>
            <a:off x="755649" y="2183110"/>
            <a:ext cx="7632699" cy="495108"/>
          </a:xfrm>
          <a:prstGeom prst="rect">
            <a:avLst/>
          </a:prstGeom>
          <a:solidFill>
            <a:srgbClr val="B9D26D"/>
          </a:solidFill>
        </p:spPr>
        <p:txBody>
          <a:bodyPr wrap="square" lIns="108000" tIns="108000" rIns="108000" bIns="108000">
            <a:spAutoFit/>
          </a:bodyPr>
          <a:lstStyle/>
          <a:p>
            <a:r>
              <a:rPr lang="en-US" dirty="0">
                <a:latin typeface="Twinkl" pitchFamily="50" charset="0"/>
              </a:rPr>
              <a:t>1844 James Forbes’ Seismometer</a:t>
            </a:r>
          </a:p>
        </p:txBody>
      </p:sp>
      <p:sp>
        <p:nvSpPr>
          <p:cNvPr id="9" name="Rectangle 8"/>
          <p:cNvSpPr/>
          <p:nvPr/>
        </p:nvSpPr>
        <p:spPr>
          <a:xfrm>
            <a:off x="755649" y="2651118"/>
            <a:ext cx="7632699" cy="495108"/>
          </a:xfrm>
          <a:prstGeom prst="rect">
            <a:avLst/>
          </a:prstGeom>
          <a:solidFill>
            <a:srgbClr val="88BD31"/>
          </a:solidFill>
        </p:spPr>
        <p:txBody>
          <a:bodyPr wrap="square" lIns="108000" tIns="108000" rIns="108000" bIns="108000">
            <a:spAutoFit/>
          </a:bodyPr>
          <a:lstStyle/>
          <a:p>
            <a:r>
              <a:rPr lang="en-US" dirty="0">
                <a:latin typeface="Twinkl" pitchFamily="50" charset="0"/>
              </a:rPr>
              <a:t>1852 Robert Mallet’s </a:t>
            </a:r>
            <a:r>
              <a:rPr lang="en-US" dirty="0" err="1">
                <a:latin typeface="Twinkl" pitchFamily="50" charset="0"/>
              </a:rPr>
              <a:t>seismoscope</a:t>
            </a:r>
            <a:r>
              <a:rPr lang="en-US" dirty="0">
                <a:latin typeface="Twinkl" pitchFamily="50" charset="0"/>
              </a:rPr>
              <a:t> </a:t>
            </a:r>
          </a:p>
        </p:txBody>
      </p:sp>
      <p:sp>
        <p:nvSpPr>
          <p:cNvPr id="10" name="Rectangle 9"/>
          <p:cNvSpPr/>
          <p:nvPr/>
        </p:nvSpPr>
        <p:spPr>
          <a:xfrm>
            <a:off x="755649" y="3119126"/>
            <a:ext cx="7632699" cy="495108"/>
          </a:xfrm>
          <a:prstGeom prst="rect">
            <a:avLst/>
          </a:prstGeom>
          <a:solidFill>
            <a:srgbClr val="B9D26D"/>
          </a:solidFill>
        </p:spPr>
        <p:txBody>
          <a:bodyPr wrap="square" lIns="108000" tIns="108000" rIns="108000" bIns="108000">
            <a:spAutoFit/>
          </a:bodyPr>
          <a:lstStyle/>
          <a:p>
            <a:r>
              <a:rPr lang="en-US" dirty="0">
                <a:latin typeface="Twinkl" pitchFamily="50" charset="0"/>
              </a:rPr>
              <a:t>1858 P. G. M. </a:t>
            </a:r>
            <a:r>
              <a:rPr lang="en-US" dirty="0" err="1">
                <a:latin typeface="Twinkl" pitchFamily="50" charset="0"/>
              </a:rPr>
              <a:t>Cavalleri’s</a:t>
            </a:r>
            <a:r>
              <a:rPr lang="en-US" dirty="0">
                <a:latin typeface="Twinkl" pitchFamily="50" charset="0"/>
              </a:rPr>
              <a:t> seismometer</a:t>
            </a:r>
          </a:p>
        </p:txBody>
      </p:sp>
      <p:sp>
        <p:nvSpPr>
          <p:cNvPr id="11" name="Rectangle 10"/>
          <p:cNvSpPr/>
          <p:nvPr/>
        </p:nvSpPr>
        <p:spPr>
          <a:xfrm>
            <a:off x="755649" y="3587134"/>
            <a:ext cx="7632699" cy="495108"/>
          </a:xfrm>
          <a:prstGeom prst="rect">
            <a:avLst/>
          </a:prstGeom>
          <a:solidFill>
            <a:srgbClr val="88BD31"/>
          </a:solidFill>
        </p:spPr>
        <p:txBody>
          <a:bodyPr wrap="square" lIns="108000" tIns="108000" rIns="108000" bIns="108000">
            <a:spAutoFit/>
          </a:bodyPr>
          <a:lstStyle/>
          <a:p>
            <a:r>
              <a:rPr lang="en-US" dirty="0">
                <a:latin typeface="Twinkl" pitchFamily="50" charset="0"/>
              </a:rPr>
              <a:t>1869 </a:t>
            </a:r>
            <a:r>
              <a:rPr lang="en-US" dirty="0" err="1">
                <a:latin typeface="Twinkl" pitchFamily="50" charset="0"/>
              </a:rPr>
              <a:t>Zöllner’s</a:t>
            </a:r>
            <a:r>
              <a:rPr lang="en-US" dirty="0">
                <a:latin typeface="Twinkl" pitchFamily="50" charset="0"/>
              </a:rPr>
              <a:t> horizontal pendulum</a:t>
            </a:r>
          </a:p>
        </p:txBody>
      </p:sp>
      <p:sp>
        <p:nvSpPr>
          <p:cNvPr id="12" name="Rectangle 11"/>
          <p:cNvSpPr/>
          <p:nvPr/>
        </p:nvSpPr>
        <p:spPr>
          <a:xfrm>
            <a:off x="755649" y="4055142"/>
            <a:ext cx="7632699" cy="772107"/>
          </a:xfrm>
          <a:prstGeom prst="rect">
            <a:avLst/>
          </a:prstGeom>
          <a:solidFill>
            <a:srgbClr val="B9D26D"/>
          </a:solidFill>
        </p:spPr>
        <p:txBody>
          <a:bodyPr wrap="square" lIns="108000" tIns="108000" rIns="108000" bIns="108000">
            <a:spAutoFit/>
          </a:bodyPr>
          <a:lstStyle/>
          <a:p>
            <a:r>
              <a:rPr lang="en-US" dirty="0">
                <a:latin typeface="Twinkl" pitchFamily="50" charset="0"/>
              </a:rPr>
              <a:t>1889 Ernst von </a:t>
            </a:r>
            <a:r>
              <a:rPr lang="en-US" dirty="0" err="1">
                <a:latin typeface="Twinkl" pitchFamily="50" charset="0"/>
              </a:rPr>
              <a:t>Rebeur-Paschwitz’s</a:t>
            </a:r>
            <a:r>
              <a:rPr lang="en-US" dirty="0">
                <a:latin typeface="Twinkl" pitchFamily="50" charset="0"/>
              </a:rPr>
              <a:t> horizontal pendulums and photographic recording </a:t>
            </a:r>
          </a:p>
        </p:txBody>
      </p:sp>
      <p:sp>
        <p:nvSpPr>
          <p:cNvPr id="15" name="Rectangle 14"/>
          <p:cNvSpPr/>
          <p:nvPr/>
        </p:nvSpPr>
        <p:spPr>
          <a:xfrm>
            <a:off x="755649" y="4800149"/>
            <a:ext cx="7632699" cy="495108"/>
          </a:xfrm>
          <a:prstGeom prst="rect">
            <a:avLst/>
          </a:prstGeom>
          <a:solidFill>
            <a:srgbClr val="88BD31"/>
          </a:solidFill>
        </p:spPr>
        <p:txBody>
          <a:bodyPr wrap="square" lIns="108000" tIns="108000" rIns="108000" bIns="108000">
            <a:spAutoFit/>
          </a:bodyPr>
          <a:lstStyle/>
          <a:p>
            <a:r>
              <a:rPr lang="de-DE" dirty="0">
                <a:latin typeface="Twinkl" pitchFamily="50" charset="0"/>
              </a:rPr>
              <a:t>1898 </a:t>
            </a:r>
            <a:r>
              <a:rPr lang="en-US" dirty="0">
                <a:latin typeface="Twinkl" pitchFamily="50" charset="0"/>
              </a:rPr>
              <a:t>Emil</a:t>
            </a:r>
            <a:r>
              <a:rPr lang="de-DE" dirty="0">
                <a:latin typeface="Twinkl" pitchFamily="50" charset="0"/>
              </a:rPr>
              <a:t> Wiechert‘s </a:t>
            </a:r>
            <a:r>
              <a:rPr lang="en-US" dirty="0">
                <a:latin typeface="Twinkl" pitchFamily="50" charset="0"/>
              </a:rPr>
              <a:t>inverted-pendulum seismograph</a:t>
            </a:r>
          </a:p>
        </p:txBody>
      </p:sp>
      <p:sp>
        <p:nvSpPr>
          <p:cNvPr id="16" name="Rectangle 15"/>
          <p:cNvSpPr/>
          <p:nvPr/>
        </p:nvSpPr>
        <p:spPr>
          <a:xfrm>
            <a:off x="755649" y="5268157"/>
            <a:ext cx="7632699" cy="495108"/>
          </a:xfrm>
          <a:prstGeom prst="rect">
            <a:avLst/>
          </a:prstGeom>
          <a:solidFill>
            <a:srgbClr val="B9D26D"/>
          </a:solidFill>
        </p:spPr>
        <p:txBody>
          <a:bodyPr wrap="square" lIns="108000" tIns="108000" rIns="108000" bIns="108000">
            <a:spAutoFit/>
          </a:bodyPr>
          <a:lstStyle/>
          <a:p>
            <a:r>
              <a:rPr lang="en-US" dirty="0">
                <a:latin typeface="Twinkl" pitchFamily="50" charset="0"/>
              </a:rPr>
              <a:t>1903 </a:t>
            </a:r>
            <a:r>
              <a:rPr lang="en-US" dirty="0" err="1">
                <a:latin typeface="Twinkl" pitchFamily="50" charset="0"/>
              </a:rPr>
              <a:t>Galitzin’s</a:t>
            </a:r>
            <a:r>
              <a:rPr lang="en-US" dirty="0">
                <a:latin typeface="Twinkl" pitchFamily="50" charset="0"/>
              </a:rPr>
              <a:t> </a:t>
            </a:r>
            <a:r>
              <a:rPr lang="en-US" dirty="0" err="1">
                <a:latin typeface="Twinkl" pitchFamily="50" charset="0"/>
              </a:rPr>
              <a:t>ectromagnetic</a:t>
            </a:r>
            <a:r>
              <a:rPr lang="en-US" dirty="0">
                <a:latin typeface="Twinkl" pitchFamily="50" charset="0"/>
              </a:rPr>
              <a:t> seismograph</a:t>
            </a:r>
          </a:p>
        </p:txBody>
      </p:sp>
      <p:sp>
        <p:nvSpPr>
          <p:cNvPr id="17" name="Rectangle 16"/>
          <p:cNvSpPr/>
          <p:nvPr/>
        </p:nvSpPr>
        <p:spPr>
          <a:xfrm>
            <a:off x="755649" y="5736168"/>
            <a:ext cx="7632699" cy="495108"/>
          </a:xfrm>
          <a:prstGeom prst="rect">
            <a:avLst/>
          </a:prstGeom>
          <a:solidFill>
            <a:srgbClr val="88BD31"/>
          </a:solidFill>
        </p:spPr>
        <p:txBody>
          <a:bodyPr wrap="square" lIns="108000" tIns="108000" rIns="108000" bIns="108000">
            <a:spAutoFit/>
          </a:bodyPr>
          <a:lstStyle/>
          <a:p>
            <a:r>
              <a:rPr lang="en-US" dirty="0">
                <a:latin typeface="Twinkl" pitchFamily="50" charset="0"/>
              </a:rPr>
              <a:t>1935 Hugo Benioff’s no pendulum strain seismograph</a:t>
            </a:r>
          </a:p>
        </p:txBody>
      </p:sp>
    </p:spTree>
    <p:extLst>
      <p:ext uri="{BB962C8B-B14F-4D97-AF65-F5344CB8AC3E}">
        <p14:creationId xmlns:p14="http://schemas.microsoft.com/office/powerpoint/2010/main" val="31382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9" grpId="0" animBg="1"/>
      <p:bldP spid="10" grpId="0" animBg="1"/>
      <p:bldP spid="11" grpId="0" animBg="1"/>
      <p:bldP spid="12"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655" y="1621946"/>
            <a:ext cx="7397160" cy="4643168"/>
          </a:xfrm>
          <a:prstGeom prst="rect">
            <a:avLst/>
          </a:prstGeom>
        </p:spPr>
      </p:pic>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It’s Your Turn!</a:t>
            </a:r>
          </a:p>
        </p:txBody>
      </p:sp>
      <p:sp>
        <p:nvSpPr>
          <p:cNvPr id="7" name="Rectangle 6"/>
          <p:cNvSpPr/>
          <p:nvPr/>
        </p:nvSpPr>
        <p:spPr>
          <a:xfrm>
            <a:off x="755649" y="1333720"/>
            <a:ext cx="7632699" cy="495108"/>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Can you design and make your very own seismograph?</a:t>
            </a:r>
          </a:p>
        </p:txBody>
      </p:sp>
    </p:spTree>
    <p:extLst>
      <p:ext uri="{BB962C8B-B14F-4D97-AF65-F5344CB8AC3E}">
        <p14:creationId xmlns:p14="http://schemas.microsoft.com/office/powerpoint/2010/main" val="24871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0711" b="6079"/>
          <a:stretch/>
        </p:blipFill>
        <p:spPr>
          <a:xfrm>
            <a:off x="755652" y="3987853"/>
            <a:ext cx="7632696" cy="1252673"/>
          </a:xfrm>
          <a:prstGeom prst="rect">
            <a:avLst/>
          </a:prstGeom>
        </p:spPr>
      </p:pic>
      <p:sp>
        <p:nvSpPr>
          <p:cNvPr id="6" name="Rectangle 5"/>
          <p:cNvSpPr/>
          <p:nvPr/>
        </p:nvSpPr>
        <p:spPr>
          <a:xfrm>
            <a:off x="755650" y="1397272"/>
            <a:ext cx="7632698" cy="1049106"/>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Seismograph comes from Greek words. These words means ‘to shake’ and ‘earthquake’ (</a:t>
            </a:r>
            <a:r>
              <a:rPr lang="en-US" i="1" dirty="0" err="1">
                <a:solidFill>
                  <a:schemeClr val="bg1"/>
                </a:solidFill>
                <a:latin typeface="Twinkl" pitchFamily="50" charset="0"/>
              </a:rPr>
              <a:t>seien</a:t>
            </a:r>
            <a:r>
              <a:rPr lang="en-US" i="1" dirty="0">
                <a:solidFill>
                  <a:schemeClr val="bg1"/>
                </a:solidFill>
                <a:latin typeface="Twinkl" pitchFamily="50" charset="0"/>
              </a:rPr>
              <a:t> and</a:t>
            </a:r>
            <a:r>
              <a:rPr lang="en-US" dirty="0">
                <a:solidFill>
                  <a:schemeClr val="bg1"/>
                </a:solidFill>
                <a:latin typeface="Twinkl" pitchFamily="50" charset="0"/>
              </a:rPr>
              <a:t> </a:t>
            </a:r>
            <a:r>
              <a:rPr lang="en-US" i="1" dirty="0" err="1">
                <a:solidFill>
                  <a:schemeClr val="bg1"/>
                </a:solidFill>
                <a:latin typeface="Twinkl" pitchFamily="50" charset="0"/>
              </a:rPr>
              <a:t>seismos</a:t>
            </a:r>
            <a:r>
              <a:rPr lang="en-US" i="1" dirty="0">
                <a:solidFill>
                  <a:schemeClr val="bg1"/>
                </a:solidFill>
                <a:latin typeface="Twinkl" pitchFamily="50" charset="0"/>
              </a:rPr>
              <a:t>) </a:t>
            </a:r>
            <a:r>
              <a:rPr lang="en-US" dirty="0">
                <a:solidFill>
                  <a:schemeClr val="bg1"/>
                </a:solidFill>
                <a:latin typeface="Twinkl" pitchFamily="50" charset="0"/>
              </a:rPr>
              <a:t>and  ‘written, writing’ (</a:t>
            </a:r>
            <a:r>
              <a:rPr lang="en-US" i="1" dirty="0" err="1">
                <a:solidFill>
                  <a:schemeClr val="bg1"/>
                </a:solidFill>
                <a:latin typeface="Twinkl" pitchFamily="50" charset="0"/>
              </a:rPr>
              <a:t>graphos</a:t>
            </a:r>
            <a:r>
              <a:rPr lang="en-US" i="1" dirty="0">
                <a:solidFill>
                  <a:schemeClr val="bg1"/>
                </a:solidFill>
                <a:latin typeface="Twinkl" pitchFamily="50" charset="0"/>
              </a:rPr>
              <a:t>)</a:t>
            </a:r>
            <a:r>
              <a:rPr lang="en-US" dirty="0">
                <a:solidFill>
                  <a:schemeClr val="bg1"/>
                </a:solidFill>
                <a:latin typeface="Twinkl" pitchFamily="50" charset="0"/>
              </a:rPr>
              <a:t> or recording.</a:t>
            </a:r>
          </a:p>
        </p:txBody>
      </p:sp>
      <p:sp>
        <p:nvSpPr>
          <p:cNvPr id="8" name="Rectangle 7"/>
          <p:cNvSpPr/>
          <p:nvPr/>
        </p:nvSpPr>
        <p:spPr>
          <a:xfrm>
            <a:off x="755649" y="810744"/>
            <a:ext cx="7632699" cy="495108"/>
          </a:xfrm>
          <a:prstGeom prst="rect">
            <a:avLst/>
          </a:prstGeom>
          <a:solidFill>
            <a:srgbClr val="08743A"/>
          </a:solidFill>
        </p:spPr>
        <p:txBody>
          <a:bodyPr wrap="square" lIns="108000" tIns="108000" rIns="108000" bIns="108000">
            <a:spAutoFit/>
          </a:bodyPr>
          <a:lstStyle/>
          <a:p>
            <a:pPr algn="ctr"/>
            <a:r>
              <a:rPr lang="en-US" dirty="0">
                <a:solidFill>
                  <a:schemeClr val="bg1"/>
                </a:solidFill>
                <a:latin typeface="Twinkl" pitchFamily="50" charset="0"/>
              </a:rPr>
              <a:t>Let’s find out more about seismographs.</a:t>
            </a:r>
          </a:p>
        </p:txBody>
      </p:sp>
      <p:sp>
        <p:nvSpPr>
          <p:cNvPr id="13" name="Rectangle 12"/>
          <p:cNvSpPr/>
          <p:nvPr/>
        </p:nvSpPr>
        <p:spPr>
          <a:xfrm>
            <a:off x="755649" y="5331948"/>
            <a:ext cx="7632699" cy="772107"/>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p>
          <a:p>
            <a:r>
              <a:rPr lang="en-US" dirty="0">
                <a:solidFill>
                  <a:schemeClr val="bg1"/>
                </a:solidFill>
                <a:latin typeface="Twinkl" pitchFamily="50" charset="0"/>
              </a:rPr>
              <a:t>The first known recordings of a distant earthquake were made in 1889.</a:t>
            </a:r>
            <a:endParaRPr lang="en-US" b="1" dirty="0">
              <a:solidFill>
                <a:schemeClr val="bg1"/>
              </a:solidFill>
              <a:latin typeface="Twinkl" pitchFamily="50" charset="0"/>
            </a:endParaRPr>
          </a:p>
        </p:txBody>
      </p:sp>
      <p:sp>
        <p:nvSpPr>
          <p:cNvPr id="12" name="Rectangle 11"/>
          <p:cNvSpPr/>
          <p:nvPr/>
        </p:nvSpPr>
        <p:spPr>
          <a:xfrm>
            <a:off x="755650" y="2537798"/>
            <a:ext cx="7632698" cy="772107"/>
          </a:xfrm>
          <a:prstGeom prst="rect">
            <a:avLst/>
          </a:prstGeom>
          <a:solidFill>
            <a:srgbClr val="B9D26D"/>
          </a:solidFill>
        </p:spPr>
        <p:txBody>
          <a:bodyPr wrap="square" lIns="108000" tIns="108000" rIns="108000" bIns="108000">
            <a:spAutoFit/>
          </a:bodyPr>
          <a:lstStyle/>
          <a:p>
            <a:r>
              <a:rPr lang="en-US" dirty="0">
                <a:solidFill>
                  <a:schemeClr val="bg1"/>
                </a:solidFill>
                <a:latin typeface="Twinkl" pitchFamily="50" charset="0"/>
              </a:rPr>
              <a:t>A seismograph creates the seismogram. A seismogram is a record of the seismic waves.</a:t>
            </a:r>
          </a:p>
        </p:txBody>
      </p:sp>
      <p:sp>
        <p:nvSpPr>
          <p:cNvPr id="14" name="Rectangle 13"/>
          <p:cNvSpPr/>
          <p:nvPr/>
        </p:nvSpPr>
        <p:spPr>
          <a:xfrm>
            <a:off x="755650" y="3401325"/>
            <a:ext cx="7632698" cy="495108"/>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The sensor part of a seismograph is called the seismometer.</a:t>
            </a:r>
          </a:p>
        </p:txBody>
      </p:sp>
    </p:spTree>
    <p:extLst>
      <p:ext uri="{BB962C8B-B14F-4D97-AF65-F5344CB8AC3E}">
        <p14:creationId xmlns:p14="http://schemas.microsoft.com/office/powerpoint/2010/main" val="355271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50" y="706489"/>
            <a:ext cx="7632698" cy="2157102"/>
          </a:xfrm>
          <a:prstGeom prst="rect">
            <a:avLst/>
          </a:prstGeom>
          <a:solidFill>
            <a:srgbClr val="88BD31"/>
          </a:solidFill>
        </p:spPr>
        <p:txBody>
          <a:bodyPr wrap="square" lIns="108000" tIns="108000" rIns="108000" bIns="108000">
            <a:spAutoFit/>
          </a:bodyPr>
          <a:lstStyle/>
          <a:p>
            <a:r>
              <a:rPr lang="en-US" dirty="0">
                <a:solidFill>
                  <a:schemeClr val="bg1"/>
                </a:solidFill>
                <a:latin typeface="Twinkl" pitchFamily="50" charset="0"/>
              </a:rPr>
              <a:t>A </a:t>
            </a:r>
            <a:r>
              <a:rPr lang="en-US" b="1" dirty="0">
                <a:solidFill>
                  <a:schemeClr val="bg1"/>
                </a:solidFill>
                <a:latin typeface="Twinkl" pitchFamily="50" charset="0"/>
              </a:rPr>
              <a:t>seismograph</a:t>
            </a:r>
            <a:r>
              <a:rPr lang="en-US" dirty="0">
                <a:solidFill>
                  <a:schemeClr val="bg1"/>
                </a:solidFill>
                <a:latin typeface="Twinkl" pitchFamily="50" charset="0"/>
              </a:rPr>
              <a:t> is an instrument that measures and records </a:t>
            </a:r>
            <a:r>
              <a:rPr lang="en-US" b="1" dirty="0">
                <a:solidFill>
                  <a:schemeClr val="bg1"/>
                </a:solidFill>
                <a:latin typeface="Twinkl" pitchFamily="50" charset="0"/>
              </a:rPr>
              <a:t>seismic waves </a:t>
            </a:r>
            <a:r>
              <a:rPr lang="en-US" dirty="0">
                <a:solidFill>
                  <a:schemeClr val="bg1"/>
                </a:solidFill>
                <a:latin typeface="Twinkl" pitchFamily="50" charset="0"/>
              </a:rPr>
              <a:t>that move through the earth when there is an </a:t>
            </a:r>
            <a:r>
              <a:rPr lang="en-US" b="1" dirty="0">
                <a:solidFill>
                  <a:schemeClr val="bg1"/>
                </a:solidFill>
                <a:latin typeface="Twinkl" pitchFamily="50" charset="0"/>
              </a:rPr>
              <a:t>earthquake</a:t>
            </a:r>
            <a:r>
              <a:rPr lang="en-US" dirty="0">
                <a:solidFill>
                  <a:schemeClr val="bg1"/>
                </a:solidFill>
                <a:latin typeface="Twinkl" pitchFamily="50" charset="0"/>
              </a:rPr>
              <a:t>. Seismographs are securely fastened to the earth. A weight that hangs on a string (pendulums) inside the case doesn’t move. Instead the spring or string that it is hanging from absorbs all the movement. The difference in position between the shaking part of the seismograph and the still part is what is recorded.</a:t>
            </a:r>
          </a:p>
        </p:txBody>
      </p:sp>
      <p:grpSp>
        <p:nvGrpSpPr>
          <p:cNvPr id="4" name="Group 3"/>
          <p:cNvGrpSpPr/>
          <p:nvPr/>
        </p:nvGrpSpPr>
        <p:grpSpPr>
          <a:xfrm>
            <a:off x="755649" y="3064534"/>
            <a:ext cx="7632699" cy="3035467"/>
            <a:chOff x="755649" y="3064534"/>
            <a:chExt cx="7632699" cy="3035467"/>
          </a:xfrm>
        </p:grpSpPr>
        <p:sp>
          <p:nvSpPr>
            <p:cNvPr id="2" name="Rectangle 1"/>
            <p:cNvSpPr/>
            <p:nvPr/>
          </p:nvSpPr>
          <p:spPr>
            <a:xfrm>
              <a:off x="4802939" y="3088219"/>
              <a:ext cx="3585409" cy="2988098"/>
            </a:xfrm>
            <a:prstGeom prst="rect">
              <a:avLst/>
            </a:prstGeom>
            <a:solidFill>
              <a:srgbClr val="B9D26D"/>
            </a:solidFill>
          </p:spPr>
          <p:txBody>
            <a:bodyPr wrap="square" lIns="108000" tIns="108000" rIns="108000" bIns="108000">
              <a:spAutoFit/>
            </a:bodyPr>
            <a:lstStyle/>
            <a:p>
              <a:r>
                <a:rPr lang="en-US" dirty="0">
                  <a:solidFill>
                    <a:schemeClr val="bg1"/>
                  </a:solidFill>
                  <a:latin typeface="Twinkl" pitchFamily="50" charset="0"/>
                </a:rPr>
                <a:t>There is a problem when trying to measure ground motions - finding a steady point that remains fixed when the ground moves. Most seismographs have used different pendulums (part that has a hanging weight that tends to remain still when the ground moves -</a:t>
              </a:r>
              <a:r>
                <a:rPr lang="en-US" b="1" dirty="0">
                  <a:solidFill>
                    <a:schemeClr val="bg1"/>
                  </a:solidFill>
                  <a:latin typeface="Twinkl" pitchFamily="50" charset="0"/>
                </a:rPr>
                <a:t>inertia</a:t>
              </a:r>
              <a:r>
                <a:rPr lang="en-US" dirty="0">
                  <a:solidFill>
                    <a:schemeClr val="bg1"/>
                  </a:solidFill>
                  <a:latin typeface="Twinkl" pitchFamily="50" charset="0"/>
                </a:rPr>
                <a:t>) to help solve that problem.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61560" y="2558623"/>
              <a:ext cx="3035467" cy="4047290"/>
            </a:xfrm>
            <a:prstGeom prst="rect">
              <a:avLst/>
            </a:prstGeom>
          </p:spPr>
        </p:pic>
      </p:grpSp>
    </p:spTree>
    <p:extLst>
      <p:ext uri="{BB962C8B-B14F-4D97-AF65-F5344CB8AC3E}">
        <p14:creationId xmlns:p14="http://schemas.microsoft.com/office/powerpoint/2010/main" val="27925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48" y="2799345"/>
            <a:ext cx="7632698" cy="495108"/>
          </a:xfrm>
          <a:prstGeom prst="rect">
            <a:avLst/>
          </a:prstGeom>
          <a:noFill/>
        </p:spPr>
        <p:txBody>
          <a:bodyPr wrap="square" lIns="108000" tIns="108000" rIns="108000" bIns="108000">
            <a:spAutoFit/>
          </a:bodyPr>
          <a:lstStyle/>
          <a:p>
            <a:r>
              <a:rPr lang="en-US" dirty="0">
                <a:latin typeface="Twinkl" pitchFamily="50" charset="0"/>
              </a:rPr>
              <a:t>Scientists use these drawings to find; </a:t>
            </a:r>
          </a:p>
        </p:txBody>
      </p:sp>
      <p:sp>
        <p:nvSpPr>
          <p:cNvPr id="7" name="Rectangle 6"/>
          <p:cNvSpPr/>
          <p:nvPr/>
        </p:nvSpPr>
        <p:spPr>
          <a:xfrm>
            <a:off x="755649" y="664544"/>
            <a:ext cx="7632699" cy="772107"/>
          </a:xfrm>
          <a:prstGeom prst="rect">
            <a:avLst/>
          </a:prstGeom>
          <a:solidFill>
            <a:srgbClr val="08743A"/>
          </a:solidFill>
        </p:spPr>
        <p:txBody>
          <a:bodyPr wrap="square" lIns="108000" tIns="108000" rIns="108000" bIns="108000">
            <a:spAutoFit/>
          </a:bodyPr>
          <a:lstStyle/>
          <a:p>
            <a:r>
              <a:rPr lang="en-US" dirty="0">
                <a:solidFill>
                  <a:schemeClr val="bg1"/>
                </a:solidFill>
                <a:latin typeface="Twinkl" pitchFamily="50" charset="0"/>
              </a:rPr>
              <a:t>When there is an earthquake, a seismograph will make a record or draw a line to show how much the ground shook. </a:t>
            </a:r>
          </a:p>
        </p:txBody>
      </p:sp>
      <p:sp>
        <p:nvSpPr>
          <p:cNvPr id="8" name="Rectangle 7"/>
          <p:cNvSpPr/>
          <p:nvPr/>
        </p:nvSpPr>
        <p:spPr>
          <a:xfrm>
            <a:off x="755649" y="3294453"/>
            <a:ext cx="7632699" cy="495108"/>
          </a:xfrm>
          <a:prstGeom prst="rect">
            <a:avLst/>
          </a:prstGeom>
          <a:solidFill>
            <a:srgbClr val="88BD31"/>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the time the earthquake occurred </a:t>
            </a:r>
          </a:p>
        </p:txBody>
      </p:sp>
      <p:sp>
        <p:nvSpPr>
          <p:cNvPr id="9" name="Rectangle 8"/>
          <p:cNvSpPr/>
          <p:nvPr/>
        </p:nvSpPr>
        <p:spPr>
          <a:xfrm>
            <a:off x="755649" y="3866906"/>
            <a:ext cx="7632699" cy="495108"/>
          </a:xfrm>
          <a:prstGeom prst="rect">
            <a:avLst/>
          </a:prstGeom>
          <a:solidFill>
            <a:srgbClr val="B9D26D"/>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location of the earthquake</a:t>
            </a:r>
          </a:p>
        </p:txBody>
      </p:sp>
      <p:sp>
        <p:nvSpPr>
          <p:cNvPr id="10" name="Rectangle 9"/>
          <p:cNvSpPr/>
          <p:nvPr/>
        </p:nvSpPr>
        <p:spPr>
          <a:xfrm>
            <a:off x="755649" y="4439359"/>
            <a:ext cx="7632699" cy="495108"/>
          </a:xfrm>
          <a:prstGeom prst="rect">
            <a:avLst/>
          </a:prstGeom>
          <a:solidFill>
            <a:srgbClr val="88BD31"/>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how far below the earth’s surface the earthquake happened</a:t>
            </a:r>
          </a:p>
        </p:txBody>
      </p:sp>
      <p:sp>
        <p:nvSpPr>
          <p:cNvPr id="11" name="Rectangle 10"/>
          <p:cNvSpPr/>
          <p:nvPr/>
        </p:nvSpPr>
        <p:spPr>
          <a:xfrm>
            <a:off x="755647" y="5011812"/>
            <a:ext cx="7632699" cy="495108"/>
          </a:xfrm>
          <a:prstGeom prst="rect">
            <a:avLst/>
          </a:prstGeom>
          <a:solidFill>
            <a:srgbClr val="B9D26D"/>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the amount of energy released by the earthquake </a:t>
            </a:r>
          </a:p>
        </p:txBody>
      </p:sp>
      <p:sp>
        <p:nvSpPr>
          <p:cNvPr id="12" name="Rectangle 11"/>
          <p:cNvSpPr/>
          <p:nvPr/>
        </p:nvSpPr>
        <p:spPr>
          <a:xfrm>
            <a:off x="755649" y="5584265"/>
            <a:ext cx="7632699" cy="495108"/>
          </a:xfrm>
          <a:prstGeom prst="rect">
            <a:avLst/>
          </a:prstGeom>
          <a:solidFill>
            <a:srgbClr val="88BD31"/>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to learn more about tectonic plates and the earth’s layers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4108" t="34109"/>
          <a:stretch/>
        </p:blipFill>
        <p:spPr>
          <a:xfrm rot="16200000">
            <a:off x="3993765" y="-975448"/>
            <a:ext cx="1156468" cy="6393118"/>
          </a:xfrm>
          <a:prstGeom prst="rect">
            <a:avLst/>
          </a:prstGeom>
        </p:spPr>
      </p:pic>
    </p:spTree>
    <p:extLst>
      <p:ext uri="{BB962C8B-B14F-4D97-AF65-F5344CB8AC3E}">
        <p14:creationId xmlns:p14="http://schemas.microsoft.com/office/powerpoint/2010/main" val="124088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745" y="972576"/>
            <a:ext cx="5240510" cy="3790980"/>
          </a:xfrm>
          <a:prstGeom prst="rect">
            <a:avLst/>
          </a:prstGeom>
        </p:spPr>
      </p:pic>
      <p:sp>
        <p:nvSpPr>
          <p:cNvPr id="13" name="Rectangle 12"/>
          <p:cNvSpPr/>
          <p:nvPr/>
        </p:nvSpPr>
        <p:spPr>
          <a:xfrm>
            <a:off x="755649" y="4537639"/>
            <a:ext cx="7632699" cy="1603104"/>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 </a:t>
            </a:r>
          </a:p>
          <a:p>
            <a:r>
              <a:rPr lang="en-US" dirty="0">
                <a:solidFill>
                  <a:schemeClr val="bg1"/>
                </a:solidFill>
                <a:latin typeface="Twinkl" pitchFamily="50" charset="0"/>
              </a:rPr>
              <a:t>Six Italian scientists were convicted of manslaughter and sent to prison for failing to predict the 2009 L’Aquila earthquake in which 309 people died. They appealed their cases successfully and were eventually not sent to prison.</a:t>
            </a:r>
          </a:p>
        </p:txBody>
      </p:sp>
    </p:spTree>
    <p:extLst>
      <p:ext uri="{BB962C8B-B14F-4D97-AF65-F5344CB8AC3E}">
        <p14:creationId xmlns:p14="http://schemas.microsoft.com/office/powerpoint/2010/main" val="425619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649" y="733700"/>
            <a:ext cx="7632699" cy="495108"/>
          </a:xfrm>
          <a:prstGeom prst="rect">
            <a:avLst/>
          </a:prstGeom>
          <a:solidFill>
            <a:srgbClr val="08743A"/>
          </a:solidFill>
        </p:spPr>
        <p:txBody>
          <a:bodyPr wrap="square" lIns="108000" tIns="108000" rIns="108000" bIns="108000">
            <a:spAutoFit/>
          </a:bodyPr>
          <a:lstStyle/>
          <a:p>
            <a:r>
              <a:rPr lang="en-US" dirty="0">
                <a:solidFill>
                  <a:schemeClr val="bg1"/>
                </a:solidFill>
                <a:latin typeface="Twinkl" pitchFamily="50" charset="0"/>
              </a:rPr>
              <a:t>Seismographs are most useful when they are:</a:t>
            </a:r>
          </a:p>
        </p:txBody>
      </p:sp>
      <p:sp>
        <p:nvSpPr>
          <p:cNvPr id="8" name="Rectangle 7"/>
          <p:cNvSpPr/>
          <p:nvPr/>
        </p:nvSpPr>
        <p:spPr>
          <a:xfrm>
            <a:off x="755649" y="1607422"/>
            <a:ext cx="7632699" cy="495108"/>
          </a:xfrm>
          <a:prstGeom prst="rect">
            <a:avLst/>
          </a:prstGeom>
          <a:solidFill>
            <a:srgbClr val="88BD31"/>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accurate</a:t>
            </a:r>
          </a:p>
        </p:txBody>
      </p:sp>
      <p:sp>
        <p:nvSpPr>
          <p:cNvPr id="9" name="Rectangle 8"/>
          <p:cNvSpPr/>
          <p:nvPr/>
        </p:nvSpPr>
        <p:spPr>
          <a:xfrm>
            <a:off x="755649" y="2176188"/>
            <a:ext cx="7632699" cy="495108"/>
          </a:xfrm>
          <a:prstGeom prst="rect">
            <a:avLst/>
          </a:prstGeom>
          <a:solidFill>
            <a:srgbClr val="B9D26D"/>
          </a:solidFill>
        </p:spPr>
        <p:txBody>
          <a:bodyPr wrap="square" lIns="108000" tIns="108000" rIns="108000" bIns="108000">
            <a:spAutoFit/>
          </a:bodyPr>
          <a:lstStyle/>
          <a:p>
            <a:pPr marL="285750" indent="-285750">
              <a:buFont typeface="Arial" panose="020B0604020202020204" pitchFamily="34" charset="0"/>
              <a:buChar char="•"/>
            </a:pPr>
            <a:r>
              <a:rPr lang="en-US" dirty="0">
                <a:solidFill>
                  <a:schemeClr val="bg1"/>
                </a:solidFill>
                <a:latin typeface="Twinkl" pitchFamily="50" charset="0"/>
              </a:rPr>
              <a:t>sensitive</a:t>
            </a:r>
          </a:p>
        </p:txBody>
      </p:sp>
      <p:sp>
        <p:nvSpPr>
          <p:cNvPr id="10" name="Rectangle 9"/>
          <p:cNvSpPr/>
          <p:nvPr/>
        </p:nvSpPr>
        <p:spPr>
          <a:xfrm>
            <a:off x="755649" y="2744954"/>
            <a:ext cx="7632699" cy="495108"/>
          </a:xfrm>
          <a:prstGeom prst="rect">
            <a:avLst/>
          </a:prstGeom>
          <a:solidFill>
            <a:srgbClr val="88BD31"/>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show the direction of an earthquake</a:t>
            </a:r>
          </a:p>
        </p:txBody>
      </p:sp>
      <p:sp>
        <p:nvSpPr>
          <p:cNvPr id="11" name="Rectangle 10"/>
          <p:cNvSpPr/>
          <p:nvPr/>
        </p:nvSpPr>
        <p:spPr>
          <a:xfrm>
            <a:off x="755647" y="3313720"/>
            <a:ext cx="7632699" cy="495108"/>
          </a:xfrm>
          <a:prstGeom prst="rect">
            <a:avLst/>
          </a:prstGeom>
          <a:solidFill>
            <a:srgbClr val="B9D26D"/>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show the size and strength of an earthquake</a:t>
            </a:r>
          </a:p>
        </p:txBody>
      </p:sp>
      <p:sp>
        <p:nvSpPr>
          <p:cNvPr id="12" name="Rectangle 11"/>
          <p:cNvSpPr/>
          <p:nvPr/>
        </p:nvSpPr>
        <p:spPr>
          <a:xfrm>
            <a:off x="755649" y="3882486"/>
            <a:ext cx="7632699" cy="495108"/>
          </a:xfrm>
          <a:prstGeom prst="rect">
            <a:avLst/>
          </a:prstGeom>
          <a:solidFill>
            <a:srgbClr val="88BD31"/>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show the time an earthquake occurred</a:t>
            </a:r>
          </a:p>
        </p:txBody>
      </p:sp>
      <p:sp>
        <p:nvSpPr>
          <p:cNvPr id="13" name="Rectangle 12"/>
          <p:cNvSpPr/>
          <p:nvPr/>
        </p:nvSpPr>
        <p:spPr>
          <a:xfrm>
            <a:off x="755647" y="4443273"/>
            <a:ext cx="7632699" cy="495108"/>
          </a:xfrm>
          <a:prstGeom prst="rect">
            <a:avLst/>
          </a:prstGeom>
          <a:solidFill>
            <a:srgbClr val="B9D26D"/>
          </a:solidFill>
        </p:spPr>
        <p:txBody>
          <a:bodyPr wrap="square" lIns="108000" tIns="108000" rIns="108000" bIns="108000">
            <a:spAutoFit/>
          </a:bodyPr>
          <a:lstStyle/>
          <a:p>
            <a:pPr marL="285750" indent="-285750">
              <a:spcBef>
                <a:spcPts val="0"/>
              </a:spcBef>
              <a:buFont typeface="Arial" panose="020B0604020202020204" pitchFamily="34" charset="0"/>
              <a:buChar char="•"/>
            </a:pPr>
            <a:r>
              <a:rPr lang="en-US" dirty="0">
                <a:solidFill>
                  <a:schemeClr val="bg1"/>
                </a:solidFill>
                <a:latin typeface="Twinkl" pitchFamily="50" charset="0"/>
              </a:rPr>
              <a:t>record data (seismogram)</a:t>
            </a:r>
          </a:p>
        </p:txBody>
      </p:sp>
      <p:sp>
        <p:nvSpPr>
          <p:cNvPr id="14" name="Rectangle 13"/>
          <p:cNvSpPr/>
          <p:nvPr/>
        </p:nvSpPr>
        <p:spPr>
          <a:xfrm>
            <a:off x="755649" y="5299336"/>
            <a:ext cx="7632699" cy="772107"/>
          </a:xfrm>
          <a:prstGeom prst="rect">
            <a:avLst/>
          </a:prstGeom>
          <a:solidFill>
            <a:srgbClr val="08743A"/>
          </a:solidFill>
        </p:spPr>
        <p:txBody>
          <a:bodyPr wrap="square" lIns="108000" tIns="108000" rIns="108000" bIns="108000">
            <a:spAutoFit/>
          </a:bodyPr>
          <a:lstStyle/>
          <a:p>
            <a:r>
              <a:rPr lang="en-US" dirty="0">
                <a:solidFill>
                  <a:schemeClr val="bg1"/>
                </a:solidFill>
                <a:latin typeface="Twinkl" pitchFamily="50" charset="0"/>
              </a:rPr>
              <a:t>Over human history, many scientists have found ways to measure earthquakes and to improve the seismograph.</a:t>
            </a:r>
          </a:p>
        </p:txBody>
      </p:sp>
      <p:grpSp>
        <p:nvGrpSpPr>
          <p:cNvPr id="18" name="Group 17"/>
          <p:cNvGrpSpPr/>
          <p:nvPr/>
        </p:nvGrpSpPr>
        <p:grpSpPr>
          <a:xfrm>
            <a:off x="5810974" y="1477767"/>
            <a:ext cx="2577372" cy="3679150"/>
            <a:chOff x="5551405" y="639022"/>
            <a:chExt cx="2946881" cy="420661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3134" y="639022"/>
              <a:ext cx="2725212" cy="4087817"/>
            </a:xfrm>
            <a:prstGeom prst="rect">
              <a:avLst/>
            </a:prstGeom>
            <a:ln w="107950">
              <a:solidFill>
                <a:srgbClr val="08743A"/>
              </a:solidFill>
              <a:miter lim="800000"/>
            </a:ln>
          </p:spPr>
        </p:pic>
        <p:sp>
          <p:nvSpPr>
            <p:cNvPr id="16" name="TextBox 21"/>
            <p:cNvSpPr txBox="1">
              <a:spLocks noChangeArrowheads="1"/>
            </p:cNvSpPr>
            <p:nvPr/>
          </p:nvSpPr>
          <p:spPr bwMode="auto">
            <a:xfrm>
              <a:off x="5551405" y="4738542"/>
              <a:ext cx="2946881" cy="107096"/>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Seismograph</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Daderot</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36197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649" y="4817800"/>
            <a:ext cx="7632699" cy="1326105"/>
          </a:xfrm>
          <a:prstGeom prst="rect">
            <a:avLst/>
          </a:prstGeom>
          <a:solidFill>
            <a:srgbClr val="08743A"/>
          </a:solidFill>
        </p:spPr>
        <p:txBody>
          <a:bodyPr wrap="square" lIns="108000" tIns="108000" rIns="108000" bIns="108000">
            <a:spAutoFit/>
          </a:bodyPr>
          <a:lstStyle/>
          <a:p>
            <a:r>
              <a:rPr lang="en-US" b="1" dirty="0">
                <a:solidFill>
                  <a:schemeClr val="bg1"/>
                </a:solidFill>
                <a:latin typeface="Twinkl" pitchFamily="50" charset="0"/>
              </a:rPr>
              <a:t>Did you know…?</a:t>
            </a:r>
          </a:p>
          <a:p>
            <a:r>
              <a:rPr lang="en-US" dirty="0">
                <a:solidFill>
                  <a:schemeClr val="bg1"/>
                </a:solidFill>
                <a:latin typeface="Twinkl" pitchFamily="50" charset="0"/>
              </a:rPr>
              <a:t>One of the first instruments to indicate there was an earthquake was called a </a:t>
            </a:r>
            <a:r>
              <a:rPr lang="en-US" b="1" dirty="0" err="1">
                <a:solidFill>
                  <a:schemeClr val="bg1"/>
                </a:solidFill>
                <a:latin typeface="Twinkl" pitchFamily="50" charset="0"/>
              </a:rPr>
              <a:t>seismoscope</a:t>
            </a:r>
            <a:r>
              <a:rPr lang="en-US" dirty="0">
                <a:solidFill>
                  <a:schemeClr val="bg1"/>
                </a:solidFill>
                <a:latin typeface="Twinkl" pitchFamily="50" charset="0"/>
              </a:rPr>
              <a:t>. It didn’t record the time ground motions happened but only showed that shaking had occurred.</a:t>
            </a:r>
          </a:p>
        </p:txBody>
      </p:sp>
      <p:grpSp>
        <p:nvGrpSpPr>
          <p:cNvPr id="3" name="Group 2"/>
          <p:cNvGrpSpPr/>
          <p:nvPr/>
        </p:nvGrpSpPr>
        <p:grpSpPr>
          <a:xfrm>
            <a:off x="1315108" y="822897"/>
            <a:ext cx="6513779" cy="3918068"/>
            <a:chOff x="1427148" y="822897"/>
            <a:chExt cx="6289704" cy="3783286"/>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4594" b="4594"/>
            <a:stretch/>
          </p:blipFill>
          <p:spPr>
            <a:xfrm>
              <a:off x="1538239" y="822897"/>
              <a:ext cx="6067518" cy="3673336"/>
            </a:xfrm>
            <a:prstGeom prst="rect">
              <a:avLst/>
            </a:prstGeom>
            <a:ln w="107950">
              <a:solidFill>
                <a:srgbClr val="08743A"/>
              </a:solidFill>
              <a:miter lim="800000"/>
            </a:ln>
          </p:spPr>
        </p:pic>
        <p:sp>
          <p:nvSpPr>
            <p:cNvPr id="15" name="TextBox 21"/>
            <p:cNvSpPr txBox="1">
              <a:spLocks noChangeArrowheads="1"/>
            </p:cNvSpPr>
            <p:nvPr/>
          </p:nvSpPr>
          <p:spPr bwMode="auto">
            <a:xfrm>
              <a:off x="1427148" y="4496233"/>
              <a:ext cx="6289704" cy="10995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Han </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Eathquake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-Detecting Machine Model</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Gary Todd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143421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0"/>
          <p:cNvSpPr>
            <a:spLocks noGrp="1"/>
          </p:cNvSpPr>
          <p:nvPr>
            <p:ph type="title"/>
          </p:nvPr>
        </p:nvSpPr>
        <p:spPr>
          <a:xfrm>
            <a:off x="457198" y="478895"/>
            <a:ext cx="8220075" cy="994306"/>
          </a:xfrm>
        </p:spPr>
        <p:txBody>
          <a:bodyPr/>
          <a:lstStyle/>
          <a:p>
            <a:r>
              <a:rPr lang="en-US" sz="3600" dirty="0">
                <a:latin typeface="Twinkl" pitchFamily="50" charset="0"/>
              </a:rPr>
              <a:t>Development Of The Seismograph</a:t>
            </a:r>
            <a:endParaRPr lang="en-GB" sz="3600" dirty="0">
              <a:latin typeface="+mn-lt"/>
            </a:endParaRPr>
          </a:p>
        </p:txBody>
      </p:sp>
      <p:sp>
        <p:nvSpPr>
          <p:cNvPr id="16" name="Rectangle 15"/>
          <p:cNvSpPr/>
          <p:nvPr/>
        </p:nvSpPr>
        <p:spPr>
          <a:xfrm>
            <a:off x="3627759" y="1847412"/>
            <a:ext cx="4760589" cy="772107"/>
          </a:xfrm>
          <a:prstGeom prst="rect">
            <a:avLst/>
          </a:prstGeom>
          <a:solidFill>
            <a:srgbClr val="08743A"/>
          </a:solidFill>
        </p:spPr>
        <p:txBody>
          <a:bodyPr wrap="square" lIns="108000" tIns="108000" rIns="108000" bIns="108000">
            <a:spAutoFit/>
          </a:bodyPr>
          <a:lstStyle/>
          <a:p>
            <a:pPr algn="ctr"/>
            <a:r>
              <a:rPr lang="en-US" b="1" dirty="0">
                <a:solidFill>
                  <a:schemeClr val="bg1"/>
                </a:solidFill>
                <a:latin typeface="Twinkl" pitchFamily="50" charset="0"/>
              </a:rPr>
              <a:t>Zhang </a:t>
            </a:r>
            <a:r>
              <a:rPr lang="en-US" b="1" dirty="0" err="1">
                <a:solidFill>
                  <a:schemeClr val="bg1"/>
                </a:solidFill>
                <a:latin typeface="Twinkl" pitchFamily="50" charset="0"/>
              </a:rPr>
              <a:t>Heng</a:t>
            </a:r>
            <a:endParaRPr lang="en-US" b="1" dirty="0">
              <a:solidFill>
                <a:schemeClr val="bg1"/>
              </a:solidFill>
              <a:latin typeface="Twinkl" pitchFamily="50" charset="0"/>
            </a:endParaRPr>
          </a:p>
          <a:p>
            <a:pPr algn="ctr"/>
            <a:r>
              <a:rPr lang="en-US" b="1" dirty="0">
                <a:solidFill>
                  <a:schemeClr val="bg1"/>
                </a:solidFill>
                <a:latin typeface="Twinkl" pitchFamily="50" charset="0"/>
              </a:rPr>
              <a:t>132 </a:t>
            </a:r>
            <a:r>
              <a:rPr lang="en-US" b="1" cap="all" dirty="0">
                <a:solidFill>
                  <a:schemeClr val="bg1"/>
                </a:solidFill>
                <a:latin typeface="Twinkl" pitchFamily="50" charset="0"/>
              </a:rPr>
              <a:t>AD</a:t>
            </a:r>
            <a:endParaRPr lang="en-US" dirty="0">
              <a:solidFill>
                <a:schemeClr val="bg1"/>
              </a:solidFill>
              <a:latin typeface="Twinkl" pitchFamily="50" charset="0"/>
            </a:endParaRPr>
          </a:p>
        </p:txBody>
      </p:sp>
      <p:sp>
        <p:nvSpPr>
          <p:cNvPr id="14" name="Rectangle 13"/>
          <p:cNvSpPr/>
          <p:nvPr/>
        </p:nvSpPr>
        <p:spPr>
          <a:xfrm>
            <a:off x="3529437" y="2729510"/>
            <a:ext cx="4854147" cy="2711100"/>
          </a:xfrm>
          <a:prstGeom prst="rect">
            <a:avLst/>
          </a:prstGeom>
          <a:solidFill>
            <a:srgbClr val="88BD31"/>
          </a:solidFill>
        </p:spPr>
        <p:txBody>
          <a:bodyPr wrap="square" lIns="396000" tIns="108000" rIns="108000" bIns="108000">
            <a:spAutoFit/>
          </a:bodyPr>
          <a:lstStyle/>
          <a:p>
            <a:r>
              <a:rPr lang="en-US" dirty="0">
                <a:solidFill>
                  <a:schemeClr val="bg1"/>
                </a:solidFill>
                <a:latin typeface="Twinkl" pitchFamily="50" charset="0"/>
              </a:rPr>
              <a:t>The earliest known </a:t>
            </a:r>
            <a:r>
              <a:rPr lang="en-US" dirty="0" err="1">
                <a:solidFill>
                  <a:schemeClr val="bg1"/>
                </a:solidFill>
                <a:latin typeface="Twinkl" pitchFamily="50" charset="0"/>
              </a:rPr>
              <a:t>seismoscope</a:t>
            </a:r>
            <a:r>
              <a:rPr lang="en-US" dirty="0">
                <a:solidFill>
                  <a:schemeClr val="bg1"/>
                </a:solidFill>
                <a:latin typeface="Twinkl" pitchFamily="50" charset="0"/>
              </a:rPr>
              <a:t> (an instrument that showed that shaking had happened but didn’t record the time of ground movements) was created in China.</a:t>
            </a:r>
          </a:p>
          <a:p>
            <a:r>
              <a:rPr lang="en-US" dirty="0">
                <a:solidFill>
                  <a:schemeClr val="bg1"/>
                </a:solidFill>
                <a:latin typeface="Twinkl" pitchFamily="50" charset="0"/>
              </a:rPr>
              <a:t>There had been more than a few earthquakes in China. So, an astronomer </a:t>
            </a:r>
            <a:r>
              <a:rPr lang="en-US" b="1" dirty="0">
                <a:solidFill>
                  <a:schemeClr val="bg1"/>
                </a:solidFill>
                <a:latin typeface="Twinkl" pitchFamily="50" charset="0"/>
              </a:rPr>
              <a:t>Zhang </a:t>
            </a:r>
            <a:r>
              <a:rPr lang="en-US" b="1" dirty="0" err="1">
                <a:solidFill>
                  <a:schemeClr val="bg1"/>
                </a:solidFill>
                <a:latin typeface="Twinkl" pitchFamily="50" charset="0"/>
              </a:rPr>
              <a:t>Heng</a:t>
            </a:r>
            <a:r>
              <a:rPr lang="en-US" b="1" dirty="0">
                <a:solidFill>
                  <a:schemeClr val="bg1"/>
                </a:solidFill>
                <a:latin typeface="Twinkl" pitchFamily="50" charset="0"/>
              </a:rPr>
              <a:t> </a:t>
            </a:r>
            <a:r>
              <a:rPr lang="en-US" dirty="0">
                <a:solidFill>
                  <a:schemeClr val="bg1"/>
                </a:solidFill>
                <a:latin typeface="Twinkl" pitchFamily="50" charset="0"/>
              </a:rPr>
              <a:t>created a </a:t>
            </a:r>
            <a:r>
              <a:rPr lang="en-US" dirty="0" err="1">
                <a:solidFill>
                  <a:schemeClr val="bg1"/>
                </a:solidFill>
                <a:latin typeface="Twinkl" pitchFamily="50" charset="0"/>
              </a:rPr>
              <a:t>seismoscope</a:t>
            </a:r>
            <a:r>
              <a:rPr lang="en-US" dirty="0">
                <a:solidFill>
                  <a:schemeClr val="bg1"/>
                </a:solidFill>
                <a:latin typeface="Twinkl" pitchFamily="50" charset="0"/>
              </a:rPr>
              <a:t> to help warn people that one was coming</a:t>
            </a:r>
            <a:br>
              <a:rPr lang="en-US" dirty="0">
                <a:solidFill>
                  <a:schemeClr val="bg1"/>
                </a:solidFill>
                <a:latin typeface="Twinkl" pitchFamily="50" charset="0"/>
              </a:rPr>
            </a:br>
            <a:r>
              <a:rPr lang="en-US" dirty="0">
                <a:solidFill>
                  <a:schemeClr val="bg1"/>
                </a:solidFill>
                <a:latin typeface="Twinkl" pitchFamily="50" charset="0"/>
              </a:rPr>
              <a:t>or happening.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447" y="1757673"/>
            <a:ext cx="2620991" cy="3977205"/>
          </a:xfrm>
          <a:prstGeom prst="rect">
            <a:avLst/>
          </a:prstGeom>
          <a:ln w="107950">
            <a:solidFill>
              <a:srgbClr val="08743A"/>
            </a:solidFill>
            <a:miter lim="800000"/>
          </a:ln>
        </p:spPr>
      </p:pic>
      <p:sp>
        <p:nvSpPr>
          <p:cNvPr id="15" name="TextBox 21"/>
          <p:cNvSpPr txBox="1">
            <a:spLocks noChangeArrowheads="1"/>
          </p:cNvSpPr>
          <p:nvPr/>
        </p:nvSpPr>
        <p:spPr bwMode="auto">
          <a:xfrm>
            <a:off x="810126" y="5725082"/>
            <a:ext cx="2823411" cy="113867"/>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Zhang </a:t>
            </a:r>
            <a:r>
              <a:rPr lang="en-GB" altLang="en-US" sz="500" b="1" dirty="0" err="1">
                <a:solidFill>
                  <a:schemeClr val="bg1"/>
                </a:solidFill>
                <a:latin typeface="Tuffy-TTF" panose="020B0603060100000000" pitchFamily="34" charset="0"/>
                <a:ea typeface="Tuffy" panose="020B0603060100000000" pitchFamily="34" charset="0"/>
                <a:cs typeface="Arial" panose="020B0604020202020204" pitchFamily="34" charset="0"/>
              </a:rPr>
              <a:t>Heng</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by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State post Bureau of the People’s Republic of China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122856972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224</TotalTime>
  <Words>1644</Words>
  <Application>Microsoft Office PowerPoint</Application>
  <PresentationFormat>On-screen Show (4:3)</PresentationFormat>
  <Paragraphs>106</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Tuffy</vt:lpstr>
      <vt:lpstr>Calibri</vt:lpstr>
      <vt:lpstr>Tuffy-TTF</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The Seismograph</vt:lpstr>
      <vt:lpstr>Development Of The Seismograph</vt:lpstr>
      <vt:lpstr>Development Of The Seismograph</vt:lpstr>
      <vt:lpstr>Development Of The Seismograph</vt:lpstr>
      <vt:lpstr>Development Of The Seismograph</vt:lpstr>
      <vt:lpstr>Development Of The Seismograph</vt:lpstr>
      <vt:lpstr>Development Of The Seismograph</vt:lpstr>
      <vt:lpstr>Development Of The Seismograph</vt:lpstr>
      <vt:lpstr>Development Of The Seismograph</vt:lpstr>
      <vt:lpstr>Seismograph and the Richter Scale</vt:lpstr>
      <vt:lpstr>Development Of The Seismograph</vt:lpstr>
      <vt:lpstr>Other Important People and the Development of the Seismograph</vt:lpstr>
      <vt:lpstr>It’s Your Turn!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Dale Watson</dc:creator>
  <cp:lastModifiedBy>Donna Pycroft</cp:lastModifiedBy>
  <cp:revision>21</cp:revision>
  <dcterms:created xsi:type="dcterms:W3CDTF">2019-03-08T10:56:26Z</dcterms:created>
  <dcterms:modified xsi:type="dcterms:W3CDTF">2020-11-23T11:01:52Z</dcterms:modified>
</cp:coreProperties>
</file>