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67" r:id="rId11"/>
  </p:sldIdLst>
  <p:sldSz cx="9144000" cy="6858000" type="screen4x3"/>
  <p:notesSz cx="6858000" cy="9144000"/>
  <p:embeddedFontLst>
    <p:embeddedFont>
      <p:font typeface="Twinkl" panose="020B0604020202020204" charset="0"/>
      <p:regular r:id="rId14"/>
      <p:bold r:id="rId15"/>
    </p:embeddedFont>
    <p:embeddedFont>
      <p:font typeface="Twinkl SemiBold" charset="0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Sassoon Infant Rg" panose="02000503030000020003" charset="0"/>
      <p:regular r:id="rId21"/>
      <p:bold r:id="rId2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854A"/>
    <a:srgbClr val="87CCC0"/>
    <a:srgbClr val="F6C5C0"/>
    <a:srgbClr val="B9D0BC"/>
    <a:srgbClr val="CDB5D7"/>
    <a:srgbClr val="F9BC92"/>
    <a:srgbClr val="AFDEF8"/>
    <a:srgbClr val="90C7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10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3434F3D-57C3-4A1F-812C-BB495BCFE5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096C32-7ACD-436C-9CEB-035F0667F5B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AB08FE5-C529-4A77-8B20-A9C993E808F5}" type="datetimeFigureOut">
              <a:rPr lang="en-GB"/>
              <a:pPr>
                <a:defRPr/>
              </a:pPr>
              <a:t>16/11/2020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D342E4-1D83-4B58-92FE-51C1D719A53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D71AA0-CEF8-4467-88C6-B096FE644A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8C45683-BE84-42E1-9D23-ED62C03BB0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8B1AA35-5DFB-4335-83E2-9C4178CDE1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A878B9-9577-49AC-8D38-84769AF3660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18972B2-3E9A-473A-B243-EB8EB314953F}" type="datetimeFigureOut">
              <a:rPr lang="en-GB"/>
              <a:pPr>
                <a:defRPr/>
              </a:pPr>
              <a:t>16/11/2020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3164DB7-AE92-4448-9D6C-3BD0C377D8B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4F695A7-FAD2-47FC-9267-BF0A8A92DF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E31DBC-92C1-44BE-9395-32FC3F620C9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D876CF-5248-4BDF-A147-CDA40FAEED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E2635FD-2782-45C5-8DBD-8D7960EBA2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FA4564F9-F407-4A7E-B9DF-926BD603FC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7562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03333D4E-1449-45AE-9A45-C6B4A998542B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99028EF7-3EFF-4814-983D-C4E0D0C18F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8384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0ABC0175-A1BF-43F7-A6C0-0758F262424B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6278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4266730A-B264-4B51-97E0-4049BCB5A59B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90B5A48D-DF51-452D-9125-CA84ADE25C63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71369BC-8879-4960-80AA-FB134B3EC4B6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F9A8081-3F2A-40C9-9B83-705CA7E656DA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C28746B4-BF07-4A49-87F7-5F6AE7A8FDBD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07104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145B0337-AB10-49BE-8709-F8D57CDEB6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7483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D65A25C-61CB-4A10-A8CB-3D4E07A8DE4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C7B9EA1-65C7-4A2B-9608-87E9AD78213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>
            <a:extLst>
              <a:ext uri="{FF2B5EF4-FFF2-40B4-BE49-F238E27FC236}">
                <a16:creationId xmlns:a16="http://schemas.microsoft.com/office/drawing/2014/main" id="{444EF9C7-1237-42C8-9292-3716FB798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9438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Explanation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B30F8EC-B35B-4541-9BFF-2D43524552FC}"/>
              </a:ext>
            </a:extLst>
          </p:cNvPr>
          <p:cNvGrpSpPr>
            <a:grpSpLocks/>
          </p:cNvGrpSpPr>
          <p:nvPr/>
        </p:nvGrpSpPr>
        <p:grpSpPr bwMode="auto">
          <a:xfrm>
            <a:off x="646113" y="2667000"/>
            <a:ext cx="7851775" cy="1662113"/>
            <a:chOff x="645952" y="2667699"/>
            <a:chExt cx="7852096" cy="166102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CC7AB50-DBD9-4FBB-9F0F-8C52B2C1C310}"/>
                </a:ext>
              </a:extLst>
            </p:cNvPr>
            <p:cNvSpPr/>
            <p:nvPr/>
          </p:nvSpPr>
          <p:spPr>
            <a:xfrm>
              <a:off x="2031896" y="2667699"/>
              <a:ext cx="1268465" cy="1661020"/>
            </a:xfrm>
            <a:prstGeom prst="rect">
              <a:avLst/>
            </a:prstGeom>
            <a:solidFill>
              <a:srgbClr val="4FB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F235098-1959-4B91-8779-FF924A227E77}"/>
                </a:ext>
              </a:extLst>
            </p:cNvPr>
            <p:cNvSpPr/>
            <p:nvPr/>
          </p:nvSpPr>
          <p:spPr>
            <a:xfrm>
              <a:off x="2893944" y="2667699"/>
              <a:ext cx="5604104" cy="1661020"/>
            </a:xfrm>
            <a:prstGeom prst="rect">
              <a:avLst/>
            </a:prstGeom>
            <a:solidFill>
              <a:srgbClr val="4FB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2400" dirty="0"/>
                <a:t>Tells us how something works or gives us information about something.</a:t>
              </a:r>
            </a:p>
          </p:txBody>
        </p:sp>
        <p:sp>
          <p:nvSpPr>
            <p:cNvPr id="2" name="Arrow: Pentagon 1">
              <a:extLst>
                <a:ext uri="{FF2B5EF4-FFF2-40B4-BE49-F238E27FC236}">
                  <a16:creationId xmlns:a16="http://schemas.microsoft.com/office/drawing/2014/main" id="{82CCAA41-0535-4712-9F6F-65451886AA59}"/>
                </a:ext>
              </a:extLst>
            </p:cNvPr>
            <p:cNvSpPr/>
            <p:nvPr/>
          </p:nvSpPr>
          <p:spPr>
            <a:xfrm>
              <a:off x="645952" y="2667699"/>
              <a:ext cx="2247992" cy="1661020"/>
            </a:xfrm>
            <a:prstGeom prst="homePlate">
              <a:avLst/>
            </a:prstGeom>
            <a:solidFill>
              <a:srgbClr val="AFDE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3200" dirty="0">
                  <a:solidFill>
                    <a:schemeClr val="tx1"/>
                  </a:solidFill>
                </a:rPr>
                <a:t>Purpose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0">
            <a:extLst>
              <a:ext uri="{FF2B5EF4-FFF2-40B4-BE49-F238E27FC236}">
                <a16:creationId xmlns:a16="http://schemas.microsoft.com/office/drawing/2014/main" id="{C8857FCE-915A-40E5-8228-843989B80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Structure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F1ADCF-E86E-4620-8364-E0898A661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51447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 general statement is used to introduce the topic of explanation.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34A615-45D5-4D07-9CE3-F15D065462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3363913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 series of logical steps explaining how or why something occurs.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A7AD4B-10FD-46D5-9827-9CD6B440A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888" y="5783263"/>
            <a:ext cx="7926387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Steps continue until the final state is produced or the explanation is complete.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1A09648-2B09-4D77-A9BA-F8B7E3AE66F0}"/>
              </a:ext>
            </a:extLst>
          </p:cNvPr>
          <p:cNvGrpSpPr>
            <a:grpSpLocks/>
          </p:cNvGrpSpPr>
          <p:nvPr/>
        </p:nvGrpSpPr>
        <p:grpSpPr bwMode="auto">
          <a:xfrm>
            <a:off x="749300" y="2038350"/>
            <a:ext cx="7639050" cy="1223963"/>
            <a:chOff x="749034" y="2037621"/>
            <a:chExt cx="7639316" cy="122540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0D5361D-B34E-4472-A030-684C5B77C948}"/>
                </a:ext>
              </a:extLst>
            </p:cNvPr>
            <p:cNvSpPr/>
            <p:nvPr/>
          </p:nvSpPr>
          <p:spPr>
            <a:xfrm>
              <a:off x="1938113" y="2223577"/>
              <a:ext cx="6450237" cy="947262"/>
            </a:xfrm>
            <a:prstGeom prst="rect">
              <a:avLst/>
            </a:prstGeom>
            <a:solidFill>
              <a:srgbClr val="6CBB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2000" dirty="0"/>
                <a:t>There are lots of things we can do to stay healthy and to keep illnesses away.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4E03029-1D6A-4051-A126-ADE12D61E5B2}"/>
                </a:ext>
              </a:extLst>
            </p:cNvPr>
            <p:cNvSpPr/>
            <p:nvPr/>
          </p:nvSpPr>
          <p:spPr>
            <a:xfrm>
              <a:off x="1368181" y="2226756"/>
              <a:ext cx="569933" cy="947262"/>
            </a:xfrm>
            <a:prstGeom prst="rect">
              <a:avLst/>
            </a:prstGeom>
            <a:solidFill>
              <a:srgbClr val="6CBB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000" dirty="0"/>
            </a:p>
          </p:txBody>
        </p:sp>
        <p:pic>
          <p:nvPicPr>
            <p:cNvPr id="10254" name="Picture 18">
              <a:extLst>
                <a:ext uri="{FF2B5EF4-FFF2-40B4-BE49-F238E27FC236}">
                  <a16:creationId xmlns:a16="http://schemas.microsoft.com/office/drawing/2014/main" id="{E6DA2381-D736-4A48-988A-A81CCED0B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034" y="2037621"/>
              <a:ext cx="1188823" cy="1225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F3EE827-1C9A-478D-BFD7-B99FC143BD59}"/>
              </a:ext>
            </a:extLst>
          </p:cNvPr>
          <p:cNvGrpSpPr>
            <a:grpSpLocks/>
          </p:cNvGrpSpPr>
          <p:nvPr/>
        </p:nvGrpSpPr>
        <p:grpSpPr bwMode="auto">
          <a:xfrm>
            <a:off x="776288" y="3895725"/>
            <a:ext cx="7551737" cy="1676400"/>
            <a:chOff x="776054" y="3896357"/>
            <a:chExt cx="7551214" cy="1676545"/>
          </a:xfrm>
        </p:grpSpPr>
        <p:grpSp>
          <p:nvGrpSpPr>
            <p:cNvPr id="10248" name="Group 24">
              <a:extLst>
                <a:ext uri="{FF2B5EF4-FFF2-40B4-BE49-F238E27FC236}">
                  <a16:creationId xmlns:a16="http://schemas.microsoft.com/office/drawing/2014/main" id="{9908FC0F-F5A5-4F62-A943-891F1B5E16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6054" y="4004848"/>
              <a:ext cx="6832761" cy="1548394"/>
              <a:chOff x="776054" y="4004848"/>
              <a:chExt cx="6832761" cy="1548394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21965C4-B4D5-4A8D-8EAD-B680744F2CAE}"/>
                  </a:ext>
                </a:extLst>
              </p:cNvPr>
              <p:cNvSpPr/>
              <p:nvPr/>
            </p:nvSpPr>
            <p:spPr>
              <a:xfrm>
                <a:off x="776054" y="4004316"/>
                <a:ext cx="6170185" cy="1549534"/>
              </a:xfrm>
              <a:prstGeom prst="rect">
                <a:avLst/>
              </a:prstGeom>
              <a:solidFill>
                <a:srgbClr val="4F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GB" sz="2000" dirty="0"/>
                  <a:t>The best drinks for staying healthy are water and milk. Fruit juices can be good for us but they can have a lot of sugar in them. Fizzy drinks are not good for us at all.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5079BBA-7176-4EA4-8219-B98428C2AC2E}"/>
                  </a:ext>
                </a:extLst>
              </p:cNvPr>
              <p:cNvSpPr/>
              <p:nvPr/>
            </p:nvSpPr>
            <p:spPr>
              <a:xfrm>
                <a:off x="6946239" y="4004316"/>
                <a:ext cx="661942" cy="1549534"/>
              </a:xfrm>
              <a:prstGeom prst="rect">
                <a:avLst/>
              </a:prstGeom>
              <a:solidFill>
                <a:srgbClr val="4F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2000" dirty="0"/>
              </a:p>
            </p:txBody>
          </p:sp>
        </p:grpSp>
        <p:pic>
          <p:nvPicPr>
            <p:cNvPr id="10249" name="Picture 21">
              <a:extLst>
                <a:ext uri="{FF2B5EF4-FFF2-40B4-BE49-F238E27FC236}">
                  <a16:creationId xmlns:a16="http://schemas.microsoft.com/office/drawing/2014/main" id="{D121609D-6180-424A-BE87-579B22A13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5507" y="3896357"/>
              <a:ext cx="1121761" cy="1676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0">
            <a:extLst>
              <a:ext uri="{FF2B5EF4-FFF2-40B4-BE49-F238E27FC236}">
                <a16:creationId xmlns:a16="http://schemas.microsoft.com/office/drawing/2014/main" id="{45BF2B77-2705-4D9B-AE9F-EFC4B6843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Features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2C7011-EBA2-4E9B-9C0E-E98EB9DDF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51447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Explanations are written in the present tense.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AAA861-5C34-4397-8094-F67764B58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888" y="3181350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Conjunctions that signal time are used in explanations.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A17359-B410-4936-BEF1-E54118738A28}"/>
              </a:ext>
            </a:extLst>
          </p:cNvPr>
          <p:cNvSpPr/>
          <p:nvPr/>
        </p:nvSpPr>
        <p:spPr>
          <a:xfrm>
            <a:off x="465138" y="3790950"/>
            <a:ext cx="8220075" cy="774700"/>
          </a:xfrm>
          <a:prstGeom prst="rect">
            <a:avLst/>
          </a:prstGeom>
          <a:solidFill>
            <a:srgbClr val="90C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/>
              <a:t>then                     next                     several months later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242575-4D32-4F16-94DB-85D769899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888" y="4752975"/>
            <a:ext cx="7926387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Explanations are written </a:t>
            </a:r>
            <a:r>
              <a:rPr lang="en-GB" altLang="en-US">
                <a:solidFill>
                  <a:schemeClr val="tx1"/>
                </a:solidFill>
              </a:rPr>
              <a:t>using causal </a:t>
            </a:r>
            <a:r>
              <a:rPr lang="en-GB" altLang="en-US" dirty="0">
                <a:solidFill>
                  <a:schemeClr val="tx1"/>
                </a:solidFill>
              </a:rPr>
              <a:t>connectives.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6BF4F8B-FB11-441F-9375-DBDFE37BA528}"/>
              </a:ext>
            </a:extLst>
          </p:cNvPr>
          <p:cNvSpPr/>
          <p:nvPr/>
        </p:nvSpPr>
        <p:spPr>
          <a:xfrm>
            <a:off x="465138" y="5313363"/>
            <a:ext cx="8220075" cy="773112"/>
          </a:xfrm>
          <a:prstGeom prst="rect">
            <a:avLst/>
          </a:prstGeom>
          <a:solidFill>
            <a:srgbClr val="90C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/>
              <a:t>because                     so                     this causes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65A031A-CC9F-4599-8D4D-B8B715343BFA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849438"/>
            <a:ext cx="8636000" cy="1331912"/>
            <a:chOff x="457200" y="1848770"/>
            <a:chExt cx="8635933" cy="133312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83DE4D3-999C-4D1D-82C2-7D31EE58F95E}"/>
                </a:ext>
              </a:extLst>
            </p:cNvPr>
            <p:cNvSpPr/>
            <p:nvPr/>
          </p:nvSpPr>
          <p:spPr>
            <a:xfrm>
              <a:off x="457200" y="2206282"/>
              <a:ext cx="8220011" cy="788117"/>
            </a:xfrm>
            <a:prstGeom prst="rect">
              <a:avLst/>
            </a:prstGeom>
            <a:solidFill>
              <a:srgbClr val="F7C5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2000" dirty="0"/>
                <a:t>Many birds fly south</a:t>
              </a:r>
            </a:p>
          </p:txBody>
        </p:sp>
        <p:pic>
          <p:nvPicPr>
            <p:cNvPr id="11274" name="Picture 11">
              <a:extLst>
                <a:ext uri="{FF2B5EF4-FFF2-40B4-BE49-F238E27FC236}">
                  <a16:creationId xmlns:a16="http://schemas.microsoft.com/office/drawing/2014/main" id="{EA4624E8-4E6D-4A12-BCFA-8A8AD68C6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588" y="1926010"/>
              <a:ext cx="1024217" cy="1255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5" name="Picture 15">
              <a:extLst>
                <a:ext uri="{FF2B5EF4-FFF2-40B4-BE49-F238E27FC236}">
                  <a16:creationId xmlns:a16="http://schemas.microsoft.com/office/drawing/2014/main" id="{861F6413-CCAC-4207-AE3D-E3C303F4AC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6503" y="1848770"/>
              <a:ext cx="1176630" cy="1268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0">
            <a:extLst>
              <a:ext uri="{FF2B5EF4-FFF2-40B4-BE49-F238E27FC236}">
                <a16:creationId xmlns:a16="http://schemas.microsoft.com/office/drawing/2014/main" id="{1249E5DD-C14C-4DAD-9285-6BAB84E25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Features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505391-76A9-49D8-A1C1-E69E49412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514475"/>
            <a:ext cx="7632700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 b="1">
                <a:solidFill>
                  <a:schemeClr val="tx1"/>
                </a:solidFill>
              </a:rPr>
              <a:t>Title</a:t>
            </a:r>
            <a:r>
              <a:rPr lang="en-GB" altLang="en-US">
                <a:solidFill>
                  <a:schemeClr val="tx1"/>
                </a:solidFill>
              </a:rPr>
              <a:t> – explains what the text is for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GB" altLang="en-US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 b="1">
                <a:solidFill>
                  <a:schemeClr val="tx1"/>
                </a:solidFill>
              </a:rPr>
              <a:t>Opening Statement </a:t>
            </a:r>
            <a:r>
              <a:rPr lang="en-GB" altLang="en-US">
                <a:solidFill>
                  <a:schemeClr val="tx1"/>
                </a:solidFill>
              </a:rPr>
              <a:t>– about the subject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GB" altLang="en-US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 b="1">
                <a:solidFill>
                  <a:schemeClr val="tx1"/>
                </a:solidFill>
              </a:rPr>
              <a:t>Clear, simple points </a:t>
            </a:r>
            <a:r>
              <a:rPr lang="en-GB" altLang="en-US">
                <a:solidFill>
                  <a:schemeClr val="tx1"/>
                </a:solidFill>
              </a:rPr>
              <a:t>about why or how something occurs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GB" altLang="en-US" b="1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 b="1">
                <a:solidFill>
                  <a:schemeClr val="tx1"/>
                </a:solidFill>
              </a:rPr>
              <a:t>Technical words </a:t>
            </a:r>
            <a:r>
              <a:rPr lang="en-GB" altLang="en-US">
                <a:solidFill>
                  <a:schemeClr val="tx1"/>
                </a:solidFill>
              </a:rPr>
              <a:t>– where appropriate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GB" altLang="en-US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 b="1">
                <a:solidFill>
                  <a:schemeClr val="tx1"/>
                </a:solidFill>
              </a:rPr>
              <a:t>Conjunctions</a:t>
            </a:r>
            <a:r>
              <a:rPr lang="en-GB" altLang="en-US">
                <a:solidFill>
                  <a:schemeClr val="tx1"/>
                </a:solidFill>
              </a:rPr>
              <a:t> – e.g. because, resulting in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GB" altLang="en-US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 b="1">
                <a:solidFill>
                  <a:schemeClr val="tx1"/>
                </a:solidFill>
              </a:rPr>
              <a:t>Present tense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GB" altLang="en-US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 b="1">
                <a:solidFill>
                  <a:schemeClr val="tx1"/>
                </a:solidFill>
              </a:rPr>
              <a:t>Summary Paragraph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0CA92397-4EA8-4DC8-943B-ADDAD9403650}"/>
              </a:ext>
            </a:extLst>
          </p:cNvPr>
          <p:cNvSpPr/>
          <p:nvPr/>
        </p:nvSpPr>
        <p:spPr>
          <a:xfrm>
            <a:off x="3238500" y="4429125"/>
            <a:ext cx="2117725" cy="1930400"/>
          </a:xfrm>
          <a:prstGeom prst="ellipse">
            <a:avLst/>
          </a:prstGeom>
          <a:solidFill>
            <a:srgbClr val="B9D0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atin typeface="Twinkl SemiBold" pitchFamily="2" charset="0"/>
              </a:rPr>
              <a:t>Using </a:t>
            </a:r>
            <a:r>
              <a:rPr lang="en-GB" b="1" dirty="0">
                <a:solidFill>
                  <a:schemeClr val="tx1"/>
                </a:solidFill>
                <a:latin typeface="Twinkl SemiBold" pitchFamily="2" charset="0"/>
              </a:rPr>
              <a:t>how</a:t>
            </a:r>
            <a:r>
              <a:rPr lang="en-GB" dirty="0">
                <a:latin typeface="Twinkl SemiBold" pitchFamily="2" charset="0"/>
              </a:rPr>
              <a:t> or </a:t>
            </a:r>
            <a:r>
              <a:rPr lang="en-GB" dirty="0">
                <a:solidFill>
                  <a:schemeClr val="tx1"/>
                </a:solidFill>
                <a:latin typeface="Twinkl SemiBold" pitchFamily="2" charset="0"/>
              </a:rPr>
              <a:t>why</a:t>
            </a:r>
            <a:r>
              <a:rPr lang="en-GB" dirty="0">
                <a:latin typeface="Twinkl SemiBold" pitchFamily="2" charset="0"/>
              </a:rPr>
              <a:t> in a title helps.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72F107E-E3D8-4984-B1EF-A254A1A0F77A}"/>
              </a:ext>
            </a:extLst>
          </p:cNvPr>
          <p:cNvSpPr/>
          <p:nvPr/>
        </p:nvSpPr>
        <p:spPr>
          <a:xfrm>
            <a:off x="1633538" y="492125"/>
            <a:ext cx="2532062" cy="2371725"/>
          </a:xfrm>
          <a:prstGeom prst="ellipse">
            <a:avLst/>
          </a:prstGeom>
          <a:solidFill>
            <a:srgbClr val="F9B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atin typeface="Twinkl SemiBold" pitchFamily="2" charset="0"/>
              </a:rPr>
              <a:t>Use a </a:t>
            </a:r>
            <a:r>
              <a:rPr lang="en-GB" dirty="0">
                <a:solidFill>
                  <a:schemeClr val="tx1"/>
                </a:solidFill>
                <a:latin typeface="Twinkl SemiBold" pitchFamily="2" charset="0"/>
              </a:rPr>
              <a:t>clear title </a:t>
            </a:r>
            <a:r>
              <a:rPr lang="en-GB" dirty="0">
                <a:latin typeface="Twinkl SemiBold" pitchFamily="2" charset="0"/>
              </a:rPr>
              <a:t>that </a:t>
            </a:r>
            <a:r>
              <a:rPr lang="en-GB" dirty="0">
                <a:solidFill>
                  <a:schemeClr val="tx1"/>
                </a:solidFill>
                <a:latin typeface="Twinkl SemiBold" pitchFamily="2" charset="0"/>
              </a:rPr>
              <a:t>indicates </a:t>
            </a:r>
            <a:r>
              <a:rPr lang="en-GB" dirty="0">
                <a:latin typeface="Twinkl SemiBold" pitchFamily="2" charset="0"/>
              </a:rPr>
              <a:t>what you are writing about.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BE5D721-471D-49D8-B9F1-E02F3ABB7EF2}"/>
              </a:ext>
            </a:extLst>
          </p:cNvPr>
          <p:cNvSpPr/>
          <p:nvPr/>
        </p:nvSpPr>
        <p:spPr>
          <a:xfrm>
            <a:off x="3108325" y="1944688"/>
            <a:ext cx="3171825" cy="2960687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latin typeface="Twinkl SemiBold" pitchFamily="2" charset="0"/>
              </a:rPr>
              <a:t>Title and Introduction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ACAD5DF-35C8-470B-A65A-F0C5F33FE50A}"/>
              </a:ext>
            </a:extLst>
          </p:cNvPr>
          <p:cNvSpPr/>
          <p:nvPr/>
        </p:nvSpPr>
        <p:spPr>
          <a:xfrm>
            <a:off x="1149350" y="2986088"/>
            <a:ext cx="2332038" cy="2106612"/>
          </a:xfrm>
          <a:prstGeom prst="ellipse">
            <a:avLst/>
          </a:prstGeom>
          <a:solidFill>
            <a:srgbClr val="CDB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atin typeface="Twinkl SemiBold" pitchFamily="2" charset="0"/>
              </a:rPr>
              <a:t>Use the first paragraph to introduce the subject to the reader.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BBC2BFD-E7AB-4641-B968-A401047CFE19}"/>
              </a:ext>
            </a:extLst>
          </p:cNvPr>
          <p:cNvSpPr/>
          <p:nvPr/>
        </p:nvSpPr>
        <p:spPr>
          <a:xfrm>
            <a:off x="5646738" y="3162300"/>
            <a:ext cx="2593975" cy="2400300"/>
          </a:xfrm>
          <a:prstGeom prst="ellipse">
            <a:avLst/>
          </a:prstGeom>
          <a:solidFill>
            <a:srgbClr val="F6C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atin typeface="Twinkl SemiBold" pitchFamily="2" charset="0"/>
              </a:rPr>
              <a:t>Try to make the title intrigue the reader.</a:t>
            </a:r>
          </a:p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 SemiBold" pitchFamily="2" charset="0"/>
              </a:rPr>
              <a:t>Why do sloths hang about?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7D5A336-40F3-47EC-9256-E56149062975}"/>
              </a:ext>
            </a:extLst>
          </p:cNvPr>
          <p:cNvSpPr/>
          <p:nvPr/>
        </p:nvSpPr>
        <p:spPr>
          <a:xfrm>
            <a:off x="4437063" y="542925"/>
            <a:ext cx="2460625" cy="2274888"/>
          </a:xfrm>
          <a:prstGeom prst="ellipse">
            <a:avLst/>
          </a:prstGeom>
          <a:solidFill>
            <a:srgbClr val="87C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latin typeface="Twinkl SemiBold" pitchFamily="2" charset="0"/>
              </a:rPr>
              <a:t>Decide whether to use </a:t>
            </a:r>
            <a:r>
              <a:rPr lang="en-GB" sz="1600" dirty="0">
                <a:solidFill>
                  <a:schemeClr val="tx1"/>
                </a:solidFill>
                <a:latin typeface="Twinkl SemiBold" pitchFamily="2" charset="0"/>
              </a:rPr>
              <a:t>diagrams</a:t>
            </a:r>
            <a:r>
              <a:rPr lang="en-GB" sz="1600" dirty="0">
                <a:latin typeface="Twinkl SemiBold" pitchFamily="2" charset="0"/>
              </a:rPr>
              <a:t>, </a:t>
            </a:r>
            <a:r>
              <a:rPr lang="en-GB" sz="1600" dirty="0">
                <a:solidFill>
                  <a:schemeClr val="tx1"/>
                </a:solidFill>
                <a:latin typeface="Twinkl SemiBold" pitchFamily="2" charset="0"/>
              </a:rPr>
              <a:t>charts</a:t>
            </a:r>
            <a:r>
              <a:rPr lang="en-GB" sz="1600" dirty="0">
                <a:latin typeface="Twinkl SemiBold" pitchFamily="2" charset="0"/>
              </a:rPr>
              <a:t>, </a:t>
            </a:r>
            <a:r>
              <a:rPr lang="en-GB" sz="1600" dirty="0">
                <a:solidFill>
                  <a:schemeClr val="tx1"/>
                </a:solidFill>
                <a:latin typeface="Twinkl SemiBold" pitchFamily="2" charset="0"/>
              </a:rPr>
              <a:t>illustrations</a:t>
            </a:r>
            <a:r>
              <a:rPr lang="en-GB" sz="1600" dirty="0">
                <a:latin typeface="Twinkl SemiBold" pitchFamily="2" charset="0"/>
              </a:rPr>
              <a:t> or </a:t>
            </a:r>
            <a:r>
              <a:rPr lang="en-GB" sz="1600" dirty="0">
                <a:solidFill>
                  <a:schemeClr val="tx1"/>
                </a:solidFill>
                <a:latin typeface="Twinkl SemiBold" pitchFamily="2" charset="0"/>
              </a:rPr>
              <a:t>flow charts </a:t>
            </a:r>
            <a:r>
              <a:rPr lang="en-GB" sz="1600" dirty="0">
                <a:latin typeface="Twinkl SemiBold" pitchFamily="2" charset="0"/>
              </a:rPr>
              <a:t>to help explain.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957D982-1FE6-4F79-ACAE-CEB8C88A24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75" y="4919663"/>
            <a:ext cx="27432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2" grpId="0" animBg="1"/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0">
            <a:extLst>
              <a:ext uri="{FF2B5EF4-FFF2-40B4-BE49-F238E27FC236}">
                <a16:creationId xmlns:a16="http://schemas.microsoft.com/office/drawing/2014/main" id="{47E4E7F1-6C74-4720-B66C-0708C4584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2600"/>
              <a:t>Organise the writing and illustrations to explain: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A044C0-333D-446B-859A-91B0B5663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514475"/>
            <a:ext cx="7632700" cy="31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>
                <a:solidFill>
                  <a:schemeClr val="tx1"/>
                </a:solidFill>
              </a:rPr>
              <a:t>What you need.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GB" altLang="en-US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>
                <a:solidFill>
                  <a:schemeClr val="tx1"/>
                </a:solidFill>
              </a:rPr>
              <a:t>How it works.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GB" altLang="en-US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>
                <a:solidFill>
                  <a:schemeClr val="tx1"/>
                </a:solidFill>
              </a:rPr>
              <a:t>Why it works.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GB" altLang="en-US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>
                <a:solidFill>
                  <a:schemeClr val="tx1"/>
                </a:solidFill>
              </a:rPr>
              <a:t>When and where it works.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GB" altLang="en-US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>
                <a:solidFill>
                  <a:schemeClr val="tx1"/>
                </a:solidFill>
              </a:rPr>
              <a:t>What it is used for.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GB" altLang="en-US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>
                <a:solidFill>
                  <a:schemeClr val="tx1"/>
                </a:solidFill>
              </a:rPr>
              <a:t>Add in extra, interesting information.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BD04BDC-CB18-4760-92CD-71118D8C5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3" y="1106488"/>
            <a:ext cx="57626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Interest the reader with an exclamation or question.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DB0A09-1E8D-4A02-ACB7-90CF10B1C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3783013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Interest the reader.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49F99D-59B4-409F-B00E-CA5AF4609A0A}"/>
              </a:ext>
            </a:extLst>
          </p:cNvPr>
          <p:cNvSpPr/>
          <p:nvPr/>
        </p:nvSpPr>
        <p:spPr>
          <a:xfrm>
            <a:off x="457200" y="4513263"/>
            <a:ext cx="8237538" cy="1285875"/>
          </a:xfrm>
          <a:prstGeom prst="rect">
            <a:avLst/>
          </a:prstGeom>
          <a:solidFill>
            <a:srgbClr val="90C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/>
              <a:t>Strange as it may seem…,</a:t>
            </a:r>
          </a:p>
          <a:p>
            <a:pPr algn="ctr">
              <a:defRPr/>
            </a:pPr>
            <a:endParaRPr lang="en-GB" sz="2000" dirty="0"/>
          </a:p>
          <a:p>
            <a:pPr algn="ctr">
              <a:defRPr/>
            </a:pPr>
            <a:r>
              <a:rPr lang="en-GB" sz="2000" dirty="0"/>
              <a:t>Not many people know that…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B2190AB-25D9-4431-900C-9E0D8872D24F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427038"/>
            <a:ext cx="8237538" cy="3013075"/>
            <a:chOff x="457201" y="427801"/>
            <a:chExt cx="8236852" cy="301168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30A1CCC-89A0-4598-AB6C-AA48225564B7}"/>
                </a:ext>
              </a:extLst>
            </p:cNvPr>
            <p:cNvSpPr/>
            <p:nvPr/>
          </p:nvSpPr>
          <p:spPr>
            <a:xfrm>
              <a:off x="6686032" y="2206567"/>
              <a:ext cx="2008021" cy="1232919"/>
            </a:xfrm>
            <a:prstGeom prst="rect">
              <a:avLst/>
            </a:prstGeom>
            <a:solidFill>
              <a:srgbClr val="F28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000" dirty="0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C6D6300-3A29-4261-964B-A4F0BA53C44C}"/>
                </a:ext>
              </a:extLst>
            </p:cNvPr>
            <p:cNvSpPr/>
            <p:nvPr/>
          </p:nvSpPr>
          <p:spPr>
            <a:xfrm>
              <a:off x="457201" y="2206567"/>
              <a:ext cx="6228831" cy="1232919"/>
            </a:xfrm>
            <a:prstGeom prst="rect">
              <a:avLst/>
            </a:prstGeom>
            <a:solidFill>
              <a:srgbClr val="F28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2000" dirty="0"/>
                <a:t>Beware – whirlwinds can kill!</a:t>
              </a:r>
            </a:p>
            <a:p>
              <a:pPr algn="ctr">
                <a:defRPr/>
              </a:pPr>
              <a:endParaRPr lang="en-GB" sz="2000" dirty="0"/>
            </a:p>
            <a:p>
              <a:pPr algn="ctr">
                <a:defRPr/>
              </a:pPr>
              <a:r>
                <a:rPr lang="en-GB" sz="2000" dirty="0"/>
                <a:t>Did you know...?</a:t>
              </a:r>
            </a:p>
          </p:txBody>
        </p:sp>
        <p:pic>
          <p:nvPicPr>
            <p:cNvPr id="15368" name="Picture 12">
              <a:extLst>
                <a:ext uri="{FF2B5EF4-FFF2-40B4-BE49-F238E27FC236}">
                  <a16:creationId xmlns:a16="http://schemas.microsoft.com/office/drawing/2014/main" id="{3C8CA1BD-08D6-489E-92D3-B694C8C894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9472" y="427801"/>
              <a:ext cx="3194581" cy="3011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AC3DB299-CEB0-49E6-B362-E01C700D90FA}"/>
              </a:ext>
            </a:extLst>
          </p:cNvPr>
          <p:cNvSpPr/>
          <p:nvPr/>
        </p:nvSpPr>
        <p:spPr>
          <a:xfrm>
            <a:off x="5221288" y="4125913"/>
            <a:ext cx="2117725" cy="1928812"/>
          </a:xfrm>
          <a:prstGeom prst="ellipse">
            <a:avLst/>
          </a:prstGeom>
          <a:solidFill>
            <a:srgbClr val="B9D0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atin typeface="Twinkl SemiBold" pitchFamily="2" charset="0"/>
              </a:rPr>
              <a:t>Relate the ending to the reader.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A29A325-7CE3-4EE9-9E63-8EC681F676DB}"/>
              </a:ext>
            </a:extLst>
          </p:cNvPr>
          <p:cNvSpPr/>
          <p:nvPr/>
        </p:nvSpPr>
        <p:spPr>
          <a:xfrm>
            <a:off x="1233488" y="676275"/>
            <a:ext cx="2932112" cy="2763838"/>
          </a:xfrm>
          <a:prstGeom prst="ellipse">
            <a:avLst/>
          </a:prstGeom>
          <a:solidFill>
            <a:srgbClr val="F9B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 SemiBold" pitchFamily="2" charset="0"/>
              </a:rPr>
              <a:t>Reread</a:t>
            </a:r>
            <a:r>
              <a:rPr lang="en-GB" dirty="0">
                <a:latin typeface="Twinkl SemiBold" pitchFamily="2" charset="0"/>
              </a:rPr>
              <a:t> the explanation pretending that you know nothing about the subject. Does it make sense?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FE9B6B8-83E9-4F20-A127-C5B82601888F}"/>
              </a:ext>
            </a:extLst>
          </p:cNvPr>
          <p:cNvSpPr/>
          <p:nvPr/>
        </p:nvSpPr>
        <p:spPr>
          <a:xfrm>
            <a:off x="3108325" y="2128838"/>
            <a:ext cx="3171825" cy="2962275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latin typeface="Twinkl SemiBold" pitchFamily="2" charset="0"/>
              </a:rPr>
              <a:t>Ending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84E58C2-A511-4822-8257-C7CFD1A9A402}"/>
              </a:ext>
            </a:extLst>
          </p:cNvPr>
          <p:cNvSpPr/>
          <p:nvPr/>
        </p:nvSpPr>
        <p:spPr>
          <a:xfrm>
            <a:off x="1830388" y="4038600"/>
            <a:ext cx="2332037" cy="2105025"/>
          </a:xfrm>
          <a:prstGeom prst="ellipse">
            <a:avLst/>
          </a:prstGeom>
          <a:solidFill>
            <a:srgbClr val="CDB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atin typeface="Twinkl SemiBold" pitchFamily="2" charset="0"/>
              </a:rPr>
              <a:t>If specialised terminology is used, a </a:t>
            </a:r>
            <a:r>
              <a:rPr lang="en-GB" dirty="0">
                <a:solidFill>
                  <a:schemeClr val="tx1"/>
                </a:solidFill>
                <a:latin typeface="Twinkl SemiBold" pitchFamily="2" charset="0"/>
              </a:rPr>
              <a:t>glossary</a:t>
            </a:r>
            <a:r>
              <a:rPr lang="en-GB" dirty="0">
                <a:latin typeface="Twinkl SemiBold" pitchFamily="2" charset="0"/>
              </a:rPr>
              <a:t> may be needed.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EAB34B7-5DAD-430D-9B9E-AF4FDAE93678}"/>
              </a:ext>
            </a:extLst>
          </p:cNvPr>
          <p:cNvSpPr/>
          <p:nvPr/>
        </p:nvSpPr>
        <p:spPr>
          <a:xfrm>
            <a:off x="5049838" y="852488"/>
            <a:ext cx="2460625" cy="2274887"/>
          </a:xfrm>
          <a:prstGeom prst="ellipse">
            <a:avLst/>
          </a:prstGeom>
          <a:solidFill>
            <a:srgbClr val="87C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latin typeface="Twinkl SemiBold" pitchFamily="2" charset="0"/>
              </a:rPr>
              <a:t>Finish by drawing all ideas together in a </a:t>
            </a:r>
            <a:r>
              <a:rPr lang="en-GB" sz="1600" dirty="0">
                <a:solidFill>
                  <a:schemeClr val="tx1"/>
                </a:solidFill>
                <a:latin typeface="Twinkl SemiBold" pitchFamily="2" charset="0"/>
              </a:rPr>
              <a:t>concluding paragraph</a:t>
            </a:r>
            <a:r>
              <a:rPr lang="en-GB" sz="1600" dirty="0">
                <a:latin typeface="Twinkl SemiBold" pitchFamily="2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</TotalTime>
  <Words>378</Words>
  <Application>Microsoft Office PowerPoint</Application>
  <PresentationFormat>On-screen Show (4:3)</PresentationFormat>
  <Paragraphs>62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Twinkl</vt:lpstr>
      <vt:lpstr>Twinkl SemiBold</vt:lpstr>
      <vt:lpstr>Calibri</vt:lpstr>
      <vt:lpstr>Sassoon Infant Rg</vt:lpstr>
      <vt:lpstr>Arial</vt:lpstr>
      <vt:lpstr>Office Theme</vt:lpstr>
      <vt:lpstr>PowerPoint Presentation</vt:lpstr>
      <vt:lpstr>Explanation</vt:lpstr>
      <vt:lpstr>Structure</vt:lpstr>
      <vt:lpstr>Features</vt:lpstr>
      <vt:lpstr>Features</vt:lpstr>
      <vt:lpstr>PowerPoint Presentation</vt:lpstr>
      <vt:lpstr>Organise the writing and illustrations to explain: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Holly Riglar</dc:creator>
  <cp:lastModifiedBy>Donna Pycroft</cp:lastModifiedBy>
  <cp:revision>39</cp:revision>
  <dcterms:created xsi:type="dcterms:W3CDTF">2017-06-06T13:51:07Z</dcterms:created>
  <dcterms:modified xsi:type="dcterms:W3CDTF">2020-11-16T07:40:03Z</dcterms:modified>
</cp:coreProperties>
</file>