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1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69" r:id="rId11"/>
  </p:sldIdLst>
  <p:sldSz cx="9144000" cy="6858000" type="screen4x3"/>
  <p:notesSz cx="6858000" cy="9144000"/>
  <p:embeddedFontLst>
    <p:embeddedFont>
      <p:font typeface="Sassoon Infant Rg" panose="02000503030000020003" charset="0"/>
      <p:regular r:id="rId14"/>
      <p:bold r:id="rId15"/>
    </p:embeddedFont>
    <p:embeddedFont>
      <p:font typeface="Twinkl SemiBold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  <p:embeddedFont>
      <p:font typeface="Tuffy" panose="020B0603060100000000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BE0C9"/>
    <a:srgbClr val="FDF9EB"/>
    <a:srgbClr val="F5AF74"/>
    <a:srgbClr val="FFFF93"/>
    <a:srgbClr val="FF9966"/>
    <a:srgbClr val="F29950"/>
    <a:srgbClr val="CB8A52"/>
    <a:srgbClr val="D1393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18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4CE4B-99D3-4B28-9EDD-E336CE74A451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4EEEB-47B8-410F-958B-D9C1EC9C8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1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EEEB-47B8-410F-958B-D9C1EC9C83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8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71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19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dividual Wo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4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ir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2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Talking Partner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75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oup Wo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29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00" y="6120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4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2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37538" y="5802923"/>
            <a:ext cx="445477" cy="175846"/>
          </a:xfrm>
          <a:prstGeom prst="roundRect">
            <a:avLst/>
          </a:prstGeom>
          <a:solidFill>
            <a:srgbClr val="D13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Twinkl Logo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76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week, we are going to look at words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that contain a particular prefix?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 is a prefix?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166375"/>
            <a:ext cx="4502150" cy="1791396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 prefix is a string of letters that are added to the beginning of a root word, which changes its meaning. Each prefix has a meaning.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4013324"/>
            <a:ext cx="4502150" cy="2001363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" rIns="180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This week we will look at root words with the prefix ‘in-’ added to them.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Keep thinking about the meaning of the prefix ‘in-’ as we go through 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 lesson.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19182" y="2166375"/>
            <a:ext cx="3069167" cy="3848312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7"/>
          <a:stretch/>
        </p:blipFill>
        <p:spPr>
          <a:xfrm>
            <a:off x="5600782" y="2301878"/>
            <a:ext cx="2514436" cy="370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2"/>
            <a:ext cx="7632700" cy="865931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Work with a partner to play this ‘in-’ prefix quick quiz.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Write your answers on your whiteboards. 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Who can answer all the questions correctly?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790603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171825"/>
            <a:ext cx="3325135" cy="2159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2914650"/>
            <a:ext cx="38385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 just couldn’t make up my mind what I wanted from the ice cream van as I was feeling very ________.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1" y="5502876"/>
            <a:ext cx="7632700" cy="58994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naccurate      indecisive     inactive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winkl SemiBold" pitchFamily="2" charset="0"/>
              </a:rPr>
              <a:t>Answer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171825"/>
            <a:ext cx="3325135" cy="2159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2914650"/>
            <a:ext cx="38385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 just couldn’t make up my mind what I wanted from the ice cream van as I was feeling very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indecisive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4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Work with a partner to play this ‘in-’ prefix quick quiz. Write your answers on your whiteboards. Who can all the questions correct?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1125" y="3327053"/>
            <a:ext cx="4333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Because of her _________ measurements, Polly’s cake didn’t rise in the oven.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4"/>
          <a:stretch/>
        </p:blipFill>
        <p:spPr>
          <a:xfrm>
            <a:off x="681634" y="2111378"/>
            <a:ext cx="3107771" cy="38351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1" y="5502876"/>
            <a:ext cx="7632700" cy="58994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naccurate      infinite     inactive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1125" y="3327053"/>
            <a:ext cx="4333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Because of her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inaccurate</a:t>
            </a:r>
            <a:r>
              <a:rPr lang="en-GB" sz="2800" dirty="0"/>
              <a:t> measurements, Polly’s cake didn’t rise in the oven.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4"/>
          <a:stretch/>
        </p:blipFill>
        <p:spPr>
          <a:xfrm>
            <a:off x="681634" y="2335913"/>
            <a:ext cx="3309341" cy="40839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winkl SemiBold" pitchFamily="2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1711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Work with a partner to play this ‘in-’ prefix quick quiz. Write your answers on your whiteboards. Who can all the questions correct?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216679"/>
            <a:ext cx="383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As Jack had an </a:t>
            </a:r>
            <a:br>
              <a:rPr lang="en-GB" sz="2800" dirty="0"/>
            </a:br>
            <a:r>
              <a:rPr lang="en-GB" sz="2800" dirty="0"/>
              <a:t>_______ to keep a secret, everyone knew about the surprise party.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3904"/>
            <a:ext cx="3228975" cy="2755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7121">
            <a:off x="1332339" y="1758746"/>
            <a:ext cx="1386537" cy="15068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1" y="5502876"/>
            <a:ext cx="7632700" cy="589949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inedible     indecisive     inability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50" y="1614434"/>
            <a:ext cx="7632700" cy="496388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the ‘in-’ prefix word missing from this sentence?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216679"/>
            <a:ext cx="383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As Jack had an </a:t>
            </a:r>
            <a:br>
              <a:rPr lang="en-GB" sz="2800" dirty="0"/>
            </a:b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inability</a:t>
            </a:r>
            <a:r>
              <a:rPr lang="en-GB" sz="2800" dirty="0"/>
              <a:t> to keep a </a:t>
            </a:r>
            <a:br>
              <a:rPr lang="en-GB" sz="2800" dirty="0"/>
            </a:br>
            <a:r>
              <a:rPr lang="en-GB" sz="2800" dirty="0"/>
              <a:t>secret, everyone knew about the surprise party.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16679"/>
            <a:ext cx="3228975" cy="2755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7121">
            <a:off x="1431192" y="2040462"/>
            <a:ext cx="1386537" cy="15068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Twinkl SemiBold" pitchFamily="2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40330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853813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think of any more words with an in- prefix?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90775" y="166660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decisive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indecisive</a:t>
            </a:r>
            <a:endParaRPr lang="en-GB" dirty="0">
              <a:latin typeface="Twinkl" pitchFamily="2" charset="0"/>
            </a:endParaRPr>
          </a:p>
          <a:p>
            <a:pPr algn="ctr"/>
            <a:r>
              <a:rPr lang="en-GB" dirty="0">
                <a:latin typeface="Twinkl" pitchFamily="2" charset="0"/>
              </a:rPr>
              <a:t>accurate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inaccurate</a:t>
            </a:r>
          </a:p>
          <a:p>
            <a:pPr algn="ctr"/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ability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inability</a:t>
            </a:r>
          </a:p>
          <a:p>
            <a:pPr algn="ctr"/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correct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incorrect</a:t>
            </a:r>
          </a:p>
          <a:p>
            <a:pPr algn="ctr"/>
            <a:r>
              <a:rPr lang="en-GB" dirty="0">
                <a:latin typeface="Twinkl" pitchFamily="2" charset="0"/>
              </a:rPr>
              <a:t>complete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incomplete</a:t>
            </a:r>
          </a:p>
          <a:p>
            <a:pPr algn="ctr"/>
            <a:r>
              <a:rPr lang="en-GB" dirty="0">
                <a:latin typeface="Twinkl" pitchFamily="2" charset="0"/>
              </a:rPr>
              <a:t>active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inactive</a:t>
            </a:r>
          </a:p>
          <a:p>
            <a:pPr algn="ctr"/>
            <a:r>
              <a:rPr lang="en-GB" dirty="0">
                <a:latin typeface="Twinkl" pitchFamily="2" charset="0"/>
              </a:rPr>
              <a:t>secure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insecure</a:t>
            </a:r>
          </a:p>
          <a:p>
            <a:pPr algn="ctr"/>
            <a:r>
              <a:rPr lang="en-GB" dirty="0">
                <a:latin typeface="Twinkl" pitchFamily="2" charset="0"/>
              </a:rPr>
              <a:t>definite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indefinite</a:t>
            </a:r>
          </a:p>
          <a:p>
            <a:pPr algn="ctr"/>
            <a:r>
              <a:rPr lang="en-GB" dirty="0">
                <a:latin typeface="Twinkl" pitchFamily="2" charset="0"/>
              </a:rPr>
              <a:t>edible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inedible</a:t>
            </a:r>
          </a:p>
          <a:p>
            <a:pPr algn="ctr"/>
            <a:r>
              <a:rPr lang="en-GB" dirty="0">
                <a:latin typeface="Twinkl" pitchFamily="2" charset="0"/>
              </a:rPr>
              <a:t>finite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2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Twinkl" pitchFamily="2" charset="0"/>
                <a:sym typeface="Wingdings" panose="05000000000000000000" pitchFamily="2" charset="2"/>
              </a:rPr>
              <a:t> infinite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5650" y="4639465"/>
            <a:ext cx="7632700" cy="702250"/>
          </a:xfrm>
          <a:prstGeom prst="rect">
            <a:avLst/>
          </a:prstGeom>
          <a:solidFill>
            <a:srgbClr val="F5A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So, what is the meaning of the prefix ‘in-’?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55650" y="5400085"/>
            <a:ext cx="7632700" cy="757291"/>
          </a:xfrm>
          <a:prstGeom prst="rect">
            <a:avLst/>
          </a:prstGeom>
          <a:solidFill>
            <a:srgbClr val="FBE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‘in-’ usually means not and creates an opposite word to the root word (antonym).</a:t>
            </a:r>
          </a:p>
        </p:txBody>
      </p:sp>
    </p:spTree>
    <p:extLst>
      <p:ext uri="{BB962C8B-B14F-4D97-AF65-F5344CB8AC3E}">
        <p14:creationId xmlns:p14="http://schemas.microsoft.com/office/powerpoint/2010/main" val="31584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460</Words>
  <Application>Microsoft Office PowerPoint</Application>
  <PresentationFormat>On-screen Show (4:3)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Sassoon Infant Rg</vt:lpstr>
      <vt:lpstr>Twinkl SemiBold</vt:lpstr>
      <vt:lpstr>Calibri</vt:lpstr>
      <vt:lpstr>Twinkl</vt:lpstr>
      <vt:lpstr>Wingdings</vt:lpstr>
      <vt:lpstr>Tuffy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Donna Pycroft</cp:lastModifiedBy>
  <cp:revision>129</cp:revision>
  <dcterms:created xsi:type="dcterms:W3CDTF">2014-10-01T16:09:27Z</dcterms:created>
  <dcterms:modified xsi:type="dcterms:W3CDTF">2020-11-11T15:04:40Z</dcterms:modified>
</cp:coreProperties>
</file>