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58" r:id="rId2"/>
    <p:sldId id="263" r:id="rId3"/>
    <p:sldId id="264" r:id="rId4"/>
    <p:sldId id="269" r:id="rId5"/>
    <p:sldId id="270" r:id="rId6"/>
    <p:sldId id="272" r:id="rId7"/>
    <p:sldId id="274" r:id="rId8"/>
    <p:sldId id="273" r:id="rId9"/>
    <p:sldId id="275" r:id="rId10"/>
    <p:sldId id="276" r:id="rId11"/>
    <p:sldId id="277" r:id="rId12"/>
    <p:sldId id="267" r:id="rId13"/>
  </p:sldIdLst>
  <p:sldSz cx="9144000" cy="6858000" type="screen4x3"/>
  <p:notesSz cx="6858000" cy="9144000"/>
  <p:embeddedFontLst>
    <p:embeddedFont>
      <p:font typeface="Twinkl SemiBold" charset="0"/>
      <p:bold r:id="rId16"/>
    </p:embeddedFont>
    <p:embeddedFont>
      <p:font typeface="Sassoon Infant Rg" panose="02000503030000020003" pitchFamily="50" charset="0"/>
      <p:regular r:id="rId17"/>
      <p:bold r:id="rId18"/>
    </p:embeddedFont>
    <p:embeddedFont>
      <p:font typeface="Twinkl" panose="020B0604020202020204" charset="0"/>
      <p:regular r:id="rId19"/>
      <p:bold r:id="rId20"/>
    </p:embeddedFont>
    <p:embeddedFont>
      <p:font typeface="Calibri" panose="020F0502020204030204" pitchFamily="34" charset="0"/>
      <p:regular r:id="rId21"/>
      <p:bold r:id="rId22"/>
      <p:italic r:id="rId23"/>
      <p:boldItalic r:id="rId24"/>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0000"/>
    <a:srgbClr val="880000"/>
    <a:srgbClr val="DD0000"/>
    <a:srgbClr val="FF0000"/>
    <a:srgbClr val="FF9100"/>
    <a:srgbClr val="FFDD00"/>
    <a:srgbClr val="FFFF00"/>
    <a:srgbClr val="7DF8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09" autoAdjust="0"/>
    <p:restoredTop sz="94660"/>
  </p:normalViewPr>
  <p:slideViewPr>
    <p:cSldViewPr snapToGrid="0">
      <p:cViewPr varScale="1">
        <p:scale>
          <a:sx n="115" d="100"/>
          <a:sy n="115" d="100"/>
        </p:scale>
        <p:origin x="1350" y="10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C994C93-5AEB-404D-A9A5-067CD044CF03}" type="datetimeFigureOut">
              <a:rPr lang="en-GB"/>
              <a:pPr>
                <a:defRPr/>
              </a:pPr>
              <a:t>03/11/2020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E1CA9A5B-21FA-4F51-806D-32D3DF206A33}" type="slidenum">
              <a:rPr lang="en-GB"/>
              <a:pPr>
                <a:defRPr/>
              </a:pPr>
              <a:t>‹#›</a:t>
            </a:fld>
            <a:endParaRPr lang="en-GB"/>
          </a:p>
        </p:txBody>
      </p:sp>
    </p:spTree>
    <p:extLst>
      <p:ext uri="{BB962C8B-B14F-4D97-AF65-F5344CB8AC3E}">
        <p14:creationId xmlns:p14="http://schemas.microsoft.com/office/powerpoint/2010/main" val="1604860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8AFBA79-08D2-45FE-AC3C-77CA9A3364B8}" type="datetimeFigureOut">
              <a:rPr lang="en-GB"/>
              <a:pPr>
                <a:defRPr/>
              </a:pPr>
              <a:t>03/11/2020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E21832A6-EADE-4A74-A62E-1F4DDFFB6F5D}" type="slidenum">
              <a:rPr lang="en-GB"/>
              <a:pPr>
                <a:defRPr/>
              </a:pPr>
              <a:t>‹#›</a:t>
            </a:fld>
            <a:endParaRPr lang="en-GB"/>
          </a:p>
        </p:txBody>
      </p:sp>
    </p:spTree>
    <p:extLst>
      <p:ext uri="{BB962C8B-B14F-4D97-AF65-F5344CB8AC3E}">
        <p14:creationId xmlns:p14="http://schemas.microsoft.com/office/powerpoint/2010/main" val="1557007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4120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127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endParaRPr lang="en-GB" dirty="0"/>
          </a:p>
        </p:txBody>
      </p:sp>
      <p:sp>
        <p:nvSpPr>
          <p:cNvPr id="7" name="Content Placeholder 11"/>
          <p:cNvSpPr>
            <a:spLocks noGrp="1"/>
          </p:cNvSpPr>
          <p:nvPr>
            <p:ph idx="1"/>
          </p:nvPr>
        </p:nvSpPr>
        <p:spPr>
          <a:xfrm>
            <a:off x="755651" y="1513946"/>
            <a:ext cx="7632700" cy="4578880"/>
          </a:xfrm>
        </p:spPr>
        <p:txBody>
          <a:bodyPr lIns="0" tIns="0" rIns="0" bIns="0"/>
          <a:lstStyle>
            <a:lvl1pPr marL="0" indent="0">
              <a:buNone/>
              <a:defRPr baseline="0"/>
            </a:lvl1pPr>
          </a:lstStyle>
          <a:p>
            <a:pPr lvl="0"/>
            <a:r>
              <a:rPr lang="en-US"/>
              <a:t>Click to edit Master text styles</a:t>
            </a:r>
          </a:p>
        </p:txBody>
      </p:sp>
    </p:spTree>
    <p:extLst>
      <p:ext uri="{BB962C8B-B14F-4D97-AF65-F5344CB8AC3E}">
        <p14:creationId xmlns:p14="http://schemas.microsoft.com/office/powerpoint/2010/main" val="1659745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2"/>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3"/>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Tree>
    <p:extLst>
      <p:ext uri="{BB962C8B-B14F-4D97-AF65-F5344CB8AC3E}">
        <p14:creationId xmlns:p14="http://schemas.microsoft.com/office/powerpoint/2010/main" val="2488109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163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819150" y="2214563"/>
            <a:ext cx="75057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9600" b="1">
                <a:solidFill>
                  <a:schemeClr val="bg1"/>
                </a:solidFill>
              </a:rPr>
              <a:t>Earthquakes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0"/>
          <p:cNvSpPr>
            <a:spLocks noGrp="1"/>
          </p:cNvSpPr>
          <p:nvPr>
            <p:ph type="title"/>
          </p:nvPr>
        </p:nvSpPr>
        <p:spPr>
          <a:xfrm>
            <a:off x="457200" y="479425"/>
            <a:ext cx="8220075" cy="993775"/>
          </a:xfrm>
        </p:spPr>
        <p:txBody>
          <a:bodyPr/>
          <a:lstStyle/>
          <a:p>
            <a:pPr eaLnBrk="1" hangingPunct="1"/>
            <a:r>
              <a:rPr lang="en-GB" altLang="en-US" sz="3600" smtClean="0"/>
              <a:t>Comparing Earthquakes</a:t>
            </a:r>
          </a:p>
        </p:txBody>
      </p:sp>
      <p:graphicFrame>
        <p:nvGraphicFramePr>
          <p:cNvPr id="6" name="Table 5"/>
          <p:cNvGraphicFramePr>
            <a:graphicFrameLocks noGrp="1"/>
          </p:cNvGraphicFramePr>
          <p:nvPr/>
        </p:nvGraphicFramePr>
        <p:xfrm>
          <a:off x="852488" y="1404938"/>
          <a:ext cx="7429500" cy="4656137"/>
        </p:xfrm>
        <a:graphic>
          <a:graphicData uri="http://schemas.openxmlformats.org/drawingml/2006/table">
            <a:tbl>
              <a:tblPr firstRow="1" bandRow="1">
                <a:tableStyleId>{5C22544A-7EE6-4342-B048-85BDC9FD1C3A}</a:tableStyleId>
              </a:tblPr>
              <a:tblGrid>
                <a:gridCol w="1527761">
                  <a:extLst>
                    <a:ext uri="{9D8B030D-6E8A-4147-A177-3AD203B41FA5}">
                      <a16:colId xmlns:a16="http://schemas.microsoft.com/office/drawing/2014/main" val="20000"/>
                    </a:ext>
                  </a:extLst>
                </a:gridCol>
                <a:gridCol w="5901739">
                  <a:extLst>
                    <a:ext uri="{9D8B030D-6E8A-4147-A177-3AD203B41FA5}">
                      <a16:colId xmlns:a16="http://schemas.microsoft.com/office/drawing/2014/main" val="20001"/>
                    </a:ext>
                  </a:extLst>
                </a:gridCol>
              </a:tblGrid>
              <a:tr h="295316">
                <a:tc>
                  <a:txBody>
                    <a:bodyPr/>
                    <a:lstStyle/>
                    <a:p>
                      <a:pPr algn="l"/>
                      <a:r>
                        <a:rPr lang="en-GB" sz="1100" dirty="0" err="1">
                          <a:solidFill>
                            <a:schemeClr val="tx1"/>
                          </a:solidFill>
                        </a:rPr>
                        <a:t>Mercalli</a:t>
                      </a:r>
                      <a:r>
                        <a:rPr lang="en-GB" sz="1100" dirty="0">
                          <a:solidFill>
                            <a:schemeClr val="tx1"/>
                          </a:solidFill>
                        </a:rPr>
                        <a:t> Intensity</a:t>
                      </a:r>
                    </a:p>
                  </a:txBody>
                  <a:tcPr marL="86194" marR="86194" marT="43101" marB="431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1100" dirty="0">
                          <a:solidFill>
                            <a:schemeClr val="tx1"/>
                          </a:solidFill>
                        </a:rPr>
                        <a:t>Effect</a:t>
                      </a:r>
                    </a:p>
                  </a:txBody>
                  <a:tcPr marL="86194" marR="86194" marT="43101" marB="431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38382">
                <a:tc>
                  <a:txBody>
                    <a:bodyPr/>
                    <a:lstStyle/>
                    <a:p>
                      <a:pPr algn="ctr"/>
                      <a:r>
                        <a:rPr lang="en-GB" sz="1500" b="1" dirty="0">
                          <a:solidFill>
                            <a:schemeClr val="tx1"/>
                          </a:solidFill>
                        </a:rPr>
                        <a:t>I</a:t>
                      </a:r>
                    </a:p>
                  </a:txBody>
                  <a:tcPr marL="86194" marR="86194" marT="43101" marB="431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GB" sz="1300" dirty="0">
                          <a:solidFill>
                            <a:schemeClr val="tx1"/>
                          </a:solidFill>
                        </a:rPr>
                        <a:t>Felt by no-one.</a:t>
                      </a:r>
                    </a:p>
                  </a:txBody>
                  <a:tcPr marL="86194" marR="86194" marT="43101" marB="431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38382">
                <a:tc>
                  <a:txBody>
                    <a:bodyPr/>
                    <a:lstStyle/>
                    <a:p>
                      <a:pPr algn="ctr"/>
                      <a:r>
                        <a:rPr lang="en-GB" sz="1500" b="1" dirty="0">
                          <a:solidFill>
                            <a:schemeClr val="tx1"/>
                          </a:solidFill>
                        </a:rPr>
                        <a:t>II</a:t>
                      </a:r>
                    </a:p>
                  </a:txBody>
                  <a:tcPr marL="86194" marR="86194" marT="43101" marB="431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CCFF"/>
                    </a:solidFill>
                  </a:tcPr>
                </a:tc>
                <a:tc>
                  <a:txBody>
                    <a:bodyPr/>
                    <a:lstStyle/>
                    <a:p>
                      <a:pPr algn="l"/>
                      <a:r>
                        <a:rPr lang="en-GB" sz="1300" dirty="0"/>
                        <a:t>Felt by very few people. Hanging objects may swing.</a:t>
                      </a:r>
                    </a:p>
                  </a:txBody>
                  <a:tcPr marL="86194" marR="86194" marT="43101" marB="431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38382">
                <a:tc>
                  <a:txBody>
                    <a:bodyPr/>
                    <a:lstStyle/>
                    <a:p>
                      <a:pPr algn="ctr"/>
                      <a:r>
                        <a:rPr lang="en-GB" sz="1500" b="1" dirty="0">
                          <a:solidFill>
                            <a:schemeClr val="tx1"/>
                          </a:solidFill>
                        </a:rPr>
                        <a:t>III</a:t>
                      </a:r>
                    </a:p>
                  </a:txBody>
                  <a:tcPr marL="86194" marR="86194" marT="43101" marB="431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a:t>Felt by many but they don’t realise it is a</a:t>
                      </a:r>
                      <a:r>
                        <a:rPr lang="en-GB" sz="1300" baseline="0" dirty="0"/>
                        <a:t>n earthquake.</a:t>
                      </a:r>
                      <a:endParaRPr lang="en-GB" sz="1300" dirty="0"/>
                    </a:p>
                  </a:txBody>
                  <a:tcPr marL="86194" marR="86194" marT="43101" marB="431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38382">
                <a:tc>
                  <a:txBody>
                    <a:bodyPr/>
                    <a:lstStyle/>
                    <a:p>
                      <a:pPr algn="ctr"/>
                      <a:r>
                        <a:rPr lang="en-GB" sz="1500" b="1" dirty="0">
                          <a:solidFill>
                            <a:schemeClr val="tx1"/>
                          </a:solidFill>
                        </a:rPr>
                        <a:t>IV</a:t>
                      </a:r>
                    </a:p>
                  </a:txBody>
                  <a:tcPr marL="86194" marR="86194" marT="43101" marB="431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8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a:t>Felt indoors by most people. Vibrations</a:t>
                      </a:r>
                      <a:r>
                        <a:rPr lang="en-GB" sz="1300" baseline="0" dirty="0"/>
                        <a:t> similar to a lorry hitting a building.</a:t>
                      </a:r>
                      <a:endParaRPr lang="en-GB" sz="1300" dirty="0"/>
                    </a:p>
                  </a:txBody>
                  <a:tcPr marL="86194" marR="86194" marT="43101" marB="431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88502">
                <a:tc>
                  <a:txBody>
                    <a:bodyPr/>
                    <a:lstStyle/>
                    <a:p>
                      <a:pPr algn="ctr"/>
                      <a:r>
                        <a:rPr lang="en-GB" sz="1500" b="1" dirty="0">
                          <a:solidFill>
                            <a:schemeClr val="tx1"/>
                          </a:solidFill>
                        </a:rPr>
                        <a:t>V</a:t>
                      </a:r>
                    </a:p>
                  </a:txBody>
                  <a:tcPr marL="86194" marR="86194" marT="43101" marB="431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DF89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a:t>Felt by nearly everyone. Sleeping people may be woken.</a:t>
                      </a:r>
                      <a:r>
                        <a:rPr lang="en-GB" sz="1300" baseline="0" dirty="0"/>
                        <a:t> </a:t>
                      </a:r>
                      <a:r>
                        <a:rPr lang="en-GB" sz="1300" dirty="0"/>
                        <a:t>Trees</a:t>
                      </a:r>
                      <a:r>
                        <a:rPr lang="en-GB" sz="1300" baseline="0" dirty="0"/>
                        <a:t> and telegraph poles sway.</a:t>
                      </a:r>
                      <a:endParaRPr lang="en-GB" sz="1300" dirty="0"/>
                    </a:p>
                  </a:txBody>
                  <a:tcPr marL="86194" marR="86194" marT="43101" marB="431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38382">
                <a:tc>
                  <a:txBody>
                    <a:bodyPr/>
                    <a:lstStyle/>
                    <a:p>
                      <a:pPr algn="ctr"/>
                      <a:r>
                        <a:rPr lang="en-GB" sz="1500" b="1" dirty="0">
                          <a:solidFill>
                            <a:schemeClr val="tx1"/>
                          </a:solidFill>
                        </a:rPr>
                        <a:t>VI</a:t>
                      </a:r>
                    </a:p>
                  </a:txBody>
                  <a:tcPr marL="86194" marR="86194" marT="43101" marB="431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a:r>
                        <a:rPr lang="en-GB" sz="1300" dirty="0"/>
                        <a:t>Felt by all. People run outside. Furniture moves. Slight damage to property.</a:t>
                      </a:r>
                    </a:p>
                  </a:txBody>
                  <a:tcPr marL="86194" marR="86194" marT="43101" marB="431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38382">
                <a:tc>
                  <a:txBody>
                    <a:bodyPr/>
                    <a:lstStyle/>
                    <a:p>
                      <a:pPr algn="ctr"/>
                      <a:r>
                        <a:rPr lang="en-GB" sz="1500" b="1" dirty="0">
                          <a:solidFill>
                            <a:schemeClr val="tx1"/>
                          </a:solidFill>
                        </a:rPr>
                        <a:t>VII</a:t>
                      </a:r>
                    </a:p>
                  </a:txBody>
                  <a:tcPr marL="86194" marR="86194" marT="43101" marB="431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00"/>
                    </a:solidFill>
                  </a:tcPr>
                </a:tc>
                <a:tc>
                  <a:txBody>
                    <a:bodyPr/>
                    <a:lstStyle/>
                    <a:p>
                      <a:pPr algn="l"/>
                      <a:r>
                        <a:rPr lang="en-GB" sz="1300" dirty="0"/>
                        <a:t>Felt by all. People run outside. Moderate damage to buildings</a:t>
                      </a:r>
                    </a:p>
                  </a:txBody>
                  <a:tcPr marL="86194" marR="86194" marT="43101" marB="431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38382">
                <a:tc>
                  <a:txBody>
                    <a:bodyPr/>
                    <a:lstStyle/>
                    <a:p>
                      <a:pPr algn="ctr"/>
                      <a:r>
                        <a:rPr lang="en-GB" sz="1500" b="1" dirty="0">
                          <a:solidFill>
                            <a:schemeClr val="tx1"/>
                          </a:solidFill>
                        </a:rPr>
                        <a:t>VIII</a:t>
                      </a:r>
                    </a:p>
                  </a:txBody>
                  <a:tcPr marL="86194" marR="86194" marT="43101" marB="431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100"/>
                    </a:solidFill>
                  </a:tcPr>
                </a:tc>
                <a:tc>
                  <a:txBody>
                    <a:bodyPr/>
                    <a:lstStyle/>
                    <a:p>
                      <a:pPr algn="l"/>
                      <a:r>
                        <a:rPr lang="en-GB" sz="1300" dirty="0"/>
                        <a:t>Specially designed buildings damaged, others collapse.</a:t>
                      </a:r>
                    </a:p>
                  </a:txBody>
                  <a:tcPr marL="86194" marR="86194" marT="43101" marB="431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338382">
                <a:tc>
                  <a:txBody>
                    <a:bodyPr/>
                    <a:lstStyle/>
                    <a:p>
                      <a:pPr algn="ctr"/>
                      <a:r>
                        <a:rPr lang="en-GB" sz="1500" b="1" dirty="0">
                          <a:solidFill>
                            <a:schemeClr val="bg1"/>
                          </a:solidFill>
                        </a:rPr>
                        <a:t>IX</a:t>
                      </a:r>
                    </a:p>
                  </a:txBody>
                  <a:tcPr marL="86194" marR="86194" marT="43101" marB="431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a:r>
                        <a:rPr lang="en-GB" sz="1300" dirty="0"/>
                        <a:t>All buildings damaged. Cracks appear in ground.</a:t>
                      </a:r>
                    </a:p>
                  </a:txBody>
                  <a:tcPr marL="86194" marR="86194" marT="43101" marB="431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338382">
                <a:tc>
                  <a:txBody>
                    <a:bodyPr/>
                    <a:lstStyle/>
                    <a:p>
                      <a:pPr algn="ctr"/>
                      <a:r>
                        <a:rPr lang="en-GB" sz="1500" b="1" dirty="0">
                          <a:solidFill>
                            <a:schemeClr val="bg1"/>
                          </a:solidFill>
                        </a:rPr>
                        <a:t>X</a:t>
                      </a:r>
                    </a:p>
                  </a:txBody>
                  <a:tcPr marL="86194" marR="86194" marT="43101" marB="431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0000"/>
                    </a:solidFill>
                  </a:tcPr>
                </a:tc>
                <a:tc>
                  <a:txBody>
                    <a:bodyPr/>
                    <a:lstStyle/>
                    <a:p>
                      <a:pPr algn="l"/>
                      <a:r>
                        <a:rPr lang="en-GB" sz="1300" dirty="0"/>
                        <a:t>Many buildings destroyed. </a:t>
                      </a:r>
                    </a:p>
                  </a:txBody>
                  <a:tcPr marL="86194" marR="86194" marT="43101" marB="431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488502">
                <a:tc>
                  <a:txBody>
                    <a:bodyPr/>
                    <a:lstStyle/>
                    <a:p>
                      <a:pPr algn="ctr"/>
                      <a:r>
                        <a:rPr lang="en-GB" sz="1500" b="1" dirty="0">
                          <a:solidFill>
                            <a:schemeClr val="bg1"/>
                          </a:solidFill>
                        </a:rPr>
                        <a:t>XI</a:t>
                      </a:r>
                    </a:p>
                  </a:txBody>
                  <a:tcPr marL="86194" marR="86194" marT="43101" marB="431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80000"/>
                    </a:solidFill>
                  </a:tcPr>
                </a:tc>
                <a:tc>
                  <a:txBody>
                    <a:bodyPr/>
                    <a:lstStyle/>
                    <a:p>
                      <a:pPr algn="l"/>
                      <a:r>
                        <a:rPr lang="en-GB" sz="1300" dirty="0"/>
                        <a:t>Almost all buildings destroyed. Wide</a:t>
                      </a:r>
                      <a:r>
                        <a:rPr lang="en-GB" sz="1300" baseline="0" dirty="0"/>
                        <a:t> </a:t>
                      </a:r>
                      <a:r>
                        <a:rPr lang="en-GB" sz="1300" dirty="0"/>
                        <a:t>cracks in the ground. Water, gas and electric out of action.</a:t>
                      </a:r>
                    </a:p>
                  </a:txBody>
                  <a:tcPr marL="86194" marR="86194" marT="43101" marB="431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338382">
                <a:tc>
                  <a:txBody>
                    <a:bodyPr/>
                    <a:lstStyle/>
                    <a:p>
                      <a:pPr algn="ctr"/>
                      <a:r>
                        <a:rPr lang="en-GB" sz="1500" b="1" dirty="0">
                          <a:solidFill>
                            <a:schemeClr val="bg1"/>
                          </a:solidFill>
                        </a:rPr>
                        <a:t>XII</a:t>
                      </a:r>
                    </a:p>
                  </a:txBody>
                  <a:tcPr marL="86194" marR="86194" marT="43101" marB="431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0000"/>
                    </a:solidFill>
                  </a:tcPr>
                </a:tc>
                <a:tc>
                  <a:txBody>
                    <a:bodyPr/>
                    <a:lstStyle/>
                    <a:p>
                      <a:pPr algn="l"/>
                      <a:r>
                        <a:rPr lang="en-GB" sz="1300" dirty="0"/>
                        <a:t>Total destruction. The ground moves in waves or ripples.</a:t>
                      </a:r>
                    </a:p>
                  </a:txBody>
                  <a:tcPr marL="86194" marR="86194" marT="43101" marB="431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0484" name="Title 1"/>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a:solidFill>
                  <a:schemeClr val="tx1"/>
                </a:solidFill>
                <a:latin typeface="Twinkl SemiBold" pitchFamily="2" charset="0"/>
              </a:rPr>
              <a:t>Success Criteria</a:t>
            </a:r>
          </a:p>
        </p:txBody>
      </p:sp>
      <p:sp>
        <p:nvSpPr>
          <p:cNvPr id="20485" name="Title 1"/>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a:solidFill>
                  <a:schemeClr val="tx1"/>
                </a:solidFill>
                <a:latin typeface="Twinkl SemiBold" pitchFamily="2" charset="0"/>
              </a:rPr>
              <a:t>Aim</a:t>
            </a:r>
          </a:p>
        </p:txBody>
      </p:sp>
      <p:sp>
        <p:nvSpPr>
          <p:cNvPr id="10246" name="Content Placeholder 15"/>
          <p:cNvSpPr>
            <a:spLocks noGrp="1"/>
          </p:cNvSpPr>
          <p:nvPr>
            <p:ph idx="1"/>
          </p:nvPr>
        </p:nvSpPr>
        <p:spPr>
          <a:xfrm>
            <a:off x="628650" y="1127125"/>
            <a:ext cx="7886700" cy="1409700"/>
          </a:xfrm>
        </p:spPr>
        <p:txBody>
          <a:bodyPr>
            <a:normAutofit/>
          </a:bodyPr>
          <a:lstStyle/>
          <a:p>
            <a:pPr marL="0" indent="0" eaLnBrk="1" hangingPunct="1">
              <a:buFont typeface="Arial" panose="020B0604020202020204" pitchFamily="34" charset="0"/>
              <a:buNone/>
              <a:defRPr/>
            </a:pPr>
            <a:r>
              <a:rPr lang="en-GB" altLang="en-US">
                <a:latin typeface="+mn-lt"/>
              </a:rPr>
              <a:t>I can describe and understand key aspects of physical geography in the context of earthquakes.</a:t>
            </a:r>
          </a:p>
        </p:txBody>
      </p:sp>
      <p:sp>
        <p:nvSpPr>
          <p:cNvPr id="10247" name="Content Placeholder 15"/>
          <p:cNvSpPr txBox="1">
            <a:spLocks/>
          </p:cNvSpPr>
          <p:nvPr/>
        </p:nvSpPr>
        <p:spPr bwMode="auto">
          <a:xfrm>
            <a:off x="628650" y="3467100"/>
            <a:ext cx="7886700" cy="261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defRPr/>
            </a:pPr>
            <a:r>
              <a:rPr lang="en-GB" altLang="en-US">
                <a:latin typeface="+mn-lt"/>
              </a:rPr>
              <a:t>I can tell you where earthquakes happen.</a:t>
            </a:r>
          </a:p>
          <a:p>
            <a:pPr eaLnBrk="1" hangingPunct="1">
              <a:lnSpc>
                <a:spcPct val="100000"/>
              </a:lnSpc>
              <a:defRPr/>
            </a:pPr>
            <a:r>
              <a:rPr lang="en-GB" altLang="en-US">
                <a:latin typeface="+mn-lt"/>
              </a:rPr>
              <a:t>I can explain why earthquakes happen.</a:t>
            </a:r>
          </a:p>
          <a:p>
            <a:pPr eaLnBrk="1" hangingPunct="1">
              <a:lnSpc>
                <a:spcPct val="100000"/>
              </a:lnSpc>
              <a:defRPr/>
            </a:pPr>
            <a:r>
              <a:rPr lang="en-GB" altLang="en-US">
                <a:latin typeface="+mn-lt"/>
              </a:rPr>
              <a:t>I can tell you how to keep safe in an earthquake.</a:t>
            </a:r>
          </a:p>
          <a:p>
            <a:pPr eaLnBrk="1" hangingPunct="1">
              <a:lnSpc>
                <a:spcPct val="100000"/>
              </a:lnSpc>
              <a:defRPr/>
            </a:pPr>
            <a:r>
              <a:rPr lang="en-GB" altLang="en-US">
                <a:latin typeface="+mn-lt"/>
              </a:rPr>
              <a:t>I can compare the strength of earthquakes.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10244" name="Title 1"/>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a:solidFill>
                  <a:schemeClr val="tx1"/>
                </a:solidFill>
                <a:latin typeface="Twinkl SemiBold" pitchFamily="2" charset="0"/>
              </a:rPr>
              <a:t>Success Criteria</a:t>
            </a:r>
          </a:p>
        </p:txBody>
      </p:sp>
      <p:sp>
        <p:nvSpPr>
          <p:cNvPr id="10245" name="Title 1"/>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a:solidFill>
                  <a:schemeClr val="tx1"/>
                </a:solidFill>
                <a:latin typeface="Twinkl SemiBold" pitchFamily="2" charset="0"/>
              </a:rPr>
              <a:t>Aim</a:t>
            </a:r>
          </a:p>
        </p:txBody>
      </p:sp>
      <p:sp>
        <p:nvSpPr>
          <p:cNvPr id="10246" name="Content Placeholder 15"/>
          <p:cNvSpPr>
            <a:spLocks noGrp="1"/>
          </p:cNvSpPr>
          <p:nvPr>
            <p:ph idx="1"/>
          </p:nvPr>
        </p:nvSpPr>
        <p:spPr>
          <a:xfrm>
            <a:off x="628650" y="1127125"/>
            <a:ext cx="7886700" cy="1409700"/>
          </a:xfrm>
        </p:spPr>
        <p:txBody>
          <a:bodyPr>
            <a:normAutofit/>
          </a:bodyPr>
          <a:lstStyle/>
          <a:p>
            <a:pPr marL="0" indent="0" eaLnBrk="1" hangingPunct="1">
              <a:buFont typeface="Arial" panose="020B0604020202020204" pitchFamily="34" charset="0"/>
              <a:buNone/>
              <a:defRPr/>
            </a:pPr>
            <a:r>
              <a:rPr lang="en-GB" altLang="en-US">
                <a:latin typeface="+mn-lt"/>
              </a:rPr>
              <a:t>I can describe and understand key aspects of physical geography in the context of earthquakes.</a:t>
            </a:r>
          </a:p>
        </p:txBody>
      </p:sp>
      <p:sp>
        <p:nvSpPr>
          <p:cNvPr id="10247" name="Content Placeholder 15"/>
          <p:cNvSpPr txBox="1">
            <a:spLocks/>
          </p:cNvSpPr>
          <p:nvPr/>
        </p:nvSpPr>
        <p:spPr bwMode="auto">
          <a:xfrm>
            <a:off x="628650" y="3467100"/>
            <a:ext cx="7886700" cy="261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defRPr/>
            </a:pPr>
            <a:r>
              <a:rPr lang="en-GB" altLang="en-US">
                <a:latin typeface="+mn-lt"/>
              </a:rPr>
              <a:t>I can tell you where earthquakes happen.</a:t>
            </a:r>
          </a:p>
          <a:p>
            <a:pPr eaLnBrk="1" hangingPunct="1">
              <a:lnSpc>
                <a:spcPct val="100000"/>
              </a:lnSpc>
              <a:defRPr/>
            </a:pPr>
            <a:r>
              <a:rPr lang="en-GB" altLang="en-US">
                <a:latin typeface="+mn-lt"/>
              </a:rPr>
              <a:t>I can explain why earthquakes happen.</a:t>
            </a:r>
          </a:p>
          <a:p>
            <a:pPr eaLnBrk="1" hangingPunct="1">
              <a:lnSpc>
                <a:spcPct val="100000"/>
              </a:lnSpc>
              <a:defRPr/>
            </a:pPr>
            <a:r>
              <a:rPr lang="en-GB" altLang="en-US">
                <a:latin typeface="+mn-lt"/>
              </a:rPr>
              <a:t>I can tell you how to keep safe in an earthquake.</a:t>
            </a:r>
          </a:p>
          <a:p>
            <a:pPr eaLnBrk="1" hangingPunct="1">
              <a:lnSpc>
                <a:spcPct val="100000"/>
              </a:lnSpc>
              <a:defRPr/>
            </a:pPr>
            <a:r>
              <a:rPr lang="en-GB" altLang="en-US">
                <a:latin typeface="+mn-lt"/>
              </a:rPr>
              <a:t>I can compare the strength of earthquakes.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0"/>
          <p:cNvSpPr>
            <a:spLocks noGrp="1"/>
          </p:cNvSpPr>
          <p:nvPr>
            <p:ph type="title"/>
          </p:nvPr>
        </p:nvSpPr>
        <p:spPr>
          <a:xfrm>
            <a:off x="457200" y="479425"/>
            <a:ext cx="8220075" cy="993775"/>
          </a:xfrm>
        </p:spPr>
        <p:txBody>
          <a:bodyPr/>
          <a:lstStyle/>
          <a:p>
            <a:pPr eaLnBrk="1" hangingPunct="1"/>
            <a:r>
              <a:rPr lang="en-GB" altLang="en-US" sz="3600" smtClean="0"/>
              <a:t>The Earth’s Crust</a:t>
            </a:r>
          </a:p>
        </p:txBody>
      </p:sp>
      <p:sp>
        <p:nvSpPr>
          <p:cNvPr id="22" name="Content Placeholder 21"/>
          <p:cNvSpPr>
            <a:spLocks noGrp="1"/>
          </p:cNvSpPr>
          <p:nvPr>
            <p:ph idx="1"/>
          </p:nvPr>
        </p:nvSpPr>
        <p:spPr>
          <a:xfrm>
            <a:off x="763588" y="1473200"/>
            <a:ext cx="3597275" cy="439738"/>
          </a:xfrm>
        </p:spPr>
        <p:txBody>
          <a:bodyPr lIns="108000" tIns="108000" rIns="108000" bIns="108000" rtlCol="0">
            <a:normAutofit fontScale="92500" lnSpcReduction="20000"/>
          </a:bodyPr>
          <a:lstStyle/>
          <a:p>
            <a:pPr eaLnBrk="1" fontAlgn="auto" hangingPunct="1">
              <a:lnSpc>
                <a:spcPct val="100000"/>
              </a:lnSpc>
              <a:spcBef>
                <a:spcPct val="0"/>
              </a:spcBef>
              <a:spcAft>
                <a:spcPts val="0"/>
              </a:spcAft>
              <a:defRPr/>
            </a:pPr>
            <a:r>
              <a:rPr lang="en-GB" altLang="en-US" dirty="0">
                <a:solidFill>
                  <a:schemeClr val="tx1"/>
                </a:solidFill>
                <a:cs typeface="+mn-cs"/>
              </a:rPr>
              <a:t>The Earth has 4 layers:</a:t>
            </a:r>
          </a:p>
          <a:p>
            <a:pPr eaLnBrk="1" fontAlgn="auto" hangingPunct="1">
              <a:lnSpc>
                <a:spcPct val="100000"/>
              </a:lnSpc>
              <a:spcBef>
                <a:spcPct val="0"/>
              </a:spcBef>
              <a:spcAft>
                <a:spcPts val="0"/>
              </a:spcAft>
              <a:defRPr/>
            </a:pPr>
            <a:endParaRPr lang="en-GB" altLang="en-US" dirty="0">
              <a:solidFill>
                <a:schemeClr val="tx1"/>
              </a:solidFill>
              <a:cs typeface="+mn-cs"/>
            </a:endParaRPr>
          </a:p>
        </p:txBody>
      </p:sp>
      <p:pic>
        <p:nvPicPr>
          <p:cNvPr id="1126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46600" y="2070100"/>
            <a:ext cx="3811588"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763588" y="1912938"/>
            <a:ext cx="3597275" cy="20574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Aft>
                <a:spcPts val="0"/>
              </a:spcAft>
              <a:defRPr/>
            </a:pPr>
            <a:r>
              <a:rPr lang="en-GB" altLang="en-US" dirty="0">
                <a:solidFill>
                  <a:schemeClr val="tx1"/>
                </a:solidFill>
              </a:rPr>
              <a:t>The crust: This is the outermost layer. The land we stand on is not just one solid piece. It is made of many pieces called plates. These plates fit together like puzzle pieces.</a:t>
            </a:r>
          </a:p>
        </p:txBody>
      </p:sp>
      <p:sp>
        <p:nvSpPr>
          <p:cNvPr id="7" name="Rectangle 6"/>
          <p:cNvSpPr/>
          <p:nvPr/>
        </p:nvSpPr>
        <p:spPr>
          <a:xfrm>
            <a:off x="763588" y="4106863"/>
            <a:ext cx="3597275" cy="508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Aft>
                <a:spcPts val="0"/>
              </a:spcAft>
              <a:defRPr/>
            </a:pPr>
            <a:r>
              <a:rPr lang="en-GB" altLang="en-US" dirty="0">
                <a:solidFill>
                  <a:schemeClr val="tx1"/>
                </a:solidFill>
              </a:rPr>
              <a:t>The mantle</a:t>
            </a:r>
          </a:p>
        </p:txBody>
      </p:sp>
      <p:sp>
        <p:nvSpPr>
          <p:cNvPr id="8" name="Rectangle 7"/>
          <p:cNvSpPr/>
          <p:nvPr/>
        </p:nvSpPr>
        <p:spPr>
          <a:xfrm>
            <a:off x="763588" y="4757738"/>
            <a:ext cx="3597275" cy="508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Aft>
                <a:spcPts val="0"/>
              </a:spcAft>
              <a:defRPr/>
            </a:pPr>
            <a:r>
              <a:rPr lang="en-GB" altLang="en-US" dirty="0">
                <a:solidFill>
                  <a:schemeClr val="tx1"/>
                </a:solidFill>
              </a:rPr>
              <a:t>The inner core</a:t>
            </a:r>
          </a:p>
        </p:txBody>
      </p:sp>
      <p:sp>
        <p:nvSpPr>
          <p:cNvPr id="9" name="Rectangle 8"/>
          <p:cNvSpPr/>
          <p:nvPr/>
        </p:nvSpPr>
        <p:spPr>
          <a:xfrm>
            <a:off x="763588" y="5410200"/>
            <a:ext cx="3597275" cy="508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Aft>
                <a:spcPts val="0"/>
              </a:spcAft>
              <a:defRPr/>
            </a:pPr>
            <a:r>
              <a:rPr lang="en-GB" altLang="en-US" dirty="0">
                <a:solidFill>
                  <a:schemeClr val="tx1"/>
                </a:solidFill>
              </a:rPr>
              <a:t>The outer core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0"/>
          <p:cNvSpPr>
            <a:spLocks noGrp="1"/>
          </p:cNvSpPr>
          <p:nvPr>
            <p:ph type="title"/>
          </p:nvPr>
        </p:nvSpPr>
        <p:spPr>
          <a:xfrm>
            <a:off x="457200" y="479425"/>
            <a:ext cx="8220075" cy="993775"/>
          </a:xfrm>
        </p:spPr>
        <p:txBody>
          <a:bodyPr/>
          <a:lstStyle/>
          <a:p>
            <a:pPr eaLnBrk="1" hangingPunct="1"/>
            <a:r>
              <a:rPr lang="en-GB" altLang="en-US" sz="3600" smtClean="0"/>
              <a:t>The Earth’s Plates</a:t>
            </a:r>
          </a:p>
        </p:txBody>
      </p:sp>
      <p:sp>
        <p:nvSpPr>
          <p:cNvPr id="4" name="Rectangle 3"/>
          <p:cNvSpPr/>
          <p:nvPr/>
        </p:nvSpPr>
        <p:spPr>
          <a:xfrm>
            <a:off x="619125" y="1270000"/>
            <a:ext cx="2573338" cy="182245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Aft>
                <a:spcPts val="0"/>
              </a:spcAft>
              <a:defRPr/>
            </a:pPr>
            <a:r>
              <a:rPr lang="en-GB" altLang="en-US" dirty="0">
                <a:solidFill>
                  <a:schemeClr val="tx1"/>
                </a:solidFill>
              </a:rPr>
              <a:t>The Earth’s plates are always moving. They move so slowly that we usually can’t feel it. </a:t>
            </a:r>
          </a:p>
        </p:txBody>
      </p:sp>
      <p:sp>
        <p:nvSpPr>
          <p:cNvPr id="10" name="Rectangle 9"/>
          <p:cNvSpPr/>
          <p:nvPr/>
        </p:nvSpPr>
        <p:spPr>
          <a:xfrm>
            <a:off x="3311525" y="1270000"/>
            <a:ext cx="2573338" cy="182245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Aft>
                <a:spcPts val="0"/>
              </a:spcAft>
              <a:defRPr/>
            </a:pPr>
            <a:r>
              <a:rPr lang="en-GB" altLang="en-US" dirty="0">
                <a:solidFill>
                  <a:schemeClr val="tx1"/>
                </a:solidFill>
              </a:rPr>
              <a:t>The edges of plates are called faults. Faults can rub together, push toward each other, or pull away from each other. </a:t>
            </a:r>
          </a:p>
        </p:txBody>
      </p:sp>
      <p:sp>
        <p:nvSpPr>
          <p:cNvPr id="11" name="Rectangle 10"/>
          <p:cNvSpPr/>
          <p:nvPr/>
        </p:nvSpPr>
        <p:spPr>
          <a:xfrm>
            <a:off x="6003925" y="1270000"/>
            <a:ext cx="2573338" cy="182245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Aft>
                <a:spcPts val="0"/>
              </a:spcAft>
              <a:defRPr/>
            </a:pPr>
            <a:r>
              <a:rPr lang="en-GB" altLang="en-US" dirty="0">
                <a:solidFill>
                  <a:schemeClr val="tx1"/>
                </a:solidFill>
              </a:rPr>
              <a:t>Take a look at the Earth’s plates. How many faults do you notice in the United States?</a:t>
            </a:r>
          </a:p>
        </p:txBody>
      </p:sp>
      <p:pic>
        <p:nvPicPr>
          <p:cNvPr id="12294"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0600" y="3186113"/>
            <a:ext cx="46736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0"/>
          <p:cNvSpPr>
            <a:spLocks noGrp="1"/>
          </p:cNvSpPr>
          <p:nvPr>
            <p:ph type="title"/>
          </p:nvPr>
        </p:nvSpPr>
        <p:spPr>
          <a:xfrm>
            <a:off x="457200" y="479425"/>
            <a:ext cx="8220075" cy="993775"/>
          </a:xfrm>
        </p:spPr>
        <p:txBody>
          <a:bodyPr/>
          <a:lstStyle/>
          <a:p>
            <a:pPr eaLnBrk="1" hangingPunct="1"/>
            <a:r>
              <a:rPr lang="en-GB" altLang="en-US" sz="3600" smtClean="0"/>
              <a:t>How Can You Move Your Plates?</a:t>
            </a:r>
          </a:p>
        </p:txBody>
      </p:sp>
      <p:sp>
        <p:nvSpPr>
          <p:cNvPr id="4" name="Rectangle 3"/>
          <p:cNvSpPr/>
          <p:nvPr/>
        </p:nvSpPr>
        <p:spPr>
          <a:xfrm>
            <a:off x="795338" y="1404938"/>
            <a:ext cx="7543800" cy="10922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Aft>
                <a:spcPts val="0"/>
              </a:spcAft>
              <a:defRPr/>
            </a:pPr>
            <a:r>
              <a:rPr lang="en-GB" altLang="en-US" dirty="0">
                <a:solidFill>
                  <a:schemeClr val="tx1"/>
                </a:solidFill>
              </a:rPr>
              <a:t>Use the two pieces of paper you have been given.</a:t>
            </a:r>
          </a:p>
          <a:p>
            <a:pPr algn="ctr" eaLnBrk="1" fontAlgn="auto" hangingPunct="1">
              <a:spcAft>
                <a:spcPts val="0"/>
              </a:spcAft>
              <a:defRPr/>
            </a:pPr>
            <a:endParaRPr lang="en-GB" altLang="en-US" dirty="0">
              <a:solidFill>
                <a:schemeClr val="tx1"/>
              </a:solidFill>
            </a:endParaRPr>
          </a:p>
          <a:p>
            <a:pPr algn="ctr" eaLnBrk="1" fontAlgn="auto" hangingPunct="1">
              <a:spcAft>
                <a:spcPts val="0"/>
              </a:spcAft>
              <a:defRPr/>
            </a:pPr>
            <a:r>
              <a:rPr lang="en-GB" altLang="en-US" dirty="0">
                <a:solidFill>
                  <a:schemeClr val="tx1"/>
                </a:solidFill>
              </a:rPr>
              <a:t>Can you remember the different ways can you move the plates around?</a:t>
            </a:r>
          </a:p>
        </p:txBody>
      </p:sp>
      <p:sp>
        <p:nvSpPr>
          <p:cNvPr id="7" name="Rectangle 31"/>
          <p:cNvSpPr>
            <a:spLocks noChangeArrowheads="1"/>
          </p:cNvSpPr>
          <p:nvPr/>
        </p:nvSpPr>
        <p:spPr bwMode="auto">
          <a:xfrm>
            <a:off x="990600" y="3178175"/>
            <a:ext cx="1700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fontAlgn="auto" hangingPunct="1">
              <a:lnSpc>
                <a:spcPct val="100000"/>
              </a:lnSpc>
              <a:spcBef>
                <a:spcPct val="0"/>
              </a:spcBef>
              <a:spcAft>
                <a:spcPts val="0"/>
              </a:spcAft>
              <a:buFontTx/>
              <a:buNone/>
              <a:defRPr/>
            </a:pPr>
            <a:r>
              <a:rPr lang="en-GB" altLang="en-US" sz="1600">
                <a:solidFill>
                  <a:schemeClr val="tx1"/>
                </a:solidFill>
                <a:latin typeface="+mn-lt"/>
              </a:rPr>
              <a:t>Rubbing together</a:t>
            </a:r>
          </a:p>
        </p:txBody>
      </p:sp>
      <p:sp>
        <p:nvSpPr>
          <p:cNvPr id="8" name="Rectangle 32"/>
          <p:cNvSpPr>
            <a:spLocks noChangeArrowheads="1"/>
          </p:cNvSpPr>
          <p:nvPr/>
        </p:nvSpPr>
        <p:spPr bwMode="auto">
          <a:xfrm>
            <a:off x="3576638" y="3178175"/>
            <a:ext cx="2057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fontAlgn="auto" hangingPunct="1">
              <a:lnSpc>
                <a:spcPct val="100000"/>
              </a:lnSpc>
              <a:spcBef>
                <a:spcPct val="0"/>
              </a:spcBef>
              <a:spcAft>
                <a:spcPts val="0"/>
              </a:spcAft>
              <a:buFontTx/>
              <a:buNone/>
              <a:defRPr/>
            </a:pPr>
            <a:r>
              <a:rPr lang="en-GB" altLang="en-US" sz="1600">
                <a:solidFill>
                  <a:schemeClr val="tx1"/>
                </a:solidFill>
                <a:latin typeface="+mn-lt"/>
              </a:rPr>
              <a:t>Towards each other</a:t>
            </a:r>
          </a:p>
        </p:txBody>
      </p:sp>
      <p:sp>
        <p:nvSpPr>
          <p:cNvPr id="9" name="Rectangle 33"/>
          <p:cNvSpPr>
            <a:spLocks noChangeArrowheads="1"/>
          </p:cNvSpPr>
          <p:nvPr/>
        </p:nvSpPr>
        <p:spPr bwMode="auto">
          <a:xfrm>
            <a:off x="6315075" y="3178175"/>
            <a:ext cx="21367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fontAlgn="auto" hangingPunct="1">
              <a:lnSpc>
                <a:spcPct val="100000"/>
              </a:lnSpc>
              <a:spcBef>
                <a:spcPct val="0"/>
              </a:spcBef>
              <a:spcAft>
                <a:spcPts val="0"/>
              </a:spcAft>
              <a:buFontTx/>
              <a:buNone/>
              <a:defRPr/>
            </a:pPr>
            <a:r>
              <a:rPr lang="en-GB" altLang="en-US" sz="1600">
                <a:solidFill>
                  <a:schemeClr val="tx1"/>
                </a:solidFill>
                <a:latin typeface="+mn-lt"/>
              </a:rPr>
              <a:t>Away from each other</a:t>
            </a:r>
          </a:p>
        </p:txBody>
      </p:sp>
      <p:sp>
        <p:nvSpPr>
          <p:cNvPr id="32" name="Rectangle 32"/>
          <p:cNvSpPr>
            <a:spLocks noChangeArrowheads="1"/>
          </p:cNvSpPr>
          <p:nvPr/>
        </p:nvSpPr>
        <p:spPr bwMode="auto">
          <a:xfrm>
            <a:off x="1428750" y="5583238"/>
            <a:ext cx="63912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fontAlgn="auto" hangingPunct="1">
              <a:lnSpc>
                <a:spcPct val="100000"/>
              </a:lnSpc>
              <a:spcBef>
                <a:spcPct val="0"/>
              </a:spcBef>
              <a:spcAft>
                <a:spcPts val="0"/>
              </a:spcAft>
              <a:buFontTx/>
              <a:buNone/>
              <a:defRPr/>
            </a:pPr>
            <a:r>
              <a:rPr lang="en-GB" altLang="en-US" dirty="0">
                <a:solidFill>
                  <a:schemeClr val="tx1"/>
                </a:solidFill>
                <a:latin typeface="+mn-lt"/>
              </a:rPr>
              <a:t>This kind of movement causes earthquakes.</a:t>
            </a:r>
          </a:p>
        </p:txBody>
      </p:sp>
      <p:grpSp>
        <p:nvGrpSpPr>
          <p:cNvPr id="6" name="Group 5"/>
          <p:cNvGrpSpPr>
            <a:grpSpLocks/>
          </p:cNvGrpSpPr>
          <p:nvPr/>
        </p:nvGrpSpPr>
        <p:grpSpPr bwMode="auto">
          <a:xfrm>
            <a:off x="990600" y="3906838"/>
            <a:ext cx="850900" cy="1397000"/>
            <a:chOff x="991130" y="3691467"/>
            <a:chExt cx="850106" cy="1397000"/>
          </a:xfrm>
        </p:grpSpPr>
        <p:sp>
          <p:nvSpPr>
            <p:cNvPr id="2" name="Rectangle 1"/>
            <p:cNvSpPr/>
            <p:nvPr/>
          </p:nvSpPr>
          <p:spPr>
            <a:xfrm>
              <a:off x="991130" y="3691467"/>
              <a:ext cx="850106" cy="1397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 name="Down Arrow 2"/>
            <p:cNvSpPr/>
            <p:nvPr/>
          </p:nvSpPr>
          <p:spPr>
            <a:xfrm>
              <a:off x="1235377" y="4026429"/>
              <a:ext cx="361612" cy="727075"/>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5" name="Group 4"/>
          <p:cNvGrpSpPr>
            <a:grpSpLocks/>
          </p:cNvGrpSpPr>
          <p:nvPr/>
        </p:nvGrpSpPr>
        <p:grpSpPr bwMode="auto">
          <a:xfrm>
            <a:off x="1841500" y="3906838"/>
            <a:ext cx="849313" cy="1397000"/>
            <a:chOff x="1841236" y="3691467"/>
            <a:chExt cx="850106" cy="1397000"/>
          </a:xfrm>
        </p:grpSpPr>
        <p:sp>
          <p:nvSpPr>
            <p:cNvPr id="33" name="Rectangle 32"/>
            <p:cNvSpPr/>
            <p:nvPr/>
          </p:nvSpPr>
          <p:spPr>
            <a:xfrm>
              <a:off x="1841236" y="3691467"/>
              <a:ext cx="850106" cy="1397000"/>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4" name="Down Arrow 33"/>
            <p:cNvSpPr/>
            <p:nvPr/>
          </p:nvSpPr>
          <p:spPr>
            <a:xfrm rot="10800000">
              <a:off x="2085939" y="4026429"/>
              <a:ext cx="360699" cy="727075"/>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43" name="Group 42"/>
          <p:cNvGrpSpPr>
            <a:grpSpLocks/>
          </p:cNvGrpSpPr>
          <p:nvPr/>
        </p:nvGrpSpPr>
        <p:grpSpPr bwMode="auto">
          <a:xfrm>
            <a:off x="3759200" y="3906838"/>
            <a:ext cx="850900" cy="1397000"/>
            <a:chOff x="3759730" y="3691467"/>
            <a:chExt cx="850106" cy="1397000"/>
          </a:xfrm>
        </p:grpSpPr>
        <p:sp>
          <p:nvSpPr>
            <p:cNvPr id="35" name="Rectangle 34"/>
            <p:cNvSpPr/>
            <p:nvPr/>
          </p:nvSpPr>
          <p:spPr>
            <a:xfrm>
              <a:off x="3759730" y="3691467"/>
              <a:ext cx="850106" cy="1397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7" name="Down Arrow 36"/>
            <p:cNvSpPr/>
            <p:nvPr/>
          </p:nvSpPr>
          <p:spPr>
            <a:xfrm rot="16200000">
              <a:off x="4003808" y="4025183"/>
              <a:ext cx="361950" cy="729569"/>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44" name="Group 43"/>
          <p:cNvGrpSpPr>
            <a:grpSpLocks/>
          </p:cNvGrpSpPr>
          <p:nvPr/>
        </p:nvGrpSpPr>
        <p:grpSpPr bwMode="auto">
          <a:xfrm>
            <a:off x="4610100" y="3906838"/>
            <a:ext cx="849313" cy="1397000"/>
            <a:chOff x="4609836" y="3691467"/>
            <a:chExt cx="850106" cy="1397000"/>
          </a:xfrm>
        </p:grpSpPr>
        <p:sp>
          <p:nvSpPr>
            <p:cNvPr id="36" name="Rectangle 35"/>
            <p:cNvSpPr/>
            <p:nvPr/>
          </p:nvSpPr>
          <p:spPr>
            <a:xfrm>
              <a:off x="4609836" y="3691467"/>
              <a:ext cx="850106" cy="1397000"/>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8" name="Down Arrow 37"/>
            <p:cNvSpPr/>
            <p:nvPr/>
          </p:nvSpPr>
          <p:spPr>
            <a:xfrm rot="5400000">
              <a:off x="4853915" y="4025295"/>
              <a:ext cx="361950" cy="729343"/>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45" name="Group 44"/>
          <p:cNvGrpSpPr>
            <a:grpSpLocks/>
          </p:cNvGrpSpPr>
          <p:nvPr/>
        </p:nvGrpSpPr>
        <p:grpSpPr bwMode="auto">
          <a:xfrm>
            <a:off x="6545263" y="3906838"/>
            <a:ext cx="850900" cy="1397000"/>
            <a:chOff x="6545397" y="3691467"/>
            <a:chExt cx="850106" cy="1397000"/>
          </a:xfrm>
        </p:grpSpPr>
        <p:sp>
          <p:nvSpPr>
            <p:cNvPr id="39" name="Rectangle 38"/>
            <p:cNvSpPr/>
            <p:nvPr/>
          </p:nvSpPr>
          <p:spPr>
            <a:xfrm>
              <a:off x="6545397" y="3691467"/>
              <a:ext cx="850106" cy="1397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1" name="Down Arrow 40"/>
            <p:cNvSpPr/>
            <p:nvPr/>
          </p:nvSpPr>
          <p:spPr>
            <a:xfrm rot="5400000">
              <a:off x="6789475" y="4025183"/>
              <a:ext cx="361950" cy="729569"/>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46" name="Group 45"/>
          <p:cNvGrpSpPr>
            <a:grpSpLocks/>
          </p:cNvGrpSpPr>
          <p:nvPr/>
        </p:nvGrpSpPr>
        <p:grpSpPr bwMode="auto">
          <a:xfrm>
            <a:off x="7396163" y="3906838"/>
            <a:ext cx="849312" cy="1397000"/>
            <a:chOff x="7395503" y="3691467"/>
            <a:chExt cx="850106" cy="1397000"/>
          </a:xfrm>
        </p:grpSpPr>
        <p:sp>
          <p:nvSpPr>
            <p:cNvPr id="40" name="Rectangle 39"/>
            <p:cNvSpPr/>
            <p:nvPr/>
          </p:nvSpPr>
          <p:spPr>
            <a:xfrm>
              <a:off x="7395503" y="3691467"/>
              <a:ext cx="850106" cy="1397000"/>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2" name="Down Arrow 41"/>
            <p:cNvSpPr/>
            <p:nvPr/>
          </p:nvSpPr>
          <p:spPr>
            <a:xfrm rot="16200000">
              <a:off x="7639581" y="4025295"/>
              <a:ext cx="361950" cy="729343"/>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42" presetClass="path" presetSubtype="0" accel="50000" decel="50000" autoRev="1" fill="hold" nodeType="withEffect">
                                  <p:stCondLst>
                                    <p:cond delay="0"/>
                                  </p:stCondLst>
                                  <p:childTnLst>
                                    <p:animMotion origin="layout" path="M -1.11111E-6 2.22222E-6 L -1.11111E-6 0.03403 " pathEditMode="relative" rAng="0" ptsTypes="AA">
                                      <p:cBhvr>
                                        <p:cTn id="9" dur="750" fill="hold"/>
                                        <p:tgtEl>
                                          <p:spTgt spid="6"/>
                                        </p:tgtEl>
                                        <p:attrNameLst>
                                          <p:attrName>ppt_x</p:attrName>
                                          <p:attrName>ppt_y</p:attrName>
                                        </p:attrNameLst>
                                      </p:cBhvr>
                                      <p:rCtr x="0" y="1690"/>
                                    </p:animMotion>
                                  </p:childTnLst>
                                </p:cTn>
                              </p:par>
                              <p:par>
                                <p:cTn id="10" presetID="42" presetClass="path" presetSubtype="0" accel="50000" decel="50000" autoRev="1" fill="hold" nodeType="withEffect">
                                  <p:stCondLst>
                                    <p:cond delay="0"/>
                                  </p:stCondLst>
                                  <p:childTnLst>
                                    <p:animMotion origin="layout" path="M -3.05556E-6 2.22222E-6 L -3.05556E-6 -0.04005 " pathEditMode="relative" rAng="0" ptsTypes="AA">
                                      <p:cBhvr>
                                        <p:cTn id="11" dur="750" fill="hold"/>
                                        <p:tgtEl>
                                          <p:spTgt spid="5"/>
                                        </p:tgtEl>
                                        <p:attrNameLst>
                                          <p:attrName>ppt_x</p:attrName>
                                          <p:attrName>ppt_y</p:attrName>
                                        </p:attrNameLst>
                                      </p:cBhvr>
                                      <p:rCtr x="0" y="-2014"/>
                                    </p:animMotion>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42" presetClass="path" presetSubtype="0" accel="50000" decel="50000" autoRev="1" fill="hold" nodeType="withEffect">
                                  <p:stCondLst>
                                    <p:cond delay="0"/>
                                  </p:stCondLst>
                                  <p:childTnLst>
                                    <p:animMotion origin="layout" path="M -8.33333E-7 2.22222E-6 L 0.02118 2.22222E-6 " pathEditMode="relative" rAng="0" ptsTypes="AA">
                                      <p:cBhvr>
                                        <p:cTn id="18" dur="750" fill="hold"/>
                                        <p:tgtEl>
                                          <p:spTgt spid="44"/>
                                        </p:tgtEl>
                                        <p:attrNameLst>
                                          <p:attrName>ppt_x</p:attrName>
                                          <p:attrName>ppt_y</p:attrName>
                                        </p:attrNameLst>
                                      </p:cBhvr>
                                      <p:rCtr x="1059" y="0"/>
                                    </p:animMotion>
                                  </p:childTnLst>
                                </p:cTn>
                              </p:par>
                              <p:par>
                                <p:cTn id="19" presetID="42" presetClass="path" presetSubtype="0" accel="50000" decel="50000" autoRev="1" fill="hold" nodeType="withEffect">
                                  <p:stCondLst>
                                    <p:cond delay="0"/>
                                  </p:stCondLst>
                                  <p:childTnLst>
                                    <p:animMotion origin="layout" path="M 1.11111E-6 2.22222E-6 L -0.01858 2.22222E-6 " pathEditMode="relative" rAng="0" ptsTypes="AA">
                                      <p:cBhvr>
                                        <p:cTn id="20" dur="750" fill="hold"/>
                                        <p:tgtEl>
                                          <p:spTgt spid="43"/>
                                        </p:tgtEl>
                                        <p:attrNameLst>
                                          <p:attrName>ppt_x</p:attrName>
                                          <p:attrName>ppt_y</p:attrName>
                                        </p:attrNameLst>
                                      </p:cBhvr>
                                      <p:rCtr x="-938" y="0"/>
                                    </p:animMotion>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42" presetClass="path" presetSubtype="0" accel="50000" decel="50000" autoRev="1" fill="hold" nodeType="withEffect">
                                  <p:stCondLst>
                                    <p:cond delay="0"/>
                                  </p:stCondLst>
                                  <p:childTnLst>
                                    <p:animMotion origin="layout" path="M 3.61111E-6 2.22222E-6 L -0.01528 0.00046 " pathEditMode="relative" rAng="0" ptsTypes="AA">
                                      <p:cBhvr>
                                        <p:cTn id="27" dur="750" fill="hold"/>
                                        <p:tgtEl>
                                          <p:spTgt spid="45"/>
                                        </p:tgtEl>
                                        <p:attrNameLst>
                                          <p:attrName>ppt_x</p:attrName>
                                          <p:attrName>ppt_y</p:attrName>
                                        </p:attrNameLst>
                                      </p:cBhvr>
                                      <p:rCtr x="-764" y="23"/>
                                    </p:animMotion>
                                  </p:childTnLst>
                                </p:cTn>
                              </p:par>
                              <p:par>
                                <p:cTn id="28" presetID="42" presetClass="path" presetSubtype="0" accel="50000" decel="50000" autoRev="1" fill="hold" nodeType="withEffect">
                                  <p:stCondLst>
                                    <p:cond delay="0"/>
                                  </p:stCondLst>
                                  <p:childTnLst>
                                    <p:animMotion origin="layout" path="M 1.66667E-6 2.22222E-6 L 0.02396 0.00023 " pathEditMode="relative" rAng="0" ptsTypes="AA">
                                      <p:cBhvr>
                                        <p:cTn id="29" dur="750" fill="hold"/>
                                        <p:tgtEl>
                                          <p:spTgt spid="46"/>
                                        </p:tgtEl>
                                        <p:attrNameLst>
                                          <p:attrName>ppt_x</p:attrName>
                                          <p:attrName>ppt_y</p:attrName>
                                        </p:attrNameLst>
                                      </p:cBhvr>
                                      <p:rCtr x="1198" y="0"/>
                                    </p:animMotion>
                                  </p:childTnLst>
                                </p:cTn>
                              </p:par>
                            </p:childTnLst>
                          </p:cTn>
                        </p:par>
                        <p:par>
                          <p:cTn id="30" fill="hold" nodeType="afterGroup">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0"/>
          <p:cNvSpPr>
            <a:spLocks noGrp="1"/>
          </p:cNvSpPr>
          <p:nvPr>
            <p:ph type="title"/>
          </p:nvPr>
        </p:nvSpPr>
        <p:spPr>
          <a:xfrm>
            <a:off x="457200" y="479425"/>
            <a:ext cx="8220075" cy="993775"/>
          </a:xfrm>
        </p:spPr>
        <p:txBody>
          <a:bodyPr/>
          <a:lstStyle/>
          <a:p>
            <a:pPr eaLnBrk="1" hangingPunct="1"/>
            <a:r>
              <a:rPr lang="en-GB" altLang="en-US" sz="3600" smtClean="0"/>
              <a:t>Where do Earthquakes Occur?</a:t>
            </a:r>
          </a:p>
        </p:txBody>
      </p:sp>
      <p:sp>
        <p:nvSpPr>
          <p:cNvPr id="4" name="Rectangle 3"/>
          <p:cNvSpPr/>
          <p:nvPr/>
        </p:nvSpPr>
        <p:spPr>
          <a:xfrm>
            <a:off x="1522413" y="1304925"/>
            <a:ext cx="6089650" cy="5842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Aft>
                <a:spcPts val="0"/>
              </a:spcAft>
              <a:defRPr/>
            </a:pPr>
            <a:r>
              <a:rPr lang="en-GB" altLang="en-US" dirty="0">
                <a:solidFill>
                  <a:schemeClr val="tx1"/>
                </a:solidFill>
              </a:rPr>
              <a:t>Look at the map. Earthquakes happen frequently in these areas. What do you notice about where they happen?</a:t>
            </a:r>
          </a:p>
        </p:txBody>
      </p:sp>
      <p:pic>
        <p:nvPicPr>
          <p:cNvPr id="1536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2413" y="1957388"/>
            <a:ext cx="6089650"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0"/>
          <p:cNvSpPr>
            <a:spLocks noGrp="1"/>
          </p:cNvSpPr>
          <p:nvPr>
            <p:ph type="title"/>
          </p:nvPr>
        </p:nvSpPr>
        <p:spPr>
          <a:xfrm>
            <a:off x="457200" y="479425"/>
            <a:ext cx="8220075" cy="993775"/>
          </a:xfrm>
        </p:spPr>
        <p:txBody>
          <a:bodyPr/>
          <a:lstStyle/>
          <a:p>
            <a:pPr eaLnBrk="1" hangingPunct="1"/>
            <a:r>
              <a:rPr lang="en-GB" altLang="en-US" sz="3600" smtClean="0"/>
              <a:t>Preparing for an Earthquake</a:t>
            </a:r>
          </a:p>
        </p:txBody>
      </p:sp>
      <p:sp>
        <p:nvSpPr>
          <p:cNvPr id="4" name="Rectangle 3"/>
          <p:cNvSpPr/>
          <p:nvPr/>
        </p:nvSpPr>
        <p:spPr>
          <a:xfrm>
            <a:off x="617538" y="2227263"/>
            <a:ext cx="2557462" cy="48895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Aft>
                <a:spcPts val="0"/>
              </a:spcAft>
              <a:defRPr/>
            </a:pPr>
            <a:r>
              <a:rPr lang="en-GB" altLang="en-US" dirty="0">
                <a:solidFill>
                  <a:schemeClr val="tx1"/>
                </a:solidFill>
              </a:rPr>
              <a:t>Drop, Cover and Hold</a:t>
            </a:r>
          </a:p>
        </p:txBody>
      </p:sp>
      <p:sp>
        <p:nvSpPr>
          <p:cNvPr id="5" name="Rectangle 4"/>
          <p:cNvSpPr/>
          <p:nvPr/>
        </p:nvSpPr>
        <p:spPr>
          <a:xfrm>
            <a:off x="3317875" y="2227263"/>
            <a:ext cx="2557463" cy="48895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Aft>
                <a:spcPts val="0"/>
              </a:spcAft>
              <a:defRPr/>
            </a:pPr>
            <a:r>
              <a:rPr lang="en-GB" altLang="en-US" dirty="0">
                <a:solidFill>
                  <a:schemeClr val="tx1"/>
                </a:solidFill>
              </a:rPr>
              <a:t>Stay Calm</a:t>
            </a:r>
          </a:p>
        </p:txBody>
      </p:sp>
      <p:sp>
        <p:nvSpPr>
          <p:cNvPr id="6" name="Rectangle 5"/>
          <p:cNvSpPr/>
          <p:nvPr/>
        </p:nvSpPr>
        <p:spPr>
          <a:xfrm>
            <a:off x="6034088" y="2227263"/>
            <a:ext cx="2557462" cy="48895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Aft>
                <a:spcPts val="0"/>
              </a:spcAft>
              <a:defRPr/>
            </a:pPr>
            <a:r>
              <a:rPr lang="en-GB" altLang="en-US" dirty="0">
                <a:solidFill>
                  <a:schemeClr val="tx1"/>
                </a:solidFill>
              </a:rPr>
              <a:t>Stay</a:t>
            </a:r>
          </a:p>
        </p:txBody>
      </p:sp>
      <p:sp>
        <p:nvSpPr>
          <p:cNvPr id="7" name="Rectangle 6"/>
          <p:cNvSpPr/>
          <p:nvPr/>
        </p:nvSpPr>
        <p:spPr>
          <a:xfrm>
            <a:off x="617538" y="2852738"/>
            <a:ext cx="2557462" cy="242252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Aft>
                <a:spcPts val="0"/>
              </a:spcAft>
              <a:defRPr/>
            </a:pPr>
            <a:r>
              <a:rPr lang="en-GB" altLang="en-US" dirty="0">
                <a:solidFill>
                  <a:schemeClr val="tx1"/>
                </a:solidFill>
              </a:rPr>
              <a:t>Duck under a strong table or desk. Cover your head and neck with your arms. Stay away from windows.</a:t>
            </a:r>
          </a:p>
        </p:txBody>
      </p:sp>
      <p:sp>
        <p:nvSpPr>
          <p:cNvPr id="8" name="Rectangle 7"/>
          <p:cNvSpPr/>
          <p:nvPr/>
        </p:nvSpPr>
        <p:spPr>
          <a:xfrm>
            <a:off x="3317875" y="2852738"/>
            <a:ext cx="2557463" cy="242252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Aft>
                <a:spcPts val="0"/>
              </a:spcAft>
              <a:defRPr/>
            </a:pPr>
            <a:r>
              <a:rPr lang="en-GB" altLang="en-US" dirty="0">
                <a:solidFill>
                  <a:schemeClr val="tx1"/>
                </a:solidFill>
              </a:rPr>
              <a:t>Make safe choices for yourself and those around you.</a:t>
            </a:r>
          </a:p>
        </p:txBody>
      </p:sp>
      <p:sp>
        <p:nvSpPr>
          <p:cNvPr id="9" name="Rectangle 8"/>
          <p:cNvSpPr/>
          <p:nvPr/>
        </p:nvSpPr>
        <p:spPr>
          <a:xfrm>
            <a:off x="6034088" y="2852738"/>
            <a:ext cx="2557462" cy="242252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Aft>
                <a:spcPts val="0"/>
              </a:spcAft>
              <a:defRPr/>
            </a:pPr>
            <a:r>
              <a:rPr lang="en-GB" altLang="en-US" dirty="0">
                <a:solidFill>
                  <a:schemeClr val="tx1"/>
                </a:solidFill>
              </a:rPr>
              <a:t>Shelter in place. Whether you’re in a car, in bed, or in a public place. Do not try to run out of the building during strong shaking, hold tight until the shaking stops.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4713" y="2644775"/>
            <a:ext cx="1098550" cy="271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9950" y="3124200"/>
            <a:ext cx="2641600"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itle 20"/>
          <p:cNvSpPr>
            <a:spLocks noGrp="1"/>
          </p:cNvSpPr>
          <p:nvPr>
            <p:ph type="title"/>
          </p:nvPr>
        </p:nvSpPr>
        <p:spPr>
          <a:xfrm>
            <a:off x="457200" y="479425"/>
            <a:ext cx="8220075" cy="993775"/>
          </a:xfrm>
        </p:spPr>
        <p:txBody>
          <a:bodyPr/>
          <a:lstStyle/>
          <a:p>
            <a:pPr eaLnBrk="1" hangingPunct="1"/>
            <a:r>
              <a:rPr lang="en-GB" altLang="en-US" sz="3600" smtClean="0"/>
              <a:t>Staying Safe in an Earthquake</a:t>
            </a:r>
          </a:p>
        </p:txBody>
      </p:sp>
      <p:sp>
        <p:nvSpPr>
          <p:cNvPr id="4" name="Rectangle 3"/>
          <p:cNvSpPr/>
          <p:nvPr/>
        </p:nvSpPr>
        <p:spPr>
          <a:xfrm>
            <a:off x="617538" y="1360488"/>
            <a:ext cx="7974012" cy="612775"/>
          </a:xfrm>
          <a:prstGeom prst="rect">
            <a:avLst/>
          </a:prstGeom>
          <a:solidFill>
            <a:schemeClr val="accent5">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Aft>
                <a:spcPts val="0"/>
              </a:spcAft>
              <a:defRPr/>
            </a:pPr>
            <a:r>
              <a:rPr lang="en-GB" altLang="en-US" dirty="0">
                <a:solidFill>
                  <a:schemeClr val="tx1"/>
                </a:solidFill>
              </a:rPr>
              <a:t>No one can predict when an earthquake will occur. Design a safety plan with your family to help you be prepared. </a:t>
            </a:r>
          </a:p>
        </p:txBody>
      </p:sp>
      <p:sp>
        <p:nvSpPr>
          <p:cNvPr id="5" name="Rectangle 4"/>
          <p:cNvSpPr/>
          <p:nvPr/>
        </p:nvSpPr>
        <p:spPr>
          <a:xfrm>
            <a:off x="2749550" y="2073275"/>
            <a:ext cx="3743325" cy="48895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Aft>
                <a:spcPts val="0"/>
              </a:spcAft>
              <a:defRPr/>
            </a:pPr>
            <a:r>
              <a:rPr lang="en-GB" altLang="en-US" dirty="0">
                <a:solidFill>
                  <a:schemeClr val="tx1"/>
                </a:solidFill>
              </a:rPr>
              <a:t>Building a Safety Kit:</a:t>
            </a:r>
          </a:p>
        </p:txBody>
      </p:sp>
      <p:sp>
        <p:nvSpPr>
          <p:cNvPr id="8" name="Rectangle 7"/>
          <p:cNvSpPr/>
          <p:nvPr/>
        </p:nvSpPr>
        <p:spPr>
          <a:xfrm>
            <a:off x="2749550" y="2700338"/>
            <a:ext cx="3743325" cy="242252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Aft>
                <a:spcPts val="0"/>
              </a:spcAft>
              <a:defRPr/>
            </a:pPr>
            <a:r>
              <a:rPr lang="en-GB" altLang="en-US" dirty="0">
                <a:solidFill>
                  <a:schemeClr val="tx1"/>
                </a:solidFill>
              </a:rPr>
              <a:t>Include the following items:</a:t>
            </a:r>
          </a:p>
          <a:p>
            <a:pPr marL="742950" lvl="1" indent="-285750" eaLnBrk="1" fontAlgn="auto" hangingPunct="1">
              <a:spcAft>
                <a:spcPts val="0"/>
              </a:spcAft>
              <a:buFont typeface="Arial" panose="020B0604020202020204" pitchFamily="34" charset="0"/>
              <a:buChar char="•"/>
              <a:defRPr/>
            </a:pPr>
            <a:r>
              <a:rPr lang="en-GB" altLang="en-US" dirty="0">
                <a:solidFill>
                  <a:schemeClr val="tx1"/>
                </a:solidFill>
              </a:rPr>
              <a:t>plenty of water;</a:t>
            </a:r>
          </a:p>
          <a:p>
            <a:pPr marL="742950" lvl="1" indent="-285750" eaLnBrk="1" fontAlgn="auto" hangingPunct="1">
              <a:spcAft>
                <a:spcPts val="0"/>
              </a:spcAft>
              <a:buFont typeface="Arial" panose="020B0604020202020204" pitchFamily="34" charset="0"/>
              <a:buChar char="•"/>
              <a:defRPr/>
            </a:pPr>
            <a:r>
              <a:rPr lang="en-GB" altLang="en-US" dirty="0">
                <a:solidFill>
                  <a:schemeClr val="tx1"/>
                </a:solidFill>
              </a:rPr>
              <a:t>flashlights;</a:t>
            </a:r>
          </a:p>
          <a:p>
            <a:pPr marL="742950" lvl="1" indent="-285750" eaLnBrk="1" fontAlgn="auto" hangingPunct="1">
              <a:spcAft>
                <a:spcPts val="0"/>
              </a:spcAft>
              <a:buFont typeface="Arial" panose="020B0604020202020204" pitchFamily="34" charset="0"/>
              <a:buChar char="•"/>
              <a:defRPr/>
            </a:pPr>
            <a:r>
              <a:rPr lang="en-GB" altLang="en-US" dirty="0">
                <a:solidFill>
                  <a:schemeClr val="tx1"/>
                </a:solidFill>
              </a:rPr>
              <a:t>emergency whistles;</a:t>
            </a:r>
          </a:p>
          <a:p>
            <a:pPr marL="742950" lvl="1" indent="-285750" eaLnBrk="1" fontAlgn="auto" hangingPunct="1">
              <a:spcAft>
                <a:spcPts val="0"/>
              </a:spcAft>
              <a:buFont typeface="Arial" panose="020B0604020202020204" pitchFamily="34" charset="0"/>
              <a:buChar char="•"/>
              <a:defRPr/>
            </a:pPr>
            <a:r>
              <a:rPr lang="en-GB" altLang="en-US" dirty="0">
                <a:solidFill>
                  <a:schemeClr val="tx1"/>
                </a:solidFill>
              </a:rPr>
              <a:t>extra shoes and clothes;</a:t>
            </a:r>
          </a:p>
          <a:p>
            <a:pPr marL="742950" lvl="1" indent="-285750" eaLnBrk="1" fontAlgn="auto" hangingPunct="1">
              <a:spcAft>
                <a:spcPts val="0"/>
              </a:spcAft>
              <a:buFont typeface="Arial" panose="020B0604020202020204" pitchFamily="34" charset="0"/>
              <a:buChar char="•"/>
              <a:defRPr/>
            </a:pPr>
            <a:r>
              <a:rPr lang="en-GB" altLang="en-US" dirty="0">
                <a:solidFill>
                  <a:schemeClr val="tx1"/>
                </a:solidFill>
              </a:rPr>
              <a:t>a first aid kit;</a:t>
            </a:r>
          </a:p>
          <a:p>
            <a:pPr marL="742950" lvl="1" indent="-285750" eaLnBrk="1" fontAlgn="auto" hangingPunct="1">
              <a:spcAft>
                <a:spcPts val="0"/>
              </a:spcAft>
              <a:buFont typeface="Arial" panose="020B0604020202020204" pitchFamily="34" charset="0"/>
              <a:buChar char="•"/>
              <a:defRPr/>
            </a:pPr>
            <a:r>
              <a:rPr lang="en-GB" altLang="en-US" dirty="0">
                <a:solidFill>
                  <a:schemeClr val="tx1"/>
                </a:solidFill>
              </a:rPr>
              <a:t>a battery operated radio.</a:t>
            </a:r>
          </a:p>
        </p:txBody>
      </p:sp>
      <p:sp>
        <p:nvSpPr>
          <p:cNvPr id="10" name="Rectangle 9"/>
          <p:cNvSpPr/>
          <p:nvPr/>
        </p:nvSpPr>
        <p:spPr>
          <a:xfrm>
            <a:off x="2749550" y="5260975"/>
            <a:ext cx="3743325" cy="7794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Aft>
                <a:spcPts val="0"/>
              </a:spcAft>
              <a:defRPr/>
            </a:pPr>
            <a:r>
              <a:rPr lang="en-GB" altLang="en-US" dirty="0">
                <a:solidFill>
                  <a:schemeClr val="tx1"/>
                </a:solidFill>
              </a:rPr>
              <a:t>What else could you include in a safety kit?</a:t>
            </a:r>
          </a:p>
        </p:txBody>
      </p:sp>
      <p:pic>
        <p:nvPicPr>
          <p:cNvPr id="17417"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7525" y="4867275"/>
            <a:ext cx="2354263"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0"/>
          <p:cNvSpPr>
            <a:spLocks noGrp="1"/>
          </p:cNvSpPr>
          <p:nvPr>
            <p:ph type="title"/>
          </p:nvPr>
        </p:nvSpPr>
        <p:spPr>
          <a:xfrm>
            <a:off x="457200" y="479425"/>
            <a:ext cx="8220075" cy="993775"/>
          </a:xfrm>
        </p:spPr>
        <p:txBody>
          <a:bodyPr/>
          <a:lstStyle/>
          <a:p>
            <a:pPr eaLnBrk="1" hangingPunct="1"/>
            <a:r>
              <a:rPr lang="en-GB" altLang="en-US" sz="3600" smtClean="0"/>
              <a:t>How Strong Is It?</a:t>
            </a:r>
          </a:p>
        </p:txBody>
      </p:sp>
      <p:sp>
        <p:nvSpPr>
          <p:cNvPr id="4" name="Rectangle 3"/>
          <p:cNvSpPr/>
          <p:nvPr/>
        </p:nvSpPr>
        <p:spPr>
          <a:xfrm>
            <a:off x="617538" y="1360488"/>
            <a:ext cx="3802062" cy="4311650"/>
          </a:xfrm>
          <a:prstGeom prst="rect">
            <a:avLst/>
          </a:prstGeom>
          <a:solidFill>
            <a:schemeClr val="accent5">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Aft>
                <a:spcPts val="0"/>
              </a:spcAft>
              <a:defRPr/>
            </a:pPr>
            <a:r>
              <a:rPr lang="en-GB" altLang="en-US" dirty="0">
                <a:solidFill>
                  <a:schemeClr val="tx1"/>
                </a:solidFill>
              </a:rPr>
              <a:t>There are two main ways to measure the power of an earthquake.</a:t>
            </a:r>
          </a:p>
          <a:p>
            <a:pPr eaLnBrk="1" fontAlgn="auto" hangingPunct="1">
              <a:spcAft>
                <a:spcPts val="0"/>
              </a:spcAft>
              <a:defRPr/>
            </a:pPr>
            <a:endParaRPr lang="en-GB" altLang="en-US" dirty="0">
              <a:solidFill>
                <a:schemeClr val="tx1"/>
              </a:solidFill>
            </a:endParaRPr>
          </a:p>
          <a:p>
            <a:pPr eaLnBrk="1" fontAlgn="auto" hangingPunct="1">
              <a:spcAft>
                <a:spcPts val="0"/>
              </a:spcAft>
              <a:defRPr/>
            </a:pPr>
            <a:r>
              <a:rPr lang="en-GB" altLang="en-US" dirty="0">
                <a:solidFill>
                  <a:schemeClr val="tx1"/>
                </a:solidFill>
              </a:rPr>
              <a:t>Machines called seismographs measure the power of an earthquake at its epicentre on a scale called the Richter scale. </a:t>
            </a:r>
          </a:p>
          <a:p>
            <a:pPr eaLnBrk="1" fontAlgn="auto" hangingPunct="1">
              <a:spcAft>
                <a:spcPts val="0"/>
              </a:spcAft>
              <a:defRPr/>
            </a:pPr>
            <a:r>
              <a:rPr lang="en-GB" altLang="en-US" dirty="0">
                <a:solidFill>
                  <a:schemeClr val="tx1"/>
                </a:solidFill>
              </a:rPr>
              <a:t> </a:t>
            </a:r>
          </a:p>
          <a:p>
            <a:pPr eaLnBrk="1" fontAlgn="auto" hangingPunct="1">
              <a:spcAft>
                <a:spcPts val="0"/>
              </a:spcAft>
              <a:defRPr/>
            </a:pPr>
            <a:r>
              <a:rPr lang="en-GB" altLang="en-US" dirty="0">
                <a:solidFill>
                  <a:schemeClr val="tx1"/>
                </a:solidFill>
              </a:rPr>
              <a:t>Another measure is the </a:t>
            </a:r>
            <a:r>
              <a:rPr lang="en-GB" altLang="en-US" dirty="0" err="1">
                <a:solidFill>
                  <a:schemeClr val="tx1"/>
                </a:solidFill>
              </a:rPr>
              <a:t>Mercalli</a:t>
            </a:r>
            <a:r>
              <a:rPr lang="en-GB" altLang="en-US" dirty="0">
                <a:solidFill>
                  <a:schemeClr val="tx1"/>
                </a:solidFill>
              </a:rPr>
              <a:t> scale, and this is based on people’s observations during an earthquake.</a:t>
            </a:r>
          </a:p>
        </p:txBody>
      </p:sp>
      <p:pic>
        <p:nvPicPr>
          <p:cNvPr id="18436"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6400" y="1676400"/>
            <a:ext cx="428625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1401</TotalTime>
  <Words>674</Words>
  <Application>Microsoft Office PowerPoint</Application>
  <PresentationFormat>On-screen Show (4:3)</PresentationFormat>
  <Paragraphs>90</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Twinkl SemiBold</vt:lpstr>
      <vt:lpstr>Sassoon Infant Rg</vt:lpstr>
      <vt:lpstr>Twinkl</vt:lpstr>
      <vt:lpstr>Calibri</vt:lpstr>
      <vt:lpstr>Arial</vt:lpstr>
      <vt:lpstr>Office Theme</vt:lpstr>
      <vt:lpstr>PowerPoint Presentation</vt:lpstr>
      <vt:lpstr>PowerPoint Presentation</vt:lpstr>
      <vt:lpstr>The Earth’s Crust</vt:lpstr>
      <vt:lpstr>The Earth’s Plates</vt:lpstr>
      <vt:lpstr>How Can You Move Your Plates?</vt:lpstr>
      <vt:lpstr>Where do Earthquakes Occur?</vt:lpstr>
      <vt:lpstr>Preparing for an Earthquake</vt:lpstr>
      <vt:lpstr>Staying Safe in an Earthquake</vt:lpstr>
      <vt:lpstr>How Strong Is It?</vt:lpstr>
      <vt:lpstr>Comparing Earthquakes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Donna Pycroft</cp:lastModifiedBy>
  <cp:revision>127</cp:revision>
  <dcterms:created xsi:type="dcterms:W3CDTF">2014-10-01T16:09:27Z</dcterms:created>
  <dcterms:modified xsi:type="dcterms:W3CDTF">2020-11-03T08:37:20Z</dcterms:modified>
</cp:coreProperties>
</file>