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88163" cy="100187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89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28C8-C0FB-4A75-9154-0BCD4A71A2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F1D1-551A-432F-9572-5888BE2C01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9F590-FEC9-4440-A10D-7C5D8E09C4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C683-4043-44FE-AED2-12A3E53CA2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BC14-C046-41C7-86E8-6042BCBE74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24833-1CA3-4534-8BB1-157CD9CCAA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19CB8-715F-416B-B849-AA054919F9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8576-B8EB-4990-AC7C-976ABA4A94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983-3973-4FD0-A75F-FBB3F50071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08F6-5804-430B-81CF-0027F1597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48AF-47BD-4379-A2F2-18BB1E2BB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9A44EC7-1236-4EB8-8DBD-EE146BEDEC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http://www.phonicsplay.co.uk/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s://www.activelearnprimary.co.uk/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23" Type="http://schemas.openxmlformats.org/officeDocument/2006/relationships/image" Target="../media/image20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987675" y="0"/>
            <a:ext cx="25939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400" b="1" dirty="0">
                <a:latin typeface="Kristen ITC" pitchFamily="66" charset="0"/>
              </a:rPr>
              <a:t>Y4 Homework Grid Spring 2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79388" y="1374804"/>
            <a:ext cx="87518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latin typeface="Kristen ITC" pitchFamily="66" charset="0"/>
              </a:rPr>
              <a:t>In addition to this, I would like you to choose some of the homework ideas from this grid to do at home.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200" dirty="0">
                <a:latin typeface="Kristen ITC" pitchFamily="66" charset="0"/>
              </a:rPr>
              <a:t>Do your home work in your homework book. Bring your home work book in on </a:t>
            </a:r>
            <a:r>
              <a:rPr lang="en-GB" altLang="en-US" sz="1200" b="1" u="sng" dirty="0">
                <a:solidFill>
                  <a:schemeClr val="accent6">
                    <a:lumMod val="75000"/>
                  </a:schemeClr>
                </a:solidFill>
                <a:latin typeface="Kristen ITC" pitchFamily="66" charset="0"/>
              </a:rPr>
              <a:t>Thursday mornings </a:t>
            </a:r>
            <a:r>
              <a:rPr lang="en-GB" altLang="en-US" sz="1200" dirty="0">
                <a:latin typeface="Kristen ITC" pitchFamily="66" charset="0"/>
              </a:rPr>
              <a:t>for marking </a:t>
            </a:r>
            <a:r>
              <a:rPr lang="en-GB" altLang="en-US" sz="1200" dirty="0">
                <a:latin typeface="Kristen ITC" pitchFamily="66" charset="0"/>
                <a:sym typeface="Wingdings" pitchFamily="2" charset="2"/>
              </a:rPr>
              <a:t></a:t>
            </a:r>
            <a:endParaRPr lang="en-GB" altLang="en-US" sz="1200" dirty="0">
              <a:latin typeface="Kristen ITC" pitchFamily="66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1763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1200">
                <a:latin typeface="Kristen ITC" pitchFamily="66" charset="0"/>
              </a:rPr>
              <a:t>Y4 Homework: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443538" y="333375"/>
            <a:ext cx="3521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altLang="en-US" sz="1200" dirty="0">
                <a:latin typeface="Kristen ITC" pitchFamily="66" charset="0"/>
              </a:rPr>
              <a:t>Daily reading (reading book or </a:t>
            </a:r>
            <a:r>
              <a:rPr lang="en-GB" sz="1100" dirty="0">
                <a:latin typeface="Kristen ITC" pitchFamily="66" charset="0"/>
                <a:hlinkClick r:id="rId2"/>
              </a:rPr>
              <a:t>https://www.activelearnprimary.co.uk</a:t>
            </a:r>
            <a:r>
              <a:rPr lang="en-GB" sz="1100" dirty="0">
                <a:latin typeface="Kristen ITC" pitchFamily="66" charset="0"/>
              </a:rPr>
              <a:t> )</a:t>
            </a:r>
            <a:endParaRPr lang="en-GB" sz="1100" dirty="0"/>
          </a:p>
          <a:p>
            <a:pPr eaLnBrk="1" hangingPunct="1"/>
            <a:r>
              <a:rPr lang="en-GB" altLang="en-US" sz="1200" dirty="0">
                <a:latin typeface="Kristen ITC" pitchFamily="66" charset="0"/>
              </a:rPr>
              <a:t>Remember, good  readers</a:t>
            </a:r>
          </a:p>
          <a:p>
            <a:pPr eaLnBrk="1" hangingPunct="1"/>
            <a:r>
              <a:rPr lang="en-GB" altLang="en-US" sz="1200" dirty="0">
                <a:latin typeface="Kristen ITC" pitchFamily="66" charset="0"/>
              </a:rPr>
              <a:t>make good writers!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619250" y="404813"/>
            <a:ext cx="34718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altLang="en-US" sz="1200">
                <a:latin typeface="Kristen ITC" pitchFamily="66" charset="0"/>
              </a:rPr>
              <a:t>20 Spellings – tested every fortnight</a:t>
            </a:r>
            <a:r>
              <a:rPr lang="en-GB" altLang="en-US" sz="1600">
                <a:latin typeface="SassoonCRInfant" pitchFamily="2" charset="0"/>
              </a:rPr>
              <a:t>.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622425" y="642918"/>
            <a:ext cx="3087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dirty="0">
                <a:latin typeface="Kristen ITC" pitchFamily="66" charset="0"/>
              </a:rPr>
              <a:t>Regular </a:t>
            </a:r>
            <a:r>
              <a:rPr lang="en-GB" altLang="en-US" sz="1200" dirty="0" err="1">
                <a:latin typeface="Kristen ITC" pitchFamily="66" charset="0"/>
              </a:rPr>
              <a:t>Sumdog</a:t>
            </a:r>
            <a:r>
              <a:rPr lang="en-GB" altLang="en-US" sz="1200" dirty="0">
                <a:latin typeface="Kristen ITC" pitchFamily="66" charset="0"/>
              </a:rPr>
              <a:t> maths challenges and </a:t>
            </a:r>
          </a:p>
          <a:p>
            <a:pPr eaLnBrk="1" hangingPunct="1"/>
            <a:r>
              <a:rPr lang="en-GB" altLang="en-US" sz="1200" dirty="0">
                <a:latin typeface="Kristen ITC" pitchFamily="66" charset="0"/>
              </a:rPr>
              <a:t>competitions and spelling challenges.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79388" y="2276475"/>
            <a:ext cx="127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200" dirty="0">
                <a:latin typeface="Kristen ITC" pitchFamily="66" charset="0"/>
              </a:rPr>
              <a:t>Writing</a:t>
            </a:r>
          </a:p>
          <a:p>
            <a:pPr algn="ctr" eaLnBrk="1" hangingPunct="1"/>
            <a:r>
              <a:rPr lang="en-GB" altLang="en-US" sz="1200" dirty="0">
                <a:latin typeface="Kristen ITC" pitchFamily="66" charset="0"/>
              </a:rPr>
              <a:t> 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250825" y="3727450"/>
            <a:ext cx="1204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200">
                <a:latin typeface="Kristen ITC" pitchFamily="66" charset="0"/>
              </a:rPr>
              <a:t>Maths  </a:t>
            </a: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223838" y="5013325"/>
            <a:ext cx="115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200">
                <a:latin typeface="Kristen ITC" pitchFamily="66" charset="0"/>
              </a:rPr>
              <a:t>Topic </a:t>
            </a:r>
            <a:r>
              <a:rPr lang="en-GB" altLang="en-US" sz="1600">
                <a:latin typeface="SassoonCRInfant" pitchFamily="2" charset="0"/>
              </a:rPr>
              <a:t> </a:t>
            </a: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179388" y="2068513"/>
            <a:ext cx="8713787" cy="43195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cxnSp>
        <p:nvCxnSpPr>
          <p:cNvPr id="2060" name="AutoShape 14"/>
          <p:cNvCxnSpPr>
            <a:cxnSpLocks noChangeShapeType="1"/>
          </p:cNvCxnSpPr>
          <p:nvPr/>
        </p:nvCxnSpPr>
        <p:spPr bwMode="auto">
          <a:xfrm>
            <a:off x="179388" y="3500438"/>
            <a:ext cx="8751887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2061" name="AutoShape 15"/>
          <p:cNvCxnSpPr>
            <a:cxnSpLocks noChangeShapeType="1"/>
          </p:cNvCxnSpPr>
          <p:nvPr/>
        </p:nvCxnSpPr>
        <p:spPr bwMode="auto">
          <a:xfrm>
            <a:off x="179388" y="4941888"/>
            <a:ext cx="8751887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2062" name="AutoShape 17"/>
          <p:cNvCxnSpPr>
            <a:cxnSpLocks noChangeShapeType="1"/>
          </p:cNvCxnSpPr>
          <p:nvPr/>
        </p:nvCxnSpPr>
        <p:spPr bwMode="auto">
          <a:xfrm>
            <a:off x="1476375" y="2060575"/>
            <a:ext cx="0" cy="43576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2063" name="AutoShape 18"/>
          <p:cNvCxnSpPr>
            <a:cxnSpLocks noChangeShapeType="1"/>
          </p:cNvCxnSpPr>
          <p:nvPr/>
        </p:nvCxnSpPr>
        <p:spPr bwMode="auto">
          <a:xfrm>
            <a:off x="3132138" y="2060575"/>
            <a:ext cx="0" cy="43576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2064" name="AutoShape 19"/>
          <p:cNvCxnSpPr>
            <a:cxnSpLocks noChangeShapeType="1"/>
          </p:cNvCxnSpPr>
          <p:nvPr/>
        </p:nvCxnSpPr>
        <p:spPr bwMode="auto">
          <a:xfrm>
            <a:off x="5003800" y="2060575"/>
            <a:ext cx="0" cy="43576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cxnSp>
        <p:nvCxnSpPr>
          <p:cNvPr id="2065" name="AutoShape 20"/>
          <p:cNvCxnSpPr>
            <a:cxnSpLocks noChangeShapeType="1"/>
          </p:cNvCxnSpPr>
          <p:nvPr/>
        </p:nvCxnSpPr>
        <p:spPr bwMode="auto">
          <a:xfrm>
            <a:off x="6948488" y="2060575"/>
            <a:ext cx="0" cy="43576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</p:cxnSp>
      <p:sp>
        <p:nvSpPr>
          <p:cNvPr id="2066" name="Rectangle 21"/>
          <p:cNvSpPr>
            <a:spLocks noChangeArrowheads="1"/>
          </p:cNvSpPr>
          <p:nvPr/>
        </p:nvSpPr>
        <p:spPr bwMode="auto">
          <a:xfrm>
            <a:off x="179388" y="327025"/>
            <a:ext cx="8713787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071" name="Text Box 27"/>
          <p:cNvSpPr txBox="1">
            <a:spLocks noChangeArrowheads="1"/>
          </p:cNvSpPr>
          <p:nvPr/>
        </p:nvSpPr>
        <p:spPr bwMode="auto">
          <a:xfrm>
            <a:off x="5056188" y="2204864"/>
            <a:ext cx="1819275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050" dirty="0">
                <a:latin typeface="Kristen ITC" pitchFamily="66" charset="0"/>
              </a:rPr>
              <a:t>Log on to Phonics Play and select </a:t>
            </a:r>
            <a:r>
              <a:rPr lang="en-GB" altLang="en-US" sz="1050" b="1" dirty="0">
                <a:solidFill>
                  <a:srgbClr val="FF6600"/>
                </a:solidFill>
                <a:latin typeface="Kristen ITC" pitchFamily="66" charset="0"/>
              </a:rPr>
              <a:t>Phase 5</a:t>
            </a:r>
            <a:r>
              <a:rPr lang="en-GB" altLang="en-US" sz="1050" dirty="0">
                <a:latin typeface="Kristen ITC" pitchFamily="66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050" dirty="0">
                <a:latin typeface="Kristen ITC" pitchFamily="66" charset="0"/>
                <a:hlinkClick r:id="rId3"/>
              </a:rPr>
              <a:t>www.phonicsplay.co.uk</a:t>
            </a:r>
            <a:endParaRPr lang="en-GB" altLang="en-US" sz="1050" dirty="0">
              <a:latin typeface="Kristen ITC" pitchFamily="66" charset="0"/>
            </a:endParaRPr>
          </a:p>
        </p:txBody>
      </p:sp>
      <p:sp>
        <p:nvSpPr>
          <p:cNvPr id="2069" name="Text Box 28"/>
          <p:cNvSpPr txBox="1">
            <a:spLocks noChangeArrowheads="1"/>
          </p:cNvSpPr>
          <p:nvPr/>
        </p:nvSpPr>
        <p:spPr bwMode="auto">
          <a:xfrm>
            <a:off x="6986588" y="3500438"/>
            <a:ext cx="1892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900" dirty="0">
                <a:latin typeface="Kristen ITC" pitchFamily="66" charset="0"/>
              </a:rPr>
              <a:t>Make fraction </a:t>
            </a:r>
            <a:r>
              <a:rPr lang="en-GB" altLang="en-US" sz="900" b="1" dirty="0">
                <a:latin typeface="Kristen ITC" pitchFamily="66" charset="0"/>
              </a:rPr>
              <a:t>number lines </a:t>
            </a:r>
            <a:r>
              <a:rPr lang="en-GB" altLang="en-US" sz="900" dirty="0">
                <a:latin typeface="Kristen ITC" pitchFamily="66" charset="0"/>
              </a:rPr>
              <a:t>that include improper fractions and whole numbers.  </a:t>
            </a:r>
          </a:p>
          <a:p>
            <a:pPr algn="ctr" eaLnBrk="1" hangingPunct="1"/>
            <a:r>
              <a:rPr lang="en-GB" altLang="en-US" sz="900" dirty="0">
                <a:latin typeface="Kristen ITC" pitchFamily="66" charset="0"/>
              </a:rPr>
              <a:t>Start with a blank number line</a:t>
            </a:r>
          </a:p>
        </p:txBody>
      </p:sp>
      <p:sp>
        <p:nvSpPr>
          <p:cNvPr id="2070" name="Rectangle 32"/>
          <p:cNvSpPr>
            <a:spLocks noChangeArrowheads="1"/>
          </p:cNvSpPr>
          <p:nvPr/>
        </p:nvSpPr>
        <p:spPr bwMode="auto">
          <a:xfrm>
            <a:off x="3132138" y="3500438"/>
            <a:ext cx="1871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000" dirty="0">
                <a:latin typeface="Kristen ITC" pitchFamily="66" charset="0"/>
              </a:rPr>
              <a:t>Practise your target  </a:t>
            </a:r>
          </a:p>
          <a:p>
            <a:pPr algn="ctr" eaLnBrk="1" hangingPunct="1"/>
            <a:r>
              <a:rPr lang="en-GB" altLang="en-US" sz="1000" dirty="0">
                <a:latin typeface="Kristen ITC" pitchFamily="66" charset="0"/>
              </a:rPr>
              <a:t>times- table facts </a:t>
            </a:r>
            <a:r>
              <a:rPr lang="en-GB" altLang="en-US" sz="1000" b="1" u="sng" dirty="0">
                <a:latin typeface="Kristen ITC" pitchFamily="66" charset="0"/>
              </a:rPr>
              <a:t>and</a:t>
            </a:r>
            <a:r>
              <a:rPr lang="en-GB" altLang="en-US" sz="1000" dirty="0">
                <a:latin typeface="Kristen ITC" pitchFamily="66" charset="0"/>
              </a:rPr>
              <a:t> their related division facts.</a:t>
            </a:r>
            <a:r>
              <a:rPr lang="en-GB" altLang="en-US" sz="1200" dirty="0">
                <a:latin typeface="SassoonCRInfant" pitchFamily="2" charset="0"/>
              </a:rPr>
              <a:t>	</a:t>
            </a:r>
          </a:p>
        </p:txBody>
      </p:sp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5003800" y="3505200"/>
            <a:ext cx="2060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altLang="en-US" sz="1000">
                <a:latin typeface="Kristen ITC" pitchFamily="66" charset="0"/>
              </a:rPr>
              <a:t> </a:t>
            </a:r>
            <a:endParaRPr lang="en-GB" altLang="en-US" sz="1000">
              <a:latin typeface="SassoonCRInfant" pitchFamily="2" charset="0"/>
            </a:endParaRPr>
          </a:p>
        </p:txBody>
      </p:sp>
      <p:pic>
        <p:nvPicPr>
          <p:cNvPr id="2072" name="Picture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20713"/>
            <a:ext cx="736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64" descr="http://onlinemaths.global2.vic.edu.au/files/2009/06/hit-the-butt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005263"/>
            <a:ext cx="3603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Rectangle 32"/>
          <p:cNvSpPr>
            <a:spLocks noChangeArrowheads="1"/>
          </p:cNvSpPr>
          <p:nvPr/>
        </p:nvSpPr>
        <p:spPr bwMode="auto">
          <a:xfrm>
            <a:off x="3131840" y="2134597"/>
            <a:ext cx="1924050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sz="850" dirty="0">
                <a:latin typeface="Kristen ITC" panose="03050502040202030202" pitchFamily="66" charset="0"/>
              </a:rPr>
              <a:t>Imagine what life was like as a steel worker. Write a </a:t>
            </a:r>
            <a:r>
              <a:rPr lang="en-GB" altLang="en-US" sz="850" b="1" dirty="0">
                <a:latin typeface="Kristen ITC" panose="03050502040202030202" pitchFamily="66" charset="0"/>
              </a:rPr>
              <a:t>diary</a:t>
            </a:r>
            <a:r>
              <a:rPr lang="en-GB" altLang="en-US" sz="850" dirty="0">
                <a:latin typeface="Kristen ITC" panose="03050502040202030202" pitchFamily="66" charset="0"/>
              </a:rPr>
              <a:t> of your day at work. Be imaginative!</a:t>
            </a:r>
          </a:p>
        </p:txBody>
      </p:sp>
      <p:sp>
        <p:nvSpPr>
          <p:cNvPr id="2075" name="Text Box 30"/>
          <p:cNvSpPr txBox="1">
            <a:spLocks noChangeArrowheads="1"/>
          </p:cNvSpPr>
          <p:nvPr/>
        </p:nvSpPr>
        <p:spPr bwMode="auto">
          <a:xfrm>
            <a:off x="1447784" y="2062589"/>
            <a:ext cx="17285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900" dirty="0">
                <a:latin typeface="Kristen ITC" pitchFamily="66" charset="0"/>
              </a:rPr>
              <a:t>Research Tricky </a:t>
            </a:r>
            <a:r>
              <a:rPr lang="en-GB" altLang="en-US" sz="900" b="1" dirty="0">
                <a:latin typeface="Kristen ITC" pitchFamily="66" charset="0"/>
              </a:rPr>
              <a:t>Homophones</a:t>
            </a:r>
            <a:r>
              <a:rPr lang="en-GB" altLang="en-US" sz="900" dirty="0">
                <a:latin typeface="Kristen ITC" pitchFamily="66" charset="0"/>
              </a:rPr>
              <a:t>. Write a short story using homophones. Underline the homophones you’ve</a:t>
            </a:r>
          </a:p>
          <a:p>
            <a:pPr eaLnBrk="1" hangingPunct="1"/>
            <a:r>
              <a:rPr lang="en-GB" altLang="en-US" sz="900" dirty="0">
                <a:latin typeface="Kristen ITC" pitchFamily="66" charset="0"/>
              </a:rPr>
              <a:t>used.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986588" y="2079625"/>
            <a:ext cx="192246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850" dirty="0">
                <a:latin typeface="Kristen ITC" pitchFamily="66" charset="0"/>
              </a:rPr>
              <a:t>Explain to your grown-up how to use a </a:t>
            </a:r>
            <a:r>
              <a:rPr lang="en-GB" altLang="en-US" sz="850" b="1" dirty="0">
                <a:latin typeface="Kristen ITC" pitchFamily="66" charset="0"/>
              </a:rPr>
              <a:t>subordinate conjunction </a:t>
            </a:r>
            <a:r>
              <a:rPr lang="en-GB" altLang="en-US" sz="850" dirty="0">
                <a:latin typeface="Kristen ITC" pitchFamily="66" charset="0"/>
              </a:rPr>
              <a:t>in the middle of a sentence, then how to switch it to the start of a sentence with a comma. Google</a:t>
            </a:r>
          </a:p>
          <a:p>
            <a:pPr eaLnBrk="1" hangingPunct="1"/>
            <a:r>
              <a:rPr lang="en-GB" altLang="en-US" sz="850" dirty="0">
                <a:solidFill>
                  <a:srgbClr val="0070C0"/>
                </a:solidFill>
                <a:latin typeface="Kristen ITC" pitchFamily="66" charset="0"/>
              </a:rPr>
              <a:t>Subordinating</a:t>
            </a:r>
          </a:p>
          <a:p>
            <a:pPr eaLnBrk="1" hangingPunct="1"/>
            <a:r>
              <a:rPr lang="en-GB" altLang="en-US" sz="850" dirty="0">
                <a:solidFill>
                  <a:srgbClr val="0070C0"/>
                </a:solidFill>
                <a:latin typeface="Kristen ITC" pitchFamily="66" charset="0"/>
              </a:rPr>
              <a:t>conjunctions</a:t>
            </a:r>
          </a:p>
          <a:p>
            <a:pPr eaLnBrk="1" hangingPunct="1"/>
            <a:r>
              <a:rPr lang="en-GB" altLang="en-US" sz="850" dirty="0">
                <a:latin typeface="Kristen ITC" pitchFamily="66" charset="0"/>
              </a:rPr>
              <a:t>to give you</a:t>
            </a:r>
          </a:p>
          <a:p>
            <a:pPr eaLnBrk="1" hangingPunct="1"/>
            <a:r>
              <a:rPr lang="en-GB" altLang="en-US" sz="850" dirty="0">
                <a:latin typeface="Kristen ITC" pitchFamily="66" charset="0"/>
              </a:rPr>
              <a:t>ideas. </a:t>
            </a:r>
          </a:p>
        </p:txBody>
      </p:sp>
      <p:sp>
        <p:nvSpPr>
          <p:cNvPr id="2077" name="AutoShape 50" descr="data:image/jpeg;base64,/9j/4AAQSkZJRgABAQAAAQABAAD/2wBDAAoHBwgHBgoICAgLCgoLDhgQDg0NDh0VFhEYIx8lJCIfIiEmKzcvJik0KSEiMEExNDk7Pj4+JS5ESUM8SDc9Pjv/2wBDAQoLCw4NDhwQEBw7KCIoOzs7Ozs7Ozs7Ozs7Ozs7Ozs7Ozs7Ozs7Ozs7Ozs7Ozs7Ozs7Ozs7Ozs7Ozs7Ozs7Ozv/wAARCAFTAQQDASIAAhEBAxEB/8QAGwAAAQUBAQAAAAAAAAAAAAAAAAECAwQFBgf/xABIEAABBAECAwMHCQUFBwUBAAABAAIDEQQSIQUxQRNRYQYUInFzgbEVMjRTVJGhotEjNUKTwSRSYmPwM0OCkqOy4RYlRHLxdP/EABoBAAEFAQAAAAAAAAAAAAAAAAABAgMEBQb/xAAyEQACAgECBQMEAQMDBQAAAAAAAQIDEQQhEhMxQVEFM3EiMlKRYRQVsQYjoTRCYoHB/9oADAMBAAIRAxEAPwBvEOJZ8fEstrMzIa1s7wGiRwAGo8t1COKZ7h9Pyb9q79U3iur5TzK5du//ALiqO45FZcpPPUibNFnFuIC7zcgjl/tXfqr2PxXKlaAcqWxz/aFYTHEJ7JTG8OApX9HrOTNcSyiK+vmR2eGdD59l19Km/wCco8+y/tU3/OVTglE0YcDZ6qSyV2FaqsipRSwYUpTi8Nsm8+yzyypv5hR57mfapv5hUVgBISpOXDwhvMn5JxnZdfSpv5hS+fZf2mb+YVWCUlLy4eEI7J+SyM3K+1TfzCgZuVdeczfzCqw23QHbo5UPCDmS8lk5uV9pm/mFIc7K6ZM38wqDc0ALJ6J3ZyXWhwN8qTHGpdUh3FPyyXz3L+1TfzCjz3L+1TfzCouzeb/Zu28CmkO50a70Yq6YQjlZ5ZYGZlVvlTfzCk88y/tU38wqBFp3Lh4Qcc/JYGZlfapv5hR57ldcqb+YVXtKLcdgT6gh11rqkCnPyyY5uX9qm/mFL57lV9Km/mFV3Ncw05pB8QktIoVvokDnPyyx55l/apv5hSee5f2qb+YVDdpEvLguyDmT8k/n2Xy86m/mFJ59l/apv5hUHVCXlw8IOZPyWPP8v7VN/MKPP8r7TN/MKrcig7I5cPCDmT8stDOyr+lTfzCl8+yT/wDKm/5yqpBvcbdEJFCt9Eg45ruyw7OyrFZU38wo8+yvtU38wqsU20cqHhBzJ+TqOBySS4T3SyOkPaEW42eQQm+TxvAf7U/AIXL6tJXyS8nRaZt0xbOT4gL4nljvnf8A9xWbK0NIpaPEHVxTL3H+3f8A9xWXIbcST1WC+rAc0k7dyWg6mk+9MGxThz9SBTTw4xHEacSSVZ+Co4uQwDSTRNK7ey7f0uyE9Oox7GFqoyVmWOqyigkB2Se9aZVCwjqjauSdQtKAiEtb8knrQISQTHHnZKACWGx61ocCmfJ5QY7nvLnOc4kk8/RKyuq1PJ9hPG8d4B0sJ1HoNiqGuhHkzljfBYob40iu3Llxc18jXE09wIJ2IPMK65jsjydxAXtaBkPFvNAClm5LXR5Egc0tOo8x4q7Mxw8ncUUR+3eSPWNv6qrdBKNUo7Pb/BLCW8kynkYk2NkCB7fTIBbRu75UnN4fPIJRHpe+Eansa6y0dVpylkHE+GyzghjYWBx7jv8AC1BLi8SxJHHt3CL64PGlzf8AXREdXa8LKWwjqisvqZJ5LY4lEeGYeNixHS6WPtZXDm6+nqCyOvetjiMnyph42TCdUkUfZyxj5wrrXcpdS5Oypv7e/wA9hKscEvJQxMx2OZGyW+OSNzaO9GtiEkOFLM6NoLWGXaPUa1HwT8XD7QvfORGxsbiNRrUQNgO//wAK9gwvjm4fM65Wlw9NzvRj9Ll6/WkuvjU26+oQrckuIo4nDpcszAPZGYWlztZpVpGGN5Zqa4jq02PvWviscMvicJae1kheGMPNxtZL2PjeWvFOHMdyfprrJ2SUnthf4G2QjGKwPixZJtBtrGvOlpeaBKfFw7JmzHYjGDtmE6gTVVzVmCB4xsWc3KwSEfO9GLcc/Wr8DSPKuZ5aQLkdfSiDShs1lkZSUeyf+SSFMXjJjnh87cZ2QCx7GfP0uss9ajZjPdD2xLWMJ0hzupWhw1jxgcSGkgmICq62kmjdl8GxBjML3QF7ZGNFkEmwaQtVZnhl56/+gdUcZQcaDxBw7tDqcMcb3d7lZa0+LAjF4cDzbj0d+RsrLvmrHp+eSs+X/kiv+8RxTQd0rvUmrQIDpvJw3gSe1PwCEeTf7vk9qfgELk9Z78vk6XS+zE5HibA7imYao9u//uKz9NE2VqcSiLuIZjh9e/l6ys14LdiKWA/uY/A3ZFIATxE8iwCQkygwNaTrHrWyy9AsrKjhd2g1BarRTAOtLo/Q44nJmbr/ALUhbQEnVOC6kyBClBQhAo4HokSbpAe9AC80A1yKEVskaTWGCFu90WaqykGwTuiOFeBdwsnnugkkAXfggWSANyTSmnwsnDIORA5vL5w233UM51weHjPYdFSe6K55pQSDYNFaHE8J3n0gxsc6GsaSGN2HohZ7WOe4Na0uJ6AJtV0LYKQ6VbhLApNjc2ksgc098MkbQXxuaDyJGxS4uO/Lyo8ZnzpHAA9ye5VqDl2Q3EuLBHqN2CbSeKv8QfFi5LsbEjaGxHSXkAueRzO/wUb3QS4IqJrckSgEt21No9FBC/KUlHZj3DDazuVeidZrnzSmCYSiIxOEhGzCN0gZJr7PQ7WNtNbqxmv+CPEhCSCTZSWRuCQpWxvZNH2kfolw+cNirfFMR3yvkRYsB0sI9FjeWwULvrVih53/AEPUJcPEZ/RIQAniJ5eWBpLu4DdEkb461tLb3FjmrClBbJjGn3I3ckwhTGCcs1iJxbV3XTvUJ5JVOMujEaa6nTeTf7vk9qfgEJPJv93ye1PwCFyus9+XydJpfZic3nAu4rlhpO0z+X/2Ko5QBABsnvKv57tHE8o3t2z78PSWVO63XfuXPP7mTNiNABvorcLXOPKgocZhduRsr7I6INlaHp+klfam1mPcq6i5Vw2e41mO1pJI8VMN0Uk1LtqNPXRHhgsGFZbKx5kKQEhc0UHOAs0LKr5WbDiML5X1tdDcn3LGk40ziGRHjdjpiJ1Oe51Flcj4KK/V10rd7k1Omna9lsbhyQ/R2DDIO0LJNq0V1P8ArqmszoZCA29yR9wtYGXmOwnNEjJixzyWkcydxZPf4dyig4nUT2SvDWPp7SRexNH9Fk/3Wec42NH+3xxjO51TXh7Q5pBsWPUnA3zWVhcXxZMs4TYnxPY2iSPRJFWAe4WOa1LsA9Fs0aiF0cp7mZdTKqWGh4opNRTb2Rq2pWSAddpLSDuSlACg1uDRWn5RyPPGJ26iWgNIF7fNG6yRSsvzMmVrGyTvc1nzQTdKlfRKdsZrsmSwsSi4s2O0efKvGbZoGMVfQtFhR40IcOKdjGHTtJDGddOo3SyvOpzOJzM/tW7B97j3obkTMm7Zsr2yXesGiqX9BZjCa6f/AEnV8e5NJlzvwPNzG1sDH383k71o4VO3F4rjTP2a1+57hyUeRlZGWQ7InfIRy1Hkoem6uw0/+zKuSxnwQOz61Jdi3xfGdjcTnad2ueXtI5Fp3BUJxHjB88dYaZAxv+LY2kGROIxGJCWN5NO4HqvkmPlkk2fI53gT3JIVXRrVeVsEpQcnI2c8F3lHi6bJLYvgECPW/jRjBM4uu/Tq9L8FlDMyKa0zP9DZu+4SNyJm5HbtleJf7+rdVFobVFLK2WP+ck3PjkWOWZ0UcN/smygix18CtvOhblZ+fHilzMxrr2d/tG1uAsOXKyJZRJJM9z2/NJPJJ55k+cdv27+15a73+9Ot0VtklJYTQkLoxTTLuHobwniDgCJhoB7w3Vv+KdjthPBLmIoZQDD7vS/BZ/bzGYymV2s83XufX3pskkklCR5dp5eCfLR2Tzl4y8iK5LsakxkHlU0R8xO1rQOWnb8KWdxERDiOQ2D/AGYkOmuVWjzmbSB2rthQ33rutQV4KWjTyrkpN9FgZOxSWDpfJ0VgP9qfgEI8nTfD3+1PwCFhav35fJv6X2YnO58TXcRybveZ/wASs/JxTsWbjqFq5rQM7JP+c/4lV3DTGXHksCfVhltlPGAjj9JzSSeiuB1hVjFFevpzrxU+MyTIm7OFmpzuQvmtX0vXR08+GfRlbV6d2LMeo58jWttzgBy3KxuK+UWPgPMEY7ScGq6NPiVXn4p2PFMvALYsqaRxYZdy2No5tAPXxXOZGNmxcSEbo69LUL6jnuVsXepuSarWP5I6fT0nmZZy805j3SSzgPuzFZ3b3Xy2328VfaybHiPFG4z4o7YKFnkQXG6oA9y5+WF0ua5kcrWjVduPIcyuiwPLKfAwocLJxY8hjBpDg8tJH+u9Yl0pvdbs1oxitjLldhwGd7OJGYyi2ARusODgbdewNWNrUEb3Fji3HDm3pp7uVi/6FbZxo+NMfl8N4a+NzHESfsWyaT/w0fwWZK6bDkPneO2Y6rc5gA28W1YTYvPUSRtRyxfJcubkdkyR4EbTCzQS4bAk/OPTuTIcrPaxuSx1U4Maxx9B47j3FS8OiZxLhmb2bNZx42yRhoBJBdufwVZz5PNo4X+iwu3Hq6/ilrlKuTcWLKEbI4Z0eNkjIZegxvbs+M82nuU+w3K51mRLicYjc8aWzARSAnnXI/cuhvYBdbotTz68vqjm9XRybMLoKlvZIjorpUDcJwNi0nRANIEHAWlSWkRgUfsg0VHqpOBQAqDskJ7kl3ugQW90WksVzRfRAodUJCSm2gUfzQQkDtuSUckAIdkgSndA2KRgdH5OfQJPbH4BCPJz6BJ7Y/AIXKav35fJ0ul9mJi5hvNygekrviqb5gQY3DwCsZjj8oZN7/tn/Eqq6OzqPNc/Yssco7kOjSaKhyM8YBcBII5OyfIJDfoBovauZutlcLRYJ5qvnYEWcwB+zmghrh49PEJa4pSzIdlZOLweJwNzsiVzezdO40/noJvfw3NqzFw+XzxhyCCyWOnEHUHUOYPXkrHEPJcQwPljl1uB5BtUFUkbl8MBxWZYkicLaC2w3kQR3FaSkmth63IZGN84Lo9yO9vMepQ5M0MzAyHG0TagLY6wR6jyVmV+Vkxap8iPRf8ADQJPjS2sTgzXY7DjhrZfnNYSLA6felbwOZHwmDP4Xw6TPGTLjBkjS4MOxuuff3Lp8byhwM6KspjcgytJLchvokC+XQclh5mfGyCWLLgkkBYR2LHU3bkSfWqHD8rGnlb2sL4W1pYWOFC/WmcOd2Nyb/DpeGcBys5uEHk5TRUUgtkQ3NXzo7rFzsKYTy5uLjuMV63wuslnfXUhbIyxhvGQ/EbkOkwo5nMrm4OI227lTfxHKyeJjMbARFrEIAaQH7+jV9U3fIJmC/Jmz5mRvcRM8hzQeXdsfd+C7Nl6Bz5LEhEWbxLziOGOFscTDpa29LnCyPBbmp3XdW9L6jHSyaayU9VQ78JDt6QFEZWh1avBBlDRZdstePrVD6ozZaCxEwKW9lVdltabALmHkQpO3YALJ35bK5X6hpp9JIrS09keqJbQD3qITM6Ov1C6TDki6aNk+ev08OskEaLJdiclOBUQeHNDrr1p4KsRthNZTI3CS6of0TClQpBog2Thtuko9Eb1SBR2rwScym2aRfikAUjdLy2TSSlG43SgFJKNpdkDmgDpPJ36BJ7U/AIS+TwrBk9qfgELk9Z78vk6XS+zEwc0VxDJP+c/4lQcwpsu/P8AKvl276/5ioCVgS+5kww7+KUnYCqKDz2CFJGbSa8kTjvkaeVrm+JY78fPOnTplFxgs21dy6Nxocr8AqXEwMvHa1rCNFkGtgdk+DcXuS1RzujnMkZGHH2LsaPXDJRcG7E0aXTcKyIsbFa+J7e0LWtlc8/Oob0euwH+isrJ4jK/EdFxHGLzXovDq3HUnex6t1LjywZWPA0zvje1luearTy7trr/AMqysNDpZNHMyZ4sF2RkmDsiXHsnAO3/AIRaxsLLdhYfnWRhtdDGbaREAST4n/W6TjTWMMQayUR7hoe/YjodNbfFNhy+JYmKIw0PxSPnSNa6/vPROQ3sTjLmy55Mx2Z5u4ehGTyYBXon7/xW3hZJjbPmTysyabHHEAbGoGyfDcj7ly+PNDKJY5sYljjr9C6vauXO9lp8NbKMaSWZhbEyuyj2FEmr+4ps9lkEsl7CxWwse+QgvkeZJCOVnf7grYmaYQ5vzT1WfIQHDU9waeZBU0R0EgHVGRfNZNkW3ljRpyInTNbq1NtWnhj2gbEd1clXkGPGO10taT1VZ0rnb2d+5K/qSwI5YL/axM9GwK7iq2TMwnb0nHu3VQmxZTHOIcKNJVDDyNyXsaUxkObseoV+WOPLjEsQaHD5zeSwpJxCzWX6d6tOx82TS2dj2lt1bTYP6J0oSaymPUXjJpmF96dJ5WmMDtVNtNk4oKb2bL35lOdxCJ0LnMIY+92uHNNhbdDoxjjF9UT6jG0mUuA6VvaeJY5DUMhc5ostI5ql8oSPjLTGCDzSYxJdqY/S4dQrEddqYb8TIpU1PZovtlBIaQ5rj0cKT7oqPLyC54ET9q9I96wuJ8Y7B7vNaMl2RfzRXXxW9pfWrJ/fHP8AJSnoVJ/7ZvuKS1XwctubhsmFAkekB0KtBdPCSnFSXczJxcW4sTdOG3vR0S9E4aIlakJQ0oA6Xye+gye1PwCEeTv0CT2p+AQuT1nvy+TptL7MTAzRWdk+2f8AEqvanzvp2Tv/AL5/xKrE2VhSW7JsC3vyQSPeoJsuGIek+z3N3VYZ0soPY9kCTs17qKFW2LguvHokg6T3qCTHkEInjp4d84A19xWfkO4g51PY+v8AByVnh+S7Db2WQxrGE3RdupeW0iSv6WRF3aWxjHO56o6B/AqpLA3zqeQhzHMjDudeldA/itKfLwGSamkOAN0LJtZOdN2uXM6FupkkegFwqjt67U9Wcha8xJcfGjdE4Pp74zsTzo72PHdPlw4psKRrWlxDTu95Nf8A6ocTFzy0dnFJZ5kCh9/uV2PgmZK79tIxjetu1H7lZjpbpy+lFeV9UFuypBJFC2FjoweyDo5WNNXfLfvslDeISNxhjaGlgdqDncz61rxcAxGfPkkkroPRBVkcM4eNhiN97nH4lXl6ZdNb7FR6+qPTc552VLMQ1rWiugHNW4st8DhG5jSAtpuHiN+bjRj3KtkcLY+347Qw1808lBqPSbFDK3GrW1zfgyJnyTC+gHLuSMl9CiNxsNlefgZEUdObqB/u70qcuPI0k9k6vUsuVE4fTKOCZWRl0YrhYsIFclEzW06T6I7yFYGM6RhkY7YdO9VpLh6j1uVcuLtw2MR9oXbFveDzU+Jwx+ENWOz0XejJC4+i/uN9D3FVsh9ZEEOrQHnm80Ce7/RWtJm4+LZdLHTWnU3X6QFcgpo54cF+tfSillMGNkiM3okGqMnqO71hNA5iion5OPl48kGPkNc+OQSxdoKoO2cBfcSoZOJTPww/GaxjpJC2IAWdLTz370qqyQzrWdjVja1p3Slj42TTsrSz41f6rEn4hnxYsuo9jK2iBpBvc9/qVzBzpsjhOc+WQEiKN42As2Wnl4FJHTvLyI6V2Zcnz2MDpnNJZHQH+Y8/Nb/UqqzgrZnta+ay97O0f3l12B6gqvGpfMckYmOx07YJpJHk8w4mht4NH4qxwfjEEmRqc4Rsj/aFr+ZdyseO5UsYOEcIkhFRRc4dEeG58mEXao3kljid7HPZbACqSzRvdHkMDdVn06u28zv0VrVe/eun9Juc6uF9jC9Tq4bFJdx1WhAO6OZWwZY2kDmnFNruQB0vk59Ak9qfgEI8m/3fJ7Y/AIXJ6z35fJ0ul9mJz3FsTNfm5DsWSOjK70XCjzPVc/lM4hG4nIhl25ubuF2GQ4edzj/Nd8VH12NK/wD2yqcU47FBa6cJNPc4kStcd7HineiTeocl2EuLBMP2sEUni5gKrO4NgP382A9TiFXl6XNfayxH1KHdHM9o/kHn/mUTi+R+kW53cNyuo+SMCL/44P8A9iT/AFU0UEUTaiiYwf4W0lr9Kn1kxJeow7I5/F4JPMA/IPZM7v4j+i2MbCx8Ufsomg/3juVZINpdgtajR1VLZbmdbqrLH1Eo95S1W6CUWreCq3kQI9aVIUogppJaRLWyBRDaQ2UvVIUjSfVCptEL4YnfOjYfGlAOHxC9DnNB7irRBtKqtmjosX1RJI3Tj0ZkcTghxom5RYC+EAXW5s1/Vc++BsGS4Eao52+iT0XScUnLcTJFWWgbDmRarYOfwjKniizYXRuDhpczZp93T/yuOsXDZJLszrqt64t+DF4XwXMy+Jws82l7Pq+tqvofetjF8n8jE4vhY7opHRshIDtNAu1dfFaXHM3IlM8LH9iGOjELK2cyxbhXPnXgr/k7mmbjkmC6TtGxEGM3ZG3L3Uouc1sP5efqKHlPwIQshlALg6NzJAP4ev8AVctgwSDFyMeKCSbtNDQ1o22kaSPuBXtEnD48nHfBkRtkDiasb7rjuLY7eHGbAg0wvjx3zNa1u7iLr18uXW0yN7j0DgUmchxLGyWnIyciF8cs0jnEHqTtt3hY2e1sbmRQ7PbQ26lej8Ajz8nOk4boD8R8DZZi4/7B/cPE9y5byk4bw5udIOGskL45CHOe/Y87r3qeuWd2E8J8KLHDcvI7JsWRjtMBHZ9tq5LaiBEbGv5hoBWPwHByJcJ8GrtXPd2jBdUB1v1rdIApo5jme8/ot70dfVJmJ6q9ooQbJUiW+i6EwhCUUgpLQKdL5OCsCT2x+AQjyc+gSe2PwCFyes9+XydJpfZiZeTfnmRf1r/iVDZB5qbKcfPMju7V3xKgO5XS1fYvg56z72PEhCO0cdtgmItSYGindJVJU0o6AB5pEtpEACKQg79UoAkOyVIdygBN0pArmhFIAT3IThskJ8EANPNNPotLiaA3KcSk5H8EgGXxXE7Zoe3SCQaJ9XestkLZKgcGAs2oiiCt52D6JZDI6NlfMqx/4WRkYT4+IRxGanPNlz2EAWeh6rk9dppRscsbM6fRaiMq1F9joOE47TjthmYJx3PGr7rW/wAMxIYM6N0cLIgxh2DQFicOndE8MmjLNO1g7UrPEcvNxJ38S4fM2SLsg0xuNgEHn+P4LEafc0Uss7V/7KB0gJ1hpI9dLn+I+T7+MVnMhx3Pc3btQLI7rpYT+L8c43qgxZomsMbiSfR5GjyWs7i0kHDcbBbC/NjZGGylruz17WNzzCSCTY6yt1/JxnGOM5/CoZMFn9lY55ax0IGiQjag4c+aoQcC41mBsfEWt4dBPdSTR0548Gj0nH3e9dlxbj2QzBD4sDIxmxuAYyJsJ0HkNNk779ywpMzicRkyJIm6i0jXky9q4+4ABXoxUVsV3Jss4gj4bjS4uFHI6GMBj8qbZ7zvYJ5ActhZUrQ4nUXEgjYVSzMOR78WPMz+1myRYGtpDWb7Bo2A9wWjE6R9ue3QKFN6+tdJ6bFqKyzn9fLMnsSJ12moWyZeRTSShqtKSmkpMCo6Xyc+gSe2PwCEnk3+75PbH4BC5TWe/L5Ol0vsxMrK+m5HtXfEqOtlJk/Tsj2rviUjI5ZLMcbn6dzQul0kZJVr4OemszfyWXYkWzQ7S9oogkekf6c69yaMWDtdDpSdrBFVvy+I/FRvgyHkyGF5s2ToPNRPhljAfJG5odyJFKlGub25hJxL8SeaCONriHONAEbje+X4UnMjgdjxxPcQ9xsEVuTy91fFVN0DXdMG522CklRPgw5iKcc5wNdp1HTenpaQGk5zXMJaRRHO0sePNKCY4nvr+60lW1JRim2R9WMvuQSU4RPMnZhjtf8AdrdLJBLEQJGOYf8AECEqnHOMiYfUZaL3tIQgDZOEBAKCErmuaacCD3FGVnACFBKOiT1pQGp7HgN+YC6+buQ93VJQSUmSjlDovDEfHPkOFZMzQP4YiGAf8oCzM6PHEbo4c3KnyDy7KZ8lHx3ofetCaHzkaJiey+raSGn196lYxrGhrGhrRyAFBVJafmLGMItRv5eHnLM3h+ZDIDimDCwp493SZ7zbvECj/wBysN4tw3Fyahmj4pkOtr8fAxHFr9tty4gV3p2fw3H4jB2c7br5rhzBVPhzpuBvBkhdJjWdL2D5pA6gLnNZo/6eXnJt6XVK6Phl7hOe7hPD9GbwzOwQ5zndo6IuG5PMgbbVzTZeO8KiHaT5EU2qOnt841gV/hI3PuV3K8qsLEgf5lU8swI1sOzfSNXfJcLnNy+K5kkxga6QGi9jQAPeqCri3kvKcn1Y3iXlLKXOGEDA4OuOSNvZOrxDTRpZj+PcaIOvi2ZZP17/ANVcdwrNfEHlgc4/w36SysyN8cwbJqB5aXbEKzF9iKS7nbeTOQMrFke4l7w757zZPvWzuua8kpmaZIQa/iHu2P8ARdOuk9NuU6+HujnvUKnGzi7MQBIRuE5B5LVM7A07hNS9EiAOl8m/3fJ7Y/AIR5N/u+T2x+AQuT1nvy+TpdL7MTLyvpuR7V3xKBO9mM+FmwkcC8jrXT1JMo/23I9q74lR9LXRxhGVcVL+DAlJxm2jUhv/ANM5H/8AQ34KrE6WXCfj7GNjhJqcfmcx+N/grsUb/wD07M0NOp0zXAdarmmcPPnHDZ8OKRseQ54e0E1rA2q1jxkoRskl/wB36LTXE4r+CjNiyxRMm2dHJ81zTsfBWMDHli4njtLmsk1tOkmj/wDqJY8nEexuY+9Lwez1B23ftyVmWCQ8bblM9KCWYPbKDtV8j3KWy+brcXLqnv5GQhFSykUOKfvPJ9q74q55Pai/MDbs4zqrvVTiY/8Ac8ncG5HEUbvdXeAA3mGtjjuA8Snaj/oF8IK/fKEWLktlY7sZAQRvRV7ygaZOOPZe5DQL5clnQtkOQxlO1ahstLjpHy52n8B0nUDtsmTclqYP/wAWKsOtr+TPZw+eTNdhgN7YEiidrHio4saSUSFoAbELe4nZq2oWOb5TGdwDYnPc4PJoEEHkVUwY55IsyGOPtdVB0bSNXPYg+CHrbMP4X/IKmOyKcmJLBEyYuZodu0h259SvcTxJMrihDXs7RzGaWudRd6I5KvnNymxwQSYskLIgWsDhuSTZ3V2UEeUuO7pcZvpQAtMlbY3GeVlJjlGKTWPBjxwSSPc0NI0C3Xtp9aWTDmbjNyWgPhLtOtp5HuK1odL5uJYgkbHNM64nE0DTrq/FUsrHzcaPs8mUNDiCGdoDfjQKnhqrJSxsunXuRuqKWSu/Dlj1tcW62N1Obe4H+iq9rafIMjFnZnxtbNCz0JxsXnoPG1i0rWkunZxKfYjthGOOEEAoI9yKpXSAfe2ytRNYcUtIF6rtUwpo3t0Oa91Bo1Oo9P8AQWT6vHNGf5NH05tW4GNxRlao4WBjeshHwUcnBsGDFJe3W1vzjJKQ337ilck4nixY7XtLQHD0QsnI41BO4xSAuH90gUVycXg6PDaOW4lmHEyCeGTF8F2dTdie6+o+5V8mfH45ExpAiyBsB3ldWZ8WQkdm1v8Awilh8V4NFKDl4A0vBJcwbXXd3FSxmsiODxsUeD+dYeY2KKAyva4gjkKPeV0EPF34soxc5jRpaAJIzYvxVThUr5sUSOGiQg6iBz8VknNkcXNn/aW69XUKzRqLKZ5gV7aYWxxI7nUCARuD1CBusvgeV2uP2ZeHFotvqWouuotVtakjmbqnXNxY13qSVSc7kkvZTkR0fk3+75PbH4BCPJv93ye2PwCFyms9+XydJpfZiZOUazsn2rviUwEEJ+V9OyPav+JUYC6av7F8HPT+9ik2Elpa2SJ3Choau9GrZJSKFI4VjAZYEikJCEV4IwsYAde6LsJvJCMIBS78FPFkNZimL0mO16g9h/AqD37JKUc6YTWGh0ZtFh2U44zoNcjw8gnWeVdyrkoTUV0wrWEglNy6jtVpLtIhS8KG5Y7mPBJskCU80JJCCIvZB5ITgDosDi+fpnkaNW1tBaas9VvnlfKlyHEJhJCcgN9Euc4Dv3WH6vL6YxNb0yOZOQkufPpZYG/Iu5D3qvLnRWCXa3daGxWdNNJMdUry6hTR0AUWsl1X9ywVE2nZ2RffxJ2nQ2MV4q7g8UfoeyQavRsHqsMB5NhpoK7iRTOkLAz0i3r60kopoISeTbg4ljxYssJkDZWktaDuTe/9VnTQY0zWvhlayS92nYFYvFQ+HIMzZgHOIFddtlPjSv7MdoQ92yFDG6HJ74ZrcKdLg8TY920brDvG+v3rsSVwpyozG1rBJqZy1Vvuu1w525eJFOD85tkdx6hb3pNuzgzG9Tqw1JDjzSWU9w8EaLPrW4Yx0Xk1+75PbH4BCXycFYEg/wA4/AIXK6z35fJ0ul9mJk5RHnuR7V3xUYPdupctn9tyCPrXfEqAc10sPbXwc7P738ltmMH0HHT83e+/f4bpjsZ9+iPRdZbZ6Vd/cldLk07Ve9k+j38+ngmuyJyQXHcCh6I5H3Kkue5ZTRK+DG4pxJQGm22a2vqeQ9aQYsrga08rAvnuk7eUP1a9wb5DmnHJm56vDkO6vgnNarHVCZrE82c1jnyEBoaSKO5PIV7/AII80e6JjgPSNkgnkOnwKR8kr42hxOjatu5KJ5W/tCSa2G23KvgkfPxnKzkPoz0INNEg9EEpwa5zqaCSegSFrhuQQPUrykuje5FjwN6IRdItOGgU1LaACSABaXOAQiEEEC62PJASJp9AA7BJYbu5wA7yaSrB8rMh0WBHG0kdo4/gFFfcqq3Mlpr5k1E3xyHW0AdV5/wXj83DsqNkjycZxpwO+kd4XoLSHAEGwRYKj0+pjfHK6kmo08qXhlfOkEOFNITXolcXkT1gRR1s52mu/mup4+/Tgaf4nuofcVyGQ8Hso+jHXZ96xfVJ8VqXg1vTo4r4vJDIxgLRXzz16BMErI3HS2glfTyS7n08FGYxe7qAHcsxGnJeCQ5JJoVstLBlj83JfIwOIcXFx32BXOvzY2u0xtL/ABJpEmVluZTYdI53doccjE8MqZskkuSXPBB7itThDhK6FsrttQ+5ZOmSean3qO+608FoiLqNUb2PJPa2Bdcm1kcPZruJ2m+QvmVr+TOQ8Pkw5SRtqAPQjmuex8+WDYv7Rt7sduCtTAnLeNxSRn9mZK9x2TtJZKq6LDVRVlUkda7l6k2zYTniimjnS7LqjkTovJ36BJ7Y/AIR5OisCT2x+AQuV1fvy+TpNL7MTLy3EZeQB9a74lVirOVvmzj/ADXfFRFvUqfT+s0tcFmz6GbdopqXFHcvcRdpyLD3h/ZR7DkfRFpJog9jZHHaPGaaB5m6/qqkr5pXB0j3PNUCd9kdvLYcXmw3SPV3K7VVxVx5ckVpyxJ8SLcmJDDFJI/W+gwtANVqF7qHJgZHiiRurV2hYQe6geXQqEzSEOBkdTjbhfNLJkTTCpJXOF3RPVTRpvTTchkpwaaSLeF/aMU4RFmWzET0eP1GydHH2vDI4A4DVlBt/wDCs8SPaG6XkaDbaPIo7WTshFrdoBvTe1ps9LZxZi++RVbHGGi5hhjOJQtYHhzZC02k4WNTpmybw9k7XfIbbfiqxysjtRKZn6xyde4TDK97dJca7kr01kk8vqgVkUTvx2NMjLdqZEH30PI/1Uk+HC1k2guuF7BuQbDgqhlk0ButxA2q0pyJnB2qV51EarPOuSORftiQccPBZkwou3lhjLgY5+y1OI3BJ/ROxWRMz4AwSB7ZS1wcNq6e9U3TyvLtUjiXG3b8z3pzsvIe9r3zyOcz5pLuSR6e9rDkLxw8Dph/Ycbr87r4hV+qc6R7mhpcS1vIdyaCrlNbrhhkM5cTyAFrA8rIxJHjt1BtajuugsAajyHNcd5TZMPEMtnZzMLYdtj1VH1KyMauHuy7oK3K3PZGIIoot7BP37r0DhExn4VjP6mMfgKXnz49PpagT3Bd3wt8WJwjGjLrd2YJHM2d/wCqz/TrIwlJyexo+oVuUEorcZxyQFkDLF2523TouMlmtrmEbl5IPvXT5wyMnJMrYiGgUBa5iSGSOV2vYtJsKnqbVbc5LoWdPW66lF9SHU6vWoptUoq9rUpfFqAcefM2iURxNLgQRSiJnkqiIHmLI6AclO1paAQ0AclAc2Nr9iNPUUnty4TsH/ejcVKI58jWTNc4A7HdPge2UGgaurJVLKmjdJGQQQNiArGMWsh1NAd1O/L/AFsl7DX1NaPgLCGyNme1w3vYgolx5cCMSt3LXgkjoqLON5jZNDZAGN5DaireRxCTIxH0wNtvpFRLjUk2TfQ47HoDXiSFkjeTmgooA2q3C3F3CMU87iG6sLtanxQTOOtWJtHReTv0CT2p+AQl8n/oMntT8Ahczq/fl8nQ6X2YmRkg+fZFH/eu+JTLropMnbOyPau+KZa5Wf3MnFY+jR/FONPNKOx1Ca55adj96krvsrf0SaI5QUuqHui7lGY3DonCfoWnfuUlmt1q0etamv7nkrT0VU+mxXIQpzpPMJlNPRasP9QV4+qO5Ul6dLOzI78EWFJoCa5oB5qwvXdO+qZG9BYht2i0oaPFAaL5lPXrel/kb/Q2jaCSlJ2Y70FniPuT/wC86TyJ/RXeCNAFmk7Q4HoUj3mMF7q0tFk2lXrGkeykJ/R3eDI8peItw8N2Ix5E8rd6/hb/AOVxQY2vnAd+yvZ3EvPMiaZzPnuJtxs0qDi3nYHrKx9Te7puRv6WlVVpdyzg8PkzspkbXfs2nW8g8xfL3rWzeINhJxsYljWbW3r71mYcz8fG1ayHvJOx5BMLu0Jd0PVVWmy0nuX+F8Q7PN7OR7tEm2+4vp/rxUvH4hFiPlYw24EGt68VlglhsbLoxH57w4NNHU3Sb8UzZMJruefAveCQDqB6KKQvcCTZrvKvyxnHkLXAtINEHmCOih86jbdc67lYISjR7rS6XjeiApibsij12Say86dO/SkoYI3jSR6QN77K/wALikmlMYJqt/BVHRftGsB8VpYT348Z0Gr6hD6CLGdy+3hMTWkagATfojcKSfBZi4jjC5xBabDlHisy8x+mJ5A6uJ2C6DTh42GyPIfC6xRdIKLlB9WepPxQx0NPgL9fA8UnnpIr1Gle5qliTQ4mMyKwyP8AhJ8VdHgus0morlStzldTVKNr2Oj8nvoEntT8AhHk99Bk9qfgELC1bTvk15NrTezEqTNiGRkFxGrW7b3qqYxVqbIBOVPsa7R3TxUfLmuTl97LJXcXNtROfasvcCVA+PewnIiYjTsCOacZng7/AIqLqlI35pcAmSHIcRQaLTO1d1NpLruTT0S4DJMJ+8J3aMPgq6QEpcBxFoBp5UjT61W3Rrc3kSjA7iLI26lKq7Zng+luE45FtrTum4YcSHvdW1D12svj+S6DhMhaN3U33E7q2Xajyo30WZx+jw70uRcFNUvrQJ5ZyDpIefZlngCq0xaQNJIPcRsrMox2SU4uG3QqCSNrZ2Fr9bXbjwWusE7l2Ji0iJjL5gAlTaGsjBedLGjl3popxA6KvmykyiME00cvFD3FzjcmdOK9Bux5Wtvyfz4yHY0pa2QbsJ6j9Vypc5uwJ702SYjSRuR48kjhkHZk2PKTGZ8qOdGa7RjXOA6H/QXNvxHhpceiuHJkJt25PU7pDKXghwG/gnx2Qx4ZnGJ42on1IHaMPJwVx8rYtgNutBWjo7Jp/idWxCdkTBRiaXOBcST4q5GxxZWo14JRG0DZtK/w2COV2h8euxdA1SRvYTDNBnFMPAwWQ4rTJIR6WtlC/HvVY8RZO4umu3cyRspJuG44d+zLxt33ShHDHNk/ZTW43sQotiWOV0LJnfJiiRspczXpq9htzr3LquG5Uk2BDI42S0LjnQuxoHF+n0iKoLssOMQ4cEdAFsbQR40FVvlhISyKydZ5PEnAkJ+tPwCEnk59Ak9qfgEK3S81oiKGQ7+2TjUR+0d8VFY3okHxTsn6bP7V3xTNqpYU19TAaa6JjuSkPimlIhjINJSUpUidkaRtQR4JxFcklJcgISK5JnPchPSbDmlyAJCLQedoSiARsm0n2CUdyAI6orM8oonS8JcGiyHNK1SLIVTioPyZkaRZDDsn1vEkxV1PPpYJWu1OAFeKbFYmbq33UuTM9zRZNnoFC0lrwTsQthE5fBFqlN6UxPjurh9FtnosuQjUeaVCtk7WR04F/wByGtgvS63V1KqdQRzR6SUbk0GsirZjfckLG8g0fcqTXFg2JHenskkvZ9HmkwP4kWewYTqcwGuQpRSNe6bUXWLv1KxC8ytc00HV6PW/uCgLgXEVyNWhCPDFEZNUCe/dSEPqmlzb3BaaRG5o6roIseGTEbCQx7WgbjvPcUkpYEjHiMzCyTejIkujsSOYWxiGNzXPqhVCutrJyOFSRvGh+tpO17FGC3IbkFt6Y2ncdCopYa2JoJp4ZbAjy+Lx4zRbGvF+NC/jS68UBS5XgbRJxp8jR6Ia959ZIAXVAEjkqV73SGWSzI6Pyb/d8ntj8AhHk3tw+T2x+AQr9PtoiM/J+mZHtHfFRaq5hSZJ/ts+3+9d8VAXC9zusSa+pjWP2KadiUztN9ggvBO9pMCZHVe6QjZLqFUm2e5AglWmkXySpdkANHLkkICciglAiOxSXae5qaAnIaCOicRSAOiUBpSObqBaRYIohPoDak4AFtIyBwPEmCDJlgINxvIFDos2d+sgubXja6fyowIxKzKc7SH+i43W4XMzmENLI26v8S16pcUUydblkGwSoJcdsh5AHmiPU+MaCRWxpMk1ACnEEKTI8QcPJB9Kjaf8nv00Xt8Nk1uS+L0QQb71O3MYB6TT8U1uQ5KDIPMJAQLafWj5Pksmwa6BWTlx16LAT1tMOSQb0j1BGZCtQRXfBNANQ2/4k2tLQKUskxkOoimjpaZqaRde9PX8kTx2HxRPlH7NpdXzqUsMk8DbhlIHcdwpcSV+KCRp9LfralmxHTDt47a5wtzdqPimt+RUn2J4M6TM0x0O0qz4+pPew4mLZFPOxJ71j65YMgFgLHN5ArRjyH8WmigaCHXvv17/ALlHJY37EkZY6m75OYpixJJ3toyu9H/6jl/Vb7aDWtvnuq0ELYYmwsHotACmLC099DkFmTlxSyVm9zpPJ9unBk8ZSfwCEcAP9hf4Sn4BC1afbQ4ysk/22f2rviqz2WbBFqzltHnk/tHfFRBgPgsae0mNaGtjcAkLDfJWy0UD0UD3E10UabYmBgbQ3CU0UdUdAgBK6dUlbp5QRYQBGWgpCFKQE2tkuRCJzSR1JQBSlpKWhwpKmIRAJzWpC0g807fZLkBC2ygBOuuiQuFck3IYKfE8JubjPhcB6Q2PcVwGTisw8p8GRDIxzTyuwvSS7bcLP4pwjH4mxpeCyVvzXj+qt0XcDw+g6LwcPDJAzUQ8AuOwpOfG15c0cyNr6K7meTs8LnBrdVHm3dUewyIfRmjcK5OIK0VKMllMmi13I34J6Pa6q5hRuxDsKO/crbJaNGj4WpQ+EjcEIzJEvDBlJmI4A2C3xKV2MeeoV4Ky+RhBDRv4qFwra+icm2NcYogkaQTewKsY/DZZ8cvZRvkHGr+9MDS/ZvpKRvD8mXliyV36CAlbSIujK7mdm6iKIPQp/ayOr9o813u5LUxvJ/JeQ6VzYx67K14OC4cXpSs7Z3TVyCjlbGPUTiwYEMWVxRnZCIPDTRkcKr3roeE8Jg4bcgbqldzd3epXGNawAMaAByA6J17bKpbdxLCI5WNj3TOB2NJwld2fzibUBTgRpoc7VfBHlnVeTBJ4bJf1x+AQjyY/dsntj8AhatX2Imj0KGVfnmQP8x3xUW4CmyK88yN/9474qOwsWf3MdsIHnkdwkdpNUE4EFI4C0wQZydzSpdIvZLSBrG9UvXZABCLpIAUkQSUlkJcALSbW6cmgWUCCVulSkJAEAGmzukLN+acQQEnMoQYGEW5NI38FKRSYW6koYZXLKJB3s9ya/GY75zWnwpWmxNbvRSPbQT1JoMNGTkcGw5j6WO09bGyqDgHDydo3iu55WzJtzUQFdFNGyXkRtmceC4R5sd96BwXAsXFdd60w20hBtOdk/ImWQxQQRMDY4w0D+6AE/THq+aT60/kKSAXzTOJibjSB0FBJyUtXvSaRYRkQZpS1slPJFFIA0iwl6hLWyVrbQB1Pkx+7ZPbH4BCXya/d0ntj8AhatX2Imj0LruGYb3ue6G3OJJOo7n70nyVhfU/nd+qEJeVX+K/Q4PkrC+p/O79UfJWF9T+d36oQk5Vf4r9AHyXhD/c/nd+qPkvC+p/Mf1QhHKr/ABX6ED5LwvqfzH9UfJWF9T+Z36oQjlV/iv0GA+SsL6n8zv1SfJOD9R+d36oQjlV/iv0GA+SsL6j8x/VHyVhfUfmd+qEI5Vf4r9BgPkrC+p/O79UfJWF9T+d36oQjlV/iv0GA+SsL6n87v1R8k4P1H53fqhCOVX+K/QofJWD9R+Z36o+SsKq7H8zv1QhHKr/FfoA+ScH6j87v1SHhGAecH53fqhCOVX+K/QDXcD4a42ca/wDjd+qT5C4b9m/6jv1QhLy4eEJhB8hcN+zfnd+qPkLhv2b87v1QhHLh4QYQfIPDPs353fqj5C4b9m/O79UIRy4eEGEHyFw37N/1Hfqj5C4b9m/O79UIRy4eEGEHyFw37N+d36o+QuG/Zv8AqO/VCEcuHhBhB8g8M+zfnd+qPkLhn2b/AKjv1QhHLh4QYRaxsSDDjMcDNDSdRFk7+9CEJ6SWyF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78" name="AutoShape 52" descr="data:image/jpeg;base64,/9j/4AAQSkZJRgABAQAAAQABAAD/2wBDAAoHBwgHBgoICAgLCgoLDhgQDg0NDh0VFhEYIx8lJCIfIiEmKzcvJik0KSEiMEExNDk7Pj4+JS5ESUM8SDc9Pjv/2wBDAQoLCw4NDhwQEBw7KCIoOzs7Ozs7Ozs7Ozs7Ozs7Ozs7Ozs7Ozs7Ozs7Ozs7Ozs7Ozs7Ozs7Ozs7Ozs7Ozs7Ozv/wAARCAFTAQQDASIAAhEBAxEB/8QAGwAAAQUBAQAAAAAAAAAAAAAAAAECAwQFBgf/xABIEAABBAECAwMHCQUFBwUBAAABAAIDEQQSIQUxQRNRYQYUInFzgbEVMjRTVJGhotEjNUKTwSRSYmPwM0OCkqOy4RYlRHLxdP/EABoBAAEFAQAAAAAAAAAAAAAAAAABAgMEBQb/xAAyEQACAgECBQMEAQMDBQAAAAAAAQIDEQQhEhMxQVEFM3EiMlKRYRQVsQYjoTRCYoHB/9oADAMBAAIRAxEAPwBvEOJZ8fEstrMzIa1s7wGiRwAGo8t1COKZ7h9Pyb9q79U3iur5TzK5du//ALiqO45FZcpPPUibNFnFuIC7zcgjl/tXfqr2PxXKlaAcqWxz/aFYTHEJ7JTG8OApX9HrOTNcSyiK+vmR2eGdD59l19Km/wCco8+y/tU3/OVTglE0YcDZ6qSyV2FaqsipRSwYUpTi8Nsm8+yzyypv5hR57mfapv5hUVgBISpOXDwhvMn5JxnZdfSpv5hS+fZf2mb+YVWCUlLy4eEI7J+SyM3K+1TfzCgZuVdeczfzCqw23QHbo5UPCDmS8lk5uV9pm/mFIc7K6ZM38wqDc0ALJ6J3ZyXWhwN8qTHGpdUh3FPyyXz3L+1TfzCjz3L+1TfzCouzeb/Zu28CmkO50a70Yq6YQjlZ5ZYGZlVvlTfzCk88y/tU38wqBFp3Lh4Qcc/JYGZlfapv5hR57ldcqb+YVXtKLcdgT6gh11rqkCnPyyY5uX9qm/mFL57lV9Km/mFV3Ncw05pB8QktIoVvokDnPyyx55l/apv5hSee5f2qb+YVDdpEvLguyDmT8k/n2Xy86m/mFJ59l/apv5hUHVCXlw8IOZPyWPP8v7VN/MKPP8r7TN/MKrcig7I5cPCDmT8stDOyr+lTfzCl8+yT/wDKm/5yqpBvcbdEJFCt9Eg45ruyw7OyrFZU38wo8+yvtU38wqsU20cqHhBzJ+TqOBySS4T3SyOkPaEW42eQQm+TxvAf7U/AIXL6tJXyS8nRaZt0xbOT4gL4nljvnf8A9xWbK0NIpaPEHVxTL3H+3f8A9xWXIbcST1WC+rAc0k7dyWg6mk+9MGxThz9SBTTw4xHEacSSVZ+Co4uQwDSTRNK7ey7f0uyE9Oox7GFqoyVmWOqyigkB2Se9aZVCwjqjauSdQtKAiEtb8knrQISQTHHnZKACWGx61ocCmfJ5QY7nvLnOc4kk8/RKyuq1PJ9hPG8d4B0sJ1HoNiqGuhHkzljfBYob40iu3Llxc18jXE09wIJ2IPMK65jsjydxAXtaBkPFvNAClm5LXR5Egc0tOo8x4q7Mxw8ncUUR+3eSPWNv6qrdBKNUo7Pb/BLCW8kynkYk2NkCB7fTIBbRu75UnN4fPIJRHpe+Eansa6y0dVpylkHE+GyzghjYWBx7jv8AC1BLi8SxJHHt3CL64PGlzf8AXREdXa8LKWwjqisvqZJ5LY4lEeGYeNixHS6WPtZXDm6+nqCyOvetjiMnyph42TCdUkUfZyxj5wrrXcpdS5Oypv7e/wA9hKscEvJQxMx2OZGyW+OSNzaO9GtiEkOFLM6NoLWGXaPUa1HwT8XD7QvfORGxsbiNRrUQNgO//wAK9gwvjm4fM65Wlw9NzvRj9Ll6/WkuvjU26+oQrckuIo4nDpcszAPZGYWlztZpVpGGN5Zqa4jq02PvWviscMvicJae1kheGMPNxtZL2PjeWvFOHMdyfprrJ2SUnthf4G2QjGKwPixZJtBtrGvOlpeaBKfFw7JmzHYjGDtmE6gTVVzVmCB4xsWc3KwSEfO9GLcc/Wr8DSPKuZ5aQLkdfSiDShs1lkZSUeyf+SSFMXjJjnh87cZ2QCx7GfP0uss9ajZjPdD2xLWMJ0hzupWhw1jxgcSGkgmICq62kmjdl8GxBjML3QF7ZGNFkEmwaQtVZnhl56/+gdUcZQcaDxBw7tDqcMcb3d7lZa0+LAjF4cDzbj0d+RsrLvmrHp+eSs+X/kiv+8RxTQd0rvUmrQIDpvJw3gSe1PwCEeTf7vk9qfgELk9Z78vk6XS+zE5HibA7imYao9u//uKz9NE2VqcSiLuIZjh9e/l6ys14LdiKWA/uY/A3ZFIATxE8iwCQkygwNaTrHrWyy9AsrKjhd2g1BarRTAOtLo/Q44nJmbr/ALUhbQEnVOC6kyBClBQhAo4HokSbpAe9AC80A1yKEVskaTWGCFu90WaqykGwTuiOFeBdwsnnugkkAXfggWSANyTSmnwsnDIORA5vL5w233UM51weHjPYdFSe6K55pQSDYNFaHE8J3n0gxsc6GsaSGN2HohZ7WOe4Na0uJ6AJtV0LYKQ6VbhLApNjc2ksgc098MkbQXxuaDyJGxS4uO/Lyo8ZnzpHAA9ye5VqDl2Q3EuLBHqN2CbSeKv8QfFi5LsbEjaGxHSXkAueRzO/wUb3QS4IqJrckSgEt21No9FBC/KUlHZj3DDazuVeidZrnzSmCYSiIxOEhGzCN0gZJr7PQ7WNtNbqxmv+CPEhCSCTZSWRuCQpWxvZNH2kfolw+cNirfFMR3yvkRYsB0sI9FjeWwULvrVih53/AEPUJcPEZ/RIQAniJ5eWBpLu4DdEkb461tLb3FjmrClBbJjGn3I3ckwhTGCcs1iJxbV3XTvUJ5JVOMujEaa6nTeTf7vk9qfgEJPJv93ye1PwCFyus9+XydJpfZic3nAu4rlhpO0z+X/2Ko5QBABsnvKv57tHE8o3t2z78PSWVO63XfuXPP7mTNiNABvorcLXOPKgocZhduRsr7I6INlaHp+klfam1mPcq6i5Vw2e41mO1pJI8VMN0Uk1LtqNPXRHhgsGFZbKx5kKQEhc0UHOAs0LKr5WbDiML5X1tdDcn3LGk40ziGRHjdjpiJ1Oe51Flcj4KK/V10rd7k1Omna9lsbhyQ/R2DDIO0LJNq0V1P8ArqmszoZCA29yR9wtYGXmOwnNEjJixzyWkcydxZPf4dyig4nUT2SvDWPp7SRexNH9Fk/3Wec42NH+3xxjO51TXh7Q5pBsWPUnA3zWVhcXxZMs4TYnxPY2iSPRJFWAe4WOa1LsA9Fs0aiF0cp7mZdTKqWGh4opNRTb2Rq2pWSAddpLSDuSlACg1uDRWn5RyPPGJ26iWgNIF7fNG6yRSsvzMmVrGyTvc1nzQTdKlfRKdsZrsmSwsSi4s2O0efKvGbZoGMVfQtFhR40IcOKdjGHTtJDGddOo3SyvOpzOJzM/tW7B97j3obkTMm7Zsr2yXesGiqX9BZjCa6f/AEnV8e5NJlzvwPNzG1sDH383k71o4VO3F4rjTP2a1+57hyUeRlZGWQ7InfIRy1Hkoem6uw0/+zKuSxnwQOz61Jdi3xfGdjcTnad2ueXtI5Fp3BUJxHjB88dYaZAxv+LY2kGROIxGJCWN5NO4HqvkmPlkk2fI53gT3JIVXRrVeVsEpQcnI2c8F3lHi6bJLYvgECPW/jRjBM4uu/Tq9L8FlDMyKa0zP9DZu+4SNyJm5HbtleJf7+rdVFobVFLK2WP+ck3PjkWOWZ0UcN/smygix18CtvOhblZ+fHilzMxrr2d/tG1uAsOXKyJZRJJM9z2/NJPJJ55k+cdv27+15a73+9Ot0VtklJYTQkLoxTTLuHobwniDgCJhoB7w3Vv+KdjthPBLmIoZQDD7vS/BZ/bzGYymV2s83XufX3pskkklCR5dp5eCfLR2Tzl4y8iK5LsakxkHlU0R8xO1rQOWnb8KWdxERDiOQ2D/AGYkOmuVWjzmbSB2rthQ33rutQV4KWjTyrkpN9FgZOxSWDpfJ0VgP9qfgEI8nTfD3+1PwCFhav35fJv6X2YnO58TXcRybveZ/wASs/JxTsWbjqFq5rQM7JP+c/4lV3DTGXHksCfVhltlPGAjj9JzSSeiuB1hVjFFevpzrxU+MyTIm7OFmpzuQvmtX0vXR08+GfRlbV6d2LMeo58jWttzgBy3KxuK+UWPgPMEY7ScGq6NPiVXn4p2PFMvALYsqaRxYZdy2No5tAPXxXOZGNmxcSEbo69LUL6jnuVsXepuSarWP5I6fT0nmZZy805j3SSzgPuzFZ3b3Xy2328VfaybHiPFG4z4o7YKFnkQXG6oA9y5+WF0ua5kcrWjVduPIcyuiwPLKfAwocLJxY8hjBpDg8tJH+u9Yl0pvdbs1oxitjLldhwGd7OJGYyi2ARusODgbdewNWNrUEb3Fji3HDm3pp7uVi/6FbZxo+NMfl8N4a+NzHESfsWyaT/w0fwWZK6bDkPneO2Y6rc5gA28W1YTYvPUSRtRyxfJcubkdkyR4EbTCzQS4bAk/OPTuTIcrPaxuSx1U4Maxx9B47j3FS8OiZxLhmb2bNZx42yRhoBJBdufwVZz5PNo4X+iwu3Hq6/ilrlKuTcWLKEbI4Z0eNkjIZegxvbs+M82nuU+w3K51mRLicYjc8aWzARSAnnXI/cuhvYBdbotTz68vqjm9XRybMLoKlvZIjorpUDcJwNi0nRANIEHAWlSWkRgUfsg0VHqpOBQAqDskJ7kl3ugQW90WksVzRfRAodUJCSm2gUfzQQkDtuSUckAIdkgSndA2KRgdH5OfQJPbH4BCPJz6BJ7Y/AIXKav35fJ0ul9mJi5hvNygekrviqb5gQY3DwCsZjj8oZN7/tn/Eqq6OzqPNc/Yssco7kOjSaKhyM8YBcBII5OyfIJDfoBovauZutlcLRYJ5qvnYEWcwB+zmghrh49PEJa4pSzIdlZOLweJwNzsiVzezdO40/noJvfw3NqzFw+XzxhyCCyWOnEHUHUOYPXkrHEPJcQwPljl1uB5BtUFUkbl8MBxWZYkicLaC2w3kQR3FaSkmth63IZGN84Lo9yO9vMepQ5M0MzAyHG0TagLY6wR6jyVmV+Vkxap8iPRf8ADQJPjS2sTgzXY7DjhrZfnNYSLA6felbwOZHwmDP4Xw6TPGTLjBkjS4MOxuuff3Lp8byhwM6KspjcgytJLchvokC+XQclh5mfGyCWLLgkkBYR2LHU3bkSfWqHD8rGnlb2sL4W1pYWOFC/WmcOd2Nyb/DpeGcBys5uEHk5TRUUgtkQ3NXzo7rFzsKYTy5uLjuMV63wuslnfXUhbIyxhvGQ/EbkOkwo5nMrm4OI227lTfxHKyeJjMbARFrEIAaQH7+jV9U3fIJmC/Jmz5mRvcRM8hzQeXdsfd+C7Nl6Bz5LEhEWbxLziOGOFscTDpa29LnCyPBbmp3XdW9L6jHSyaayU9VQ78JDt6QFEZWh1avBBlDRZdstePrVD6ozZaCxEwKW9lVdltabALmHkQpO3YALJ35bK5X6hpp9JIrS09keqJbQD3qITM6Ov1C6TDki6aNk+ev08OskEaLJdiclOBUQeHNDrr1p4KsRthNZTI3CS6of0TClQpBog2Thtuko9Eb1SBR2rwScym2aRfikAUjdLy2TSSlG43SgFJKNpdkDmgDpPJ36BJ7U/AIS+TwrBk9qfgELk9Z78vk6XS+zEwc0VxDJP+c/4lQcwpsu/P8AKvl276/5ioCVgS+5kww7+KUnYCqKDz2CFJGbSa8kTjvkaeVrm+JY78fPOnTplFxgs21dy6Nxocr8AqXEwMvHa1rCNFkGtgdk+DcXuS1RzujnMkZGHH2LsaPXDJRcG7E0aXTcKyIsbFa+J7e0LWtlc8/Oob0euwH+isrJ4jK/EdFxHGLzXovDq3HUnex6t1LjywZWPA0zvje1luearTy7trr/AMqysNDpZNHMyZ4sF2RkmDsiXHsnAO3/AIRaxsLLdhYfnWRhtdDGbaREAST4n/W6TjTWMMQayUR7hoe/YjodNbfFNhy+JYmKIw0PxSPnSNa6/vPROQ3sTjLmy55Mx2Z5u4ehGTyYBXon7/xW3hZJjbPmTysyabHHEAbGoGyfDcj7ly+PNDKJY5sYljjr9C6vauXO9lp8NbKMaSWZhbEyuyj2FEmr+4ps9lkEsl7CxWwse+QgvkeZJCOVnf7grYmaYQ5vzT1WfIQHDU9waeZBU0R0EgHVGRfNZNkW3ljRpyInTNbq1NtWnhj2gbEd1clXkGPGO10taT1VZ0rnb2d+5K/qSwI5YL/axM9GwK7iq2TMwnb0nHu3VQmxZTHOIcKNJVDDyNyXsaUxkObseoV+WOPLjEsQaHD5zeSwpJxCzWX6d6tOx82TS2dj2lt1bTYP6J0oSaymPUXjJpmF96dJ5WmMDtVNtNk4oKb2bL35lOdxCJ0LnMIY+92uHNNhbdDoxjjF9UT6jG0mUuA6VvaeJY5DUMhc5ostI5ql8oSPjLTGCDzSYxJdqY/S4dQrEddqYb8TIpU1PZovtlBIaQ5rj0cKT7oqPLyC54ET9q9I96wuJ8Y7B7vNaMl2RfzRXXxW9pfWrJ/fHP8AJSnoVJ/7ZvuKS1XwctubhsmFAkekB0KtBdPCSnFSXczJxcW4sTdOG3vR0S9E4aIlakJQ0oA6Xye+gye1PwCEeTv0CT2p+AQuT1nvy+TptL7MTAzRWdk+2f8AEqvanzvp2Tv/AL5/xKrE2VhSW7JsC3vyQSPeoJsuGIek+z3N3VYZ0soPY9kCTs17qKFW2LguvHokg6T3qCTHkEInjp4d84A19xWfkO4g51PY+v8AByVnh+S7Db2WQxrGE3RdupeW0iSv6WRF3aWxjHO56o6B/AqpLA3zqeQhzHMjDudeldA/itKfLwGSamkOAN0LJtZOdN2uXM6FupkkegFwqjt67U9Wcha8xJcfGjdE4Pp74zsTzo72PHdPlw4psKRrWlxDTu95Nf8A6ocTFzy0dnFJZ5kCh9/uV2PgmZK79tIxjetu1H7lZjpbpy+lFeV9UFuypBJFC2FjoweyDo5WNNXfLfvslDeISNxhjaGlgdqDncz61rxcAxGfPkkkroPRBVkcM4eNhiN97nH4lXl6ZdNb7FR6+qPTc552VLMQ1rWiugHNW4st8DhG5jSAtpuHiN+bjRj3KtkcLY+347Qw1808lBqPSbFDK3GrW1zfgyJnyTC+gHLuSMl9CiNxsNlefgZEUdObqB/u70qcuPI0k9k6vUsuVE4fTKOCZWRl0YrhYsIFclEzW06T6I7yFYGM6RhkY7YdO9VpLh6j1uVcuLtw2MR9oXbFveDzU+Jwx+ENWOz0XejJC4+i/uN9D3FVsh9ZEEOrQHnm80Ce7/RWtJm4+LZdLHTWnU3X6QFcgpo54cF+tfSillMGNkiM3okGqMnqO71hNA5iion5OPl48kGPkNc+OQSxdoKoO2cBfcSoZOJTPww/GaxjpJC2IAWdLTz370qqyQzrWdjVja1p3Slj42TTsrSz41f6rEn4hnxYsuo9jK2iBpBvc9/qVzBzpsjhOc+WQEiKN42As2Wnl4FJHTvLyI6V2Zcnz2MDpnNJZHQH+Y8/Nb/UqqzgrZnta+ay97O0f3l12B6gqvGpfMckYmOx07YJpJHk8w4mht4NH4qxwfjEEmRqc4Rsj/aFr+ZdyseO5UsYOEcIkhFRRc4dEeG58mEXao3kljid7HPZbACqSzRvdHkMDdVn06u28zv0VrVe/eun9Juc6uF9jC9Tq4bFJdx1WhAO6OZWwZY2kDmnFNruQB0vk59Ak9qfgEI8m/3fJ7Y/AIXJ6z35fJ0ul9mJz3FsTNfm5DsWSOjK70XCjzPVc/lM4hG4nIhl25ubuF2GQ4edzj/Nd8VH12NK/wD2yqcU47FBa6cJNPc4kStcd7HineiTeocl2EuLBMP2sEUni5gKrO4NgP382A9TiFXl6XNfayxH1KHdHM9o/kHn/mUTi+R+kW53cNyuo+SMCL/44P8A9iT/AFU0UEUTaiiYwf4W0lr9Kn1kxJeow7I5/F4JPMA/IPZM7v4j+i2MbCx8Ufsomg/3juVZINpdgtajR1VLZbmdbqrLH1Eo95S1W6CUWreCq3kQI9aVIUogppJaRLWyBRDaQ2UvVIUjSfVCptEL4YnfOjYfGlAOHxC9DnNB7irRBtKqtmjosX1RJI3Tj0ZkcTghxom5RYC+EAXW5s1/Vc++BsGS4Eao52+iT0XScUnLcTJFWWgbDmRarYOfwjKniizYXRuDhpczZp93T/yuOsXDZJLszrqt64t+DF4XwXMy+Jws82l7Pq+tqvofetjF8n8jE4vhY7opHRshIDtNAu1dfFaXHM3IlM8LH9iGOjELK2cyxbhXPnXgr/k7mmbjkmC6TtGxEGM3ZG3L3Uouc1sP5efqKHlPwIQshlALg6NzJAP4ev8AVctgwSDFyMeKCSbtNDQ1o22kaSPuBXtEnD48nHfBkRtkDiasb7rjuLY7eHGbAg0wvjx3zNa1u7iLr18uXW0yN7j0DgUmchxLGyWnIyciF8cs0jnEHqTtt3hY2e1sbmRQ7PbQ26lej8Ajz8nOk4boD8R8DZZi4/7B/cPE9y5byk4bw5udIOGskL45CHOe/Y87r3qeuWd2E8J8KLHDcvI7JsWRjtMBHZ9tq5LaiBEbGv5hoBWPwHByJcJ8GrtXPd2jBdUB1v1rdIApo5jme8/ot70dfVJmJ6q9ooQbJUiW+i6EwhCUUgpLQKdL5OCsCT2x+AQjyc+gSe2PwCFyes9+XydJpfZiZeTfnmRf1r/iVDZB5qbKcfPMju7V3xKgO5XS1fYvg56z72PEhCO0cdtgmItSYGindJVJU0o6AB5pEtpEACKQg79UoAkOyVIdygBN0pArmhFIAT3IThskJ8EANPNNPotLiaA3KcSk5H8EgGXxXE7Zoe3SCQaJ9XestkLZKgcGAs2oiiCt52D6JZDI6NlfMqx/4WRkYT4+IRxGanPNlz2EAWeh6rk9dppRscsbM6fRaiMq1F9joOE47TjthmYJx3PGr7rW/wAMxIYM6N0cLIgxh2DQFicOndE8MmjLNO1g7UrPEcvNxJ38S4fM2SLsg0xuNgEHn+P4LEafc0Uss7V/7KB0gJ1hpI9dLn+I+T7+MVnMhx3Pc3btQLI7rpYT+L8c43qgxZomsMbiSfR5GjyWs7i0kHDcbBbC/NjZGGylruz17WNzzCSCTY6yt1/JxnGOM5/CoZMFn9lY55ax0IGiQjag4c+aoQcC41mBsfEWt4dBPdSTR0548Gj0nH3e9dlxbj2QzBD4sDIxmxuAYyJsJ0HkNNk779ywpMzicRkyJIm6i0jXky9q4+4ABXoxUVsV3Jss4gj4bjS4uFHI6GMBj8qbZ7zvYJ5ActhZUrQ4nUXEgjYVSzMOR78WPMz+1myRYGtpDWb7Bo2A9wWjE6R9ue3QKFN6+tdJ6bFqKyzn9fLMnsSJ12moWyZeRTSShqtKSmkpMCo6Xyc+gSe2PwCEnk3+75PbH4BC5TWe/L5Ol0vsxMrK+m5HtXfEqOtlJk/Tsj2rviUjI5ZLMcbn6dzQul0kZJVr4OemszfyWXYkWzQ7S9oogkekf6c69yaMWDtdDpSdrBFVvy+I/FRvgyHkyGF5s2ToPNRPhljAfJG5odyJFKlGub25hJxL8SeaCONriHONAEbje+X4UnMjgdjxxPcQ9xsEVuTy91fFVN0DXdMG522CklRPgw5iKcc5wNdp1HTenpaQGk5zXMJaRRHO0sePNKCY4nvr+60lW1JRim2R9WMvuQSU4RPMnZhjtf8AdrdLJBLEQJGOYf8AECEqnHOMiYfUZaL3tIQgDZOEBAKCErmuaacCD3FGVnACFBKOiT1pQGp7HgN+YC6+buQ93VJQSUmSjlDovDEfHPkOFZMzQP4YiGAf8oCzM6PHEbo4c3KnyDy7KZ8lHx3ofetCaHzkaJiey+raSGn196lYxrGhrGhrRyAFBVJafmLGMItRv5eHnLM3h+ZDIDimDCwp493SZ7zbvECj/wBysN4tw3Fyahmj4pkOtr8fAxHFr9tty4gV3p2fw3H4jB2c7br5rhzBVPhzpuBvBkhdJjWdL2D5pA6gLnNZo/6eXnJt6XVK6Phl7hOe7hPD9GbwzOwQ5zndo6IuG5PMgbbVzTZeO8KiHaT5EU2qOnt841gV/hI3PuV3K8qsLEgf5lU8swI1sOzfSNXfJcLnNy+K5kkxga6QGi9jQAPeqCri3kvKcn1Y3iXlLKXOGEDA4OuOSNvZOrxDTRpZj+PcaIOvi2ZZP17/ANVcdwrNfEHlgc4/w36SysyN8cwbJqB5aXbEKzF9iKS7nbeTOQMrFke4l7w757zZPvWzuua8kpmaZIQa/iHu2P8ARdOuk9NuU6+HujnvUKnGzi7MQBIRuE5B5LVM7A07hNS9EiAOl8m/3fJ7Y/AIR5N/u+T2x+AQuT1nvy+TpdL7MTLyvpuR7V3xKBO9mM+FmwkcC8jrXT1JMo/23I9q74lR9LXRxhGVcVL+DAlJxm2jUhv/ANM5H/8AQ34KrE6WXCfj7GNjhJqcfmcx+N/grsUb/wD07M0NOp0zXAdarmmcPPnHDZ8OKRseQ54e0E1rA2q1jxkoRskl/wB36LTXE4r+CjNiyxRMm2dHJ81zTsfBWMDHli4njtLmsk1tOkmj/wDqJY8nEexuY+9Lwez1B23ftyVmWCQ8bblM9KCWYPbKDtV8j3KWy+brcXLqnv5GQhFSykUOKfvPJ9q74q55Pai/MDbs4zqrvVTiY/8Ac8ncG5HEUbvdXeAA3mGtjjuA8Snaj/oF8IK/fKEWLktlY7sZAQRvRV7ygaZOOPZe5DQL5clnQtkOQxlO1ahstLjpHy52n8B0nUDtsmTclqYP/wAWKsOtr+TPZw+eTNdhgN7YEiidrHio4saSUSFoAbELe4nZq2oWOb5TGdwDYnPc4PJoEEHkVUwY55IsyGOPtdVB0bSNXPYg+CHrbMP4X/IKmOyKcmJLBEyYuZodu0h259SvcTxJMrihDXs7RzGaWudRd6I5KvnNymxwQSYskLIgWsDhuSTZ3V2UEeUuO7pcZvpQAtMlbY3GeVlJjlGKTWPBjxwSSPc0NI0C3Xtp9aWTDmbjNyWgPhLtOtp5HuK1odL5uJYgkbHNM64nE0DTrq/FUsrHzcaPs8mUNDiCGdoDfjQKnhqrJSxsunXuRuqKWSu/Dlj1tcW62N1Obe4H+iq9rafIMjFnZnxtbNCz0JxsXnoPG1i0rWkunZxKfYjthGOOEEAoI9yKpXSAfe2ytRNYcUtIF6rtUwpo3t0Oa91Bo1Oo9P8AQWT6vHNGf5NH05tW4GNxRlao4WBjeshHwUcnBsGDFJe3W1vzjJKQ337ilck4nixY7XtLQHD0QsnI41BO4xSAuH90gUVycXg6PDaOW4lmHEyCeGTF8F2dTdie6+o+5V8mfH45ExpAiyBsB3ldWZ8WQkdm1v8Awilh8V4NFKDl4A0vBJcwbXXd3FSxmsiODxsUeD+dYeY2KKAyva4gjkKPeV0EPF34soxc5jRpaAJIzYvxVThUr5sUSOGiQg6iBz8VknNkcXNn/aW69XUKzRqLKZ5gV7aYWxxI7nUCARuD1CBusvgeV2uP2ZeHFotvqWouuotVtakjmbqnXNxY13qSVSc7kkvZTkR0fk3+75PbH4BCPJv93ye2PwCFyms9+XydJpfZiZOUazsn2rviUwEEJ+V9OyPav+JUYC6av7F8HPT+9ik2Elpa2SJ3Choau9GrZJSKFI4VjAZYEikJCEV4IwsYAde6LsJvJCMIBS78FPFkNZimL0mO16g9h/AqD37JKUc6YTWGh0ZtFh2U44zoNcjw8gnWeVdyrkoTUV0wrWEglNy6jtVpLtIhS8KG5Y7mPBJskCU80JJCCIvZB5ITgDosDi+fpnkaNW1tBaas9VvnlfKlyHEJhJCcgN9Euc4Dv3WH6vL6YxNb0yOZOQkufPpZYG/Iu5D3qvLnRWCXa3daGxWdNNJMdUry6hTR0AUWsl1X9ywVE2nZ2RffxJ2nQ2MV4q7g8UfoeyQavRsHqsMB5NhpoK7iRTOkLAz0i3r60kopoISeTbg4ljxYssJkDZWktaDuTe/9VnTQY0zWvhlayS92nYFYvFQ+HIMzZgHOIFddtlPjSv7MdoQ92yFDG6HJ74ZrcKdLg8TY920brDvG+v3rsSVwpyozG1rBJqZy1Vvuu1w525eJFOD85tkdx6hb3pNuzgzG9Tqw1JDjzSWU9w8EaLPrW4Yx0Xk1+75PbH4BCXycFYEg/wA4/AIXK6z35fJ0ul9mJk5RHnuR7V3xUYPdupctn9tyCPrXfEqAc10sPbXwc7P738ltmMH0HHT83e+/f4bpjsZ9+iPRdZbZ6Vd/cldLk07Ve9k+j38+ngmuyJyQXHcCh6I5H3Kkue5ZTRK+DG4pxJQGm22a2vqeQ9aQYsrga08rAvnuk7eUP1a9wb5DmnHJm56vDkO6vgnNarHVCZrE82c1jnyEBoaSKO5PIV7/AII80e6JjgPSNkgnkOnwKR8kr42hxOjatu5KJ5W/tCSa2G23KvgkfPxnKzkPoz0INNEg9EEpwa5zqaCSegSFrhuQQPUrykuje5FjwN6IRdItOGgU1LaACSABaXOAQiEEEC62PJASJp9AA7BJYbu5wA7yaSrB8rMh0WBHG0kdo4/gFFfcqq3Mlpr5k1E3xyHW0AdV5/wXj83DsqNkjycZxpwO+kd4XoLSHAEGwRYKj0+pjfHK6kmo08qXhlfOkEOFNITXolcXkT1gRR1s52mu/mup4+/Tgaf4nuofcVyGQ8Hso+jHXZ96xfVJ8VqXg1vTo4r4vJDIxgLRXzz16BMErI3HS2glfTyS7n08FGYxe7qAHcsxGnJeCQ5JJoVstLBlj83JfIwOIcXFx32BXOvzY2u0xtL/ABJpEmVluZTYdI53doccjE8MqZskkuSXPBB7itThDhK6FsrttQ+5ZOmSean3qO+608FoiLqNUb2PJPa2Bdcm1kcPZruJ2m+QvmVr+TOQ8Pkw5SRtqAPQjmuex8+WDYv7Rt7sduCtTAnLeNxSRn9mZK9x2TtJZKq6LDVRVlUkda7l6k2zYTniimjnS7LqjkTovJ36BJ7Y/AIR5OisCT2x+AQuV1fvy+TpNL7MTLy3EZeQB9a74lVirOVvmzj/ADXfFRFvUqfT+s0tcFmz6GbdopqXFHcvcRdpyLD3h/ZR7DkfRFpJog9jZHHaPGaaB5m6/qqkr5pXB0j3PNUCd9kdvLYcXmw3SPV3K7VVxVx5ckVpyxJ8SLcmJDDFJI/W+gwtANVqF7qHJgZHiiRurV2hYQe6geXQqEzSEOBkdTjbhfNLJkTTCpJXOF3RPVTRpvTTchkpwaaSLeF/aMU4RFmWzET0eP1GydHH2vDI4A4DVlBt/wDCs8SPaG6XkaDbaPIo7WTshFrdoBvTe1ps9LZxZi++RVbHGGi5hhjOJQtYHhzZC02k4WNTpmybw9k7XfIbbfiqxysjtRKZn6xyde4TDK97dJca7kr01kk8vqgVkUTvx2NMjLdqZEH30PI/1Uk+HC1k2guuF7BuQbDgqhlk0ButxA2q0pyJnB2qV51EarPOuSORftiQccPBZkwou3lhjLgY5+y1OI3BJ/ROxWRMz4AwSB7ZS1wcNq6e9U3TyvLtUjiXG3b8z3pzsvIe9r3zyOcz5pLuSR6e9rDkLxw8Dph/Ycbr87r4hV+qc6R7mhpcS1vIdyaCrlNbrhhkM5cTyAFrA8rIxJHjt1BtajuugsAajyHNcd5TZMPEMtnZzMLYdtj1VH1KyMauHuy7oK3K3PZGIIoot7BP37r0DhExn4VjP6mMfgKXnz49PpagT3Bd3wt8WJwjGjLrd2YJHM2d/wCqz/TrIwlJyexo+oVuUEorcZxyQFkDLF2523TouMlmtrmEbl5IPvXT5wyMnJMrYiGgUBa5iSGSOV2vYtJsKnqbVbc5LoWdPW66lF9SHU6vWoptUoq9rUpfFqAcefM2iURxNLgQRSiJnkqiIHmLI6AclO1paAQ0AclAc2Nr9iNPUUnty4TsH/ejcVKI58jWTNc4A7HdPge2UGgaurJVLKmjdJGQQQNiArGMWsh1NAd1O/L/AFsl7DX1NaPgLCGyNme1w3vYgolx5cCMSt3LXgkjoqLON5jZNDZAGN5DaireRxCTIxH0wNtvpFRLjUk2TfQ47HoDXiSFkjeTmgooA2q3C3F3CMU87iG6sLtanxQTOOtWJtHReTv0CT2p+AQl8n/oMntT8Ahczq/fl8nQ6X2YmRkg+fZFH/eu+JTLropMnbOyPau+KZa5Wf3MnFY+jR/FONPNKOx1Ca55adj96krvsrf0SaI5QUuqHui7lGY3DonCfoWnfuUlmt1q0etamv7nkrT0VU+mxXIQpzpPMJlNPRasP9QV4+qO5Ul6dLOzI78EWFJoCa5oB5qwvXdO+qZG9BYht2i0oaPFAaL5lPXrel/kb/Q2jaCSlJ2Y70FniPuT/wC86TyJ/RXeCNAFmk7Q4HoUj3mMF7q0tFk2lXrGkeykJ/R3eDI8peItw8N2Ix5E8rd6/hb/AOVxQY2vnAd+yvZ3EvPMiaZzPnuJtxs0qDi3nYHrKx9Te7puRv6WlVVpdyzg8PkzspkbXfs2nW8g8xfL3rWzeINhJxsYljWbW3r71mYcz8fG1ayHvJOx5BMLu0Jd0PVVWmy0nuX+F8Q7PN7OR7tEm2+4vp/rxUvH4hFiPlYw24EGt68VlglhsbLoxH57w4NNHU3Sb8UzZMJruefAveCQDqB6KKQvcCTZrvKvyxnHkLXAtINEHmCOih86jbdc67lYISjR7rS6XjeiApibsij12Say86dO/SkoYI3jSR6QN77K/wALikmlMYJqt/BVHRftGsB8VpYT348Z0Gr6hD6CLGdy+3hMTWkagATfojcKSfBZi4jjC5xBabDlHisy8x+mJ5A6uJ2C6DTh42GyPIfC6xRdIKLlB9WepPxQx0NPgL9fA8UnnpIr1Gle5qliTQ4mMyKwyP8AhJ8VdHgus0morlStzldTVKNr2Oj8nvoEntT8AhHk99Bk9qfgELC1bTvk15NrTezEqTNiGRkFxGrW7b3qqYxVqbIBOVPsa7R3TxUfLmuTl97LJXcXNtROfasvcCVA+PewnIiYjTsCOacZng7/AIqLqlI35pcAmSHIcRQaLTO1d1NpLruTT0S4DJMJ+8J3aMPgq6QEpcBxFoBp5UjT61W3Rrc3kSjA7iLI26lKq7Zng+luE45FtrTum4YcSHvdW1D12svj+S6DhMhaN3U33E7q2Xajyo30WZx+jw70uRcFNUvrQJ5ZyDpIefZlngCq0xaQNJIPcRsrMox2SU4uG3QqCSNrZ2Fr9bXbjwWusE7l2Ji0iJjL5gAlTaGsjBedLGjl3popxA6KvmykyiME00cvFD3FzjcmdOK9Bux5Wtvyfz4yHY0pa2QbsJ6j9Vypc5uwJ702SYjSRuR48kjhkHZk2PKTGZ8qOdGa7RjXOA6H/QXNvxHhpceiuHJkJt25PU7pDKXghwG/gnx2Qx4ZnGJ42on1IHaMPJwVx8rYtgNutBWjo7Jp/idWxCdkTBRiaXOBcST4q5GxxZWo14JRG0DZtK/w2COV2h8euxdA1SRvYTDNBnFMPAwWQ4rTJIR6WtlC/HvVY8RZO4umu3cyRspJuG44d+zLxt33ShHDHNk/ZTW43sQotiWOV0LJnfJiiRspczXpq9htzr3LquG5Uk2BDI42S0LjnQuxoHF+n0iKoLssOMQ4cEdAFsbQR40FVvlhISyKydZ5PEnAkJ+tPwCEnk59Ak9qfgEK3S81oiKGQ7+2TjUR+0d8VFY3okHxTsn6bP7V3xTNqpYU19TAaa6JjuSkPimlIhjINJSUpUidkaRtQR4JxFcklJcgISK5JnPchPSbDmlyAJCLQedoSiARsm0n2CUdyAI6orM8oonS8JcGiyHNK1SLIVTioPyZkaRZDDsn1vEkxV1PPpYJWu1OAFeKbFYmbq33UuTM9zRZNnoFC0lrwTsQthE5fBFqlN6UxPjurh9FtnosuQjUeaVCtk7WR04F/wByGtgvS63V1KqdQRzR6SUbk0GsirZjfckLG8g0fcqTXFg2JHenskkvZ9HmkwP4kWewYTqcwGuQpRSNe6bUXWLv1KxC8ytc00HV6PW/uCgLgXEVyNWhCPDFEZNUCe/dSEPqmlzb3BaaRG5o6roIseGTEbCQx7WgbjvPcUkpYEjHiMzCyTejIkujsSOYWxiGNzXPqhVCutrJyOFSRvGh+tpO17FGC3IbkFt6Y2ncdCopYa2JoJp4ZbAjy+Lx4zRbGvF+NC/jS68UBS5XgbRJxp8jR6Ia959ZIAXVAEjkqV73SGWSzI6Pyb/d8ntj8AhHk3tw+T2x+AQr9PtoiM/J+mZHtHfFRaq5hSZJ/ts+3+9d8VAXC9zusSa+pjWP2KadiUztN9ggvBO9pMCZHVe6QjZLqFUm2e5AglWmkXySpdkANHLkkICciglAiOxSXae5qaAnIaCOicRSAOiUBpSObqBaRYIohPoDak4AFtIyBwPEmCDJlgINxvIFDos2d+sgubXja6fyowIxKzKc7SH+i43W4XMzmENLI26v8S16pcUUydblkGwSoJcdsh5AHmiPU+MaCRWxpMk1ACnEEKTI8QcPJB9Kjaf8nv00Xt8Nk1uS+L0QQb71O3MYB6TT8U1uQ5KDIPMJAQLafWj5Pksmwa6BWTlx16LAT1tMOSQb0j1BGZCtQRXfBNANQ2/4k2tLQKUskxkOoimjpaZqaRde9PX8kTx2HxRPlH7NpdXzqUsMk8DbhlIHcdwpcSV+KCRp9LfralmxHTDt47a5wtzdqPimt+RUn2J4M6TM0x0O0qz4+pPew4mLZFPOxJ71j65YMgFgLHN5ArRjyH8WmigaCHXvv17/ALlHJY37EkZY6m75OYpixJJ3toyu9H/6jl/Vb7aDWtvnuq0ELYYmwsHotACmLC099DkFmTlxSyVm9zpPJ9unBk8ZSfwCEcAP9hf4Sn4BC1afbQ4ysk/22f2rviqz2WbBFqzltHnk/tHfFRBgPgsae0mNaGtjcAkLDfJWy0UD0UD3E10UabYmBgbQ3CU0UdUdAgBK6dUlbp5QRYQBGWgpCFKQE2tkuRCJzSR1JQBSlpKWhwpKmIRAJzWpC0g807fZLkBC2ygBOuuiQuFck3IYKfE8JubjPhcB6Q2PcVwGTisw8p8GRDIxzTyuwvSS7bcLP4pwjH4mxpeCyVvzXj+qt0XcDw+g6LwcPDJAzUQ8AuOwpOfG15c0cyNr6K7meTs8LnBrdVHm3dUewyIfRmjcK5OIK0VKMllMmi13I34J6Pa6q5hRuxDsKO/crbJaNGj4WpQ+EjcEIzJEvDBlJmI4A2C3xKV2MeeoV4Ky+RhBDRv4qFwra+icm2NcYogkaQTewKsY/DZZ8cvZRvkHGr+9MDS/ZvpKRvD8mXliyV36CAlbSIujK7mdm6iKIPQp/ayOr9o813u5LUxvJ/JeQ6VzYx67K14OC4cXpSs7Z3TVyCjlbGPUTiwYEMWVxRnZCIPDTRkcKr3roeE8Jg4bcgbqldzd3epXGNawAMaAByA6J17bKpbdxLCI5WNj3TOB2NJwld2fzibUBTgRpoc7VfBHlnVeTBJ4bJf1x+AQjyY/dsntj8AhatX2Imj0KGVfnmQP8x3xUW4CmyK88yN/9474qOwsWf3MdsIHnkdwkdpNUE4EFI4C0wQZydzSpdIvZLSBrG9UvXZABCLpIAUkQSUlkJcALSbW6cmgWUCCVulSkJAEAGmzukLN+acQQEnMoQYGEW5NI38FKRSYW6koYZXLKJB3s9ya/GY75zWnwpWmxNbvRSPbQT1JoMNGTkcGw5j6WO09bGyqDgHDydo3iu55WzJtzUQFdFNGyXkRtmceC4R5sd96BwXAsXFdd60w20hBtOdk/ImWQxQQRMDY4w0D+6AE/THq+aT60/kKSAXzTOJibjSB0FBJyUtXvSaRYRkQZpS1slPJFFIA0iwl6hLWyVrbQB1Pkx+7ZPbH4BCXya/d0ntj8AhatX2Imj0LruGYb3ue6G3OJJOo7n70nyVhfU/nd+qEJeVX+K/Q4PkrC+p/O79UfJWF9T+d36oQk5Vf4r9AHyXhD/c/nd+qPkvC+p/Mf1QhHKr/ABX6ED5LwvqfzH9UfJWF9T+Z36oQjlV/iv0GA+SsL6n8zv1SfJOD9R+d36oQjlV/iv0GA+SsL6j8x/VHyVhfUfmd+qEI5Vf4r9BgPkrC+p/O79UfJWF9T+d36oQjlV/iv0GA+SsL6n87v1R8k4P1H53fqhCOVX+K/QofJWD9R+Z36o+SsKq7H8zv1QhHKr/FfoA+ScH6j87v1SHhGAecH53fqhCOVX+K/QDXcD4a42ca/wDjd+qT5C4b9m/6jv1QhLy4eEJhB8hcN+zfnd+qPkLhv2b87v1QhHLh4QYQfIPDPs353fqj5C4b9m/O79UIRy4eEGEHyFw37N/1Hfqj5C4b9m/O79UIRy4eEGEHyFw37N+d36o+QuG/Zv8AqO/VCEcuHhBhB8g8M+zfnd+qPkLhn2b/AKjv1QhHLh4QYRaxsSDDjMcDNDSdRFk7+9CEJ6SWyF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79" name="Picture 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565400"/>
            <a:ext cx="4762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0" name="Text Box 28"/>
          <p:cNvSpPr txBox="1">
            <a:spLocks noChangeArrowheads="1"/>
          </p:cNvSpPr>
          <p:nvPr/>
        </p:nvSpPr>
        <p:spPr bwMode="auto">
          <a:xfrm>
            <a:off x="4959350" y="3517900"/>
            <a:ext cx="20129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900" dirty="0">
                <a:latin typeface="Kristen ITC" pitchFamily="66" charset="0"/>
              </a:rPr>
              <a:t>Using bits of paper, make a fraction wall for 1/10s, 1/5s, and 1/2s.  Look at the working wall in school for help!</a:t>
            </a:r>
          </a:p>
          <a:p>
            <a:pPr algn="ctr" eaLnBrk="1" hangingPunct="1"/>
            <a:endParaRPr lang="en-GB" altLang="en-US" sz="900" dirty="0">
              <a:latin typeface="Kristen ITC" pitchFamily="66" charset="0"/>
            </a:endParaRPr>
          </a:p>
          <a:p>
            <a:pPr algn="ctr" eaLnBrk="1" hangingPunct="1"/>
            <a:endParaRPr lang="en-GB" altLang="en-US" sz="900" dirty="0">
              <a:latin typeface="Kristen ITC" pitchFamily="66" charset="0"/>
            </a:endParaRPr>
          </a:p>
          <a:p>
            <a:pPr algn="ctr" eaLnBrk="1" hangingPunct="1"/>
            <a:endParaRPr lang="en-GB" altLang="en-US" sz="900" dirty="0">
              <a:latin typeface="Kristen ITC" pitchFamily="66" charset="0"/>
            </a:endParaRPr>
          </a:p>
          <a:p>
            <a:pPr algn="ctr" eaLnBrk="1" hangingPunct="1"/>
            <a:r>
              <a:rPr lang="en-GB" altLang="en-US" sz="900" dirty="0">
                <a:latin typeface="Kristen ITC" pitchFamily="66" charset="0"/>
              </a:rPr>
              <a:t>Can you make a fraction wall for some equivalent fractions?</a:t>
            </a:r>
          </a:p>
        </p:txBody>
      </p:sp>
      <p:sp>
        <p:nvSpPr>
          <p:cNvPr id="2081" name="Rectangle 32"/>
          <p:cNvSpPr>
            <a:spLocks noChangeArrowheads="1"/>
          </p:cNvSpPr>
          <p:nvPr/>
        </p:nvSpPr>
        <p:spPr bwMode="auto">
          <a:xfrm>
            <a:off x="3132138" y="4292600"/>
            <a:ext cx="1871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1000">
                <a:latin typeface="Kristen ITC" pitchFamily="66" charset="0"/>
              </a:rPr>
              <a:t>Use Hit the Button:</a:t>
            </a:r>
          </a:p>
          <a:p>
            <a:pPr algn="ctr" eaLnBrk="1" hangingPunct="1"/>
            <a:r>
              <a:rPr lang="en-GB" altLang="en-US" sz="1000">
                <a:latin typeface="Kristen ITC" pitchFamily="66" charset="0"/>
              </a:rPr>
              <a:t>https://www.topmarks.co.uk/maths-games/hit-the-button</a:t>
            </a:r>
          </a:p>
        </p:txBody>
      </p:sp>
      <p:pic>
        <p:nvPicPr>
          <p:cNvPr id="2083" name="Picture 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2781300"/>
            <a:ext cx="238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4" name="Rectangle 2"/>
          <p:cNvSpPr>
            <a:spLocks noChangeArrowheads="1"/>
          </p:cNvSpPr>
          <p:nvPr/>
        </p:nvSpPr>
        <p:spPr bwMode="auto">
          <a:xfrm>
            <a:off x="1476375" y="5004465"/>
            <a:ext cx="16573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800" dirty="0">
                <a:latin typeface="Kristen ITC" pitchFamily="66" charset="0"/>
              </a:rPr>
              <a:t>Investigate</a:t>
            </a:r>
            <a:r>
              <a:rPr lang="en-GB" altLang="en-US" sz="800" b="1" dirty="0">
                <a:latin typeface="Kristen ITC" pitchFamily="66" charset="0"/>
              </a:rPr>
              <a:t> food chains and food webs</a:t>
            </a:r>
            <a:r>
              <a:rPr lang="en-GB" altLang="en-US" sz="800" dirty="0">
                <a:latin typeface="Kristen ITC" pitchFamily="66" charset="0"/>
              </a:rPr>
              <a:t>.  Use the Internet to find some for specific habitats such as deciduous</a:t>
            </a:r>
          </a:p>
        </p:txBody>
      </p:sp>
      <p:sp>
        <p:nvSpPr>
          <p:cNvPr id="2086" name="AutoShape 57" descr="Image result for maths picture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87" name="AutoShape 59" descr="Image result for maths picture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88" name="AutoShape 61" descr="Image result for maths picture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89" name="Picture 63" descr="Image result for maths pictu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3994150"/>
            <a:ext cx="796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9"/>
          <p:cNvPicPr>
            <a:picLocks noChangeAspect="1"/>
          </p:cNvPicPr>
          <p:nvPr/>
        </p:nvPicPr>
        <p:blipFill>
          <a:blip r:embed="rId9" cstate="print"/>
          <a:srcRect l="13541" t="38882" r="48334" b="26469"/>
          <a:stretch>
            <a:fillRect/>
          </a:stretch>
        </p:blipFill>
        <p:spPr bwMode="auto">
          <a:xfrm>
            <a:off x="684213" y="2852738"/>
            <a:ext cx="744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54"/>
          <p:cNvPicPr>
            <a:picLocks noChangeAspect="1" noChangeArrowheads="1"/>
          </p:cNvPicPr>
          <p:nvPr/>
        </p:nvPicPr>
        <p:blipFill>
          <a:blip r:embed="rId10"/>
          <a:srcRect l="12524" t="36478" r="38844" b="54286"/>
          <a:stretch>
            <a:fillRect/>
          </a:stretch>
        </p:blipFill>
        <p:spPr bwMode="auto">
          <a:xfrm>
            <a:off x="1554163" y="4586288"/>
            <a:ext cx="153511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59"/>
          <p:cNvPicPr>
            <a:picLocks noChangeAspect="1" noChangeArrowheads="1"/>
          </p:cNvPicPr>
          <p:nvPr/>
        </p:nvPicPr>
        <p:blipFill>
          <a:blip r:embed="rId11"/>
          <a:srcRect l="15460" t="44933" r="51958" b="38943"/>
          <a:stretch>
            <a:fillRect/>
          </a:stretch>
        </p:blipFill>
        <p:spPr bwMode="auto">
          <a:xfrm>
            <a:off x="5320539" y="4132263"/>
            <a:ext cx="1394601" cy="36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" name="Picture 60"/>
          <p:cNvPicPr>
            <a:picLocks noChangeAspect="1" noChangeArrowheads="1"/>
          </p:cNvPicPr>
          <p:nvPr/>
        </p:nvPicPr>
        <p:blipFill>
          <a:blip r:embed="rId12"/>
          <a:srcRect l="16341" t="48376" r="63463" b="35812"/>
          <a:stretch>
            <a:fillRect/>
          </a:stretch>
        </p:blipFill>
        <p:spPr bwMode="auto">
          <a:xfrm>
            <a:off x="7072330" y="4071942"/>
            <a:ext cx="1657378" cy="81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63"/>
          <p:cNvPicPr>
            <a:picLocks noChangeAspect="1" noChangeArrowheads="1"/>
          </p:cNvPicPr>
          <p:nvPr/>
        </p:nvPicPr>
        <p:blipFill>
          <a:blip r:embed="rId13"/>
          <a:srcRect l="21625" t="40392" r="57045" b="27357"/>
          <a:stretch>
            <a:fillRect/>
          </a:stretch>
        </p:blipFill>
        <p:spPr bwMode="auto">
          <a:xfrm>
            <a:off x="1609341" y="5565776"/>
            <a:ext cx="805468" cy="75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Rectangle 3"/>
          <p:cNvSpPr>
            <a:spLocks noChangeArrowheads="1"/>
          </p:cNvSpPr>
          <p:nvPr/>
        </p:nvSpPr>
        <p:spPr bwMode="auto">
          <a:xfrm>
            <a:off x="6946901" y="4963081"/>
            <a:ext cx="19828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800" dirty="0">
                <a:latin typeface="Kristen ITC" pitchFamily="66" charset="0"/>
              </a:rPr>
              <a:t>Take a trip to Western Park Museum and have a look at Joseph McIntyre’s </a:t>
            </a:r>
            <a:r>
              <a:rPr lang="en-GB" altLang="en-US" sz="800" b="1" i="1" dirty="0">
                <a:latin typeface="Kristen ITC" pitchFamily="66" charset="0"/>
              </a:rPr>
              <a:t>A View of Sheffield from Psalter Lane</a:t>
            </a:r>
            <a:r>
              <a:rPr lang="en-GB" altLang="en-US" sz="800" dirty="0">
                <a:latin typeface="Kristen ITC" pitchFamily="66" charset="0"/>
              </a:rPr>
              <a:t>.  Think about: How is the river being used? How is</a:t>
            </a:r>
          </a:p>
          <a:p>
            <a:r>
              <a:rPr lang="en-GB" altLang="en-US" sz="800" dirty="0">
                <a:latin typeface="Kristen ITC" pitchFamily="66" charset="0"/>
              </a:rPr>
              <a:t>                                   Sheffield</a:t>
            </a:r>
          </a:p>
          <a:p>
            <a:r>
              <a:rPr lang="en-GB" altLang="en-US" sz="800" dirty="0">
                <a:latin typeface="Kristen ITC" pitchFamily="66" charset="0"/>
              </a:rPr>
              <a:t>                                   different now?</a:t>
            </a:r>
          </a:p>
          <a:p>
            <a:r>
              <a:rPr lang="en-GB" altLang="en-US" sz="800" dirty="0">
                <a:latin typeface="Kristen ITC" pitchFamily="66" charset="0"/>
              </a:rPr>
              <a:t>                                   What time</a:t>
            </a:r>
          </a:p>
          <a:p>
            <a:r>
              <a:rPr lang="en-GB" altLang="en-US" sz="800" dirty="0">
                <a:latin typeface="Kristen ITC" pitchFamily="66" charset="0"/>
              </a:rPr>
              <a:t>                                   of year it is in</a:t>
            </a:r>
          </a:p>
          <a:p>
            <a:r>
              <a:rPr lang="en-GB" altLang="en-US" sz="800" dirty="0">
                <a:latin typeface="Kristen ITC" pitchFamily="66" charset="0"/>
              </a:rPr>
              <a:t>                                   the painting?   </a:t>
            </a:r>
          </a:p>
        </p:txBody>
      </p:sp>
      <p:pic>
        <p:nvPicPr>
          <p:cNvPr id="2103" name="Picture 66"/>
          <p:cNvPicPr>
            <a:picLocks noChangeAspect="1" noChangeArrowheads="1"/>
          </p:cNvPicPr>
          <p:nvPr/>
        </p:nvPicPr>
        <p:blipFill>
          <a:blip r:embed="rId14"/>
          <a:srcRect l="13602" t="41487" r="36595" b="6850"/>
          <a:stretch>
            <a:fillRect/>
          </a:stretch>
        </p:blipFill>
        <p:spPr bwMode="auto">
          <a:xfrm>
            <a:off x="7000892" y="5643579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7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53442" y="516149"/>
            <a:ext cx="533400" cy="55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9" y="2780928"/>
            <a:ext cx="973912" cy="647299"/>
          </a:xfrm>
          <a:prstGeom prst="rect">
            <a:avLst/>
          </a:prstGeom>
        </p:spPr>
      </p:pic>
      <p:sp>
        <p:nvSpPr>
          <p:cNvPr id="58" name="Text 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553369" y="3560564"/>
            <a:ext cx="1511300" cy="923330"/>
          </a:xfrm>
          <a:prstGeom prst="rect">
            <a:avLst/>
          </a:prstGeom>
          <a:blipFill rotWithShape="1">
            <a:blip r:embed="rId17"/>
            <a:stretch>
              <a:fillRect r="-403" b="-131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pic>
        <p:nvPicPr>
          <p:cNvPr id="59" name="Picture 58" descr="Phonics P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59459" y="2999232"/>
            <a:ext cx="1869995" cy="285752"/>
          </a:xfrm>
          <a:prstGeom prst="rect">
            <a:avLst/>
          </a:prstGeom>
        </p:spPr>
      </p:pic>
      <p:sp>
        <p:nvSpPr>
          <p:cNvPr id="61" name="Rectangle 12">
            <a:extLst>
              <a:ext uri="{FF2B5EF4-FFF2-40B4-BE49-F238E27FC236}">
                <a16:creationId xmlns:a16="http://schemas.microsoft.com/office/drawing/2014/main" id="{74161811-59BC-4F8E-ABA5-F86A7AD28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941888"/>
            <a:ext cx="20399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Kristen ITC" panose="03050502040202030202" pitchFamily="66" charset="0"/>
              </a:rPr>
              <a:t>Visit the </a:t>
            </a:r>
            <a:r>
              <a:rPr lang="en-GB" altLang="en-US" sz="800" b="1" dirty="0" err="1">
                <a:latin typeface="Kristen ITC" panose="03050502040202030202" pitchFamily="66" charset="0"/>
              </a:rPr>
              <a:t>Steelmen</a:t>
            </a:r>
            <a:r>
              <a:rPr lang="en-GB" altLang="en-US" sz="800" dirty="0">
                <a:latin typeface="Kristen ITC" panose="03050502040202030202" pitchFamily="66" charset="0"/>
              </a:rPr>
              <a:t> statues at Meadowhall. Take a picture of yourself with them. What is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Kristen ITC" panose="03050502040202030202" pitchFamily="66" charset="0"/>
              </a:rPr>
              <a:t>real name of the statue?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CE1E7A69-6340-4142-880E-E292F74B5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302" y="5488776"/>
            <a:ext cx="82754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800" dirty="0">
                <a:latin typeface="Kristen ITC" pitchFamily="66" charset="0"/>
              </a:rPr>
              <a:t>woodland or deserts.</a:t>
            </a:r>
          </a:p>
          <a:p>
            <a:pPr eaLnBrk="1" hangingPunct="1"/>
            <a:endParaRPr lang="en-GB" altLang="en-US" sz="400" dirty="0">
              <a:latin typeface="Kristen ITC" pitchFamily="66" charset="0"/>
            </a:endParaRPr>
          </a:p>
          <a:p>
            <a:pPr eaLnBrk="1" hangingPunct="1"/>
            <a:r>
              <a:rPr lang="en-GB" altLang="en-US" sz="800" dirty="0">
                <a:latin typeface="Kristen ITC" pitchFamily="66" charset="0"/>
              </a:rPr>
              <a:t>What do food chains always start with?</a:t>
            </a:r>
          </a:p>
        </p:txBody>
      </p:sp>
      <p:pic>
        <p:nvPicPr>
          <p:cNvPr id="1026" name="Picture 2" descr="Abbeydale Industrial Hamlet - Wikipedia">
            <a:extLst>
              <a:ext uri="{FF2B5EF4-FFF2-40B4-BE49-F238E27FC236}">
                <a16:creationId xmlns:a16="http://schemas.microsoft.com/office/drawing/2014/main" id="{6130AFB7-08C1-4C60-92BD-58A971F3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4" y="5374832"/>
            <a:ext cx="1159435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Steelmen&amp;quot; at Meadowhall © Neil Theasby :: Geograph Britain and Ireland">
            <a:extLst>
              <a:ext uri="{FF2B5EF4-FFF2-40B4-BE49-F238E27FC236}">
                <a16:creationId xmlns:a16="http://schemas.microsoft.com/office/drawing/2014/main" id="{0EBE107E-78D6-4794-A253-310CDC261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321" b="23227"/>
          <a:stretch/>
        </p:blipFill>
        <p:spPr bwMode="auto">
          <a:xfrm>
            <a:off x="5202002" y="5462989"/>
            <a:ext cx="1536200" cy="8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F74E6E-DA1E-4344-8C4F-B577C76E91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30400" y="2646762"/>
            <a:ext cx="1142538" cy="811096"/>
          </a:xfrm>
          <a:prstGeom prst="rect">
            <a:avLst/>
          </a:prstGeom>
        </p:spPr>
      </p:pic>
      <p:pic>
        <p:nvPicPr>
          <p:cNvPr id="1030" name="Picture 6" descr="Men teeming crucible steel at Jessops' Brightside Steel Works, Sheffield. c. 1911.">
            <a:extLst>
              <a:ext uri="{FF2B5EF4-FFF2-40B4-BE49-F238E27FC236}">
                <a16:creationId xmlns:a16="http://schemas.microsoft.com/office/drawing/2014/main" id="{764CD61B-9042-4AD2-B16A-8DD168F80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3" b="21054"/>
          <a:stretch/>
        </p:blipFill>
        <p:spPr bwMode="auto">
          <a:xfrm>
            <a:off x="3228698" y="2573588"/>
            <a:ext cx="1706194" cy="85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2">
            <a:extLst>
              <a:ext uri="{FF2B5EF4-FFF2-40B4-BE49-F238E27FC236}">
                <a16:creationId xmlns:a16="http://schemas.microsoft.com/office/drawing/2014/main" id="{0D21DFD2-6631-479D-93EF-F5977DFD8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4973687"/>
            <a:ext cx="19240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850" dirty="0">
                <a:latin typeface="Kristen ITC" panose="03050502040202030202" pitchFamily="66" charset="0"/>
              </a:rPr>
              <a:t>Research </a:t>
            </a:r>
            <a:r>
              <a:rPr lang="en-GB" altLang="en-US" sz="850" dirty="0" err="1">
                <a:latin typeface="Kristen ITC" panose="03050502040202030202" pitchFamily="66" charset="0"/>
              </a:rPr>
              <a:t>Sokari</a:t>
            </a:r>
            <a:r>
              <a:rPr lang="en-GB" altLang="en-US" sz="850" dirty="0">
                <a:latin typeface="Kristen ITC" panose="03050502040202030202" pitchFamily="66" charset="0"/>
              </a:rPr>
              <a:t> Douglas Camp’s metal sculptures. Can you draw two of them, using curved lines to show 3D shapes?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987F94-4FB8-4823-8462-06A262DBF00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14189" r="6271" b="20965"/>
          <a:stretch/>
        </p:blipFill>
        <p:spPr>
          <a:xfrm>
            <a:off x="3275856" y="5541223"/>
            <a:ext cx="1525571" cy="782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413</Words>
  <Application>Microsoft Office PowerPoint</Application>
  <PresentationFormat>On-screen Show (4:3)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Kristen ITC</vt:lpstr>
      <vt:lpstr>SassoonCRInfant</vt:lpstr>
      <vt:lpstr>Wingdings</vt:lpstr>
      <vt:lpstr>Default Design</vt:lpstr>
      <vt:lpstr>PowerPoint Presentation</vt:lpstr>
    </vt:vector>
  </TitlesOfParts>
  <Company>Sheffield LEA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Corinne</dc:creator>
  <cp:lastModifiedBy>Chris Melleney</cp:lastModifiedBy>
  <cp:revision>171</cp:revision>
  <cp:lastPrinted>2022-02-25T08:13:33Z</cp:lastPrinted>
  <dcterms:created xsi:type="dcterms:W3CDTF">2014-03-04T13:46:12Z</dcterms:created>
  <dcterms:modified xsi:type="dcterms:W3CDTF">2026-04-22T15:43:24Z</dcterms:modified>
</cp:coreProperties>
</file>