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453" autoAdjust="0"/>
  </p:normalViewPr>
  <p:slideViewPr>
    <p:cSldViewPr snapToGrid="0">
      <p:cViewPr varScale="1">
        <p:scale>
          <a:sx n="83" d="100"/>
          <a:sy n="83" d="100"/>
        </p:scale>
        <p:origin x="1008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E3E6E-F332-4966-8851-7D931D33A88C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CE4F-5402-46DB-92B8-BEB7B1A81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1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2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7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6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0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2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0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4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2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4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21BA-0BF7-4DAB-B4D8-D0193A17DC58}" type="datetimeFigureOut">
              <a:rPr lang="en-GB" smtClean="0"/>
              <a:t>02/06/21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314" y="2133600"/>
            <a:ext cx="1098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8000" b="1" dirty="0" smtClean="0">
                <a:solidFill>
                  <a:schemeClr val="bg1"/>
                </a:solidFill>
              </a:rPr>
              <a:t>The Highwayman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167" y="3457039"/>
            <a:ext cx="10981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By Alfred Noyes</a:t>
            </a:r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endParaRPr lang="en-GB" sz="3600" b="1" dirty="0" smtClean="0">
              <a:solidFill>
                <a:schemeClr val="bg1"/>
              </a:solidFill>
            </a:endParaRPr>
          </a:p>
          <a:p>
            <a:pPr algn="ctr" fontAlgn="base"/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Read by Ted Fletcher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8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1145" y="2457387"/>
            <a:ext cx="8479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had tied her up to attention, with many a sniggering </a:t>
            </a:r>
            <a:r>
              <a:rPr lang="en-GB" dirty="0" smtClean="0">
                <a:solidFill>
                  <a:schemeClr val="bg1"/>
                </a:solidFill>
              </a:rPr>
              <a:t>jest;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They had bound a musket beside her,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breast!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“Now, keep good watch!” and they kissed her. She heard the </a:t>
            </a:r>
            <a:r>
              <a:rPr lang="en-GB" dirty="0" smtClean="0">
                <a:solidFill>
                  <a:schemeClr val="bg1"/>
                </a:solidFill>
              </a:rPr>
              <a:t>dead man </a:t>
            </a:r>
            <a:r>
              <a:rPr lang="en-GB" dirty="0">
                <a:solidFill>
                  <a:schemeClr val="bg1"/>
                </a:solidFill>
              </a:rPr>
              <a:t>say—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Look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way!</a:t>
            </a:r>
          </a:p>
        </p:txBody>
      </p:sp>
      <p:pic>
        <p:nvPicPr>
          <p:cNvPr id="5" name="highwayman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43" y="56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929" y="4468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She twisted her hands behind her; but all the knots held good!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She </a:t>
            </a:r>
            <a:r>
              <a:rPr lang="en-GB" dirty="0">
                <a:solidFill>
                  <a:schemeClr val="bg1"/>
                </a:solidFill>
              </a:rPr>
              <a:t>writhed her hands till her fingers were wet with sweat or blood!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stretched and strained in the darkness, and the hours crawled by like </a:t>
            </a:r>
            <a:r>
              <a:rPr lang="en-GB" dirty="0" smtClean="0">
                <a:solidFill>
                  <a:schemeClr val="bg1"/>
                </a:solidFill>
              </a:rPr>
              <a:t>years,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Till</a:t>
            </a:r>
            <a:r>
              <a:rPr lang="en-GB" dirty="0">
                <a:solidFill>
                  <a:schemeClr val="bg1"/>
                </a:solidFill>
              </a:rPr>
              <a:t>, now,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Cold,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tip of one finger touched it! The trigger at least was hers!</a:t>
            </a:r>
          </a:p>
        </p:txBody>
      </p:sp>
      <p:pic>
        <p:nvPicPr>
          <p:cNvPr id="5" name="highwayman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4" y="564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49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tip of one finger touched </a:t>
            </a:r>
            <a:r>
              <a:rPr lang="en-GB" dirty="0" smtClean="0">
                <a:solidFill>
                  <a:schemeClr val="bg1"/>
                </a:solidFill>
              </a:rPr>
              <a:t>it; she </a:t>
            </a:r>
            <a:r>
              <a:rPr lang="en-GB" dirty="0">
                <a:solidFill>
                  <a:schemeClr val="bg1"/>
                </a:solidFill>
              </a:rPr>
              <a:t>strove no more for the </a:t>
            </a:r>
            <a:r>
              <a:rPr lang="en-GB" dirty="0" smtClean="0">
                <a:solidFill>
                  <a:schemeClr val="bg1"/>
                </a:solidFill>
              </a:rPr>
              <a:t>rest!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Up, she stood up to attention,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breast.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She would not risk their hearing; she would not strive again;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the road lay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Blank and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the blood of her veins, in the moonlight, throbbed to her love’s refrain.</a:t>
            </a:r>
          </a:p>
        </p:txBody>
      </p:sp>
      <p:pic>
        <p:nvPicPr>
          <p:cNvPr id="5" name="highwayman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3" y="5671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635" y="1317662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clop! </a:t>
            </a:r>
            <a:r>
              <a:rPr lang="en-GB" dirty="0">
                <a:solidFill>
                  <a:schemeClr val="bg1"/>
                </a:solidFill>
              </a:rPr>
              <a:t>Had they heard it? The </a:t>
            </a:r>
            <a:r>
              <a:rPr lang="en-GB" dirty="0" smtClean="0">
                <a:solidFill>
                  <a:schemeClr val="bg1"/>
                </a:solidFill>
              </a:rPr>
              <a:t>horse-hoofs </a:t>
            </a:r>
            <a:r>
              <a:rPr lang="en-GB" dirty="0">
                <a:solidFill>
                  <a:schemeClr val="bg1"/>
                </a:solidFill>
              </a:rPr>
              <a:t>ringing clear;   </a:t>
            </a: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clop, </a:t>
            </a:r>
            <a:r>
              <a:rPr lang="en-GB" dirty="0">
                <a:solidFill>
                  <a:schemeClr val="bg1"/>
                </a:solidFill>
              </a:rPr>
              <a:t>in the distance? Were they deaf that they did not hear?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Down the ribbon of moonlight, over the brow of the hill,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highwayman came </a:t>
            </a:r>
            <a:r>
              <a:rPr lang="en-GB" dirty="0" smtClean="0">
                <a:solidFill>
                  <a:schemeClr val="bg1"/>
                </a:solidFill>
              </a:rPr>
              <a:t>riding,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</a:t>
            </a:r>
            <a:r>
              <a:rPr lang="en-GB" dirty="0" smtClean="0">
                <a:solidFill>
                  <a:schemeClr val="bg1"/>
                </a:solidFill>
              </a:rPr>
              <a:t>Riding, riding!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red coats looked to their priming! She stood up, straight and </a:t>
            </a:r>
            <a:r>
              <a:rPr lang="en-GB" dirty="0" smtClean="0">
                <a:solidFill>
                  <a:schemeClr val="bg1"/>
                </a:solidFill>
              </a:rPr>
              <a:t>still!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highwayman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84" y="5671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50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frosty silence! </a:t>
            </a:r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echoing night!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Nearer </a:t>
            </a:r>
            <a:r>
              <a:rPr lang="en-GB" dirty="0">
                <a:solidFill>
                  <a:schemeClr val="bg1"/>
                </a:solidFill>
              </a:rPr>
              <a:t>he came and </a:t>
            </a:r>
            <a:r>
              <a:rPr lang="en-GB" dirty="0" smtClean="0">
                <a:solidFill>
                  <a:schemeClr val="bg1"/>
                </a:solidFill>
              </a:rPr>
              <a:t>nearer! </a:t>
            </a:r>
            <a:r>
              <a:rPr lang="en-GB" dirty="0">
                <a:solidFill>
                  <a:schemeClr val="bg1"/>
                </a:solidFill>
              </a:rPr>
              <a:t>Her face was like a </a:t>
            </a:r>
            <a:r>
              <a:rPr lang="en-GB" dirty="0" smtClean="0">
                <a:solidFill>
                  <a:schemeClr val="bg1"/>
                </a:solidFill>
              </a:rPr>
              <a:t>light!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eyes grew wide for a moment; she drew one last deep breath,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Then </a:t>
            </a:r>
            <a:r>
              <a:rPr lang="en-GB" dirty="0">
                <a:solidFill>
                  <a:schemeClr val="bg1"/>
                </a:solidFill>
              </a:rPr>
              <a:t>her finger moved in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Her musket shattered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Shattered </a:t>
            </a:r>
            <a:r>
              <a:rPr lang="en-GB" dirty="0">
                <a:solidFill>
                  <a:schemeClr val="bg1"/>
                </a:solidFill>
              </a:rPr>
              <a:t>her breast in the moonlight and warned him—with her death.</a:t>
            </a:r>
          </a:p>
        </p:txBody>
      </p:sp>
      <p:pic>
        <p:nvPicPr>
          <p:cNvPr id="2" name="highwayman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06" y="565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461319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</a:t>
            </a:r>
            <a:r>
              <a:rPr lang="en-GB" dirty="0" smtClean="0">
                <a:solidFill>
                  <a:schemeClr val="bg1"/>
                </a:solidFill>
              </a:rPr>
              <a:t>turned; he </a:t>
            </a:r>
            <a:r>
              <a:rPr lang="en-GB" dirty="0">
                <a:solidFill>
                  <a:schemeClr val="bg1"/>
                </a:solidFill>
              </a:rPr>
              <a:t>spurred to the west; he did not know who stood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Bowed, with her head o’er the musket, drenched with her own </a:t>
            </a:r>
            <a:r>
              <a:rPr lang="en-GB" dirty="0" smtClean="0">
                <a:solidFill>
                  <a:schemeClr val="bg1"/>
                </a:solidFill>
              </a:rPr>
              <a:t>red blood</a:t>
            </a:r>
            <a:r>
              <a:rPr lang="en-GB" dirty="0">
                <a:solidFill>
                  <a:schemeClr val="bg1"/>
                </a:solidFill>
              </a:rPr>
              <a:t>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Not till the dawn he heard it, </a:t>
            </a: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face grew grey to hear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How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Had watched for her love in the moonlight, and died in the darkness there.</a:t>
            </a:r>
          </a:p>
        </p:txBody>
      </p:sp>
      <p:pic>
        <p:nvPicPr>
          <p:cNvPr id="3" name="highwayman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913" y="567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081" y="6500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Back, he spurred like a madman, shrieking a curse to the sky,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With the white road smoking behind him and his rapier brandished </a:t>
            </a:r>
            <a:r>
              <a:rPr lang="en-GB" dirty="0" smtClean="0">
                <a:solidFill>
                  <a:schemeClr val="bg1"/>
                </a:solidFill>
              </a:rPr>
              <a:t>high!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Blood-red </a:t>
            </a:r>
            <a:r>
              <a:rPr lang="en-GB" dirty="0">
                <a:solidFill>
                  <a:schemeClr val="bg1"/>
                </a:solidFill>
              </a:rPr>
              <a:t>were his spurs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’ </a:t>
            </a:r>
            <a:r>
              <a:rPr lang="en-GB" dirty="0">
                <a:solidFill>
                  <a:schemeClr val="bg1"/>
                </a:solidFill>
              </a:rPr>
              <a:t>the golden noon; wine-red was his velvet </a:t>
            </a:r>
            <a:r>
              <a:rPr lang="en-GB" dirty="0" smtClean="0">
                <a:solidFill>
                  <a:schemeClr val="bg1"/>
                </a:solidFill>
              </a:rPr>
              <a:t>coat,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they shot him down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Down like a dog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lay in his blood on the highway, with </a:t>
            </a: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bunch of lace at his throat.</a:t>
            </a:r>
          </a:p>
        </p:txBody>
      </p:sp>
      <p:pic>
        <p:nvPicPr>
          <p:cNvPr id="5" name="highwayman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2894" y="565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807" y="4850192"/>
            <a:ext cx="6716193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still of a winter’s night, they say, when the wind is in the trees,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moon is a ghostly galleon tossed upon cloudy seas,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is a ribbon of moonlight over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Riding—riding—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riding, up to the old inn-door.</a:t>
            </a:r>
          </a:p>
        </p:txBody>
      </p:sp>
      <p:pic>
        <p:nvPicPr>
          <p:cNvPr id="5" name="highwayman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" y="562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7750" y="59194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clatters and clangs in the dark inn-yard.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taps with his whip on the shutters, but all is locked and </a:t>
            </a:r>
            <a:r>
              <a:rPr lang="en-GB" dirty="0" smtClean="0">
                <a:solidFill>
                  <a:schemeClr val="bg1"/>
                </a:solidFill>
              </a:rPr>
              <a:t>barred;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whistles a tune to the window, and who should be waiting there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Plaiting a dark red love-knot into her long black hair.</a:t>
            </a:r>
          </a:p>
        </p:txBody>
      </p:sp>
      <p:pic>
        <p:nvPicPr>
          <p:cNvPr id="5" name="highwayman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870" y="567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003" b="56253"/>
          <a:stretch/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2" y="461319"/>
            <a:ext cx="60485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wind was a torrent of darkness among the gusty trees.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moon was a ghostly galleon tossed upon cloudy seas.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road was a ribbon of moonlight over the purple moor,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the highwayman came 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Riding—riding—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highwayman came riding, up to the old inn-door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highwayman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524" y="564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/>
          <a:stretch/>
        </p:blipFill>
        <p:spPr>
          <a:xfrm>
            <a:off x="0" y="0"/>
            <a:ext cx="12192000" cy="696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6875849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He’d a French cocked-hat on his forehead, a bunch of lace at his chin,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coat of the claret velvet, and breeches of brown doe-skin.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fitted with never a </a:t>
            </a:r>
            <a:r>
              <a:rPr lang="en-GB" dirty="0" smtClean="0">
                <a:solidFill>
                  <a:schemeClr val="bg1"/>
                </a:solidFill>
              </a:rPr>
              <a:t>wrinkle: his </a:t>
            </a:r>
            <a:r>
              <a:rPr lang="en-GB" dirty="0">
                <a:solidFill>
                  <a:schemeClr val="bg1"/>
                </a:solidFill>
              </a:rPr>
              <a:t>boots were up to the </a:t>
            </a:r>
            <a:r>
              <a:rPr lang="en-GB" dirty="0" smtClean="0">
                <a:solidFill>
                  <a:schemeClr val="bg1"/>
                </a:solidFill>
              </a:rPr>
              <a:t>thigh!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he rode with a jewelled 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His pistol butts a-twinkle,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rapier hilt a-twinkle, under the jewelled sky.</a:t>
            </a:r>
          </a:p>
        </p:txBody>
      </p:sp>
      <p:pic>
        <p:nvPicPr>
          <p:cNvPr id="5" name="highwayman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16" y="567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286" y="4590868"/>
            <a:ext cx="732971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clattered and clashed in the dark inn-yard.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tapped with his whip on the shutters, but all was locked and </a:t>
            </a:r>
            <a:r>
              <a:rPr lang="en-GB" dirty="0" smtClean="0">
                <a:solidFill>
                  <a:schemeClr val="bg1"/>
                </a:solidFill>
              </a:rPr>
              <a:t>barred;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whistled a tune to the window, and who should be waiting there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But </a:t>
            </a:r>
            <a:r>
              <a:rPr lang="en-GB" dirty="0">
                <a:solidFill>
                  <a:schemeClr val="bg1"/>
                </a:solidFill>
              </a:rPr>
              <a:t>the landlord’s black-eyed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Bess, the landlord’s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Plaiting </a:t>
            </a:r>
            <a:r>
              <a:rPr lang="en-GB" dirty="0">
                <a:solidFill>
                  <a:schemeClr val="bg1"/>
                </a:solidFill>
              </a:rPr>
              <a:t>a dark red love-knot into her long black hair.</a:t>
            </a:r>
          </a:p>
        </p:txBody>
      </p:sp>
      <p:pic>
        <p:nvPicPr>
          <p:cNvPr id="2" name="highwayman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324" y="564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dark in the dark old inn-yard a stable-wicket creaked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Where Tim the </a:t>
            </a:r>
            <a:r>
              <a:rPr lang="en-GB" dirty="0" err="1">
                <a:solidFill>
                  <a:schemeClr val="bg1"/>
                </a:solidFill>
              </a:rPr>
              <a:t>ostler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listened; </a:t>
            </a: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is </a:t>
            </a:r>
            <a:r>
              <a:rPr lang="en-GB" dirty="0">
                <a:solidFill>
                  <a:schemeClr val="bg1"/>
                </a:solidFill>
              </a:rPr>
              <a:t>face was white and </a:t>
            </a:r>
            <a:r>
              <a:rPr lang="en-GB" dirty="0" smtClean="0">
                <a:solidFill>
                  <a:schemeClr val="bg1"/>
                </a:solidFill>
              </a:rPr>
              <a:t>peaked;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His eyes were hollows of madness, his hair like mouldy hay,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he loved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red-lipped daughter.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Dumb as a dog he listened, and he heard the robber say—</a:t>
            </a:r>
          </a:p>
        </p:txBody>
      </p:sp>
      <p:pic>
        <p:nvPicPr>
          <p:cNvPr id="2" name="highwayman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867" y="5670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>
                <a:solidFill>
                  <a:schemeClr val="bg1"/>
                </a:solidFill>
              </a:rPr>
              <a:t>“One kiss, my bonny sweetheart, I’m after a prize to-night,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But I shall be back with the yellow gold before </a:t>
            </a:r>
            <a:r>
              <a:rPr lang="en-GB" i="1" dirty="0" smtClean="0">
                <a:solidFill>
                  <a:schemeClr val="bg1"/>
                </a:solidFill>
              </a:rPr>
              <a:t>morning </a:t>
            </a:r>
            <a:r>
              <a:rPr lang="en-GB" i="1" dirty="0">
                <a:solidFill>
                  <a:schemeClr val="bg1"/>
                </a:solidFill>
              </a:rPr>
              <a:t>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Yet, if they press me sharply, and harry me through the day,   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Then look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way.”</a:t>
            </a:r>
          </a:p>
        </p:txBody>
      </p:sp>
      <p:pic>
        <p:nvPicPr>
          <p:cNvPr id="2" name="highwayman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77" y="569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rose upright in the stirrups. He scarce could reach her hand,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she loosened her hair </a:t>
            </a:r>
            <a:r>
              <a:rPr lang="en-GB" dirty="0" smtClean="0">
                <a:solidFill>
                  <a:schemeClr val="bg1"/>
                </a:solidFill>
              </a:rPr>
              <a:t>I’ </a:t>
            </a:r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casement! </a:t>
            </a:r>
            <a:r>
              <a:rPr lang="en-GB" dirty="0">
                <a:solidFill>
                  <a:schemeClr val="bg1"/>
                </a:solidFill>
              </a:rPr>
              <a:t>His face burnt like a brand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As the black cascade of perfume came tumbling over his breast;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kissed its waves in the moonlight,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(</a:t>
            </a:r>
            <a:r>
              <a:rPr lang="en-GB" dirty="0" smtClean="0">
                <a:solidFill>
                  <a:schemeClr val="bg1"/>
                </a:solidFill>
              </a:rPr>
              <a:t>Oh, </a:t>
            </a:r>
            <a:r>
              <a:rPr lang="en-GB" dirty="0">
                <a:solidFill>
                  <a:schemeClr val="bg1"/>
                </a:solidFill>
              </a:rPr>
              <a:t>sweet black waves in the moonlight!)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Then he tugged at his rein in the moonlight, and galloped away to the west.</a:t>
            </a:r>
          </a:p>
        </p:txBody>
      </p:sp>
      <p:pic>
        <p:nvPicPr>
          <p:cNvPr id="5" name="highwayman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81" y="56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did not come in the </a:t>
            </a:r>
            <a:r>
              <a:rPr lang="en-GB" dirty="0" smtClean="0">
                <a:solidFill>
                  <a:schemeClr val="bg1"/>
                </a:solidFill>
              </a:rPr>
              <a:t>dawning; he </a:t>
            </a:r>
            <a:r>
              <a:rPr lang="en-GB" dirty="0">
                <a:solidFill>
                  <a:schemeClr val="bg1"/>
                </a:solidFill>
              </a:rPr>
              <a:t>did not come at noon;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out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tawny sunset, before the rise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moon,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was a </a:t>
            </a:r>
            <a:r>
              <a:rPr lang="en-GB" dirty="0" smtClean="0">
                <a:solidFill>
                  <a:schemeClr val="bg1"/>
                </a:solidFill>
              </a:rPr>
              <a:t>gypsy </a:t>
            </a:r>
            <a:r>
              <a:rPr lang="en-GB" dirty="0">
                <a:solidFill>
                  <a:schemeClr val="bg1"/>
                </a:solidFill>
              </a:rPr>
              <a:t>ribbon, looping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red-coat troop came 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Marching—marching—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King George’s men came marching, up to the old inn-door.</a:t>
            </a:r>
          </a:p>
        </p:txBody>
      </p:sp>
      <p:pic>
        <p:nvPicPr>
          <p:cNvPr id="5" name="highwayman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50" y="5648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15888"/>
          <a:stretch/>
        </p:blipFill>
        <p:spPr>
          <a:xfrm>
            <a:off x="6821" y="-362859"/>
            <a:ext cx="12170665" cy="735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383" y="2028873"/>
            <a:ext cx="760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said no word to the </a:t>
            </a:r>
            <a:r>
              <a:rPr lang="en-GB" dirty="0" smtClean="0">
                <a:solidFill>
                  <a:schemeClr val="bg1"/>
                </a:solidFill>
              </a:rPr>
              <a:t>landlord; they </a:t>
            </a:r>
            <a:r>
              <a:rPr lang="en-GB" dirty="0">
                <a:solidFill>
                  <a:schemeClr val="bg1"/>
                </a:solidFill>
              </a:rPr>
              <a:t>drank his ale </a:t>
            </a:r>
            <a:r>
              <a:rPr lang="en-GB" dirty="0" smtClean="0">
                <a:solidFill>
                  <a:schemeClr val="bg1"/>
                </a:solidFill>
              </a:rPr>
              <a:t>instead,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they gagged his daughter, and bound </a:t>
            </a: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to the foot of her narrow </a:t>
            </a:r>
            <a:r>
              <a:rPr lang="en-GB" dirty="0" smtClean="0">
                <a:solidFill>
                  <a:schemeClr val="bg1"/>
                </a:solidFill>
              </a:rPr>
              <a:t>bed;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Two of them knelt at her casement, with muskets at their side!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There was death at every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And hell at one dark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Bess could see, through her casement, the road that </a:t>
            </a:r>
            <a:r>
              <a:rPr lang="en-GB" i="1" dirty="0">
                <a:solidFill>
                  <a:schemeClr val="bg1"/>
                </a:solidFill>
              </a:rPr>
              <a:t>he</a:t>
            </a:r>
            <a:r>
              <a:rPr lang="en-GB" dirty="0">
                <a:solidFill>
                  <a:schemeClr val="bg1"/>
                </a:solidFill>
              </a:rPr>
              <a:t> would ride.</a:t>
            </a:r>
          </a:p>
        </p:txBody>
      </p:sp>
      <p:pic>
        <p:nvPicPr>
          <p:cNvPr id="5" name="highwayman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1" y="56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938</Words>
  <Application>Microsoft Office PowerPoint</Application>
  <PresentationFormat>Widescreen</PresentationFormat>
  <Paragraphs>86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Suzie Hunt</dc:creator>
  <cp:lastModifiedBy>dstanley</cp:lastModifiedBy>
  <cp:revision>66</cp:revision>
  <dcterms:created xsi:type="dcterms:W3CDTF">2019-07-31T08:09:01Z</dcterms:created>
  <dcterms:modified xsi:type="dcterms:W3CDTF">2021-06-02T06:13:13Z</dcterms:modified>
</cp:coreProperties>
</file>