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poR0ra8r0voYt1OuVM6rOMoN5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40"/>
        <p:guide pos="3974" orient="horz"/>
        <p:guide pos="5420"/>
        <p:guide pos="346" orient="horz"/>
        <p:guide pos="476"/>
        <p:guide pos="482" orient="horz"/>
        <p:guide pos="3838" orient="horz"/>
        <p:guide pos="52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/>
          <p:nvPr/>
        </p:nvSpPr>
        <p:spPr>
          <a:xfrm>
            <a:off x="457200" y="438150"/>
            <a:ext cx="8220075" cy="5957888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" name="Google Shape;15;p18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Box">
  <p:cSld name="Title Slide with Box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/>
          <p:nvPr/>
        </p:nvSpPr>
        <p:spPr>
          <a:xfrm>
            <a:off x="457200" y="438150"/>
            <a:ext cx="8220075" cy="5957888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ims Slide">
  <p:cSld name="Aims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/>
          <p:nvPr/>
        </p:nvSpPr>
        <p:spPr>
          <a:xfrm>
            <a:off x="503238" y="2930525"/>
            <a:ext cx="8137525" cy="3414713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" name="Google Shape;21;p21"/>
          <p:cNvSpPr/>
          <p:nvPr/>
        </p:nvSpPr>
        <p:spPr>
          <a:xfrm>
            <a:off x="503238" y="512763"/>
            <a:ext cx="8137525" cy="2192337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" name="Google Shape;22;p21"/>
          <p:cNvSpPr txBox="1"/>
          <p:nvPr/>
        </p:nvSpPr>
        <p:spPr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23" name="Google Shape;23;p21"/>
          <p:cNvSpPr txBox="1"/>
          <p:nvPr/>
        </p:nvSpPr>
        <p:spPr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24" name="Google Shape;24;p21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1 Lorem ipsum dolor sit amet, consectetur adipiscing elit.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2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Sub statement</a:t>
            </a:r>
            <a:endParaRPr/>
          </a:p>
        </p:txBody>
      </p:sp>
      <p:sp>
        <p:nvSpPr>
          <p:cNvPr id="25" name="Google Shape;25;p21"/>
          <p:cNvSpPr/>
          <p:nvPr>
            <p:ph idx="1" type="body"/>
          </p:nvPr>
        </p:nvSpPr>
        <p:spPr>
          <a:xfrm>
            <a:off x="628650" y="1127760"/>
            <a:ext cx="7886700" cy="1409700"/>
          </a:xfrm>
          <a:prstGeom prst="roundRect">
            <a:avLst>
              <a:gd fmla="val 2583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665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48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>
            <p:ph type="title"/>
          </p:nvPr>
        </p:nvSpPr>
        <p:spPr>
          <a:xfrm>
            <a:off x="490538" y="695325"/>
            <a:ext cx="8162925" cy="1150938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/>
          <p:nvPr>
            <p:ph idx="1" type="body"/>
          </p:nvPr>
        </p:nvSpPr>
        <p:spPr>
          <a:xfrm>
            <a:off x="490538" y="1957388"/>
            <a:ext cx="8162925" cy="4387850"/>
          </a:xfrm>
          <a:prstGeom prst="roundRect">
            <a:avLst>
              <a:gd fmla="val 2583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/>
          <p:nvPr>
            <p:ph type="title"/>
          </p:nvPr>
        </p:nvSpPr>
        <p:spPr>
          <a:xfrm>
            <a:off x="457200" y="409575"/>
            <a:ext cx="8220075" cy="995363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00">
                <a:solidFill>
                  <a:srgbClr val="4DB2E3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00">
                <a:solidFill>
                  <a:srgbClr val="FDCF81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700">
                <a:solidFill>
                  <a:srgbClr val="A673AE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?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phone shouted at me from the other side of the room.</a:t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750888" y="5286375"/>
            <a:ext cx="7632700" cy="1068388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CF81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DCF81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  <a:endParaRPr/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4238" y="2062163"/>
            <a:ext cx="2286000" cy="32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>
            <p:ph type="title"/>
          </p:nvPr>
        </p:nvSpPr>
        <p:spPr>
          <a:xfrm>
            <a:off x="457200" y="409575"/>
            <a:ext cx="8220075" cy="995363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00">
                <a:solidFill>
                  <a:srgbClr val="4DB2E3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00">
                <a:solidFill>
                  <a:srgbClr val="FDCF81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700">
                <a:solidFill>
                  <a:srgbClr val="A673AE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?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heart was broken.</a:t>
            </a:r>
            <a:endParaRPr/>
          </a:p>
        </p:txBody>
      </p:sp>
      <p:sp>
        <p:nvSpPr>
          <p:cNvPr id="98" name="Google Shape;98;p11"/>
          <p:cNvSpPr/>
          <p:nvPr/>
        </p:nvSpPr>
        <p:spPr>
          <a:xfrm>
            <a:off x="750888" y="5286375"/>
            <a:ext cx="7632700" cy="1068388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B2E3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4DB2E3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  <a:endParaRPr/>
          </a:p>
        </p:txBody>
      </p:sp>
      <p:pic>
        <p:nvPicPr>
          <p:cNvPr id="99" name="Google Shape;99;p11"/>
          <p:cNvPicPr preferRelativeResize="0"/>
          <p:nvPr/>
        </p:nvPicPr>
        <p:blipFill rotWithShape="1">
          <a:blip r:embed="rId3">
            <a:alphaModFix/>
          </a:blip>
          <a:srcRect b="49999" l="9264" r="19936" t="10063"/>
          <a:stretch/>
        </p:blipFill>
        <p:spPr>
          <a:xfrm>
            <a:off x="2524125" y="2124075"/>
            <a:ext cx="4086225" cy="3259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/>
          <p:nvPr>
            <p:ph type="title"/>
          </p:nvPr>
        </p:nvSpPr>
        <p:spPr>
          <a:xfrm>
            <a:off x="457200" y="409575"/>
            <a:ext cx="8220075" cy="995363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00">
                <a:solidFill>
                  <a:srgbClr val="4DB2E3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00">
                <a:solidFill>
                  <a:srgbClr val="FDCF81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700">
                <a:solidFill>
                  <a:srgbClr val="A673AE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?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name sounds like music to my ears!</a:t>
            </a:r>
            <a:endParaRPr/>
          </a:p>
        </p:txBody>
      </p:sp>
      <p:sp>
        <p:nvSpPr>
          <p:cNvPr id="106" name="Google Shape;106;p12"/>
          <p:cNvSpPr/>
          <p:nvPr/>
        </p:nvSpPr>
        <p:spPr>
          <a:xfrm>
            <a:off x="750888" y="5286375"/>
            <a:ext cx="7632700" cy="1068388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B84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  <a:endParaRPr/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388" y="2230438"/>
            <a:ext cx="4808537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/>
          <p:nvPr>
            <p:ph type="title"/>
          </p:nvPr>
        </p:nvSpPr>
        <p:spPr>
          <a:xfrm>
            <a:off x="457200" y="409575"/>
            <a:ext cx="8220075" cy="995363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00">
                <a:solidFill>
                  <a:srgbClr val="4DB2E3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00">
                <a:solidFill>
                  <a:srgbClr val="FDCF81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700">
                <a:solidFill>
                  <a:srgbClr val="A673AE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?</a:t>
            </a:r>
            <a:endParaRPr sz="2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There’s no river wide enough to keep me from getting to you.</a:t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750888" y="5286375"/>
            <a:ext cx="7632700" cy="1068388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73AE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A673AE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5400" y="2206625"/>
            <a:ext cx="4013200" cy="3055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/>
        </p:nvSpPr>
        <p:spPr>
          <a:xfrm>
            <a:off x="669925" y="584200"/>
            <a:ext cx="4803775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Question: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1514475" y="2387600"/>
            <a:ext cx="6115050" cy="2082800"/>
          </a:xfrm>
          <a:prstGeom prst="roundRect">
            <a:avLst>
              <a:gd fmla="val 16667" name="adj"/>
            </a:avLst>
          </a:prstGeom>
          <a:solidFill>
            <a:srgbClr val="4DB1E3"/>
          </a:solidFill>
          <a:ln cap="flat" cmpd="sng" w="127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do you think we use figurative language </a:t>
            </a:r>
            <a:b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writing?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What Is Figurative Language?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755650" y="1514475"/>
            <a:ext cx="7632700" cy="1252538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Figurative language is a way of using words to compare something to something else – beyond the literal meaning.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Figurative language is used for emphasis and impact.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660400" y="2976563"/>
            <a:ext cx="7632700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I’ve told you a million times to clean your room!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ran as fast as lightning.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 team was on top of the world after winning the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championship game.</a:t>
            </a:r>
            <a:endParaRPr/>
          </a:p>
        </p:txBody>
      </p:sp>
      <p:pic>
        <p:nvPicPr>
          <p:cNvPr id="37" name="Google Shape;37;p2"/>
          <p:cNvPicPr preferRelativeResize="0"/>
          <p:nvPr/>
        </p:nvPicPr>
        <p:blipFill rotWithShape="1">
          <a:blip r:embed="rId3">
            <a:alphaModFix/>
          </a:blip>
          <a:srcRect b="9588" l="15098" r="17751" t="11308"/>
          <a:stretch/>
        </p:blipFill>
        <p:spPr>
          <a:xfrm>
            <a:off x="3784600" y="3613150"/>
            <a:ext cx="962025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1888" y="2727325"/>
            <a:ext cx="935037" cy="119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9200" y="4818063"/>
            <a:ext cx="1271588" cy="1271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Why Use Figurative Language?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755650" y="1514475"/>
            <a:ext cx="76327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Figurative language makes our writing more interesting. It also helps the reader create a mental image of our meaning.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2384425" y="3009900"/>
            <a:ext cx="4375150" cy="2441575"/>
          </a:xfrm>
          <a:prstGeom prst="roundRect">
            <a:avLst>
              <a:gd fmla="val 16667" name="adj"/>
            </a:avLst>
          </a:prstGeom>
          <a:solidFill>
            <a:srgbClr val="4DB1E3"/>
          </a:solidFill>
          <a:ln cap="flat" cmpd="sng" w="12700">
            <a:solidFill>
              <a:srgbClr val="4DB1E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0800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sounds more interesting?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4DB1E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alike.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are two peas in a pod.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Types of Figurative Language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755650" y="1514475"/>
            <a:ext cx="7632700" cy="457676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are a few types we will discuss: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B84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B1E3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4DB1E3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CF8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DCF81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73AE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A673AE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  <a:endParaRPr b="1" i="0" sz="3600" u="none" cap="none" strike="noStrike">
              <a:solidFill>
                <a:srgbClr val="A673A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755650" y="1514475"/>
            <a:ext cx="7632700" cy="4300538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1800" u="none" cap="none" strike="noStrike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compares two things by using the words “like” or “as.”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eyes sparkle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diamonds.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classroom looked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tornado had gone through!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tiptoed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quietly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mouse.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B84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always include the words “like” or “as.”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DB1E3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755650" y="1514475"/>
            <a:ext cx="7632700" cy="583882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1800" u="none" cap="none" strike="noStrike">
                <a:solidFill>
                  <a:srgbClr val="4DB2E3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compares one thing to another 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using “like” or “as.”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Laughter is music for the soul.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my sunshine.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 ideas are food for thought.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B2E3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4DB2E3"/>
                </a:solidFill>
                <a:latin typeface="Arial"/>
                <a:ea typeface="Arial"/>
                <a:cs typeface="Arial"/>
                <a:sym typeface="Arial"/>
              </a:rPr>
              <a:t>Metaphors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say one thing 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another.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DCF81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755650" y="1514475"/>
            <a:ext cx="7632700" cy="457676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F8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ECF81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gives human qualities to animals,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non-living objects, or ideas.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stars danced in the sky.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jungle, the lion sings tonight.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cake is calling my name.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CF8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ECF81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r>
              <a:rPr b="0" i="0" lang="en-US" sz="1800" u="none" cap="none" strike="noStrike">
                <a:solidFill>
                  <a:srgbClr val="FECF81"/>
                </a:solidFill>
                <a:latin typeface="Arial"/>
                <a:ea typeface="Arial"/>
                <a:cs typeface="Arial"/>
                <a:sym typeface="Arial"/>
              </a:rPr>
              <a:t>ification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gives something non-human the qualities of a </a:t>
            </a:r>
            <a:r>
              <a:rPr b="1" i="0" lang="en-US" sz="1800" u="none" cap="none" strike="noStrike">
                <a:solidFill>
                  <a:srgbClr val="FECF81"/>
                </a:solidFill>
                <a:latin typeface="Arial"/>
                <a:ea typeface="Arial"/>
                <a:cs typeface="Arial"/>
                <a:sym typeface="Arial"/>
              </a:rPr>
              <a:t>person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A673AE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755650" y="1514475"/>
            <a:ext cx="7632700" cy="4576763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0" spcFirstLastPara="1" rIns="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73AE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A673AE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obvious exaggeration to make a point.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knows everything about math!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the best teacher in the entire universe.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hands are ice cold!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BB84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6CBB84"/>
                </a:solidFill>
                <a:latin typeface="Arial"/>
                <a:ea typeface="Arial"/>
                <a:cs typeface="Arial"/>
                <a:sym typeface="Arial"/>
              </a:rPr>
              <a:t>Similes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1800" u="none" cap="none" strike="noStrike">
                <a:solidFill>
                  <a:srgbClr val="4DB2E3"/>
                </a:solidFill>
                <a:latin typeface="Arial"/>
                <a:ea typeface="Arial"/>
                <a:cs typeface="Arial"/>
                <a:sym typeface="Arial"/>
              </a:rPr>
              <a:t>metaphors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also be examples of </a:t>
            </a:r>
            <a:r>
              <a:rPr b="1" i="0" lang="en-US" sz="1800" u="none" cap="none" strike="noStrike">
                <a:solidFill>
                  <a:srgbClr val="A673AE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Quiz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0088" y="2492375"/>
            <a:ext cx="5203825" cy="340836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 txBox="1"/>
          <p:nvPr/>
        </p:nvSpPr>
        <p:spPr>
          <a:xfrm>
            <a:off x="755650" y="1473200"/>
            <a:ext cx="76326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correctly identify the type of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figurative language?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2017-03-29T10:26:44Z</dcterms:created>
  <dc:creator>Twinkl</dc:creator>
</cp:coreProperties>
</file>