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65" r:id="rId12"/>
    <p:sldId id="266" r:id="rId13"/>
    <p:sldId id="267" r:id="rId14"/>
    <p:sldId id="280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9C145A-D3A0-4118-B29A-901D43448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214" y="1954008"/>
            <a:ext cx="10564010" cy="1262530"/>
          </a:xfrm>
        </p:spPr>
        <p:txBody>
          <a:bodyPr>
            <a:noAutofit/>
          </a:bodyPr>
          <a:lstStyle/>
          <a:p>
            <a:r>
              <a:rPr lang="en-GB" sz="6000" dirty="0"/>
              <a:t>Multiplication Tables Check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5B751-3751-4D1E-A319-915AA7D4F202}"/>
              </a:ext>
            </a:extLst>
          </p:cNvPr>
          <p:cNvSpPr txBox="1"/>
          <p:nvPr/>
        </p:nvSpPr>
        <p:spPr>
          <a:xfrm>
            <a:off x="301214" y="2933577"/>
            <a:ext cx="7347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Information for Parents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FD748-D7B3-4AC1-ACD0-060C108668AB}"/>
              </a:ext>
            </a:extLst>
          </p:cNvPr>
          <p:cNvSpPr txBox="1"/>
          <p:nvPr/>
        </p:nvSpPr>
        <p:spPr>
          <a:xfrm>
            <a:off x="301214" y="3752951"/>
            <a:ext cx="324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by Mr. Melleney, September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C1D60A-B2A4-4E11-B257-CA909E606B00}"/>
              </a:ext>
            </a:extLst>
          </p:cNvPr>
          <p:cNvSpPr txBox="1"/>
          <p:nvPr/>
        </p:nvSpPr>
        <p:spPr>
          <a:xfrm rot="457158">
            <a:off x="8778241" y="731520"/>
            <a:ext cx="3012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3 x 5 = </a:t>
            </a:r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00866-F4BA-4383-B4EE-670ABE8D0501}"/>
              </a:ext>
            </a:extLst>
          </p:cNvPr>
          <p:cNvSpPr txBox="1"/>
          <p:nvPr/>
        </p:nvSpPr>
        <p:spPr>
          <a:xfrm rot="21031541">
            <a:off x="3239845" y="4619970"/>
            <a:ext cx="3012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7 x 8 = </a:t>
            </a:r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A20BA-CB8D-4B6A-87D4-FCDA2E3694F0}"/>
              </a:ext>
            </a:extLst>
          </p:cNvPr>
          <p:cNvSpPr txBox="1"/>
          <p:nvPr/>
        </p:nvSpPr>
        <p:spPr>
          <a:xfrm rot="21315160">
            <a:off x="4589928" y="688978"/>
            <a:ext cx="3012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12 x 11 = </a:t>
            </a:r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F2C567-D0CE-48CB-9E86-97D6DB525E1C}"/>
              </a:ext>
            </a:extLst>
          </p:cNvPr>
          <p:cNvSpPr txBox="1"/>
          <p:nvPr/>
        </p:nvSpPr>
        <p:spPr>
          <a:xfrm rot="267749">
            <a:off x="7830108" y="4022948"/>
            <a:ext cx="3012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6 x 9 = </a:t>
            </a:r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6766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203526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1077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school help my child prepare?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6728003" y="3029206"/>
            <a:ext cx="4841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6. </a:t>
            </a:r>
            <a:r>
              <a:rPr lang="en-GB" sz="2800" dirty="0">
                <a:solidFill>
                  <a:schemeClr val="bg1"/>
                </a:solidFill>
              </a:rPr>
              <a:t>Practise at any opportunity!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6A1B18C-4AA5-4823-BFB9-C053E671B860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25CBD-4EBC-454C-AC8A-3AF5FC5E9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84"/>
          <a:stretch/>
        </p:blipFill>
        <p:spPr>
          <a:xfrm>
            <a:off x="622169" y="2582944"/>
            <a:ext cx="5269584" cy="371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59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1077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school help my child prepare?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1408558" y="3044629"/>
            <a:ext cx="37873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7. </a:t>
            </a:r>
            <a:r>
              <a:rPr lang="en-GB" sz="2800" dirty="0">
                <a:solidFill>
                  <a:schemeClr val="bg1"/>
                </a:solidFill>
              </a:rPr>
              <a:t>Children are taught times tables as part of set maths lessons.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10BF84-FFA8-4C23-B7A8-790672BA1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02" r="56082"/>
          <a:stretch/>
        </p:blipFill>
        <p:spPr>
          <a:xfrm>
            <a:off x="6015299" y="2844510"/>
            <a:ext cx="3719827" cy="364608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6FDF28A-D287-4593-B4DB-C0145466AD05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201012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1529378" y="2580753"/>
            <a:ext cx="9133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help my child prepare?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C145AC7-78FF-48E3-9864-86556CFF2984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3027362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1077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help my child prepare?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609601" y="2772920"/>
            <a:ext cx="485886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1. Practise with your child at home! </a:t>
            </a:r>
            <a:r>
              <a:rPr lang="en-GB" sz="2800" dirty="0">
                <a:solidFill>
                  <a:schemeClr val="bg1"/>
                </a:solidFill>
              </a:rPr>
              <a:t>Every child has been provided with a times table mat on loan. Please ask your child which times table they need to practise. Please practise </a:t>
            </a:r>
            <a:r>
              <a:rPr lang="en-GB" sz="2800" b="1" dirty="0">
                <a:solidFill>
                  <a:schemeClr val="bg1"/>
                </a:solidFill>
              </a:rPr>
              <a:t>division facts</a:t>
            </a:r>
            <a:r>
              <a:rPr lang="en-GB" sz="2800" dirty="0">
                <a:solidFill>
                  <a:schemeClr val="bg1"/>
                </a:solidFill>
              </a:rPr>
              <a:t>, too!  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6D529-3CC7-43E7-AC74-F05FACD42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5977" y="2772920"/>
            <a:ext cx="4109657" cy="308224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ECCA0E0-9120-4174-8594-6D94C7094413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2102481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1077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help my child prepare?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837139" y="4569652"/>
            <a:ext cx="100791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2. </a:t>
            </a:r>
            <a:r>
              <a:rPr lang="en-GB" sz="2800" dirty="0">
                <a:solidFill>
                  <a:schemeClr val="bg1"/>
                </a:solidFill>
              </a:rPr>
              <a:t>Practise on </a:t>
            </a:r>
            <a:r>
              <a:rPr lang="en-GB" sz="2800" b="1" dirty="0" err="1">
                <a:solidFill>
                  <a:schemeClr val="bg1"/>
                </a:solidFill>
              </a:rPr>
              <a:t>mathsframe</a:t>
            </a:r>
            <a:r>
              <a:rPr lang="en-GB" sz="2800" dirty="0">
                <a:solidFill>
                  <a:schemeClr val="bg1"/>
                </a:solidFill>
              </a:rPr>
              <a:t> at home. You can click ‘view results’ and it will tell you which times tables your child needs to practise. 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ECCA0E0-9120-4174-8594-6D94C7094413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EA2DC-F327-4FF6-AE17-DF8ED9D42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689" y="2825750"/>
            <a:ext cx="68580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21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1077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help my child prepare?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609601" y="2772920"/>
            <a:ext cx="107791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3. </a:t>
            </a:r>
            <a:r>
              <a:rPr lang="en-GB" sz="2800" dirty="0">
                <a:solidFill>
                  <a:schemeClr val="bg1"/>
                </a:solidFill>
              </a:rPr>
              <a:t>Encourage your child to use these educational apps. Your child has been provided with usernames and passwords.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57DF3-C27C-449C-AB16-4C56BC66EDC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15844" r="25355" b="21274"/>
          <a:stretch/>
        </p:blipFill>
        <p:spPr bwMode="auto">
          <a:xfrm>
            <a:off x="3331495" y="4246673"/>
            <a:ext cx="2430257" cy="1725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:\Users\chrism\AppData\Local\Microsoft\Windows\INetCache\Content.MSO\DDA4F4EA.tmp">
            <a:extLst>
              <a:ext uri="{FF2B5EF4-FFF2-40B4-BE49-F238E27FC236}">
                <a16:creationId xmlns:a16="http://schemas.microsoft.com/office/drawing/2014/main" id="{85A31E79-01C0-462E-AC0D-6EA14D2FFC4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38" y="4191693"/>
            <a:ext cx="2430257" cy="17532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E8C853C1-0CD5-4181-A057-A9F9B217FEBA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2701470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1077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help my child prepare?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609601" y="2772920"/>
            <a:ext cx="485886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4. </a:t>
            </a:r>
            <a:r>
              <a:rPr lang="en-GB" sz="2800" dirty="0">
                <a:solidFill>
                  <a:schemeClr val="bg1"/>
                </a:solidFill>
              </a:rPr>
              <a:t>If your child needs to make quick progress, they will also be provided with a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Times Table Record</a:t>
            </a:r>
            <a:r>
              <a:rPr lang="en-GB" sz="2800" dirty="0">
                <a:solidFill>
                  <a:schemeClr val="bg1"/>
                </a:solidFill>
              </a:rPr>
              <a:t>. This is just like a Reading Record – please log the practise your child does at home every day.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BBCDE-EF86-4B81-8779-FF07ECB6C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92882"/>
            <a:ext cx="5328622" cy="399646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8B29B6F-F914-4567-B873-BBD58938424E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1931545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1077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help my child prepare?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609601" y="2772920"/>
            <a:ext cx="46831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5. </a:t>
            </a:r>
            <a:r>
              <a:rPr lang="en-GB" sz="2800" dirty="0">
                <a:solidFill>
                  <a:schemeClr val="bg1"/>
                </a:solidFill>
              </a:rPr>
              <a:t>Try to bring times tables into </a:t>
            </a:r>
            <a:r>
              <a:rPr lang="en-GB" sz="2800" b="1" dirty="0">
                <a:solidFill>
                  <a:schemeClr val="bg1"/>
                </a:solidFill>
              </a:rPr>
              <a:t>real-life situations</a:t>
            </a:r>
            <a:r>
              <a:rPr lang="en-GB" sz="2800" dirty="0">
                <a:solidFill>
                  <a:schemeClr val="bg1"/>
                </a:solidFill>
              </a:rPr>
              <a:t>, like in the supermarket, or walking around the town centre or even just when cooking at home. </a:t>
            </a:r>
          </a:p>
        </p:txBody>
      </p:sp>
      <p:pic>
        <p:nvPicPr>
          <p:cNvPr id="3076" name="Picture 4" descr="Egg Boxes - 260 boxes of 6 | Chickens | Poultry | Collins Nets">
            <a:extLst>
              <a:ext uri="{FF2B5EF4-FFF2-40B4-BE49-F238E27FC236}">
                <a16:creationId xmlns:a16="http://schemas.microsoft.com/office/drawing/2014/main" id="{95C8C27E-2483-4ADB-9AD2-A3244ED57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63" y="3041861"/>
            <a:ext cx="4841100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DF8B45C7-DE55-48E3-B0E6-5A6E28272DB5}"/>
              </a:ext>
            </a:extLst>
          </p:cNvPr>
          <p:cNvSpPr/>
          <p:nvPr/>
        </p:nvSpPr>
        <p:spPr>
          <a:xfrm>
            <a:off x="8281877" y="1666658"/>
            <a:ext cx="2958353" cy="1699708"/>
          </a:xfrm>
          <a:prstGeom prst="wedgeEllipseCallout">
            <a:avLst>
              <a:gd name="adj1" fmla="val 54440"/>
              <a:gd name="adj2" fmla="val 73260"/>
            </a:avLst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Ink Free" panose="03080402000500000000" pitchFamily="66" charset="0"/>
              </a:rPr>
              <a:t>“I need 18 eggs this week. How many boxes do I need?”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9698FD-F70E-497B-B7A2-44DE708D6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5E7797A-76BA-4097-A4A7-506A4CA65766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2290803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231807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956357"/>
            <a:ext cx="10779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516368" y="3429000"/>
            <a:ext cx="72183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Please do not hesitate to speak to me if you have any questions about the MTC.</a:t>
            </a:r>
          </a:p>
          <a:p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Thank you for your support! </a:t>
            </a:r>
          </a:p>
          <a:p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dirty="0">
                <a:solidFill>
                  <a:schemeClr val="bg1"/>
                </a:solidFill>
              </a:rPr>
              <a:t>Mr. Melleney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9698FD-F70E-497B-B7A2-44DE708D6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28F47ED-4187-4503-8E3A-7E3E293F8529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247610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6" y="1993784"/>
            <a:ext cx="11675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Multiplication Tables Check?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516367" y="2900080"/>
            <a:ext cx="111341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</a:t>
            </a:r>
            <a:r>
              <a:rPr lang="en-GB" sz="2400" b="1" dirty="0">
                <a:solidFill>
                  <a:schemeClr val="bg1"/>
                </a:solidFill>
              </a:rPr>
              <a:t>Multiplication Tables Check </a:t>
            </a:r>
            <a:r>
              <a:rPr lang="en-GB" sz="2400" dirty="0">
                <a:solidFill>
                  <a:schemeClr val="bg1"/>
                </a:solidFill>
              </a:rPr>
              <a:t>(also known as the </a:t>
            </a:r>
            <a:r>
              <a:rPr lang="en-GB" sz="2400" b="1" dirty="0">
                <a:solidFill>
                  <a:schemeClr val="bg1"/>
                </a:solidFill>
              </a:rPr>
              <a:t>MTC</a:t>
            </a:r>
            <a:r>
              <a:rPr lang="en-GB" sz="2400" dirty="0">
                <a:solidFill>
                  <a:schemeClr val="bg1"/>
                </a:solidFill>
              </a:rPr>
              <a:t>) is the new national times tables test for Year 4 children across the country.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Under the National Curriculum, children are expected to know </a:t>
            </a:r>
            <a:r>
              <a:rPr lang="en-GB" sz="2400" b="1" dirty="0">
                <a:solidFill>
                  <a:schemeClr val="accent1"/>
                </a:solidFill>
              </a:rPr>
              <a:t>all</a:t>
            </a:r>
            <a:r>
              <a:rPr lang="en-GB" sz="2400" dirty="0">
                <a:solidFill>
                  <a:schemeClr val="bg1"/>
                </a:solidFill>
              </a:rPr>
              <a:t> of their times tables up to </a:t>
            </a:r>
            <a:r>
              <a:rPr lang="en-GB" sz="2400" b="1" dirty="0">
                <a:solidFill>
                  <a:schemeClr val="bg1"/>
                </a:solidFill>
              </a:rPr>
              <a:t>12 x 12 </a:t>
            </a:r>
            <a:r>
              <a:rPr lang="en-GB" sz="2400" dirty="0">
                <a:solidFill>
                  <a:schemeClr val="bg1"/>
                </a:solidFill>
              </a:rPr>
              <a:t>by the end of Year 4.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BACF16A-2231-4BF1-99F2-5192793701BD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3318290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498402"/>
            <a:ext cx="5346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570158" y="2492240"/>
            <a:ext cx="4270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Takes place in </a:t>
            </a:r>
            <a:r>
              <a:rPr lang="en-GB" sz="2400" b="1" dirty="0">
                <a:solidFill>
                  <a:schemeClr val="bg1"/>
                </a:solidFill>
              </a:rPr>
              <a:t>June 2023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Carried out in school, using a laptop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25</a:t>
            </a:r>
            <a:r>
              <a:rPr lang="en-GB" sz="2400" dirty="0">
                <a:solidFill>
                  <a:schemeClr val="bg1"/>
                </a:solidFill>
              </a:rPr>
              <a:t> questions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6</a:t>
            </a:r>
            <a:r>
              <a:rPr lang="en-GB" sz="2400" dirty="0">
                <a:solidFill>
                  <a:schemeClr val="bg1"/>
                </a:solidFill>
              </a:rPr>
              <a:t> seconds to answer each question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D3E7FC-3B2C-4A8A-8C26-D2F054B10924}"/>
              </a:ext>
            </a:extLst>
          </p:cNvPr>
          <p:cNvSpPr txBox="1"/>
          <p:nvPr/>
        </p:nvSpPr>
        <p:spPr>
          <a:xfrm>
            <a:off x="5519758" y="2492240"/>
            <a:ext cx="50689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Results are given to schools a few days 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No pass or fail mark, but we will be aiming for </a:t>
            </a:r>
            <a:r>
              <a:rPr lang="en-GB" sz="2400" dirty="0">
                <a:solidFill>
                  <a:srgbClr val="FF0000"/>
                </a:solidFill>
              </a:rPr>
              <a:t>25/25.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08A6C98-80A7-41B9-92F0-BDD6BB9301FB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139224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9079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the MTC look like?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516368" y="3043696"/>
            <a:ext cx="309820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Here is an example of what the test looks like: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pic>
        <p:nvPicPr>
          <p:cNvPr id="8" name="Learn with Emile 2020-02-27 10-43-41">
            <a:hlinkClick r:id="" action="ppaction://media"/>
            <a:extLst>
              <a:ext uri="{FF2B5EF4-FFF2-40B4-BE49-F238E27FC236}">
                <a16:creationId xmlns:a16="http://schemas.microsoft.com/office/drawing/2014/main" id="{2BFE3CDE-2621-4852-949B-05A11EF59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345" y="2800751"/>
            <a:ext cx="5090529" cy="286315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891B5B3-8196-40DB-AEFC-6FB4EB59E8BE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334202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1077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school help my child prepare?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1408559" y="3044629"/>
            <a:ext cx="302701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1. </a:t>
            </a:r>
            <a:r>
              <a:rPr lang="en-GB" sz="2800" dirty="0">
                <a:solidFill>
                  <a:schemeClr val="bg1"/>
                </a:solidFill>
              </a:rPr>
              <a:t>Times tables practised in class, several times a week.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pic>
        <p:nvPicPr>
          <p:cNvPr id="10" name="Picture 4" descr="http://www.sparklebox.co.uk/wp-content/uploads/1-6765.jpg">
            <a:extLst>
              <a:ext uri="{FF2B5EF4-FFF2-40B4-BE49-F238E27FC236}">
                <a16:creationId xmlns:a16="http://schemas.microsoft.com/office/drawing/2014/main" id="{8AEC343A-0386-495D-83D8-5D4194B52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125" t="4425" r="3124" b="4867"/>
          <a:stretch>
            <a:fillRect/>
          </a:stretch>
        </p:blipFill>
        <p:spPr bwMode="auto">
          <a:xfrm rot="21274224">
            <a:off x="5550487" y="2782057"/>
            <a:ext cx="2726072" cy="18628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4" descr="http://www.sparklebox.co.uk/wp-content/uploads/1-6765.jpg">
            <a:extLst>
              <a:ext uri="{FF2B5EF4-FFF2-40B4-BE49-F238E27FC236}">
                <a16:creationId xmlns:a16="http://schemas.microsoft.com/office/drawing/2014/main" id="{0282C0DD-6E03-4696-8F28-81B1221E7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125" t="4425" r="3124" b="4867"/>
          <a:stretch>
            <a:fillRect/>
          </a:stretch>
        </p:blipFill>
        <p:spPr bwMode="auto">
          <a:xfrm rot="262441">
            <a:off x="6163066" y="3584123"/>
            <a:ext cx="2726072" cy="18628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81FBBD7-F8AE-4685-8150-D49F591C2C57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3392418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1077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school help my child prepare?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1408559" y="3044629"/>
            <a:ext cx="302701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2. </a:t>
            </a:r>
            <a:r>
              <a:rPr lang="en-GB" sz="2800" dirty="0">
                <a:solidFill>
                  <a:schemeClr val="bg1"/>
                </a:solidFill>
              </a:rPr>
              <a:t>We learn times tables by singing songs.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pic>
        <p:nvPicPr>
          <p:cNvPr id="1028" name="Picture 4" descr="5 Times Table Song - Percy Parker - Say Percy Parker Quickly - with  animation and lyrics - YouTube">
            <a:extLst>
              <a:ext uri="{FF2B5EF4-FFF2-40B4-BE49-F238E27FC236}">
                <a16:creationId xmlns:a16="http://schemas.microsoft.com/office/drawing/2014/main" id="{051881F4-466C-4DD8-93CB-1F9C78AA7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11" y="2844510"/>
            <a:ext cx="4930588" cy="277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F4281B5-C0CF-4969-B4F0-40296B6B0200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599757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1077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school help my child prepare?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1408559" y="3044629"/>
            <a:ext cx="302701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3. </a:t>
            </a:r>
            <a:r>
              <a:rPr lang="en-GB" sz="2800" dirty="0">
                <a:solidFill>
                  <a:schemeClr val="bg1"/>
                </a:solidFill>
              </a:rPr>
              <a:t>We practise using a website called ‘Maths Frame’ which simulates the real test.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pic>
        <p:nvPicPr>
          <p:cNvPr id="2050" name="Picture 2" descr="Number Bonds Check - Mathsframe">
            <a:extLst>
              <a:ext uri="{FF2B5EF4-FFF2-40B4-BE49-F238E27FC236}">
                <a16:creationId xmlns:a16="http://schemas.microsoft.com/office/drawing/2014/main" id="{1D3FF9B3-8CF7-4290-83EE-B833CCA36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69" y="3532794"/>
            <a:ext cx="4106391" cy="30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CB8DE2-4361-4718-B1F6-8A2667C2C58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79" y="2897055"/>
            <a:ext cx="4106391" cy="64633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3CCD83A0-5823-4DFB-A917-1380BAD06B1A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3226494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1077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school help my child prepare?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1408558" y="3044629"/>
            <a:ext cx="37873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4. </a:t>
            </a:r>
            <a:r>
              <a:rPr lang="en-GB" sz="2800" dirty="0">
                <a:solidFill>
                  <a:schemeClr val="bg1"/>
                </a:solidFill>
              </a:rPr>
              <a:t>Each child is assessed individually by Mr. Melleney every three weeks – and then given a personalised target.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BE1603-407C-4D60-9DEC-FE006D873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773" y="2781083"/>
            <a:ext cx="4221756" cy="319104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854B266-2C8B-4DB9-937A-6649D2307526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2736885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DD168-928D-4D8D-9DFB-CC7BC43BA444}"/>
              </a:ext>
            </a:extLst>
          </p:cNvPr>
          <p:cNvSpPr/>
          <p:nvPr/>
        </p:nvSpPr>
        <p:spPr>
          <a:xfrm>
            <a:off x="0" y="1194099"/>
            <a:ext cx="12192000" cy="57876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7AF4-EE9C-41A9-BDAB-EE8BA2E60891}"/>
              </a:ext>
            </a:extLst>
          </p:cNvPr>
          <p:cNvSpPr txBox="1"/>
          <p:nvPr/>
        </p:nvSpPr>
        <p:spPr>
          <a:xfrm>
            <a:off x="516368" y="1696139"/>
            <a:ext cx="1077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school help my child prepare?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2487-1BD3-40C1-9503-217AE2B2EBD5}"/>
              </a:ext>
            </a:extLst>
          </p:cNvPr>
          <p:cNvSpPr txBox="1"/>
          <p:nvPr/>
        </p:nvSpPr>
        <p:spPr>
          <a:xfrm>
            <a:off x="1408558" y="3044629"/>
            <a:ext cx="378738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5. </a:t>
            </a:r>
            <a:r>
              <a:rPr lang="en-GB" sz="2800" dirty="0">
                <a:solidFill>
                  <a:schemeClr val="bg1"/>
                </a:solidFill>
              </a:rPr>
              <a:t>Children are partnered up so that they can help each other learn their times tables.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91F8C-66EE-4EF4-B552-5D16BDCC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58" y="5296251"/>
            <a:ext cx="1328918" cy="1351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6F397B-DC7D-48EA-A85D-A5E310893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56" r="11156" b="20117"/>
          <a:stretch/>
        </p:blipFill>
        <p:spPr>
          <a:xfrm>
            <a:off x="5443691" y="2591614"/>
            <a:ext cx="5750958" cy="259864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6A1B18C-4AA5-4823-BFB9-C053E671B860}"/>
              </a:ext>
            </a:extLst>
          </p:cNvPr>
          <p:cNvSpPr txBox="1">
            <a:spLocks/>
          </p:cNvSpPr>
          <p:nvPr/>
        </p:nvSpPr>
        <p:spPr>
          <a:xfrm>
            <a:off x="5051394" y="423007"/>
            <a:ext cx="7140606" cy="6593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/>
              <a:t>Multiplication Tables Check</a:t>
            </a:r>
          </a:p>
        </p:txBody>
      </p:sp>
    </p:spTree>
    <p:extLst>
      <p:ext uri="{BB962C8B-B14F-4D97-AF65-F5344CB8AC3E}">
        <p14:creationId xmlns:p14="http://schemas.microsoft.com/office/powerpoint/2010/main" val="379807376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1553</TotalTime>
  <Words>620</Words>
  <Application>Microsoft Office PowerPoint</Application>
  <PresentationFormat>Widescreen</PresentationFormat>
  <Paragraphs>77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Comic Sans MS</vt:lpstr>
      <vt:lpstr>Ink Free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Melleney</dc:creator>
  <cp:lastModifiedBy>Chris Melleney</cp:lastModifiedBy>
  <cp:revision>42</cp:revision>
  <dcterms:created xsi:type="dcterms:W3CDTF">2020-11-05T16:54:40Z</dcterms:created>
  <dcterms:modified xsi:type="dcterms:W3CDTF">2023-01-23T16:08:52Z</dcterms:modified>
</cp:coreProperties>
</file>