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320" r:id="rId3"/>
    <p:sldId id="324" r:id="rId4"/>
    <p:sldId id="319" r:id="rId5"/>
    <p:sldId id="325" r:id="rId6"/>
    <p:sldId id="316" r:id="rId7"/>
    <p:sldId id="328" r:id="rId8"/>
    <p:sldId id="329" r:id="rId9"/>
    <p:sldId id="330" r:id="rId10"/>
    <p:sldId id="331" r:id="rId11"/>
    <p:sldId id="332" r:id="rId12"/>
    <p:sldId id="333" r:id="rId13"/>
    <p:sldId id="334" r:id="rId14"/>
    <p:sldId id="335" r:id="rId15"/>
    <p:sldId id="336" r:id="rId16"/>
    <p:sldId id="337" r:id="rId17"/>
    <p:sldId id="338" r:id="rId18"/>
    <p:sldId id="339" r:id="rId19"/>
    <p:sldId id="341" r:id="rId20"/>
    <p:sldId id="305" r:id="rId21"/>
    <p:sldId id="322" r:id="rId22"/>
    <p:sldId id="314" r:id="rId23"/>
    <p:sldId id="315" r:id="rId24"/>
    <p:sldId id="323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FF00"/>
    <a:srgbClr val="FF0066"/>
    <a:srgbClr val="FF6600"/>
    <a:srgbClr val="99FF33"/>
    <a:srgbClr val="00FF00"/>
    <a:srgbClr val="800000"/>
    <a:srgbClr val="00CC66"/>
    <a:srgbClr val="66FF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4624" autoAdjust="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8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9913B-DE0C-4F5D-A75A-592382DC5357}" type="datetimeFigureOut">
              <a:rPr lang="en-GB" smtClean="0"/>
              <a:t>12/04/2021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4BAD85-ED49-4441-BFCB-4DE1C6AB999B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4BAD85-ED49-4441-BFCB-4DE1C6AB999B}" type="slidenum">
              <a:rPr lang="en-GB" smtClean="0"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4BAD85-ED49-4441-BFCB-4DE1C6AB999B}" type="slidenum">
              <a:rPr lang="en-GB" smtClean="0"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4BAD85-ED49-4441-BFCB-4DE1C6AB999B}" type="slidenum">
              <a:rPr lang="en-GB" smtClean="0"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4BAD85-ED49-4441-BFCB-4DE1C6AB999B}" type="slidenum">
              <a:rPr lang="en-GB" smtClean="0"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4BAD85-ED49-4441-BFCB-4DE1C6AB999B}" type="slidenum">
              <a:rPr lang="en-GB" smtClean="0"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4BAD85-ED49-4441-BFCB-4DE1C6AB999B}" type="slidenum">
              <a:rPr lang="en-GB" smtClean="0"/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4BAD85-ED49-4441-BFCB-4DE1C6AB999B}" type="slidenum">
              <a:rPr lang="en-GB" smtClean="0"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4BAD85-ED49-4441-BFCB-4DE1C6AB999B}" type="slidenum">
              <a:rPr lang="en-GB" smtClean="0"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4BAD85-ED49-4441-BFCB-4DE1C6AB999B}" type="slidenum">
              <a:rPr lang="en-GB" smtClean="0"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4BAD85-ED49-4441-BFCB-4DE1C6AB999B}" type="slidenum">
              <a:rPr lang="en-GB" smtClean="0"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4BAD85-ED49-4441-BFCB-4DE1C6AB999B}" type="slidenum">
              <a:rPr lang="en-GB" smtClean="0"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4BAD85-ED49-4441-BFCB-4DE1C6AB999B}" type="slidenum">
              <a:rPr lang="en-GB" smtClean="0"/>
              <a:t>15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B74D7-955C-4640-8B9D-84998302DA14}" type="datetimeFigureOut">
              <a:rPr lang="en-GB" smtClean="0"/>
              <a:pPr/>
              <a:t>12/04/2021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1D61A5EB-B4F7-44A8-8684-370DFC5C531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B74D7-955C-4640-8B9D-84998302DA14}" type="datetimeFigureOut">
              <a:rPr lang="en-GB" smtClean="0"/>
              <a:pPr/>
              <a:t>12/04/2021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1A5EB-B4F7-44A8-8684-370DFC5C531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B74D7-955C-4640-8B9D-84998302DA14}" type="datetimeFigureOut">
              <a:rPr lang="en-GB" smtClean="0"/>
              <a:pPr/>
              <a:t>12/04/2021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1A5EB-B4F7-44A8-8684-370DFC5C531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B74D7-955C-4640-8B9D-84998302DA14}" type="datetimeFigureOut">
              <a:rPr lang="en-GB" smtClean="0"/>
              <a:pPr/>
              <a:t>12/04/2021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1A5EB-B4F7-44A8-8684-370DFC5C531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B74D7-955C-4640-8B9D-84998302DA14}" type="datetimeFigureOut">
              <a:rPr lang="en-GB" smtClean="0"/>
              <a:pPr/>
              <a:t>12/04/2021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D61A5EB-B4F7-44A8-8684-370DFC5C531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B74D7-955C-4640-8B9D-84998302DA14}" type="datetimeFigureOut">
              <a:rPr lang="en-GB" smtClean="0"/>
              <a:pPr/>
              <a:t>12/04/2021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1A5EB-B4F7-44A8-8684-370DFC5C531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B74D7-955C-4640-8B9D-84998302DA14}" type="datetimeFigureOut">
              <a:rPr lang="en-GB" smtClean="0"/>
              <a:pPr/>
              <a:t>12/04/2021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1A5EB-B4F7-44A8-8684-370DFC5C531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B74D7-955C-4640-8B9D-84998302DA14}" type="datetimeFigureOut">
              <a:rPr lang="en-GB" smtClean="0"/>
              <a:pPr/>
              <a:t>12/04/2021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1A5EB-B4F7-44A8-8684-370DFC5C531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B74D7-955C-4640-8B9D-84998302DA14}" type="datetimeFigureOut">
              <a:rPr lang="en-GB" smtClean="0"/>
              <a:pPr/>
              <a:t>12/04/2021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1A5EB-B4F7-44A8-8684-370DFC5C531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B74D7-955C-4640-8B9D-84998302DA14}" type="datetimeFigureOut">
              <a:rPr lang="en-GB" smtClean="0"/>
              <a:pPr/>
              <a:t>12/04/2021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1A5EB-B4F7-44A8-8684-370DFC5C531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B74D7-955C-4640-8B9D-84998302DA14}" type="datetimeFigureOut">
              <a:rPr lang="en-GB" smtClean="0"/>
              <a:pPr/>
              <a:t>12/04/2021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1D61A5EB-B4F7-44A8-8684-370DFC5C531E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50000">
              <a:srgbClr val="CCCCFF"/>
            </a:gs>
            <a:gs pos="100000">
              <a:srgbClr val="CC99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69B74D7-955C-4640-8B9D-84998302DA14}" type="datetimeFigureOut">
              <a:rPr lang="en-GB" smtClean="0"/>
              <a:pPr/>
              <a:t>12/04/2021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1D61A5EB-B4F7-44A8-8684-370DFC5C531E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google.co.uk/url?sa=i&amp;rct=j&amp;q=&amp;esrc=s&amp;source=images&amp;cd=&amp;cad=rja&amp;uact=8&amp;ved=0CAcQjRxqFQoTCKHBusOxhsgCFUy2FAodPUMJWQ&amp;url=http://www.mansioningles.com/gram62.htm&amp;psig=AFQjCNF3bIzyyuBN0cxLEl5coND1Y6LTSw&amp;ust=1442865029523809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7000" b="1" dirty="0" smtClean="0">
                <a:solidFill>
                  <a:schemeClr val="tx1"/>
                </a:solidFill>
              </a:rPr>
              <a:t>Modal Verbs</a:t>
            </a:r>
            <a:endParaRPr lang="en-GB" sz="7000" b="1" dirty="0">
              <a:solidFill>
                <a:schemeClr val="tx1"/>
              </a:solidFill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1143000"/>
          </a:xfrm>
        </p:spPr>
        <p:txBody>
          <a:bodyPr>
            <a:normAutofit/>
          </a:bodyPr>
          <a:lstStyle/>
          <a:p>
            <a:pPr algn="ctr"/>
            <a:r>
              <a:rPr lang="en-GB" sz="5000" b="1" dirty="0" smtClean="0"/>
              <a:t>Modal Verbs</a:t>
            </a:r>
            <a:endParaRPr lang="en-GB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340768"/>
            <a:ext cx="8568952" cy="45720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</a:rPr>
              <a:t>Can you sort the modal verbs into those which indicate certainty and those which indicate possibility?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sz="2800" dirty="0" smtClean="0"/>
              <a:t>  </a:t>
            </a:r>
          </a:p>
          <a:p>
            <a:endParaRPr lang="en-GB" sz="2800" dirty="0" smtClean="0"/>
          </a:p>
          <a:p>
            <a:endParaRPr lang="en-GB" dirty="0" smtClean="0"/>
          </a:p>
          <a:p>
            <a:endParaRPr lang="en-GB" dirty="0" smtClean="0"/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687960" y="2276872"/>
          <a:ext cx="3768080" cy="32004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884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4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tx1"/>
                          </a:solidFill>
                        </a:rPr>
                        <a:t>Certainty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tx1"/>
                          </a:solidFill>
                        </a:rPr>
                        <a:t>Possibility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will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can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 rot="21282645">
            <a:off x="327037" y="2218790"/>
            <a:ext cx="1944216" cy="1728192"/>
          </a:xfrm>
          <a:prstGeom prst="roundRect">
            <a:avLst/>
          </a:prstGeom>
          <a:ln w="57150"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TIP</a:t>
            </a:r>
            <a:r>
              <a:rPr lang="en-GB" dirty="0" smtClean="0"/>
              <a:t> </a:t>
            </a:r>
          </a:p>
          <a:p>
            <a:pPr algn="ctr"/>
            <a:r>
              <a:rPr lang="en-GB" dirty="0" smtClean="0"/>
              <a:t>If you’re finding it tricky put the modal verb into a sentence.</a:t>
            </a:r>
            <a:endParaRPr lang="en-GB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660232" y="4221088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must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228184" y="6165304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should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4139952" y="5733256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might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475656" y="5949280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may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6876256" y="2420888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could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6876256" y="3356992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shall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7020272" y="5589240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ought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7092280" y="4797152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would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29 -0.0125 L 0.33802 -0.46389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00" y="-22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1143000"/>
          </a:xfrm>
        </p:spPr>
        <p:txBody>
          <a:bodyPr>
            <a:normAutofit/>
          </a:bodyPr>
          <a:lstStyle/>
          <a:p>
            <a:pPr algn="ctr"/>
            <a:r>
              <a:rPr lang="en-GB" sz="5000" b="1" dirty="0" smtClean="0"/>
              <a:t>Modal Verbs</a:t>
            </a:r>
            <a:endParaRPr lang="en-GB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340768"/>
            <a:ext cx="8568952" cy="45720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</a:rPr>
              <a:t>Can you sort the modal verbs into those which indicate certainty and those which indicate possibility?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sz="2800" dirty="0" smtClean="0"/>
              <a:t>  </a:t>
            </a:r>
          </a:p>
          <a:p>
            <a:endParaRPr lang="en-GB" sz="2800" dirty="0" smtClean="0"/>
          </a:p>
          <a:p>
            <a:endParaRPr lang="en-GB" dirty="0" smtClean="0"/>
          </a:p>
          <a:p>
            <a:endParaRPr lang="en-GB" dirty="0" smtClean="0"/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687960" y="2276872"/>
          <a:ext cx="3768080" cy="32004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884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4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Certainty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Possibility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will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may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can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 rot="21282645">
            <a:off x="327037" y="2218790"/>
            <a:ext cx="1944216" cy="1728192"/>
          </a:xfrm>
          <a:prstGeom prst="roundRect">
            <a:avLst/>
          </a:prstGeom>
          <a:ln w="57150"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TIP</a:t>
            </a:r>
            <a:r>
              <a:rPr lang="en-GB" dirty="0" smtClean="0"/>
              <a:t> </a:t>
            </a:r>
          </a:p>
          <a:p>
            <a:pPr algn="ctr"/>
            <a:r>
              <a:rPr lang="en-GB" dirty="0" smtClean="0"/>
              <a:t>If you’re finding it tricky put the modal verb into a sentence.</a:t>
            </a:r>
            <a:endParaRPr lang="en-GB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660232" y="4221088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must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228184" y="6165304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should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4139952" y="5733256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might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6876256" y="2420888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could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6876256" y="3356992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shall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7020272" y="5589240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ought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7092280" y="4797152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would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1 -0.01227 L 0.0467 -0.36921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00" y="-17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1143000"/>
          </a:xfrm>
        </p:spPr>
        <p:txBody>
          <a:bodyPr>
            <a:normAutofit/>
          </a:bodyPr>
          <a:lstStyle/>
          <a:p>
            <a:pPr algn="ctr"/>
            <a:r>
              <a:rPr lang="en-GB" sz="5000" b="1" dirty="0" smtClean="0"/>
              <a:t>Modal Verbs</a:t>
            </a:r>
            <a:endParaRPr lang="en-GB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340768"/>
            <a:ext cx="8568952" cy="45720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</a:rPr>
              <a:t>Can you sort the modal verbs into those which indicate certainty and those which indicate possibility?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sz="2800" dirty="0" smtClean="0"/>
              <a:t>  </a:t>
            </a:r>
          </a:p>
          <a:p>
            <a:endParaRPr lang="en-GB" sz="2800" dirty="0" smtClean="0"/>
          </a:p>
          <a:p>
            <a:endParaRPr lang="en-GB" dirty="0" smtClean="0"/>
          </a:p>
          <a:p>
            <a:endParaRPr lang="en-GB" dirty="0" smtClean="0"/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687960" y="2276872"/>
          <a:ext cx="3768080" cy="32004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884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4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Certainty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Possibility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will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may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can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might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 rot="21282645">
            <a:off x="327037" y="2218790"/>
            <a:ext cx="1944216" cy="1728192"/>
          </a:xfrm>
          <a:prstGeom prst="roundRect">
            <a:avLst/>
          </a:prstGeom>
          <a:ln w="57150"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TIP</a:t>
            </a:r>
            <a:r>
              <a:rPr lang="en-GB" dirty="0" smtClean="0"/>
              <a:t> </a:t>
            </a:r>
          </a:p>
          <a:p>
            <a:pPr algn="ctr"/>
            <a:r>
              <a:rPr lang="en-GB" dirty="0" smtClean="0"/>
              <a:t>If you’re finding it tricky put the modal verb into a sentence.</a:t>
            </a:r>
            <a:endParaRPr lang="en-GB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660232" y="4221088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must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228184" y="6165304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should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6876256" y="2420888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could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6876256" y="3356992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shall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7020272" y="5589240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ought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7092280" y="4797152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would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-0.03357 L -0.1816 -0.36945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00" y="-16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1143000"/>
          </a:xfrm>
        </p:spPr>
        <p:txBody>
          <a:bodyPr>
            <a:normAutofit/>
          </a:bodyPr>
          <a:lstStyle/>
          <a:p>
            <a:pPr algn="ctr"/>
            <a:r>
              <a:rPr lang="en-GB" sz="5000" b="1" dirty="0" smtClean="0"/>
              <a:t>Modal Verbs</a:t>
            </a:r>
            <a:endParaRPr lang="en-GB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340768"/>
            <a:ext cx="8568952" cy="45720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</a:rPr>
              <a:t>Can you sort the modal verbs into those which indicate certainty and those which indicate possibility?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sz="2800" dirty="0" smtClean="0"/>
              <a:t>  </a:t>
            </a:r>
          </a:p>
          <a:p>
            <a:endParaRPr lang="en-GB" sz="2800" dirty="0" smtClean="0"/>
          </a:p>
          <a:p>
            <a:endParaRPr lang="en-GB" dirty="0" smtClean="0"/>
          </a:p>
          <a:p>
            <a:endParaRPr lang="en-GB" dirty="0" smtClean="0"/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687960" y="2276872"/>
          <a:ext cx="3768080" cy="32004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884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4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Certainty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Possibility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will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may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can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might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should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 rot="21282645">
            <a:off x="327037" y="2218790"/>
            <a:ext cx="1944216" cy="1728192"/>
          </a:xfrm>
          <a:prstGeom prst="roundRect">
            <a:avLst/>
          </a:prstGeom>
          <a:ln w="57150"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TIP</a:t>
            </a:r>
            <a:r>
              <a:rPr lang="en-GB" dirty="0" smtClean="0"/>
              <a:t> </a:t>
            </a:r>
          </a:p>
          <a:p>
            <a:pPr algn="ctr"/>
            <a:r>
              <a:rPr lang="en-GB" dirty="0" smtClean="0"/>
              <a:t>If you’re finding it tricky put the modal verb into a sentence.</a:t>
            </a:r>
            <a:endParaRPr lang="en-GB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660232" y="4221088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must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6876256" y="2420888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could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6876256" y="3356992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shall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7020272" y="5589240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ought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7092280" y="4797152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would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833 -0.02292 L -0.26823 -0.21181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000" y="-9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1143000"/>
          </a:xfrm>
        </p:spPr>
        <p:txBody>
          <a:bodyPr>
            <a:normAutofit/>
          </a:bodyPr>
          <a:lstStyle/>
          <a:p>
            <a:pPr algn="ctr"/>
            <a:r>
              <a:rPr lang="en-GB" sz="5000" b="1" dirty="0" smtClean="0"/>
              <a:t>Modal Verbs</a:t>
            </a:r>
            <a:endParaRPr lang="en-GB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340768"/>
            <a:ext cx="8568952" cy="45720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</a:rPr>
              <a:t>Can you sort the modal verbs into those which indicate certainty and those which indicate possibility?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sz="2800" dirty="0" smtClean="0"/>
              <a:t>  </a:t>
            </a:r>
          </a:p>
          <a:p>
            <a:endParaRPr lang="en-GB" sz="2800" dirty="0" smtClean="0"/>
          </a:p>
          <a:p>
            <a:endParaRPr lang="en-GB" dirty="0" smtClean="0"/>
          </a:p>
          <a:p>
            <a:endParaRPr lang="en-GB" dirty="0" smtClean="0"/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687960" y="2276872"/>
          <a:ext cx="3768080" cy="32004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884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4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Certainty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Possibility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will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may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can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might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should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ought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 rot="21282645">
            <a:off x="327037" y="2218790"/>
            <a:ext cx="1944216" cy="1728192"/>
          </a:xfrm>
          <a:prstGeom prst="roundRect">
            <a:avLst/>
          </a:prstGeom>
          <a:ln w="57150"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TIP</a:t>
            </a:r>
            <a:r>
              <a:rPr lang="en-GB" dirty="0" smtClean="0"/>
              <a:t> </a:t>
            </a:r>
          </a:p>
          <a:p>
            <a:pPr algn="ctr"/>
            <a:r>
              <a:rPr lang="en-GB" dirty="0" smtClean="0"/>
              <a:t>If you’re finding it tricky put the modal verb into a sentence.</a:t>
            </a:r>
            <a:endParaRPr lang="en-GB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660232" y="4221088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must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6876256" y="2420888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could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6876256" y="3356992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shall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7092280" y="4797152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would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733 0.00857 L -0.27622 -0.03333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00" y="-2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1143000"/>
          </a:xfrm>
        </p:spPr>
        <p:txBody>
          <a:bodyPr>
            <a:normAutofit/>
          </a:bodyPr>
          <a:lstStyle/>
          <a:p>
            <a:pPr algn="ctr"/>
            <a:r>
              <a:rPr lang="en-GB" sz="5000" b="1" dirty="0" smtClean="0"/>
              <a:t>Modal Verbs</a:t>
            </a:r>
            <a:endParaRPr lang="en-GB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340768"/>
            <a:ext cx="8568952" cy="45720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</a:rPr>
              <a:t>Can you sort the modal verbs into those which indicate certainty and those which indicate possibility?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sz="2800" dirty="0" smtClean="0"/>
              <a:t>  </a:t>
            </a:r>
          </a:p>
          <a:p>
            <a:endParaRPr lang="en-GB" sz="2800" dirty="0" smtClean="0"/>
          </a:p>
          <a:p>
            <a:endParaRPr lang="en-GB" dirty="0" smtClean="0"/>
          </a:p>
          <a:p>
            <a:endParaRPr lang="en-GB" dirty="0" smtClean="0"/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687960" y="2276872"/>
          <a:ext cx="3768080" cy="32004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884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4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Certainty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Possibility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will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may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can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might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should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ought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would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 rot="21282645">
            <a:off x="327037" y="2218790"/>
            <a:ext cx="1944216" cy="1728192"/>
          </a:xfrm>
          <a:prstGeom prst="roundRect">
            <a:avLst/>
          </a:prstGeom>
          <a:ln w="57150"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TIP</a:t>
            </a:r>
            <a:r>
              <a:rPr lang="en-GB" dirty="0" smtClean="0"/>
              <a:t> </a:t>
            </a:r>
          </a:p>
          <a:p>
            <a:pPr algn="ctr"/>
            <a:r>
              <a:rPr lang="en-GB" dirty="0" smtClean="0"/>
              <a:t>If you’re finding it tricky put the modal verb into a sentence.</a:t>
            </a:r>
            <a:endParaRPr lang="en-GB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660232" y="4221088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must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6876256" y="2420888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could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6876256" y="3356992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shall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497 -0.0125 L -0.43368 -0.08588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00" y="-3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1143000"/>
          </a:xfrm>
        </p:spPr>
        <p:txBody>
          <a:bodyPr>
            <a:normAutofit/>
          </a:bodyPr>
          <a:lstStyle/>
          <a:p>
            <a:pPr algn="ctr"/>
            <a:r>
              <a:rPr lang="en-GB" sz="5000" b="1" dirty="0" smtClean="0"/>
              <a:t>Modal Verbs</a:t>
            </a:r>
            <a:endParaRPr lang="en-GB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340768"/>
            <a:ext cx="8568952" cy="45720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</a:rPr>
              <a:t>Can you sort the modal verbs into those which indicate certainty and those which indicate possibility?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sz="2800" dirty="0" smtClean="0"/>
              <a:t>  </a:t>
            </a:r>
          </a:p>
          <a:p>
            <a:endParaRPr lang="en-GB" sz="2800" dirty="0" smtClean="0"/>
          </a:p>
          <a:p>
            <a:endParaRPr lang="en-GB" dirty="0" smtClean="0"/>
          </a:p>
          <a:p>
            <a:endParaRPr lang="en-GB" dirty="0" smtClean="0"/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687960" y="2276872"/>
          <a:ext cx="3768080" cy="32004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884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4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Certainty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Possibility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will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may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can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might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must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should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ought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would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 rot="21282645">
            <a:off x="327037" y="2218790"/>
            <a:ext cx="1944216" cy="1728192"/>
          </a:xfrm>
          <a:prstGeom prst="roundRect">
            <a:avLst/>
          </a:prstGeom>
          <a:ln w="57150"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TIP</a:t>
            </a:r>
            <a:r>
              <a:rPr lang="en-GB" dirty="0" smtClean="0"/>
              <a:t> </a:t>
            </a:r>
          </a:p>
          <a:p>
            <a:pPr algn="ctr"/>
            <a:r>
              <a:rPr lang="en-GB" dirty="0" smtClean="0"/>
              <a:t>If you’re finding it tricky put the modal verb into a sentence.</a:t>
            </a:r>
            <a:endParaRPr lang="en-GB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6876256" y="2420888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could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6876256" y="3356992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shall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496 -0.00186 L -0.45729 0.11365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100" y="5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1143000"/>
          </a:xfrm>
        </p:spPr>
        <p:txBody>
          <a:bodyPr>
            <a:normAutofit/>
          </a:bodyPr>
          <a:lstStyle/>
          <a:p>
            <a:pPr algn="ctr"/>
            <a:r>
              <a:rPr lang="en-GB" sz="5000" b="1" dirty="0" smtClean="0"/>
              <a:t>Modal Verbs</a:t>
            </a:r>
            <a:endParaRPr lang="en-GB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340768"/>
            <a:ext cx="8568952" cy="45720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</a:rPr>
              <a:t>Can you sort the modal verbs into those which indicate certainty and those which indicate possibility?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sz="2800" dirty="0" smtClean="0"/>
              <a:t>  </a:t>
            </a:r>
          </a:p>
          <a:p>
            <a:endParaRPr lang="en-GB" sz="2800" dirty="0" smtClean="0"/>
          </a:p>
          <a:p>
            <a:endParaRPr lang="en-GB" dirty="0" smtClean="0"/>
          </a:p>
          <a:p>
            <a:endParaRPr lang="en-GB" dirty="0" smtClean="0"/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687960" y="2276872"/>
          <a:ext cx="3768080" cy="32004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884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4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Certainty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Possibility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will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may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can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might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must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should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shall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ought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would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 rot="21282645">
            <a:off x="327037" y="2218790"/>
            <a:ext cx="1944216" cy="1728192"/>
          </a:xfrm>
          <a:prstGeom prst="roundRect">
            <a:avLst/>
          </a:prstGeom>
          <a:ln w="57150"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TIP</a:t>
            </a:r>
            <a:r>
              <a:rPr lang="en-GB" dirty="0" smtClean="0"/>
              <a:t> </a:t>
            </a:r>
          </a:p>
          <a:p>
            <a:pPr algn="ctr"/>
            <a:r>
              <a:rPr lang="en-GB" dirty="0" smtClean="0"/>
              <a:t>If you’re finding it tricky put the modal verb into a sentence.</a:t>
            </a:r>
            <a:endParaRPr lang="en-GB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6876256" y="2420888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could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337 0.01922 L -0.25243 0.3761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00" y="17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1143000"/>
          </a:xfrm>
        </p:spPr>
        <p:txBody>
          <a:bodyPr>
            <a:normAutofit/>
          </a:bodyPr>
          <a:lstStyle/>
          <a:p>
            <a:pPr algn="ctr"/>
            <a:r>
              <a:rPr lang="en-GB" sz="5000" b="1" dirty="0" smtClean="0"/>
              <a:t>Modal Verbs</a:t>
            </a:r>
            <a:endParaRPr lang="en-GB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340768"/>
            <a:ext cx="8568952" cy="45720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</a:rPr>
              <a:t>Can you sort the modal verbs into those which indicate certainty and those which indicate possibility?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sz="2800" dirty="0" smtClean="0"/>
              <a:t>  </a:t>
            </a:r>
          </a:p>
          <a:p>
            <a:endParaRPr lang="en-GB" sz="2800" dirty="0" smtClean="0"/>
          </a:p>
          <a:p>
            <a:endParaRPr lang="en-GB" dirty="0" smtClean="0"/>
          </a:p>
          <a:p>
            <a:endParaRPr lang="en-GB" dirty="0" smtClean="0"/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687960" y="2276872"/>
          <a:ext cx="3768080" cy="32004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884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4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Certainty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Possibility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will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may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can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might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must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should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shall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ought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would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could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 rot="21282645">
            <a:off x="327037" y="2218790"/>
            <a:ext cx="1944216" cy="1728192"/>
          </a:xfrm>
          <a:prstGeom prst="roundRect">
            <a:avLst/>
          </a:prstGeom>
          <a:ln w="57150"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TIP</a:t>
            </a:r>
            <a:r>
              <a:rPr lang="en-GB" dirty="0" smtClean="0"/>
              <a:t> </a:t>
            </a:r>
          </a:p>
          <a:p>
            <a:pPr algn="ctr"/>
            <a:r>
              <a:rPr lang="en-GB" dirty="0" smtClean="0"/>
              <a:t>If you’re finding it tricky put the modal verb into a sentence.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060432" cy="1143000"/>
          </a:xfrm>
        </p:spPr>
        <p:txBody>
          <a:bodyPr>
            <a:normAutofit/>
          </a:bodyPr>
          <a:lstStyle/>
          <a:p>
            <a:pPr algn="ctr"/>
            <a:r>
              <a:rPr lang="en-GB" sz="5000" b="1" dirty="0" smtClean="0"/>
              <a:t>Verbs</a:t>
            </a:r>
            <a:endParaRPr lang="en-GB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340768"/>
            <a:ext cx="8712968" cy="57606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GB" sz="2200" b="1" dirty="0" smtClean="0">
                <a:solidFill>
                  <a:schemeClr val="accent6">
                    <a:lumMod val="75000"/>
                  </a:schemeClr>
                </a:solidFill>
              </a:rPr>
              <a:t>How does changing the modal verb change the meaning of the sentence?</a:t>
            </a:r>
            <a:endParaRPr lang="en-GB" sz="2200" dirty="0" smtClean="0"/>
          </a:p>
          <a:p>
            <a:pPr algn="ctr">
              <a:buNone/>
            </a:pPr>
            <a:r>
              <a:rPr lang="en-GB" sz="2400" dirty="0" smtClean="0"/>
              <a:t> </a:t>
            </a:r>
          </a:p>
          <a:p>
            <a:pPr marL="514350" indent="-514350">
              <a:lnSpc>
                <a:spcPct val="110000"/>
              </a:lnSpc>
              <a:buFont typeface="+mj-lt"/>
              <a:buAutoNum type="arabicPeriod"/>
            </a:pPr>
            <a:endParaRPr lang="en-GB" sz="3000" b="1" dirty="0" smtClean="0"/>
          </a:p>
          <a:p>
            <a:pPr>
              <a:buNone/>
            </a:pPr>
            <a:endParaRPr lang="en-GB" sz="2800" dirty="0" smtClean="0"/>
          </a:p>
          <a:p>
            <a:pPr marL="514350" indent="-514350">
              <a:buNone/>
            </a:pPr>
            <a:endParaRPr lang="en-GB" sz="2800" b="1" dirty="0" smtClean="0"/>
          </a:p>
          <a:p>
            <a:endParaRPr lang="en-GB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611560" y="2204864"/>
          <a:ext cx="7920880" cy="414673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48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726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8179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/>
                        <a:t>Sentence </a:t>
                      </a:r>
                      <a:endParaRPr lang="en-GB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/>
                        <a:t>Meaning </a:t>
                      </a:r>
                      <a:endParaRPr lang="en-GB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9049">
                <a:tc>
                  <a:txBody>
                    <a:bodyPr/>
                    <a:lstStyle/>
                    <a:p>
                      <a:pPr algn="l"/>
                      <a:r>
                        <a:rPr lang="en-GB" sz="2200" dirty="0" smtClean="0"/>
                        <a:t>Livia</a:t>
                      </a:r>
                      <a:r>
                        <a:rPr lang="en-GB" sz="2200" baseline="0" dirty="0" smtClean="0"/>
                        <a:t> </a:t>
                      </a:r>
                      <a:r>
                        <a:rPr lang="en-GB" sz="2200" b="1" baseline="0" dirty="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rPr>
                        <a:t>may </a:t>
                      </a:r>
                      <a:r>
                        <a:rPr lang="en-GB" sz="2200" baseline="0" dirty="0" smtClean="0"/>
                        <a:t>eat her broccoli. </a:t>
                      </a:r>
                      <a:endParaRPr lang="en-GB" sz="2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dirty="0" smtClean="0">
                          <a:solidFill>
                            <a:schemeClr val="bg1"/>
                          </a:solidFill>
                        </a:rPr>
                        <a:t>Livia has</a:t>
                      </a:r>
                      <a:r>
                        <a:rPr lang="en-GB" sz="2200" baseline="0" dirty="0" smtClean="0">
                          <a:solidFill>
                            <a:schemeClr val="bg1"/>
                          </a:solidFill>
                        </a:rPr>
                        <a:t> a choice – she may eat it, she might not – it’s up to her to decide. </a:t>
                      </a:r>
                      <a:endParaRPr lang="en-GB" sz="2200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9049">
                <a:tc>
                  <a:txBody>
                    <a:bodyPr/>
                    <a:lstStyle/>
                    <a:p>
                      <a:pPr algn="l"/>
                      <a:r>
                        <a:rPr lang="en-GB" sz="2200" dirty="0" smtClean="0"/>
                        <a:t>Livia </a:t>
                      </a:r>
                      <a:r>
                        <a:rPr lang="en-GB" sz="2200" b="1" dirty="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rPr>
                        <a:t>shoul</a:t>
                      </a:r>
                      <a:r>
                        <a:rPr lang="en-GB" sz="2200" b="1" baseline="0" dirty="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rPr>
                        <a:t>d </a:t>
                      </a:r>
                      <a:r>
                        <a:rPr lang="en-GB" sz="2200" baseline="0" dirty="0" smtClean="0"/>
                        <a:t>eat her broccoli. </a:t>
                      </a:r>
                      <a:endParaRPr lang="en-GB" sz="2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dirty="0" smtClean="0">
                          <a:solidFill>
                            <a:schemeClr val="bg1"/>
                          </a:solidFill>
                        </a:rPr>
                        <a:t>It’s not still</a:t>
                      </a:r>
                      <a:r>
                        <a:rPr lang="en-GB" sz="2200" baseline="0" dirty="0" smtClean="0">
                          <a:solidFill>
                            <a:schemeClr val="bg1"/>
                          </a:solidFill>
                        </a:rPr>
                        <a:t> not </a:t>
                      </a:r>
                      <a:r>
                        <a:rPr lang="en-GB" sz="2200" dirty="0" smtClean="0">
                          <a:solidFill>
                            <a:schemeClr val="bg1"/>
                          </a:solidFill>
                        </a:rPr>
                        <a:t>certain</a:t>
                      </a:r>
                      <a:r>
                        <a:rPr lang="en-GB" sz="2200" baseline="0" dirty="0" smtClean="0">
                          <a:solidFill>
                            <a:schemeClr val="bg1"/>
                          </a:solidFill>
                        </a:rPr>
                        <a:t> but </a:t>
                      </a:r>
                      <a:r>
                        <a:rPr lang="en-GB" sz="2200" dirty="0" smtClean="0">
                          <a:solidFill>
                            <a:schemeClr val="bg1"/>
                          </a:solidFill>
                        </a:rPr>
                        <a:t>Livia</a:t>
                      </a:r>
                      <a:r>
                        <a:rPr lang="en-GB" sz="2200" baseline="0" dirty="0" smtClean="0">
                          <a:solidFill>
                            <a:schemeClr val="bg1"/>
                          </a:solidFill>
                        </a:rPr>
                        <a:t> has less of a choice, ‘should’ suggests that there is a strong reason for her to eat the broccoli. </a:t>
                      </a:r>
                      <a:endParaRPr lang="en-GB" sz="2200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9049">
                <a:tc>
                  <a:txBody>
                    <a:bodyPr/>
                    <a:lstStyle/>
                    <a:p>
                      <a:pPr algn="l"/>
                      <a:r>
                        <a:rPr lang="en-GB" sz="2200" dirty="0" smtClean="0"/>
                        <a:t>Livia </a:t>
                      </a:r>
                      <a:r>
                        <a:rPr lang="en-GB" sz="2200" b="1" dirty="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rPr>
                        <a:t>shall</a:t>
                      </a:r>
                      <a:r>
                        <a:rPr lang="en-GB" sz="2200" dirty="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rPr>
                        <a:t> </a:t>
                      </a:r>
                      <a:r>
                        <a:rPr lang="en-GB" sz="2200" dirty="0" smtClean="0"/>
                        <a:t>eat her broccoli .</a:t>
                      </a:r>
                      <a:endParaRPr lang="en-GB" sz="2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dirty="0" smtClean="0">
                          <a:solidFill>
                            <a:schemeClr val="bg1"/>
                          </a:solidFill>
                        </a:rPr>
                        <a:t>Livia is going</a:t>
                      </a:r>
                      <a:r>
                        <a:rPr lang="en-GB" sz="2200" baseline="0" dirty="0" smtClean="0">
                          <a:solidFill>
                            <a:schemeClr val="bg1"/>
                          </a:solidFill>
                        </a:rPr>
                        <a:t> to eat the broccoli. </a:t>
                      </a:r>
                      <a:endParaRPr lang="en-GB" sz="2200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9049">
                <a:tc>
                  <a:txBody>
                    <a:bodyPr/>
                    <a:lstStyle/>
                    <a:p>
                      <a:pPr algn="l"/>
                      <a:r>
                        <a:rPr lang="en-GB" sz="2200" dirty="0" smtClean="0"/>
                        <a:t>Livia </a:t>
                      </a:r>
                      <a:r>
                        <a:rPr lang="en-GB" sz="2200" b="1" dirty="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rPr>
                        <a:t>must</a:t>
                      </a:r>
                      <a:r>
                        <a:rPr lang="en-GB" sz="2200" dirty="0" smtClean="0"/>
                        <a:t> eat her broccoli.</a:t>
                      </a:r>
                      <a:endParaRPr lang="en-GB" sz="2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dirty="0" smtClean="0">
                          <a:solidFill>
                            <a:schemeClr val="bg1"/>
                          </a:solidFill>
                        </a:rPr>
                        <a:t>Livia is going to eat it.</a:t>
                      </a:r>
                      <a:r>
                        <a:rPr lang="en-GB" sz="2200" baseline="0" dirty="0" smtClean="0">
                          <a:solidFill>
                            <a:schemeClr val="bg1"/>
                          </a:solidFill>
                        </a:rPr>
                        <a:t> ‘Must’ suggests that there may be negative consequences if she doesn’t!</a:t>
                      </a:r>
                      <a:endParaRPr lang="en-GB" sz="2200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11560" y="2204864"/>
          <a:ext cx="7920880" cy="414673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48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726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8179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/>
                        <a:t>Sentence </a:t>
                      </a:r>
                      <a:endParaRPr lang="en-GB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/>
                        <a:t>Meaning </a:t>
                      </a:r>
                      <a:endParaRPr lang="en-GB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9049">
                <a:tc>
                  <a:txBody>
                    <a:bodyPr/>
                    <a:lstStyle/>
                    <a:p>
                      <a:pPr algn="l"/>
                      <a:r>
                        <a:rPr lang="en-GB" sz="2200" dirty="0" smtClean="0"/>
                        <a:t>Livia</a:t>
                      </a:r>
                      <a:r>
                        <a:rPr lang="en-GB" sz="2200" baseline="0" dirty="0" smtClean="0"/>
                        <a:t> </a:t>
                      </a:r>
                      <a:r>
                        <a:rPr lang="en-GB" sz="2200" b="1" baseline="0" dirty="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rPr>
                        <a:t>may </a:t>
                      </a:r>
                      <a:r>
                        <a:rPr lang="en-GB" sz="2200" baseline="0" dirty="0" smtClean="0"/>
                        <a:t>eat her broccoli. </a:t>
                      </a:r>
                      <a:endParaRPr lang="en-GB" sz="2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dirty="0" smtClean="0">
                          <a:solidFill>
                            <a:schemeClr val="tx1"/>
                          </a:solidFill>
                        </a:rPr>
                        <a:t>Livia has</a:t>
                      </a:r>
                      <a:r>
                        <a:rPr lang="en-GB" sz="2200" baseline="0" dirty="0" smtClean="0">
                          <a:solidFill>
                            <a:schemeClr val="tx1"/>
                          </a:solidFill>
                        </a:rPr>
                        <a:t> a choice – she may eat it, she might not – it’s up to her to decide. </a:t>
                      </a:r>
                      <a:endParaRPr lang="en-GB" sz="2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9049">
                <a:tc>
                  <a:txBody>
                    <a:bodyPr/>
                    <a:lstStyle/>
                    <a:p>
                      <a:pPr algn="l"/>
                      <a:r>
                        <a:rPr lang="en-GB" sz="2200" dirty="0" smtClean="0"/>
                        <a:t>Livia </a:t>
                      </a:r>
                      <a:r>
                        <a:rPr lang="en-GB" sz="2200" b="1" dirty="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rPr>
                        <a:t>shoul</a:t>
                      </a:r>
                      <a:r>
                        <a:rPr lang="en-GB" sz="2200" b="1" baseline="0" dirty="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rPr>
                        <a:t>d </a:t>
                      </a:r>
                      <a:r>
                        <a:rPr lang="en-GB" sz="2200" baseline="0" dirty="0" smtClean="0"/>
                        <a:t>eat her broccoli. </a:t>
                      </a:r>
                      <a:endParaRPr lang="en-GB" sz="2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dirty="0" smtClean="0">
                          <a:solidFill>
                            <a:schemeClr val="bg1"/>
                          </a:solidFill>
                        </a:rPr>
                        <a:t>It’s not still</a:t>
                      </a:r>
                      <a:r>
                        <a:rPr lang="en-GB" sz="2200" baseline="0" dirty="0" smtClean="0">
                          <a:solidFill>
                            <a:schemeClr val="bg1"/>
                          </a:solidFill>
                        </a:rPr>
                        <a:t> not </a:t>
                      </a:r>
                      <a:r>
                        <a:rPr lang="en-GB" sz="2200" dirty="0" smtClean="0">
                          <a:solidFill>
                            <a:schemeClr val="bg1"/>
                          </a:solidFill>
                        </a:rPr>
                        <a:t>certain</a:t>
                      </a:r>
                      <a:r>
                        <a:rPr lang="en-GB" sz="2200" baseline="0" dirty="0" smtClean="0">
                          <a:solidFill>
                            <a:schemeClr val="bg1"/>
                          </a:solidFill>
                        </a:rPr>
                        <a:t> but </a:t>
                      </a:r>
                      <a:r>
                        <a:rPr lang="en-GB" sz="2200" dirty="0" smtClean="0">
                          <a:solidFill>
                            <a:schemeClr val="bg1"/>
                          </a:solidFill>
                        </a:rPr>
                        <a:t>Livia</a:t>
                      </a:r>
                      <a:r>
                        <a:rPr lang="en-GB" sz="2200" baseline="0" dirty="0" smtClean="0">
                          <a:solidFill>
                            <a:schemeClr val="bg1"/>
                          </a:solidFill>
                        </a:rPr>
                        <a:t> has less of a choice, ‘should’ suggests that there is a strong reason for her to eat the broccoli. </a:t>
                      </a:r>
                      <a:endParaRPr lang="en-GB" sz="2200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9049">
                <a:tc>
                  <a:txBody>
                    <a:bodyPr/>
                    <a:lstStyle/>
                    <a:p>
                      <a:pPr algn="l"/>
                      <a:r>
                        <a:rPr lang="en-GB" sz="2200" dirty="0" smtClean="0"/>
                        <a:t>Livia </a:t>
                      </a:r>
                      <a:r>
                        <a:rPr lang="en-GB" sz="2200" b="1" dirty="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rPr>
                        <a:t>shall</a:t>
                      </a:r>
                      <a:r>
                        <a:rPr lang="en-GB" sz="2200" dirty="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rPr>
                        <a:t> </a:t>
                      </a:r>
                      <a:r>
                        <a:rPr lang="en-GB" sz="2200" dirty="0" smtClean="0"/>
                        <a:t>eat her broccoli .</a:t>
                      </a:r>
                      <a:endParaRPr lang="en-GB" sz="2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dirty="0" smtClean="0">
                          <a:solidFill>
                            <a:schemeClr val="bg1"/>
                          </a:solidFill>
                        </a:rPr>
                        <a:t>Livia is going</a:t>
                      </a:r>
                      <a:r>
                        <a:rPr lang="en-GB" sz="2200" baseline="0" dirty="0" smtClean="0">
                          <a:solidFill>
                            <a:schemeClr val="bg1"/>
                          </a:solidFill>
                        </a:rPr>
                        <a:t> to eat the broccoli. </a:t>
                      </a:r>
                      <a:endParaRPr lang="en-GB" sz="2200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9049">
                <a:tc>
                  <a:txBody>
                    <a:bodyPr/>
                    <a:lstStyle/>
                    <a:p>
                      <a:pPr algn="l"/>
                      <a:r>
                        <a:rPr lang="en-GB" sz="2200" dirty="0" smtClean="0"/>
                        <a:t>Livia </a:t>
                      </a:r>
                      <a:r>
                        <a:rPr lang="en-GB" sz="2200" b="1" dirty="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rPr>
                        <a:t>must</a:t>
                      </a:r>
                      <a:r>
                        <a:rPr lang="en-GB" sz="2200" dirty="0" smtClean="0"/>
                        <a:t> eat her broccoli.</a:t>
                      </a:r>
                      <a:endParaRPr lang="en-GB" sz="2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dirty="0" smtClean="0">
                          <a:solidFill>
                            <a:schemeClr val="bg1"/>
                          </a:solidFill>
                        </a:rPr>
                        <a:t>Livia is going to eat it.</a:t>
                      </a:r>
                      <a:r>
                        <a:rPr lang="en-GB" sz="2200" baseline="0" dirty="0" smtClean="0">
                          <a:solidFill>
                            <a:schemeClr val="bg1"/>
                          </a:solidFill>
                        </a:rPr>
                        <a:t> ‘Must’ suggests that there may be negative consequences if she doesn’t!</a:t>
                      </a:r>
                      <a:endParaRPr lang="en-GB" sz="2200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611560" y="2204864"/>
          <a:ext cx="7920880" cy="414673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48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726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8179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/>
                        <a:t>Sentence </a:t>
                      </a:r>
                      <a:endParaRPr lang="en-GB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/>
                        <a:t>Meaning </a:t>
                      </a:r>
                      <a:endParaRPr lang="en-GB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9049">
                <a:tc>
                  <a:txBody>
                    <a:bodyPr/>
                    <a:lstStyle/>
                    <a:p>
                      <a:pPr algn="l"/>
                      <a:r>
                        <a:rPr lang="en-GB" sz="2200" dirty="0" smtClean="0"/>
                        <a:t>Livia</a:t>
                      </a:r>
                      <a:r>
                        <a:rPr lang="en-GB" sz="2200" baseline="0" dirty="0" smtClean="0"/>
                        <a:t> </a:t>
                      </a:r>
                      <a:r>
                        <a:rPr lang="en-GB" sz="2200" b="1" baseline="0" dirty="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rPr>
                        <a:t>may </a:t>
                      </a:r>
                      <a:r>
                        <a:rPr lang="en-GB" sz="2200" baseline="0" dirty="0" smtClean="0"/>
                        <a:t>eat her broccoli. </a:t>
                      </a:r>
                      <a:endParaRPr lang="en-GB" sz="2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dirty="0" smtClean="0">
                          <a:solidFill>
                            <a:schemeClr val="tx1"/>
                          </a:solidFill>
                        </a:rPr>
                        <a:t>Livia has</a:t>
                      </a:r>
                      <a:r>
                        <a:rPr lang="en-GB" sz="2200" baseline="0" dirty="0" smtClean="0">
                          <a:solidFill>
                            <a:schemeClr val="tx1"/>
                          </a:solidFill>
                        </a:rPr>
                        <a:t> a choice – she may eat it, she might not – it’s up to her to decide. </a:t>
                      </a:r>
                      <a:endParaRPr lang="en-GB" sz="2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9049">
                <a:tc>
                  <a:txBody>
                    <a:bodyPr/>
                    <a:lstStyle/>
                    <a:p>
                      <a:pPr algn="l"/>
                      <a:r>
                        <a:rPr lang="en-GB" sz="2200" dirty="0" smtClean="0"/>
                        <a:t>Livia </a:t>
                      </a:r>
                      <a:r>
                        <a:rPr lang="en-GB" sz="2200" b="1" dirty="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rPr>
                        <a:t>shoul</a:t>
                      </a:r>
                      <a:r>
                        <a:rPr lang="en-GB" sz="2200" b="1" baseline="0" dirty="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rPr>
                        <a:t>d </a:t>
                      </a:r>
                      <a:r>
                        <a:rPr lang="en-GB" sz="2200" baseline="0" dirty="0" smtClean="0"/>
                        <a:t>eat her broccoli. </a:t>
                      </a:r>
                      <a:endParaRPr lang="en-GB" sz="2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dirty="0" smtClean="0">
                          <a:solidFill>
                            <a:schemeClr val="tx1"/>
                          </a:solidFill>
                        </a:rPr>
                        <a:t>It’s not still</a:t>
                      </a:r>
                      <a:r>
                        <a:rPr lang="en-GB" sz="2200" baseline="0" dirty="0" smtClean="0">
                          <a:solidFill>
                            <a:schemeClr val="tx1"/>
                          </a:solidFill>
                        </a:rPr>
                        <a:t> not </a:t>
                      </a:r>
                      <a:r>
                        <a:rPr lang="en-GB" sz="2200" dirty="0" smtClean="0">
                          <a:solidFill>
                            <a:schemeClr val="tx1"/>
                          </a:solidFill>
                        </a:rPr>
                        <a:t>certain</a:t>
                      </a:r>
                      <a:r>
                        <a:rPr lang="en-GB" sz="2200" baseline="0" dirty="0" smtClean="0">
                          <a:solidFill>
                            <a:schemeClr val="tx1"/>
                          </a:solidFill>
                        </a:rPr>
                        <a:t> but </a:t>
                      </a:r>
                      <a:r>
                        <a:rPr lang="en-GB" sz="2200" dirty="0" smtClean="0">
                          <a:solidFill>
                            <a:schemeClr val="tx1"/>
                          </a:solidFill>
                        </a:rPr>
                        <a:t>Livia</a:t>
                      </a:r>
                      <a:r>
                        <a:rPr lang="en-GB" sz="2200" baseline="0" dirty="0" smtClean="0">
                          <a:solidFill>
                            <a:schemeClr val="tx1"/>
                          </a:solidFill>
                        </a:rPr>
                        <a:t> has less of a choice. ‘Should’ suggests that there is a strong reason for her to eat the broccoli. </a:t>
                      </a:r>
                      <a:endParaRPr lang="en-GB" sz="2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9049">
                <a:tc>
                  <a:txBody>
                    <a:bodyPr/>
                    <a:lstStyle/>
                    <a:p>
                      <a:pPr algn="l"/>
                      <a:r>
                        <a:rPr lang="en-GB" sz="2200" dirty="0" smtClean="0"/>
                        <a:t>Livia </a:t>
                      </a:r>
                      <a:r>
                        <a:rPr lang="en-GB" sz="2200" b="1" dirty="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rPr>
                        <a:t>shall</a:t>
                      </a:r>
                      <a:r>
                        <a:rPr lang="en-GB" sz="2200" dirty="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rPr>
                        <a:t> </a:t>
                      </a:r>
                      <a:r>
                        <a:rPr lang="en-GB" sz="2200" dirty="0" smtClean="0"/>
                        <a:t>eat her broccoli .</a:t>
                      </a:r>
                      <a:endParaRPr lang="en-GB" sz="2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dirty="0" smtClean="0">
                          <a:solidFill>
                            <a:schemeClr val="bg1"/>
                          </a:solidFill>
                        </a:rPr>
                        <a:t>Livia is going</a:t>
                      </a:r>
                      <a:r>
                        <a:rPr lang="en-GB" sz="2200" baseline="0" dirty="0" smtClean="0">
                          <a:solidFill>
                            <a:schemeClr val="bg1"/>
                          </a:solidFill>
                        </a:rPr>
                        <a:t> to eat the broccoli. </a:t>
                      </a:r>
                      <a:endParaRPr lang="en-GB" sz="2200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9049">
                <a:tc>
                  <a:txBody>
                    <a:bodyPr/>
                    <a:lstStyle/>
                    <a:p>
                      <a:pPr algn="l"/>
                      <a:r>
                        <a:rPr lang="en-GB" sz="2200" dirty="0" smtClean="0"/>
                        <a:t>Livia </a:t>
                      </a:r>
                      <a:r>
                        <a:rPr lang="en-GB" sz="2200" b="1" dirty="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rPr>
                        <a:t>must</a:t>
                      </a:r>
                      <a:r>
                        <a:rPr lang="en-GB" sz="2200" dirty="0" smtClean="0"/>
                        <a:t> eat her broccoli.</a:t>
                      </a:r>
                      <a:endParaRPr lang="en-GB" sz="2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dirty="0" smtClean="0">
                          <a:solidFill>
                            <a:schemeClr val="bg1"/>
                          </a:solidFill>
                        </a:rPr>
                        <a:t>Livia is going to eat it.</a:t>
                      </a:r>
                      <a:r>
                        <a:rPr lang="en-GB" sz="2200" baseline="0" dirty="0" smtClean="0">
                          <a:solidFill>
                            <a:schemeClr val="bg1"/>
                          </a:solidFill>
                        </a:rPr>
                        <a:t> ‘Must’ suggests that there may be negative consequences if she doesn’t!</a:t>
                      </a:r>
                      <a:endParaRPr lang="en-GB" sz="2200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611560" y="2204864"/>
          <a:ext cx="7920880" cy="414673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48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726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8179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/>
                        <a:t>Sentence </a:t>
                      </a:r>
                      <a:endParaRPr lang="en-GB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/>
                        <a:t>Meaning </a:t>
                      </a:r>
                      <a:endParaRPr lang="en-GB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9049">
                <a:tc>
                  <a:txBody>
                    <a:bodyPr/>
                    <a:lstStyle/>
                    <a:p>
                      <a:pPr algn="l"/>
                      <a:r>
                        <a:rPr lang="en-GB" sz="2200" dirty="0" smtClean="0"/>
                        <a:t>Livia</a:t>
                      </a:r>
                      <a:r>
                        <a:rPr lang="en-GB" sz="2200" baseline="0" dirty="0" smtClean="0"/>
                        <a:t> </a:t>
                      </a:r>
                      <a:r>
                        <a:rPr lang="en-GB" sz="2200" b="1" baseline="0" dirty="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rPr>
                        <a:t>may </a:t>
                      </a:r>
                      <a:r>
                        <a:rPr lang="en-GB" sz="2200" baseline="0" dirty="0" smtClean="0"/>
                        <a:t>eat her broccoli. </a:t>
                      </a:r>
                      <a:endParaRPr lang="en-GB" sz="2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dirty="0" smtClean="0">
                          <a:solidFill>
                            <a:schemeClr val="tx1"/>
                          </a:solidFill>
                        </a:rPr>
                        <a:t>Livia has</a:t>
                      </a:r>
                      <a:r>
                        <a:rPr lang="en-GB" sz="2200" baseline="0" dirty="0" smtClean="0">
                          <a:solidFill>
                            <a:schemeClr val="tx1"/>
                          </a:solidFill>
                        </a:rPr>
                        <a:t> a choice – she may eat it, she might not – it’s up to her to decide. </a:t>
                      </a:r>
                      <a:endParaRPr lang="en-GB" sz="2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9049">
                <a:tc>
                  <a:txBody>
                    <a:bodyPr/>
                    <a:lstStyle/>
                    <a:p>
                      <a:pPr algn="l"/>
                      <a:r>
                        <a:rPr lang="en-GB" sz="2200" dirty="0" smtClean="0"/>
                        <a:t>Livia </a:t>
                      </a:r>
                      <a:r>
                        <a:rPr lang="en-GB" sz="2200" b="1" dirty="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rPr>
                        <a:t>shoul</a:t>
                      </a:r>
                      <a:r>
                        <a:rPr lang="en-GB" sz="2200" b="1" baseline="0" dirty="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rPr>
                        <a:t>d </a:t>
                      </a:r>
                      <a:r>
                        <a:rPr lang="en-GB" sz="2200" baseline="0" dirty="0" smtClean="0"/>
                        <a:t>eat her broccoli. </a:t>
                      </a:r>
                      <a:endParaRPr lang="en-GB" sz="2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dirty="0" smtClean="0">
                          <a:solidFill>
                            <a:schemeClr val="tx1"/>
                          </a:solidFill>
                        </a:rPr>
                        <a:t>It’s not still</a:t>
                      </a:r>
                      <a:r>
                        <a:rPr lang="en-GB" sz="2200" baseline="0" dirty="0" smtClean="0">
                          <a:solidFill>
                            <a:schemeClr val="tx1"/>
                          </a:solidFill>
                        </a:rPr>
                        <a:t> not </a:t>
                      </a:r>
                      <a:r>
                        <a:rPr lang="en-GB" sz="2200" dirty="0" smtClean="0">
                          <a:solidFill>
                            <a:schemeClr val="tx1"/>
                          </a:solidFill>
                        </a:rPr>
                        <a:t>certain</a:t>
                      </a:r>
                      <a:r>
                        <a:rPr lang="en-GB" sz="2200" baseline="0" dirty="0" smtClean="0">
                          <a:solidFill>
                            <a:schemeClr val="tx1"/>
                          </a:solidFill>
                        </a:rPr>
                        <a:t> but </a:t>
                      </a:r>
                      <a:r>
                        <a:rPr lang="en-GB" sz="2200" dirty="0" smtClean="0">
                          <a:solidFill>
                            <a:schemeClr val="tx1"/>
                          </a:solidFill>
                        </a:rPr>
                        <a:t>Livia</a:t>
                      </a:r>
                      <a:r>
                        <a:rPr lang="en-GB" sz="2200" baseline="0" dirty="0" smtClean="0">
                          <a:solidFill>
                            <a:schemeClr val="tx1"/>
                          </a:solidFill>
                        </a:rPr>
                        <a:t> has less of a choice. ‘Should’ suggests that there is a strong reason for her to eat the broccoli. </a:t>
                      </a:r>
                      <a:endParaRPr lang="en-GB" sz="2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9049">
                <a:tc>
                  <a:txBody>
                    <a:bodyPr/>
                    <a:lstStyle/>
                    <a:p>
                      <a:pPr algn="l"/>
                      <a:r>
                        <a:rPr lang="en-GB" sz="2200" dirty="0" smtClean="0"/>
                        <a:t>Livia </a:t>
                      </a:r>
                      <a:r>
                        <a:rPr lang="en-GB" sz="2200" b="1" dirty="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rPr>
                        <a:t>shall</a:t>
                      </a:r>
                      <a:r>
                        <a:rPr lang="en-GB" sz="2200" dirty="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rPr>
                        <a:t> </a:t>
                      </a:r>
                      <a:r>
                        <a:rPr lang="en-GB" sz="2200" dirty="0" smtClean="0"/>
                        <a:t>eat her broccoli .</a:t>
                      </a:r>
                      <a:endParaRPr lang="en-GB" sz="2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dirty="0" smtClean="0">
                          <a:solidFill>
                            <a:schemeClr val="tx1"/>
                          </a:solidFill>
                        </a:rPr>
                        <a:t>Livia is going</a:t>
                      </a:r>
                      <a:r>
                        <a:rPr lang="en-GB" sz="2200" baseline="0" dirty="0" smtClean="0">
                          <a:solidFill>
                            <a:schemeClr val="tx1"/>
                          </a:solidFill>
                        </a:rPr>
                        <a:t> to eat the broccoli. </a:t>
                      </a:r>
                      <a:endParaRPr lang="en-GB" sz="2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9049">
                <a:tc>
                  <a:txBody>
                    <a:bodyPr/>
                    <a:lstStyle/>
                    <a:p>
                      <a:pPr algn="l"/>
                      <a:r>
                        <a:rPr lang="en-GB" sz="2200" dirty="0" smtClean="0"/>
                        <a:t>Livia </a:t>
                      </a:r>
                      <a:r>
                        <a:rPr lang="en-GB" sz="2200" b="1" dirty="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rPr>
                        <a:t>must</a:t>
                      </a:r>
                      <a:r>
                        <a:rPr lang="en-GB" sz="2200" dirty="0" smtClean="0"/>
                        <a:t> eat her broccoli.</a:t>
                      </a:r>
                      <a:endParaRPr lang="en-GB" sz="2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dirty="0" smtClean="0">
                          <a:solidFill>
                            <a:schemeClr val="bg1"/>
                          </a:solidFill>
                        </a:rPr>
                        <a:t>Livia is going to eat it.</a:t>
                      </a:r>
                      <a:r>
                        <a:rPr lang="en-GB" sz="2200" baseline="0" dirty="0" smtClean="0">
                          <a:solidFill>
                            <a:schemeClr val="bg1"/>
                          </a:solidFill>
                        </a:rPr>
                        <a:t> ‘Must’ suggests that there may be negative consequences if she doesn’t!</a:t>
                      </a:r>
                      <a:endParaRPr lang="en-GB" sz="2200" dirty="0" smtClean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611560" y="2204864"/>
          <a:ext cx="7920880" cy="414673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48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726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8179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/>
                        <a:t>Sentence </a:t>
                      </a:r>
                      <a:endParaRPr lang="en-GB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/>
                        <a:t>Meaning </a:t>
                      </a:r>
                      <a:endParaRPr lang="en-GB" sz="20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9049">
                <a:tc>
                  <a:txBody>
                    <a:bodyPr/>
                    <a:lstStyle/>
                    <a:p>
                      <a:pPr algn="l"/>
                      <a:r>
                        <a:rPr lang="en-GB" sz="2200" dirty="0" smtClean="0"/>
                        <a:t>Livia</a:t>
                      </a:r>
                      <a:r>
                        <a:rPr lang="en-GB" sz="2200" baseline="0" dirty="0" smtClean="0"/>
                        <a:t> </a:t>
                      </a:r>
                      <a:r>
                        <a:rPr lang="en-GB" sz="2200" b="1" baseline="0" dirty="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rPr>
                        <a:t>may </a:t>
                      </a:r>
                      <a:r>
                        <a:rPr lang="en-GB" sz="2200" baseline="0" dirty="0" smtClean="0"/>
                        <a:t>eat her broccoli. </a:t>
                      </a:r>
                      <a:endParaRPr lang="en-GB" sz="2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dirty="0" smtClean="0">
                          <a:solidFill>
                            <a:schemeClr val="tx1"/>
                          </a:solidFill>
                        </a:rPr>
                        <a:t>Livia has</a:t>
                      </a:r>
                      <a:r>
                        <a:rPr lang="en-GB" sz="2200" baseline="0" dirty="0" smtClean="0">
                          <a:solidFill>
                            <a:schemeClr val="tx1"/>
                          </a:solidFill>
                        </a:rPr>
                        <a:t> a choice – she may eat it, she might not – it’s up to her to decide. </a:t>
                      </a:r>
                      <a:endParaRPr lang="en-GB" sz="2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9049">
                <a:tc>
                  <a:txBody>
                    <a:bodyPr/>
                    <a:lstStyle/>
                    <a:p>
                      <a:pPr algn="l"/>
                      <a:r>
                        <a:rPr lang="en-GB" sz="2200" dirty="0" smtClean="0"/>
                        <a:t>Livia </a:t>
                      </a:r>
                      <a:r>
                        <a:rPr lang="en-GB" sz="2200" b="1" dirty="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rPr>
                        <a:t>shoul</a:t>
                      </a:r>
                      <a:r>
                        <a:rPr lang="en-GB" sz="2200" b="1" baseline="0" dirty="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rPr>
                        <a:t>d </a:t>
                      </a:r>
                      <a:r>
                        <a:rPr lang="en-GB" sz="2200" baseline="0" dirty="0" smtClean="0"/>
                        <a:t>eat her broccoli. </a:t>
                      </a:r>
                      <a:endParaRPr lang="en-GB" sz="2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dirty="0" smtClean="0">
                          <a:solidFill>
                            <a:schemeClr val="tx1"/>
                          </a:solidFill>
                        </a:rPr>
                        <a:t>It’s not still</a:t>
                      </a:r>
                      <a:r>
                        <a:rPr lang="en-GB" sz="2200" baseline="0" dirty="0" smtClean="0">
                          <a:solidFill>
                            <a:schemeClr val="tx1"/>
                          </a:solidFill>
                        </a:rPr>
                        <a:t> not </a:t>
                      </a:r>
                      <a:r>
                        <a:rPr lang="en-GB" sz="2200" dirty="0" smtClean="0">
                          <a:solidFill>
                            <a:schemeClr val="tx1"/>
                          </a:solidFill>
                        </a:rPr>
                        <a:t>certain</a:t>
                      </a:r>
                      <a:r>
                        <a:rPr lang="en-GB" sz="2200" baseline="0" dirty="0" smtClean="0">
                          <a:solidFill>
                            <a:schemeClr val="tx1"/>
                          </a:solidFill>
                        </a:rPr>
                        <a:t> but </a:t>
                      </a:r>
                      <a:r>
                        <a:rPr lang="en-GB" sz="2200" dirty="0" smtClean="0">
                          <a:solidFill>
                            <a:schemeClr val="tx1"/>
                          </a:solidFill>
                        </a:rPr>
                        <a:t>Livia</a:t>
                      </a:r>
                      <a:r>
                        <a:rPr lang="en-GB" sz="2200" baseline="0" dirty="0" smtClean="0">
                          <a:solidFill>
                            <a:schemeClr val="tx1"/>
                          </a:solidFill>
                        </a:rPr>
                        <a:t> has less of a choice. ‘Should’ suggests that there is a strong reason for her to eat the broccoli. </a:t>
                      </a:r>
                      <a:endParaRPr lang="en-GB" sz="2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9049">
                <a:tc>
                  <a:txBody>
                    <a:bodyPr/>
                    <a:lstStyle/>
                    <a:p>
                      <a:pPr algn="l"/>
                      <a:r>
                        <a:rPr lang="en-GB" sz="2200" dirty="0" smtClean="0"/>
                        <a:t>Livia </a:t>
                      </a:r>
                      <a:r>
                        <a:rPr lang="en-GB" sz="2200" b="1" dirty="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rPr>
                        <a:t>shall</a:t>
                      </a:r>
                      <a:r>
                        <a:rPr lang="en-GB" sz="2200" dirty="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rPr>
                        <a:t> </a:t>
                      </a:r>
                      <a:r>
                        <a:rPr lang="en-GB" sz="2200" dirty="0" smtClean="0"/>
                        <a:t>eat her broccoli .</a:t>
                      </a:r>
                      <a:endParaRPr lang="en-GB" sz="2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dirty="0" smtClean="0">
                          <a:solidFill>
                            <a:schemeClr val="tx1"/>
                          </a:solidFill>
                        </a:rPr>
                        <a:t>Livia is going</a:t>
                      </a:r>
                      <a:r>
                        <a:rPr lang="en-GB" sz="2200" baseline="0" dirty="0" smtClean="0">
                          <a:solidFill>
                            <a:schemeClr val="tx1"/>
                          </a:solidFill>
                        </a:rPr>
                        <a:t> to eat the broccoli. </a:t>
                      </a:r>
                      <a:endParaRPr lang="en-GB" sz="2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9049">
                <a:tc>
                  <a:txBody>
                    <a:bodyPr/>
                    <a:lstStyle/>
                    <a:p>
                      <a:pPr algn="l"/>
                      <a:r>
                        <a:rPr lang="en-GB" sz="2200" dirty="0" smtClean="0"/>
                        <a:t>Livia </a:t>
                      </a:r>
                      <a:r>
                        <a:rPr lang="en-GB" sz="2200" b="1" dirty="0" smtClean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rPr>
                        <a:t>must</a:t>
                      </a:r>
                      <a:r>
                        <a:rPr lang="en-GB" sz="2200" dirty="0" smtClean="0"/>
                        <a:t> eat her broccoli.</a:t>
                      </a:r>
                      <a:endParaRPr lang="en-GB" sz="2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200" dirty="0" smtClean="0">
                          <a:solidFill>
                            <a:schemeClr val="tx1"/>
                          </a:solidFill>
                        </a:rPr>
                        <a:t>Livia is going to eat it.</a:t>
                      </a:r>
                      <a:r>
                        <a:rPr lang="en-GB" sz="2200" baseline="0" dirty="0" smtClean="0">
                          <a:solidFill>
                            <a:schemeClr val="tx1"/>
                          </a:solidFill>
                        </a:rPr>
                        <a:t> ‘Must’ suggests that there may be negative consequences if she doesn’t!</a:t>
                      </a:r>
                      <a:endParaRPr lang="en-GB" sz="22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7000" b="1" dirty="0" smtClean="0"/>
              <a:t>Verbs - Recap</a:t>
            </a:r>
            <a:endParaRPr lang="en-GB" sz="7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060432" cy="1143000"/>
          </a:xfrm>
        </p:spPr>
        <p:txBody>
          <a:bodyPr>
            <a:normAutofit/>
          </a:bodyPr>
          <a:lstStyle/>
          <a:p>
            <a:pPr algn="ctr"/>
            <a:r>
              <a:rPr lang="en-GB" sz="5000" b="1" dirty="0" smtClean="0"/>
              <a:t>Modal Verbs</a:t>
            </a:r>
            <a:endParaRPr lang="en-GB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340768"/>
            <a:ext cx="8291264" cy="4464496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</a:rPr>
              <a:t>Can you identify the modal verbs in these sentences?</a:t>
            </a:r>
          </a:p>
          <a:p>
            <a:pPr>
              <a:lnSpc>
                <a:spcPct val="110000"/>
              </a:lnSpc>
            </a:pPr>
            <a:r>
              <a:rPr lang="en-GB" dirty="0" smtClean="0"/>
              <a:t>You </a:t>
            </a:r>
            <a:r>
              <a:rPr lang="en-GB" dirty="0" smtClean="0"/>
              <a:t>must eat all your vegetables if you want pudding.</a:t>
            </a:r>
          </a:p>
          <a:p>
            <a:pPr>
              <a:lnSpc>
                <a:spcPct val="110000"/>
              </a:lnSpc>
              <a:buNone/>
            </a:pPr>
            <a:r>
              <a:rPr lang="en-GB" b="1" dirty="0" smtClean="0"/>
              <a:t>	</a:t>
            </a:r>
            <a:r>
              <a:rPr lang="en-GB" dirty="0" smtClean="0"/>
              <a:t>You </a:t>
            </a:r>
            <a:r>
              <a:rPr lang="en-GB" b="1" dirty="0" smtClean="0">
                <a:solidFill>
                  <a:srgbClr val="FF0066"/>
                </a:solidFill>
              </a:rPr>
              <a:t>must</a:t>
            </a:r>
            <a:r>
              <a:rPr lang="en-GB" dirty="0" smtClean="0"/>
              <a:t> eat all your vegetables if you want pudding.</a:t>
            </a:r>
          </a:p>
          <a:p>
            <a:pPr>
              <a:lnSpc>
                <a:spcPct val="110000"/>
              </a:lnSpc>
            </a:pPr>
            <a:r>
              <a:rPr lang="en-GB" dirty="0" smtClean="0"/>
              <a:t>Josh hoped he could finish the game before his mum turned off the </a:t>
            </a:r>
            <a:r>
              <a:rPr lang="en-GB" dirty="0" smtClean="0"/>
              <a:t>X-box</a:t>
            </a:r>
            <a:r>
              <a:rPr lang="en-GB" dirty="0" smtClean="0"/>
              <a:t>. </a:t>
            </a:r>
          </a:p>
          <a:p>
            <a:pPr>
              <a:lnSpc>
                <a:spcPct val="110000"/>
              </a:lnSpc>
              <a:buNone/>
            </a:pPr>
            <a:r>
              <a:rPr lang="en-GB" dirty="0" smtClean="0"/>
              <a:t>	Josh hoped he </a:t>
            </a:r>
            <a:r>
              <a:rPr lang="en-GB" b="1" dirty="0" smtClean="0">
                <a:solidFill>
                  <a:srgbClr val="FF0066"/>
                </a:solidFill>
              </a:rPr>
              <a:t>could</a:t>
            </a:r>
            <a:r>
              <a:rPr lang="en-GB" dirty="0" smtClean="0"/>
              <a:t> finish the game before his mum turned off the </a:t>
            </a:r>
            <a:r>
              <a:rPr lang="en-GB" dirty="0" smtClean="0"/>
              <a:t>X-box</a:t>
            </a:r>
            <a:r>
              <a:rPr lang="en-GB" dirty="0" smtClean="0"/>
              <a:t>. </a:t>
            </a:r>
            <a:endParaRPr lang="en-GB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110000"/>
              </a:lnSpc>
            </a:pPr>
            <a:r>
              <a:rPr lang="en-GB" dirty="0" smtClean="0"/>
              <a:t>I would like to come tomorrow, if that’s still okay? </a:t>
            </a:r>
          </a:p>
          <a:p>
            <a:pPr>
              <a:lnSpc>
                <a:spcPct val="110000"/>
              </a:lnSpc>
              <a:buNone/>
            </a:pPr>
            <a:r>
              <a:rPr lang="en-GB" dirty="0" smtClean="0"/>
              <a:t>    I </a:t>
            </a:r>
            <a:r>
              <a:rPr lang="en-GB" b="1" dirty="0" smtClean="0">
                <a:solidFill>
                  <a:srgbClr val="FF0066"/>
                </a:solidFill>
              </a:rPr>
              <a:t>would</a:t>
            </a:r>
            <a:r>
              <a:rPr lang="en-GB" dirty="0" smtClean="0"/>
              <a:t> like to come tomorrow, if that’s still okay? </a:t>
            </a:r>
            <a:endParaRPr lang="en-GB" b="1" dirty="0" smtClean="0"/>
          </a:p>
          <a:p>
            <a:pPr>
              <a:lnSpc>
                <a:spcPct val="110000"/>
              </a:lnSpc>
              <a:buNone/>
            </a:pPr>
            <a:r>
              <a:rPr lang="en-GB" b="1" dirty="0" smtClean="0"/>
              <a:t>	</a:t>
            </a:r>
          </a:p>
          <a:p>
            <a:pPr>
              <a:lnSpc>
                <a:spcPct val="110000"/>
              </a:lnSpc>
              <a:buNone/>
            </a:pPr>
            <a:endParaRPr lang="en-GB" b="1" dirty="0" smtClean="0"/>
          </a:p>
          <a:p>
            <a:pPr>
              <a:lnSpc>
                <a:spcPct val="110000"/>
              </a:lnSpc>
              <a:buNone/>
            </a:pPr>
            <a:endParaRPr lang="en-GB" sz="3000" b="1" dirty="0" smtClean="0"/>
          </a:p>
          <a:p>
            <a:pPr>
              <a:buNone/>
            </a:pPr>
            <a:endParaRPr lang="en-GB" sz="2800" dirty="0" smtClean="0"/>
          </a:p>
          <a:p>
            <a:pPr marL="514350" indent="-514350">
              <a:buNone/>
            </a:pPr>
            <a:endParaRPr lang="en-GB" sz="2800" b="1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1143000"/>
          </a:xfrm>
        </p:spPr>
        <p:txBody>
          <a:bodyPr>
            <a:normAutofit/>
          </a:bodyPr>
          <a:lstStyle/>
          <a:p>
            <a:pPr algn="ctr"/>
            <a:r>
              <a:rPr lang="en-GB" sz="5000" b="1" dirty="0" smtClean="0"/>
              <a:t>Modal Verbs</a:t>
            </a:r>
            <a:endParaRPr lang="en-GB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1560" y="1628800"/>
            <a:ext cx="8075240" cy="4572000"/>
          </a:xfrm>
        </p:spPr>
        <p:txBody>
          <a:bodyPr/>
          <a:lstStyle/>
          <a:p>
            <a:r>
              <a:rPr lang="en-GB" sz="2800" dirty="0" smtClean="0"/>
              <a:t>Modal verbs have a positive and a negative form.</a:t>
            </a:r>
          </a:p>
          <a:p>
            <a:r>
              <a:rPr lang="en-GB" sz="2800" dirty="0" smtClean="0"/>
              <a:t>For example:</a:t>
            </a:r>
          </a:p>
          <a:p>
            <a:endParaRPr lang="en-GB" sz="2800" dirty="0" smtClean="0"/>
          </a:p>
          <a:p>
            <a:pPr>
              <a:buNone/>
            </a:pPr>
            <a:endParaRPr lang="en-GB" sz="2800" dirty="0" smtClean="0"/>
          </a:p>
          <a:p>
            <a:endParaRPr lang="en-GB" sz="2800" dirty="0" smtClean="0"/>
          </a:p>
          <a:p>
            <a:endParaRPr lang="en-GB" sz="2800" dirty="0" smtClean="0"/>
          </a:p>
          <a:p>
            <a:endParaRPr lang="en-GB" dirty="0" smtClean="0"/>
          </a:p>
          <a:p>
            <a:endParaRPr lang="en-GB" dirty="0" smtClean="0"/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</p:txBody>
      </p:sp>
      <p:pic>
        <p:nvPicPr>
          <p:cNvPr id="5" name="Picture 2" descr="http://www.mansioningles.com/images9/gram62_1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1321" y="3068960"/>
            <a:ext cx="7361359" cy="31683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060432" cy="1143000"/>
          </a:xfrm>
        </p:spPr>
        <p:txBody>
          <a:bodyPr>
            <a:normAutofit/>
          </a:bodyPr>
          <a:lstStyle/>
          <a:p>
            <a:pPr algn="ctr"/>
            <a:r>
              <a:rPr lang="en-GB" sz="5000" b="1" dirty="0" smtClean="0"/>
              <a:t>Modal Verbs</a:t>
            </a:r>
            <a:endParaRPr lang="en-GB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340768"/>
            <a:ext cx="8291264" cy="4464496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en-GB" sz="1900" b="1" dirty="0" smtClean="0">
                <a:solidFill>
                  <a:schemeClr val="accent6">
                    <a:lumMod val="75000"/>
                  </a:schemeClr>
                </a:solidFill>
              </a:rPr>
              <a:t>Can you change the modal verbs in these sentences so that they are negative?</a:t>
            </a:r>
          </a:p>
          <a:p>
            <a:pPr>
              <a:lnSpc>
                <a:spcPct val="110000"/>
              </a:lnSpc>
            </a:pPr>
            <a:r>
              <a:rPr lang="en-GB" dirty="0" smtClean="0"/>
              <a:t>You must touch the big red button.</a:t>
            </a:r>
          </a:p>
          <a:p>
            <a:pPr>
              <a:lnSpc>
                <a:spcPct val="110000"/>
              </a:lnSpc>
            </a:pPr>
            <a:r>
              <a:rPr lang="en-GB" dirty="0" smtClean="0"/>
              <a:t>I </a:t>
            </a:r>
            <a:r>
              <a:rPr lang="en-GB" dirty="0" smtClean="0"/>
              <a:t>would recommend broccoli sandwiches. </a:t>
            </a:r>
          </a:p>
          <a:p>
            <a:pPr>
              <a:lnSpc>
                <a:spcPct val="110000"/>
              </a:lnSpc>
            </a:pPr>
            <a:r>
              <a:rPr lang="en-GB" dirty="0" smtClean="0"/>
              <a:t>Oliver may be able to finish on time. </a:t>
            </a:r>
          </a:p>
          <a:p>
            <a:pPr>
              <a:lnSpc>
                <a:spcPct val="110000"/>
              </a:lnSpc>
            </a:pPr>
            <a:r>
              <a:rPr lang="en-GB" dirty="0" smtClean="0"/>
              <a:t>Fish should be left out of water. </a:t>
            </a:r>
          </a:p>
          <a:p>
            <a:pPr>
              <a:lnSpc>
                <a:spcPct val="110000"/>
              </a:lnSpc>
            </a:pPr>
            <a:r>
              <a:rPr lang="en-GB" dirty="0" smtClean="0"/>
              <a:t>Ava can remember where she put her headphones. </a:t>
            </a:r>
          </a:p>
          <a:p>
            <a:pPr>
              <a:lnSpc>
                <a:spcPct val="110000"/>
              </a:lnSpc>
            </a:pPr>
            <a:r>
              <a:rPr lang="en-GB" dirty="0" smtClean="0"/>
              <a:t>“I will</a:t>
            </a:r>
            <a:r>
              <a:rPr lang="en-GB" b="1" dirty="0" smtClean="0">
                <a:solidFill>
                  <a:srgbClr val="FF0066"/>
                </a:solidFill>
              </a:rPr>
              <a:t> </a:t>
            </a:r>
            <a:r>
              <a:rPr lang="en-GB" dirty="0" smtClean="0"/>
              <a:t>take your half of the chocolate bar,” Ralf promised.</a:t>
            </a:r>
          </a:p>
          <a:p>
            <a:pPr>
              <a:lnSpc>
                <a:spcPct val="110000"/>
              </a:lnSpc>
            </a:pPr>
            <a:endParaRPr lang="en-GB" b="1" dirty="0" smtClean="0"/>
          </a:p>
          <a:p>
            <a:pPr>
              <a:lnSpc>
                <a:spcPct val="110000"/>
              </a:lnSpc>
              <a:buNone/>
            </a:pPr>
            <a:endParaRPr lang="en-GB" sz="3000" b="1" dirty="0" smtClean="0"/>
          </a:p>
          <a:p>
            <a:pPr>
              <a:buNone/>
            </a:pPr>
            <a:endParaRPr lang="en-GB" sz="2800" dirty="0" smtClean="0"/>
          </a:p>
          <a:p>
            <a:pPr marL="514350" indent="-514350">
              <a:buNone/>
            </a:pPr>
            <a:endParaRPr lang="en-GB" sz="2800" b="1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060432" cy="1143000"/>
          </a:xfrm>
        </p:spPr>
        <p:txBody>
          <a:bodyPr>
            <a:normAutofit/>
          </a:bodyPr>
          <a:lstStyle/>
          <a:p>
            <a:pPr algn="ctr"/>
            <a:r>
              <a:rPr lang="en-GB" sz="5000" b="1" dirty="0" smtClean="0"/>
              <a:t>Modal Verbs</a:t>
            </a:r>
            <a:endParaRPr lang="en-GB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340768"/>
            <a:ext cx="8291264" cy="4464496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en-GB" sz="1900" b="1" dirty="0" smtClean="0">
                <a:solidFill>
                  <a:schemeClr val="accent6">
                    <a:lumMod val="75000"/>
                  </a:schemeClr>
                </a:solidFill>
              </a:rPr>
              <a:t>Can you change the modal verbs in these sentences so that they are negative?</a:t>
            </a:r>
          </a:p>
          <a:p>
            <a:pPr>
              <a:lnSpc>
                <a:spcPct val="110000"/>
              </a:lnSpc>
            </a:pPr>
            <a:r>
              <a:rPr lang="en-GB" dirty="0" smtClean="0"/>
              <a:t>You </a:t>
            </a:r>
            <a:r>
              <a:rPr lang="en-GB" b="1" dirty="0" smtClean="0">
                <a:solidFill>
                  <a:srgbClr val="FF0066"/>
                </a:solidFill>
              </a:rPr>
              <a:t>mustn't</a:t>
            </a:r>
            <a:r>
              <a:rPr lang="en-GB" dirty="0" smtClean="0"/>
              <a:t> touch the big red button.</a:t>
            </a:r>
          </a:p>
          <a:p>
            <a:pPr>
              <a:lnSpc>
                <a:spcPct val="110000"/>
              </a:lnSpc>
            </a:pPr>
            <a:r>
              <a:rPr lang="en-GB" dirty="0" smtClean="0"/>
              <a:t>I </a:t>
            </a:r>
            <a:r>
              <a:rPr lang="en-GB" b="1" dirty="0" smtClean="0">
                <a:solidFill>
                  <a:srgbClr val="FF0066"/>
                </a:solidFill>
              </a:rPr>
              <a:t>wouldn’t</a:t>
            </a:r>
            <a:r>
              <a:rPr lang="en-GB" dirty="0" smtClean="0"/>
              <a:t> recommend broccoli sandwiches. </a:t>
            </a:r>
          </a:p>
          <a:p>
            <a:pPr>
              <a:lnSpc>
                <a:spcPct val="110000"/>
              </a:lnSpc>
            </a:pPr>
            <a:r>
              <a:rPr lang="en-GB" dirty="0" smtClean="0"/>
              <a:t>Oliver </a:t>
            </a:r>
            <a:r>
              <a:rPr lang="en-GB" b="1" dirty="0" smtClean="0">
                <a:solidFill>
                  <a:srgbClr val="FF0066"/>
                </a:solidFill>
              </a:rPr>
              <a:t>may not </a:t>
            </a:r>
            <a:r>
              <a:rPr lang="en-GB" dirty="0" smtClean="0"/>
              <a:t>be able to finish on time. </a:t>
            </a:r>
          </a:p>
          <a:p>
            <a:pPr>
              <a:lnSpc>
                <a:spcPct val="110000"/>
              </a:lnSpc>
            </a:pPr>
            <a:r>
              <a:rPr lang="en-GB" dirty="0" smtClean="0"/>
              <a:t>Fish </a:t>
            </a:r>
            <a:r>
              <a:rPr lang="en-GB" b="1" dirty="0" smtClean="0">
                <a:solidFill>
                  <a:srgbClr val="FF0066"/>
                </a:solidFill>
              </a:rPr>
              <a:t>shouldn’t</a:t>
            </a:r>
            <a:r>
              <a:rPr lang="en-GB" dirty="0" smtClean="0"/>
              <a:t> be left out of water. </a:t>
            </a:r>
          </a:p>
          <a:p>
            <a:pPr>
              <a:lnSpc>
                <a:spcPct val="110000"/>
              </a:lnSpc>
            </a:pPr>
            <a:r>
              <a:rPr lang="en-GB" dirty="0" smtClean="0"/>
              <a:t>Ava </a:t>
            </a:r>
            <a:r>
              <a:rPr lang="en-GB" b="1" dirty="0" smtClean="0">
                <a:solidFill>
                  <a:srgbClr val="FF0066"/>
                </a:solidFill>
              </a:rPr>
              <a:t>can’t</a:t>
            </a:r>
            <a:r>
              <a:rPr lang="en-GB" dirty="0" smtClean="0"/>
              <a:t> remember where she put her headphones. </a:t>
            </a:r>
          </a:p>
          <a:p>
            <a:pPr>
              <a:lnSpc>
                <a:spcPct val="110000"/>
              </a:lnSpc>
            </a:pPr>
            <a:r>
              <a:rPr lang="en-GB" dirty="0" smtClean="0"/>
              <a:t>“I </a:t>
            </a:r>
            <a:r>
              <a:rPr lang="en-GB" b="1" dirty="0" smtClean="0">
                <a:solidFill>
                  <a:srgbClr val="FF0066"/>
                </a:solidFill>
              </a:rPr>
              <a:t>won’t </a:t>
            </a:r>
            <a:r>
              <a:rPr lang="en-GB" dirty="0" smtClean="0"/>
              <a:t>take your half of the chocolate bar,” Ralf promised.</a:t>
            </a:r>
          </a:p>
          <a:p>
            <a:pPr>
              <a:lnSpc>
                <a:spcPct val="110000"/>
              </a:lnSpc>
            </a:pPr>
            <a:endParaRPr lang="en-GB" b="1" dirty="0" smtClean="0"/>
          </a:p>
          <a:p>
            <a:pPr>
              <a:lnSpc>
                <a:spcPct val="110000"/>
              </a:lnSpc>
              <a:buNone/>
            </a:pPr>
            <a:endParaRPr lang="en-GB" sz="3000" b="1" dirty="0" smtClean="0"/>
          </a:p>
          <a:p>
            <a:pPr>
              <a:buNone/>
            </a:pPr>
            <a:endParaRPr lang="en-GB" sz="2800" dirty="0" smtClean="0"/>
          </a:p>
          <a:p>
            <a:pPr marL="514350" indent="-514350">
              <a:buNone/>
            </a:pPr>
            <a:endParaRPr lang="en-GB" sz="2800" b="1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8060432" cy="1143000"/>
          </a:xfrm>
        </p:spPr>
        <p:txBody>
          <a:bodyPr>
            <a:normAutofit/>
          </a:bodyPr>
          <a:lstStyle/>
          <a:p>
            <a:pPr algn="ctr"/>
            <a:r>
              <a:rPr lang="en-GB" sz="5000" b="1" dirty="0" smtClean="0"/>
              <a:t>Modal Verbs</a:t>
            </a:r>
            <a:endParaRPr lang="en-GB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5536" y="1340768"/>
            <a:ext cx="8291264" cy="44644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sz="2000" b="1" dirty="0" smtClean="0">
                <a:solidFill>
                  <a:schemeClr val="accent6">
                    <a:lumMod val="75000"/>
                  </a:schemeClr>
                </a:solidFill>
              </a:rPr>
              <a:t>For each sentence decide whether the modal indicates certainty or possibility. </a:t>
            </a:r>
          </a:p>
          <a:p>
            <a:pPr>
              <a:lnSpc>
                <a:spcPct val="110000"/>
              </a:lnSpc>
              <a:buNone/>
            </a:pPr>
            <a:endParaRPr lang="en-GB" b="1" dirty="0" smtClean="0"/>
          </a:p>
          <a:p>
            <a:pPr>
              <a:lnSpc>
                <a:spcPct val="110000"/>
              </a:lnSpc>
              <a:buNone/>
            </a:pPr>
            <a:endParaRPr lang="en-GB" sz="3000" b="1" dirty="0" smtClean="0"/>
          </a:p>
          <a:p>
            <a:pPr>
              <a:buNone/>
            </a:pPr>
            <a:endParaRPr lang="en-GB" sz="2800" dirty="0" smtClean="0"/>
          </a:p>
          <a:p>
            <a:pPr marL="514350" indent="-514350">
              <a:buNone/>
            </a:pPr>
            <a:endParaRPr lang="en-GB" sz="2800" b="1" dirty="0" smtClean="0"/>
          </a:p>
          <a:p>
            <a:endParaRPr lang="en-GB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11560" y="2204864"/>
          <a:ext cx="8136904" cy="2773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55446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Sentence 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Certainty</a:t>
                      </a:r>
                      <a:r>
                        <a:rPr lang="en-GB" sz="2000" baseline="0" dirty="0" smtClean="0">
                          <a:solidFill>
                            <a:schemeClr val="tx1"/>
                          </a:solidFill>
                        </a:rPr>
                        <a:t> / Possibility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You</a:t>
                      </a:r>
                      <a:r>
                        <a:rPr lang="en-GB" sz="2000" baseline="0" dirty="0" smtClean="0"/>
                        <a:t> will do your homework.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Miss</a:t>
                      </a:r>
                      <a:r>
                        <a:rPr lang="en-GB" sz="2000" baseline="0" dirty="0" smtClean="0"/>
                        <a:t> Fenton can ice skate.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</a:t>
                      </a:r>
                      <a:r>
                        <a:rPr lang="en-GB" sz="2000" baseline="0" dirty="0" smtClean="0"/>
                        <a:t> might be able to come on Thursday.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/>
                        <a:t>Mr</a:t>
                      </a:r>
                      <a:r>
                        <a:rPr lang="en-GB" sz="2000" baseline="0" dirty="0" smtClean="0"/>
                        <a:t> Bartlett won’t be pleased to see this mess. </a:t>
                      </a:r>
                      <a:endParaRPr lang="en-GB" sz="2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It could rain at the weekend.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It may not be ruined.</a:t>
                      </a:r>
                      <a:r>
                        <a:rPr lang="en-GB" sz="2000" baseline="0" dirty="0" smtClean="0"/>
                        <a:t> 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11560" y="2204864"/>
          <a:ext cx="8136904" cy="2773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55446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Sentence 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Certainty</a:t>
                      </a:r>
                      <a:r>
                        <a:rPr lang="en-GB" sz="2000" baseline="0" dirty="0" smtClean="0">
                          <a:solidFill>
                            <a:schemeClr val="tx1"/>
                          </a:solidFill>
                        </a:rPr>
                        <a:t> / Possibility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You</a:t>
                      </a:r>
                      <a:r>
                        <a:rPr lang="en-GB" sz="2000" baseline="0" dirty="0" smtClean="0"/>
                        <a:t> </a:t>
                      </a:r>
                      <a:r>
                        <a:rPr lang="en-GB" sz="2000" b="1" baseline="0" dirty="0" smtClean="0">
                          <a:solidFill>
                            <a:srgbClr val="FF0066"/>
                          </a:solidFill>
                        </a:rPr>
                        <a:t>will</a:t>
                      </a:r>
                      <a:r>
                        <a:rPr lang="en-GB" sz="2000" baseline="0" dirty="0" smtClean="0"/>
                        <a:t> do your homework.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chemeClr val="accent5"/>
                          </a:solidFill>
                        </a:rPr>
                        <a:t>Certainty </a:t>
                      </a:r>
                      <a:endParaRPr lang="en-GB" sz="2000" b="1" dirty="0">
                        <a:solidFill>
                          <a:schemeClr val="accent5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Miss</a:t>
                      </a:r>
                      <a:r>
                        <a:rPr lang="en-GB" sz="2000" baseline="0" dirty="0" smtClean="0"/>
                        <a:t> Fenton can ice skate.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</a:t>
                      </a:r>
                      <a:r>
                        <a:rPr lang="en-GB" sz="2000" baseline="0" dirty="0" smtClean="0"/>
                        <a:t> might be able to come on Thursday.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/>
                        <a:t>Mr</a:t>
                      </a:r>
                      <a:r>
                        <a:rPr lang="en-GB" sz="2000" baseline="0" dirty="0" smtClean="0"/>
                        <a:t> Bartlett won’t be pleased to see this mess. </a:t>
                      </a:r>
                      <a:endParaRPr lang="en-GB" sz="2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It could rain at the weekend.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It may not be ruined.</a:t>
                      </a:r>
                      <a:r>
                        <a:rPr lang="en-GB" sz="2000" baseline="0" dirty="0" smtClean="0"/>
                        <a:t> 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11560" y="2204864"/>
          <a:ext cx="8136904" cy="2773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55446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Sentence 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Certainty</a:t>
                      </a:r>
                      <a:r>
                        <a:rPr lang="en-GB" sz="2000" baseline="0" dirty="0" smtClean="0">
                          <a:solidFill>
                            <a:schemeClr val="tx1"/>
                          </a:solidFill>
                        </a:rPr>
                        <a:t> / Possibility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You</a:t>
                      </a:r>
                      <a:r>
                        <a:rPr lang="en-GB" sz="2000" baseline="0" dirty="0" smtClean="0"/>
                        <a:t> </a:t>
                      </a:r>
                      <a:r>
                        <a:rPr lang="en-GB" sz="2000" b="1" baseline="0" dirty="0" smtClean="0">
                          <a:solidFill>
                            <a:srgbClr val="FF0066"/>
                          </a:solidFill>
                        </a:rPr>
                        <a:t>will</a:t>
                      </a:r>
                      <a:r>
                        <a:rPr lang="en-GB" sz="2000" baseline="0" dirty="0" smtClean="0"/>
                        <a:t> do your homework.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chemeClr val="accent5"/>
                          </a:solidFill>
                        </a:rPr>
                        <a:t>Certainty </a:t>
                      </a:r>
                      <a:endParaRPr lang="en-GB" sz="2000" b="1" dirty="0">
                        <a:solidFill>
                          <a:schemeClr val="accent5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Miss</a:t>
                      </a:r>
                      <a:r>
                        <a:rPr lang="en-GB" sz="2000" baseline="0" dirty="0" smtClean="0"/>
                        <a:t> Fenton </a:t>
                      </a:r>
                      <a:r>
                        <a:rPr lang="en-GB" sz="2000" b="1" baseline="0" dirty="0" smtClean="0">
                          <a:solidFill>
                            <a:srgbClr val="FF0066"/>
                          </a:solidFill>
                        </a:rPr>
                        <a:t>can</a:t>
                      </a:r>
                      <a:r>
                        <a:rPr lang="en-GB" sz="2000" baseline="0" dirty="0" smtClean="0"/>
                        <a:t> ice skate.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>
                          <a:solidFill>
                            <a:schemeClr val="accent5"/>
                          </a:solidFill>
                        </a:rPr>
                        <a:t>Certainty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</a:t>
                      </a:r>
                      <a:r>
                        <a:rPr lang="en-GB" sz="2000" baseline="0" dirty="0" smtClean="0"/>
                        <a:t> might be able to come on Thursday.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/>
                        <a:t>Mr</a:t>
                      </a:r>
                      <a:r>
                        <a:rPr lang="en-GB" sz="2000" baseline="0" dirty="0" smtClean="0"/>
                        <a:t> Bartlett won’t be pleased to see this mess. </a:t>
                      </a:r>
                      <a:endParaRPr lang="en-GB" sz="2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It could rain at the weekend.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It may not be ruined.</a:t>
                      </a:r>
                      <a:r>
                        <a:rPr lang="en-GB" sz="2000" baseline="0" dirty="0" smtClean="0"/>
                        <a:t> 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11560" y="2204864"/>
          <a:ext cx="8136904" cy="2773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55446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Sentence 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Certainty</a:t>
                      </a:r>
                      <a:r>
                        <a:rPr lang="en-GB" sz="2000" baseline="0" dirty="0" smtClean="0">
                          <a:solidFill>
                            <a:schemeClr val="tx1"/>
                          </a:solidFill>
                        </a:rPr>
                        <a:t> / Possibility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You</a:t>
                      </a:r>
                      <a:r>
                        <a:rPr lang="en-GB" sz="2000" baseline="0" dirty="0" smtClean="0"/>
                        <a:t> </a:t>
                      </a:r>
                      <a:r>
                        <a:rPr lang="en-GB" sz="2000" b="1" baseline="0" dirty="0" smtClean="0">
                          <a:solidFill>
                            <a:srgbClr val="FF0066"/>
                          </a:solidFill>
                        </a:rPr>
                        <a:t>will</a:t>
                      </a:r>
                      <a:r>
                        <a:rPr lang="en-GB" sz="2000" baseline="0" dirty="0" smtClean="0"/>
                        <a:t> do your homework.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chemeClr val="accent5"/>
                          </a:solidFill>
                        </a:rPr>
                        <a:t>Certainty </a:t>
                      </a:r>
                      <a:endParaRPr lang="en-GB" sz="2000" b="1" dirty="0">
                        <a:solidFill>
                          <a:schemeClr val="accent5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Miss</a:t>
                      </a:r>
                      <a:r>
                        <a:rPr lang="en-GB" sz="2000" baseline="0" dirty="0" smtClean="0"/>
                        <a:t> Fenton </a:t>
                      </a:r>
                      <a:r>
                        <a:rPr lang="en-GB" sz="2000" b="1" baseline="0" dirty="0" smtClean="0">
                          <a:solidFill>
                            <a:srgbClr val="FF0066"/>
                          </a:solidFill>
                        </a:rPr>
                        <a:t>can</a:t>
                      </a:r>
                      <a:r>
                        <a:rPr lang="en-GB" sz="2000" baseline="0" dirty="0" smtClean="0"/>
                        <a:t> ice skate.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>
                          <a:solidFill>
                            <a:schemeClr val="accent5"/>
                          </a:solidFill>
                        </a:rPr>
                        <a:t>Certainty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</a:t>
                      </a:r>
                      <a:r>
                        <a:rPr lang="en-GB" sz="2000" baseline="0" dirty="0" smtClean="0"/>
                        <a:t> </a:t>
                      </a:r>
                      <a:r>
                        <a:rPr lang="en-GB" sz="2000" b="1" baseline="0" dirty="0" smtClean="0">
                          <a:solidFill>
                            <a:srgbClr val="FF0066"/>
                          </a:solidFill>
                        </a:rPr>
                        <a:t>might</a:t>
                      </a:r>
                      <a:r>
                        <a:rPr lang="en-GB" sz="2000" baseline="0" dirty="0" smtClean="0"/>
                        <a:t> be able to come on Thursday.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>
                          <a:solidFill>
                            <a:schemeClr val="accent5"/>
                          </a:solidFill>
                        </a:rPr>
                        <a:t>Possibility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/>
                        <a:t>Mr</a:t>
                      </a:r>
                      <a:r>
                        <a:rPr lang="en-GB" sz="2000" baseline="0" dirty="0" smtClean="0"/>
                        <a:t> Bartlett won’t be pleased to see this mess. </a:t>
                      </a:r>
                      <a:endParaRPr lang="en-GB" sz="2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It could rain at the weekend.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It may not be ruined.</a:t>
                      </a:r>
                      <a:r>
                        <a:rPr lang="en-GB" sz="2000" baseline="0" dirty="0" smtClean="0"/>
                        <a:t> 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11560" y="2204864"/>
          <a:ext cx="8136904" cy="2773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55446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Sentence 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Certainty</a:t>
                      </a:r>
                      <a:r>
                        <a:rPr lang="en-GB" sz="2000" baseline="0" dirty="0" smtClean="0">
                          <a:solidFill>
                            <a:schemeClr val="tx1"/>
                          </a:solidFill>
                        </a:rPr>
                        <a:t> / Possibility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You</a:t>
                      </a:r>
                      <a:r>
                        <a:rPr lang="en-GB" sz="2000" baseline="0" dirty="0" smtClean="0"/>
                        <a:t> </a:t>
                      </a:r>
                      <a:r>
                        <a:rPr lang="en-GB" sz="2000" b="1" baseline="0" dirty="0" smtClean="0">
                          <a:solidFill>
                            <a:srgbClr val="FF0066"/>
                          </a:solidFill>
                        </a:rPr>
                        <a:t>will</a:t>
                      </a:r>
                      <a:r>
                        <a:rPr lang="en-GB" sz="2000" baseline="0" dirty="0" smtClean="0"/>
                        <a:t> do your homework.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chemeClr val="accent5"/>
                          </a:solidFill>
                        </a:rPr>
                        <a:t>Certainty </a:t>
                      </a:r>
                      <a:endParaRPr lang="en-GB" sz="2000" b="1" dirty="0">
                        <a:solidFill>
                          <a:schemeClr val="accent5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Miss</a:t>
                      </a:r>
                      <a:r>
                        <a:rPr lang="en-GB" sz="2000" baseline="0" dirty="0" smtClean="0"/>
                        <a:t> Fenton </a:t>
                      </a:r>
                      <a:r>
                        <a:rPr lang="en-GB" sz="2000" b="1" baseline="0" dirty="0" smtClean="0">
                          <a:solidFill>
                            <a:srgbClr val="FF0066"/>
                          </a:solidFill>
                        </a:rPr>
                        <a:t>can</a:t>
                      </a:r>
                      <a:r>
                        <a:rPr lang="en-GB" sz="2000" baseline="0" dirty="0" smtClean="0"/>
                        <a:t> ice skate.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>
                          <a:solidFill>
                            <a:schemeClr val="accent5"/>
                          </a:solidFill>
                        </a:rPr>
                        <a:t>Certainty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</a:t>
                      </a:r>
                      <a:r>
                        <a:rPr lang="en-GB" sz="2000" baseline="0" dirty="0" smtClean="0"/>
                        <a:t> </a:t>
                      </a:r>
                      <a:r>
                        <a:rPr lang="en-GB" sz="2000" b="1" baseline="0" dirty="0" smtClean="0">
                          <a:solidFill>
                            <a:srgbClr val="FF0066"/>
                          </a:solidFill>
                        </a:rPr>
                        <a:t>might</a:t>
                      </a:r>
                      <a:r>
                        <a:rPr lang="en-GB" sz="2000" baseline="0" dirty="0" smtClean="0"/>
                        <a:t> be able to come on Thursday.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>
                          <a:solidFill>
                            <a:schemeClr val="accent5"/>
                          </a:solidFill>
                        </a:rPr>
                        <a:t>Possibility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/>
                        <a:t>Mr</a:t>
                      </a:r>
                      <a:r>
                        <a:rPr lang="en-GB" sz="2000" baseline="0" dirty="0" smtClean="0"/>
                        <a:t> Bartlett </a:t>
                      </a:r>
                      <a:r>
                        <a:rPr lang="en-GB" sz="2000" b="1" baseline="0" dirty="0" smtClean="0">
                          <a:solidFill>
                            <a:srgbClr val="FF0066"/>
                          </a:solidFill>
                        </a:rPr>
                        <a:t>won’t</a:t>
                      </a:r>
                      <a:r>
                        <a:rPr lang="en-GB" sz="2000" baseline="0" dirty="0" smtClean="0"/>
                        <a:t> be pleased to see this mess. </a:t>
                      </a:r>
                      <a:endParaRPr lang="en-GB" sz="2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>
                          <a:solidFill>
                            <a:schemeClr val="accent5"/>
                          </a:solidFill>
                        </a:rPr>
                        <a:t>Certainty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It could rain at the weekend.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It may not be ruined.</a:t>
                      </a:r>
                      <a:r>
                        <a:rPr lang="en-GB" sz="2000" baseline="0" dirty="0" smtClean="0"/>
                        <a:t> 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611560" y="2204864"/>
          <a:ext cx="8136904" cy="2773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55446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Sentence 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Certainty</a:t>
                      </a:r>
                      <a:r>
                        <a:rPr lang="en-GB" sz="2000" baseline="0" dirty="0" smtClean="0">
                          <a:solidFill>
                            <a:schemeClr val="tx1"/>
                          </a:solidFill>
                        </a:rPr>
                        <a:t> / Possibility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You</a:t>
                      </a:r>
                      <a:r>
                        <a:rPr lang="en-GB" sz="2000" baseline="0" dirty="0" smtClean="0"/>
                        <a:t> </a:t>
                      </a:r>
                      <a:r>
                        <a:rPr lang="en-GB" sz="2000" b="1" baseline="0" dirty="0" smtClean="0">
                          <a:solidFill>
                            <a:srgbClr val="FF0066"/>
                          </a:solidFill>
                        </a:rPr>
                        <a:t>will</a:t>
                      </a:r>
                      <a:r>
                        <a:rPr lang="en-GB" sz="2000" baseline="0" dirty="0" smtClean="0"/>
                        <a:t> do your homework.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chemeClr val="accent5"/>
                          </a:solidFill>
                        </a:rPr>
                        <a:t>Certainty </a:t>
                      </a:r>
                      <a:endParaRPr lang="en-GB" sz="2000" b="1" dirty="0">
                        <a:solidFill>
                          <a:schemeClr val="accent5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Miss</a:t>
                      </a:r>
                      <a:r>
                        <a:rPr lang="en-GB" sz="2000" baseline="0" dirty="0" smtClean="0"/>
                        <a:t> Fenton </a:t>
                      </a:r>
                      <a:r>
                        <a:rPr lang="en-GB" sz="2000" b="1" baseline="0" dirty="0" smtClean="0">
                          <a:solidFill>
                            <a:srgbClr val="FF0066"/>
                          </a:solidFill>
                        </a:rPr>
                        <a:t>can</a:t>
                      </a:r>
                      <a:r>
                        <a:rPr lang="en-GB" sz="2000" baseline="0" dirty="0" smtClean="0"/>
                        <a:t> ice skate.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>
                          <a:solidFill>
                            <a:schemeClr val="accent5"/>
                          </a:solidFill>
                        </a:rPr>
                        <a:t>Certainty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</a:t>
                      </a:r>
                      <a:r>
                        <a:rPr lang="en-GB" sz="2000" baseline="0" dirty="0" smtClean="0"/>
                        <a:t> </a:t>
                      </a:r>
                      <a:r>
                        <a:rPr lang="en-GB" sz="2000" b="1" baseline="0" dirty="0" smtClean="0">
                          <a:solidFill>
                            <a:srgbClr val="FF0066"/>
                          </a:solidFill>
                        </a:rPr>
                        <a:t>might</a:t>
                      </a:r>
                      <a:r>
                        <a:rPr lang="en-GB" sz="2000" baseline="0" dirty="0" smtClean="0"/>
                        <a:t> be able to come on Thursday.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>
                          <a:solidFill>
                            <a:schemeClr val="accent5"/>
                          </a:solidFill>
                        </a:rPr>
                        <a:t>Possibility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/>
                        <a:t>Mr</a:t>
                      </a:r>
                      <a:r>
                        <a:rPr lang="en-GB" sz="2000" baseline="0" dirty="0" smtClean="0"/>
                        <a:t> Bartlett </a:t>
                      </a:r>
                      <a:r>
                        <a:rPr lang="en-GB" sz="2000" b="1" baseline="0" dirty="0" smtClean="0">
                          <a:solidFill>
                            <a:srgbClr val="FF0066"/>
                          </a:solidFill>
                        </a:rPr>
                        <a:t>won’t</a:t>
                      </a:r>
                      <a:r>
                        <a:rPr lang="en-GB" sz="2000" baseline="0" dirty="0" smtClean="0"/>
                        <a:t> be pleased to see this mess. </a:t>
                      </a:r>
                      <a:endParaRPr lang="en-GB" sz="2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>
                          <a:solidFill>
                            <a:schemeClr val="accent5"/>
                          </a:solidFill>
                        </a:rPr>
                        <a:t>Certainty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It </a:t>
                      </a:r>
                      <a:r>
                        <a:rPr lang="en-GB" sz="2000" b="1" dirty="0" smtClean="0">
                          <a:solidFill>
                            <a:srgbClr val="FF0066"/>
                          </a:solidFill>
                        </a:rPr>
                        <a:t>could</a:t>
                      </a:r>
                      <a:r>
                        <a:rPr lang="en-GB" sz="2000" dirty="0" smtClean="0"/>
                        <a:t> rain at the weekend.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>
                          <a:solidFill>
                            <a:schemeClr val="accent5"/>
                          </a:solidFill>
                        </a:rPr>
                        <a:t>Possibility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It may not be ruined.</a:t>
                      </a:r>
                      <a:r>
                        <a:rPr lang="en-GB" sz="2000" baseline="0" dirty="0" smtClean="0"/>
                        <a:t> 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611560" y="2204864"/>
          <a:ext cx="8136904" cy="27736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55446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Sentence 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Certainty</a:t>
                      </a:r>
                      <a:r>
                        <a:rPr lang="en-GB" sz="2000" baseline="0" dirty="0" smtClean="0">
                          <a:solidFill>
                            <a:schemeClr val="tx1"/>
                          </a:solidFill>
                        </a:rPr>
                        <a:t> / Possibility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You</a:t>
                      </a:r>
                      <a:r>
                        <a:rPr lang="en-GB" sz="2000" baseline="0" dirty="0" smtClean="0"/>
                        <a:t> </a:t>
                      </a:r>
                      <a:r>
                        <a:rPr lang="en-GB" sz="2000" b="1" baseline="0" dirty="0" smtClean="0">
                          <a:solidFill>
                            <a:srgbClr val="FF0066"/>
                          </a:solidFill>
                        </a:rPr>
                        <a:t>will</a:t>
                      </a:r>
                      <a:r>
                        <a:rPr lang="en-GB" sz="2000" baseline="0" dirty="0" smtClean="0"/>
                        <a:t> do your homework.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chemeClr val="accent5"/>
                          </a:solidFill>
                        </a:rPr>
                        <a:t>Certainty </a:t>
                      </a:r>
                      <a:endParaRPr lang="en-GB" sz="2000" b="1" dirty="0">
                        <a:solidFill>
                          <a:schemeClr val="accent5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Miss</a:t>
                      </a:r>
                      <a:r>
                        <a:rPr lang="en-GB" sz="2000" baseline="0" dirty="0" smtClean="0"/>
                        <a:t> Fenton </a:t>
                      </a:r>
                      <a:r>
                        <a:rPr lang="en-GB" sz="2000" b="1" baseline="0" dirty="0" smtClean="0">
                          <a:solidFill>
                            <a:srgbClr val="FF0066"/>
                          </a:solidFill>
                        </a:rPr>
                        <a:t>can</a:t>
                      </a:r>
                      <a:r>
                        <a:rPr lang="en-GB" sz="2000" baseline="0" dirty="0" smtClean="0"/>
                        <a:t> ice skate.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>
                          <a:solidFill>
                            <a:schemeClr val="accent5"/>
                          </a:solidFill>
                        </a:rPr>
                        <a:t>Certainty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</a:t>
                      </a:r>
                      <a:r>
                        <a:rPr lang="en-GB" sz="2000" baseline="0" dirty="0" smtClean="0"/>
                        <a:t> </a:t>
                      </a:r>
                      <a:r>
                        <a:rPr lang="en-GB" sz="2000" b="1" baseline="0" dirty="0" smtClean="0">
                          <a:solidFill>
                            <a:srgbClr val="FF0066"/>
                          </a:solidFill>
                        </a:rPr>
                        <a:t>might</a:t>
                      </a:r>
                      <a:r>
                        <a:rPr lang="en-GB" sz="2000" baseline="0" dirty="0" smtClean="0"/>
                        <a:t> be able to come on Thursday.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>
                          <a:solidFill>
                            <a:schemeClr val="accent5"/>
                          </a:solidFill>
                        </a:rPr>
                        <a:t>Possibility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/>
                        <a:t>Mr</a:t>
                      </a:r>
                      <a:r>
                        <a:rPr lang="en-GB" sz="2000" baseline="0" dirty="0" smtClean="0"/>
                        <a:t> Bartlett </a:t>
                      </a:r>
                      <a:r>
                        <a:rPr lang="en-GB" sz="2000" b="1" baseline="0" dirty="0" smtClean="0">
                          <a:solidFill>
                            <a:srgbClr val="FF0066"/>
                          </a:solidFill>
                        </a:rPr>
                        <a:t>won’t</a:t>
                      </a:r>
                      <a:r>
                        <a:rPr lang="en-GB" sz="2000" baseline="0" dirty="0" smtClean="0"/>
                        <a:t> be pleased to see this mess. </a:t>
                      </a:r>
                      <a:endParaRPr lang="en-GB" sz="20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>
                          <a:solidFill>
                            <a:schemeClr val="accent5"/>
                          </a:solidFill>
                        </a:rPr>
                        <a:t>Certainty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It </a:t>
                      </a:r>
                      <a:r>
                        <a:rPr lang="en-GB" sz="2000" b="1" dirty="0" smtClean="0">
                          <a:solidFill>
                            <a:srgbClr val="FF0066"/>
                          </a:solidFill>
                        </a:rPr>
                        <a:t>could</a:t>
                      </a:r>
                      <a:r>
                        <a:rPr lang="en-GB" sz="2000" dirty="0" smtClean="0"/>
                        <a:t> rain at the weekend.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>
                          <a:solidFill>
                            <a:schemeClr val="accent5"/>
                          </a:solidFill>
                        </a:rPr>
                        <a:t>Possibility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It </a:t>
                      </a:r>
                      <a:r>
                        <a:rPr lang="en-GB" sz="2000" b="1" dirty="0" smtClean="0">
                          <a:solidFill>
                            <a:srgbClr val="FF0066"/>
                          </a:solidFill>
                        </a:rPr>
                        <a:t>may not </a:t>
                      </a:r>
                      <a:r>
                        <a:rPr lang="en-GB" sz="2000" dirty="0" smtClean="0"/>
                        <a:t>be ruined.</a:t>
                      </a:r>
                      <a:r>
                        <a:rPr lang="en-GB" sz="2000" baseline="0" dirty="0" smtClean="0"/>
                        <a:t> 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>
                          <a:solidFill>
                            <a:schemeClr val="accent5"/>
                          </a:solidFill>
                        </a:rPr>
                        <a:t>Possibility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971600" y="3861048"/>
          <a:ext cx="7416824" cy="17068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3708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084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24232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 smtClean="0">
                          <a:solidFill>
                            <a:schemeClr val="tx1"/>
                          </a:solidFill>
                        </a:rPr>
                        <a:t>Action</a:t>
                      </a:r>
                      <a:r>
                        <a:rPr lang="en-GB" sz="2200" b="1" baseline="0" dirty="0" smtClean="0">
                          <a:solidFill>
                            <a:schemeClr val="tx1"/>
                          </a:solidFill>
                        </a:rPr>
                        <a:t> Verbs</a:t>
                      </a:r>
                      <a:endParaRPr lang="en-GB" sz="2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 smtClean="0">
                          <a:solidFill>
                            <a:schemeClr val="tx1"/>
                          </a:solidFill>
                        </a:rPr>
                        <a:t>State</a:t>
                      </a:r>
                      <a:r>
                        <a:rPr lang="en-GB" sz="2200" b="1" baseline="0" dirty="0" smtClean="0">
                          <a:solidFill>
                            <a:schemeClr val="tx1"/>
                          </a:solidFill>
                        </a:rPr>
                        <a:t> Verbs </a:t>
                      </a:r>
                      <a:endParaRPr lang="en-GB" sz="2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200" b="0" dirty="0" smtClean="0">
                          <a:solidFill>
                            <a:schemeClr val="tx1"/>
                          </a:solidFill>
                        </a:rPr>
                        <a:t>Ella</a:t>
                      </a:r>
                      <a:r>
                        <a:rPr lang="en-GB" sz="2200" b="0" baseline="0" dirty="0" smtClean="0">
                          <a:solidFill>
                            <a:schemeClr val="tx1"/>
                          </a:solidFill>
                        </a:rPr>
                        <a:t> quickly ran home. </a:t>
                      </a:r>
                      <a:endParaRPr lang="en-GB" sz="2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0" dirty="0" smtClean="0">
                          <a:solidFill>
                            <a:schemeClr val="tx1"/>
                          </a:solidFill>
                        </a:rPr>
                        <a:t>I</a:t>
                      </a:r>
                      <a:r>
                        <a:rPr lang="en-GB" sz="22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2200" b="0" i="0" baseline="0" dirty="0" smtClean="0">
                          <a:solidFill>
                            <a:schemeClr val="tx1"/>
                          </a:solidFill>
                        </a:rPr>
                        <a:t>am</a:t>
                      </a:r>
                      <a:r>
                        <a:rPr lang="en-GB" sz="2200" b="0" baseline="0" dirty="0" smtClean="0">
                          <a:solidFill>
                            <a:schemeClr val="tx1"/>
                          </a:solidFill>
                        </a:rPr>
                        <a:t> very tired today.  </a:t>
                      </a:r>
                      <a:endParaRPr lang="en-GB" sz="2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200" b="0" dirty="0" smtClean="0">
                          <a:solidFill>
                            <a:schemeClr val="tx1"/>
                          </a:solidFill>
                        </a:rPr>
                        <a:t>The</a:t>
                      </a:r>
                      <a:r>
                        <a:rPr lang="en-GB" sz="2200" b="0" baseline="0" dirty="0" smtClean="0">
                          <a:solidFill>
                            <a:schemeClr val="tx1"/>
                          </a:solidFill>
                        </a:rPr>
                        <a:t> cauldron bubbled loudly. </a:t>
                      </a:r>
                      <a:endParaRPr lang="en-GB" sz="2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0" dirty="0" smtClean="0">
                          <a:solidFill>
                            <a:schemeClr val="tx1"/>
                          </a:solidFill>
                        </a:rPr>
                        <a:t>We have PE every</a:t>
                      </a:r>
                      <a:r>
                        <a:rPr lang="en-GB" sz="2200" b="0" baseline="0" dirty="0" smtClean="0">
                          <a:solidFill>
                            <a:schemeClr val="tx1"/>
                          </a:solidFill>
                        </a:rPr>
                        <a:t> Tuesday </a:t>
                      </a:r>
                      <a:endParaRPr lang="en-GB" sz="2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200" b="0" dirty="0" smtClean="0">
                          <a:solidFill>
                            <a:schemeClr val="tx1"/>
                          </a:solidFill>
                        </a:rPr>
                        <a:t>Rain-filled</a:t>
                      </a:r>
                      <a:r>
                        <a:rPr lang="en-GB" sz="2200" b="0" baseline="0" dirty="0" smtClean="0">
                          <a:solidFill>
                            <a:schemeClr val="tx1"/>
                          </a:solidFill>
                        </a:rPr>
                        <a:t> clouds drifted past. </a:t>
                      </a:r>
                      <a:endParaRPr lang="en-GB" sz="2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0" dirty="0" smtClean="0">
                          <a:solidFill>
                            <a:schemeClr val="tx1"/>
                          </a:solidFill>
                        </a:rPr>
                        <a:t>Harry is</a:t>
                      </a:r>
                      <a:r>
                        <a:rPr lang="en-GB" sz="2200" b="0" baseline="0" dirty="0" smtClean="0">
                          <a:solidFill>
                            <a:schemeClr val="tx1"/>
                          </a:solidFill>
                        </a:rPr>
                        <a:t> a chatterbox. </a:t>
                      </a:r>
                      <a:endParaRPr lang="en-GB" sz="2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1143000"/>
          </a:xfrm>
        </p:spPr>
        <p:txBody>
          <a:bodyPr>
            <a:normAutofit/>
          </a:bodyPr>
          <a:lstStyle/>
          <a:p>
            <a:pPr algn="ctr"/>
            <a:r>
              <a:rPr lang="en-GB" sz="5000" b="1" dirty="0" smtClean="0"/>
              <a:t>Verbs - Recap</a:t>
            </a:r>
            <a:endParaRPr lang="en-GB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1412776"/>
            <a:ext cx="7992888" cy="2448272"/>
          </a:xfrm>
        </p:spPr>
        <p:txBody>
          <a:bodyPr>
            <a:normAutofit/>
          </a:bodyPr>
          <a:lstStyle/>
          <a:p>
            <a:r>
              <a:rPr lang="en-GB" dirty="0" smtClean="0"/>
              <a:t>A </a:t>
            </a:r>
            <a:r>
              <a:rPr lang="en-GB" b="1" dirty="0" smtClean="0"/>
              <a:t>verb</a:t>
            </a:r>
            <a:r>
              <a:rPr lang="en-GB" dirty="0" smtClean="0"/>
              <a:t> is a </a:t>
            </a:r>
            <a:r>
              <a:rPr lang="en-GB" i="1" dirty="0" smtClean="0"/>
              <a:t>doing </a:t>
            </a:r>
            <a:r>
              <a:rPr lang="en-GB" dirty="0" smtClean="0"/>
              <a:t>word; they show </a:t>
            </a:r>
            <a:r>
              <a:rPr lang="en-GB" b="1" dirty="0" smtClean="0">
                <a:solidFill>
                  <a:schemeClr val="accent5"/>
                </a:solidFill>
              </a:rPr>
              <a:t>action</a:t>
            </a:r>
            <a:r>
              <a:rPr lang="en-GB" dirty="0" smtClean="0"/>
              <a:t> or a </a:t>
            </a:r>
            <a:r>
              <a:rPr lang="en-GB" b="1" dirty="0" smtClean="0">
                <a:solidFill>
                  <a:schemeClr val="accent5"/>
                </a:solidFill>
              </a:rPr>
              <a:t>state of being</a:t>
            </a:r>
            <a:r>
              <a:rPr lang="en-GB" dirty="0" smtClean="0"/>
              <a:t>.</a:t>
            </a:r>
          </a:p>
          <a:p>
            <a:r>
              <a:rPr lang="en-GB" dirty="0" smtClean="0"/>
              <a:t>The verb is usually performed by the subject of the sentence.</a:t>
            </a:r>
          </a:p>
          <a:p>
            <a:r>
              <a:rPr lang="en-GB" dirty="0" smtClean="0"/>
              <a:t>For example: </a:t>
            </a:r>
          </a:p>
          <a:p>
            <a:endParaRPr lang="en-GB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71600" y="3861048"/>
          <a:ext cx="7416824" cy="170688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3708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084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 smtClean="0">
                          <a:solidFill>
                            <a:schemeClr val="tx1"/>
                          </a:solidFill>
                        </a:rPr>
                        <a:t>Action</a:t>
                      </a:r>
                      <a:r>
                        <a:rPr lang="en-GB" sz="2200" b="1" baseline="0" dirty="0" smtClean="0">
                          <a:solidFill>
                            <a:schemeClr val="tx1"/>
                          </a:solidFill>
                        </a:rPr>
                        <a:t> Verbs</a:t>
                      </a:r>
                      <a:endParaRPr lang="en-GB" sz="2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 smtClean="0">
                          <a:solidFill>
                            <a:schemeClr val="tx1"/>
                          </a:solidFill>
                        </a:rPr>
                        <a:t>State</a:t>
                      </a:r>
                      <a:r>
                        <a:rPr lang="en-GB" sz="2200" b="1" baseline="0" dirty="0" smtClean="0">
                          <a:solidFill>
                            <a:schemeClr val="tx1"/>
                          </a:solidFill>
                        </a:rPr>
                        <a:t> Verbs </a:t>
                      </a:r>
                      <a:endParaRPr lang="en-GB" sz="2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 smtClean="0"/>
                        <a:t>Ella</a:t>
                      </a:r>
                      <a:r>
                        <a:rPr lang="en-GB" sz="2200" baseline="0" dirty="0" smtClean="0"/>
                        <a:t> quickly </a:t>
                      </a:r>
                      <a:r>
                        <a:rPr lang="en-GB" sz="2200" b="1" baseline="0" dirty="0" smtClean="0">
                          <a:solidFill>
                            <a:schemeClr val="accent5"/>
                          </a:solidFill>
                        </a:rPr>
                        <a:t>ran</a:t>
                      </a:r>
                      <a:r>
                        <a:rPr lang="en-GB" sz="2200" b="1" baseline="0" dirty="0" smtClean="0">
                          <a:solidFill>
                            <a:schemeClr val="accent6"/>
                          </a:solidFill>
                        </a:rPr>
                        <a:t> </a:t>
                      </a:r>
                      <a:r>
                        <a:rPr lang="en-GB" sz="2200" baseline="0" dirty="0" smtClean="0"/>
                        <a:t>home. </a:t>
                      </a:r>
                      <a:endParaRPr lang="en-GB" sz="2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 smtClean="0"/>
                        <a:t>I</a:t>
                      </a:r>
                      <a:r>
                        <a:rPr lang="en-GB" sz="2200" baseline="0" dirty="0" smtClean="0"/>
                        <a:t> </a:t>
                      </a:r>
                      <a:r>
                        <a:rPr lang="en-GB" sz="2200" b="1" i="0" baseline="0" dirty="0" smtClean="0">
                          <a:solidFill>
                            <a:schemeClr val="accent5"/>
                          </a:solidFill>
                        </a:rPr>
                        <a:t>am</a:t>
                      </a:r>
                      <a:r>
                        <a:rPr lang="en-GB" sz="2200" baseline="0" dirty="0" smtClean="0"/>
                        <a:t> very tired today.  </a:t>
                      </a:r>
                      <a:endParaRPr lang="en-GB" sz="2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 smtClean="0"/>
                        <a:t>The</a:t>
                      </a:r>
                      <a:r>
                        <a:rPr lang="en-GB" sz="2200" baseline="0" dirty="0" smtClean="0"/>
                        <a:t> cauldron </a:t>
                      </a:r>
                      <a:r>
                        <a:rPr lang="en-GB" sz="2200" b="1" baseline="0" dirty="0" smtClean="0">
                          <a:solidFill>
                            <a:schemeClr val="accent5"/>
                          </a:solidFill>
                        </a:rPr>
                        <a:t>bubbled</a:t>
                      </a:r>
                      <a:r>
                        <a:rPr lang="en-GB" sz="2200" baseline="0" dirty="0" smtClean="0"/>
                        <a:t> loudly. </a:t>
                      </a:r>
                      <a:endParaRPr lang="en-GB" sz="2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 smtClean="0"/>
                        <a:t>We </a:t>
                      </a:r>
                      <a:r>
                        <a:rPr lang="en-GB" sz="2200" b="1" dirty="0" smtClean="0">
                          <a:solidFill>
                            <a:schemeClr val="accent5"/>
                          </a:solidFill>
                        </a:rPr>
                        <a:t>have</a:t>
                      </a:r>
                      <a:r>
                        <a:rPr lang="en-GB" sz="2200" dirty="0" smtClean="0"/>
                        <a:t> PE every</a:t>
                      </a:r>
                      <a:r>
                        <a:rPr lang="en-GB" sz="2200" baseline="0" dirty="0" smtClean="0"/>
                        <a:t> Tuesday </a:t>
                      </a:r>
                      <a:endParaRPr lang="en-GB" sz="2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 smtClean="0"/>
                        <a:t>Rain-filled</a:t>
                      </a:r>
                      <a:r>
                        <a:rPr lang="en-GB" sz="2200" baseline="0" dirty="0" smtClean="0"/>
                        <a:t> clouds </a:t>
                      </a:r>
                      <a:r>
                        <a:rPr lang="en-GB" sz="2200" b="1" baseline="0" dirty="0" smtClean="0">
                          <a:solidFill>
                            <a:schemeClr val="accent5"/>
                          </a:solidFill>
                        </a:rPr>
                        <a:t>drifted</a:t>
                      </a:r>
                      <a:r>
                        <a:rPr lang="en-GB" sz="2200" baseline="0" dirty="0" smtClean="0"/>
                        <a:t> past. </a:t>
                      </a:r>
                      <a:endParaRPr lang="en-GB" sz="2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 smtClean="0"/>
                        <a:t>Harry </a:t>
                      </a:r>
                      <a:r>
                        <a:rPr lang="en-GB" sz="2200" b="1" dirty="0" smtClean="0">
                          <a:solidFill>
                            <a:schemeClr val="accent5"/>
                          </a:solidFill>
                        </a:rPr>
                        <a:t>is</a:t>
                      </a:r>
                      <a:r>
                        <a:rPr lang="en-GB" sz="2200" baseline="0" dirty="0" smtClean="0"/>
                        <a:t> a chatterbox. </a:t>
                      </a:r>
                      <a:endParaRPr lang="en-GB" sz="2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7000" b="1" dirty="0" smtClean="0"/>
              <a:t>Modal Verbs</a:t>
            </a:r>
            <a:endParaRPr lang="en-GB" sz="7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1143000"/>
          </a:xfrm>
        </p:spPr>
        <p:txBody>
          <a:bodyPr>
            <a:normAutofit/>
          </a:bodyPr>
          <a:lstStyle/>
          <a:p>
            <a:pPr algn="ctr"/>
            <a:r>
              <a:rPr lang="en-GB" sz="5000" b="1" dirty="0" smtClean="0"/>
              <a:t>Modal Verbs</a:t>
            </a:r>
            <a:endParaRPr lang="en-GB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1560" y="1628800"/>
            <a:ext cx="8075240" cy="4572000"/>
          </a:xfrm>
          <a:ln>
            <a:noFill/>
          </a:ln>
        </p:spPr>
        <p:txBody>
          <a:bodyPr/>
          <a:lstStyle/>
          <a:p>
            <a:r>
              <a:rPr lang="en-GB" dirty="0" smtClean="0"/>
              <a:t>Modal verbs are placed before the main verb and show how </a:t>
            </a:r>
            <a:r>
              <a:rPr lang="en-GB" b="1" dirty="0" smtClean="0"/>
              <a:t>certain</a:t>
            </a:r>
            <a:r>
              <a:rPr lang="en-GB" dirty="0" smtClean="0"/>
              <a:t> or </a:t>
            </a:r>
            <a:r>
              <a:rPr lang="en-GB" b="1" dirty="0" smtClean="0"/>
              <a:t>possible</a:t>
            </a:r>
            <a:r>
              <a:rPr lang="en-GB" dirty="0" smtClean="0"/>
              <a:t> something is.  </a:t>
            </a:r>
          </a:p>
          <a:p>
            <a:r>
              <a:rPr lang="en-GB" dirty="0" smtClean="0"/>
              <a:t>For example:</a:t>
            </a:r>
          </a:p>
          <a:p>
            <a:pPr algn="ctr">
              <a:buNone/>
            </a:pPr>
            <a:endParaRPr lang="en-GB" sz="2800" b="1" dirty="0" smtClean="0">
              <a:solidFill>
                <a:schemeClr val="accent5"/>
              </a:solidFill>
            </a:endParaRPr>
          </a:p>
          <a:p>
            <a:pPr algn="ctr">
              <a:buNone/>
            </a:pPr>
            <a:endParaRPr lang="en-GB" sz="2800" b="1" dirty="0" smtClean="0">
              <a:solidFill>
                <a:schemeClr val="accent5"/>
              </a:solidFill>
            </a:endParaRPr>
          </a:p>
          <a:p>
            <a:pPr algn="ctr">
              <a:buNone/>
            </a:pPr>
            <a:r>
              <a:rPr lang="en-GB" sz="3000" b="1" dirty="0" smtClean="0"/>
              <a:t>You</a:t>
            </a:r>
            <a:r>
              <a:rPr lang="en-GB" sz="3000" b="1" dirty="0" smtClean="0">
                <a:solidFill>
                  <a:schemeClr val="accent5"/>
                </a:solidFill>
              </a:rPr>
              <a:t> </a:t>
            </a:r>
            <a:r>
              <a:rPr lang="en-GB" sz="3000" b="1" dirty="0" smtClean="0">
                <a:solidFill>
                  <a:srgbClr val="FF0066"/>
                </a:solidFill>
              </a:rPr>
              <a:t>will</a:t>
            </a:r>
            <a:r>
              <a:rPr lang="en-GB" sz="3000" b="1" dirty="0" smtClean="0">
                <a:solidFill>
                  <a:schemeClr val="accent1"/>
                </a:solidFill>
              </a:rPr>
              <a:t> </a:t>
            </a:r>
            <a:r>
              <a:rPr lang="en-GB" sz="3000" b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learn</a:t>
            </a:r>
            <a:r>
              <a:rPr lang="en-GB" sz="3000" b="1" dirty="0" smtClean="0">
                <a:solidFill>
                  <a:schemeClr val="accent5"/>
                </a:solidFill>
              </a:rPr>
              <a:t> </a:t>
            </a:r>
            <a:r>
              <a:rPr lang="en-GB" sz="3000" b="1" dirty="0" smtClean="0"/>
              <a:t>everything you need to about modal verbs today. </a:t>
            </a:r>
          </a:p>
          <a:p>
            <a:endParaRPr lang="en-GB" sz="2800" dirty="0" smtClean="0"/>
          </a:p>
          <a:p>
            <a:endParaRPr lang="en-GB" sz="2800" dirty="0" smtClean="0"/>
          </a:p>
          <a:p>
            <a:endParaRPr lang="en-GB" dirty="0" smtClean="0"/>
          </a:p>
          <a:p>
            <a:endParaRPr lang="en-GB" dirty="0" smtClean="0"/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</p:txBody>
      </p:sp>
      <p:grpSp>
        <p:nvGrpSpPr>
          <p:cNvPr id="4" name="Group 16"/>
          <p:cNvGrpSpPr/>
          <p:nvPr/>
        </p:nvGrpSpPr>
        <p:grpSpPr>
          <a:xfrm>
            <a:off x="395536" y="4653136"/>
            <a:ext cx="3456384" cy="1944216"/>
            <a:chOff x="395536" y="4653136"/>
            <a:chExt cx="3456384" cy="1944216"/>
          </a:xfrm>
        </p:grpSpPr>
        <p:sp>
          <p:nvSpPr>
            <p:cNvPr id="13" name="Rounded Rectangle 12"/>
            <p:cNvSpPr/>
            <p:nvPr/>
          </p:nvSpPr>
          <p:spPr>
            <a:xfrm>
              <a:off x="395536" y="5229200"/>
              <a:ext cx="3456384" cy="1368152"/>
            </a:xfrm>
            <a:prstGeom prst="roundRect">
              <a:avLst/>
            </a:prstGeom>
            <a:ln w="38100">
              <a:solidFill>
                <a:srgbClr val="FF0066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b="1" dirty="0" smtClean="0">
                  <a:solidFill>
                    <a:schemeClr val="tx1"/>
                  </a:solidFill>
                </a:rPr>
                <a:t>Will</a:t>
              </a:r>
              <a:r>
                <a:rPr lang="en-GB" dirty="0" smtClean="0"/>
                <a:t> is a </a:t>
              </a:r>
              <a:r>
                <a:rPr lang="en-GB" b="1" dirty="0" smtClean="0">
                  <a:solidFill>
                    <a:srgbClr val="FF0066"/>
                  </a:solidFill>
                </a:rPr>
                <a:t>modal verb </a:t>
              </a:r>
              <a:r>
                <a:rPr lang="en-GB" dirty="0" smtClean="0"/>
                <a:t>– it shows that I am </a:t>
              </a:r>
              <a:r>
                <a:rPr lang="en-GB" b="1" dirty="0" smtClean="0"/>
                <a:t>certain</a:t>
              </a:r>
              <a:r>
                <a:rPr lang="en-GB" dirty="0" smtClean="0"/>
                <a:t>  you will learn about modal verbs today.</a:t>
              </a:r>
              <a:endParaRPr lang="en-GB" dirty="0"/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 flipV="1">
              <a:off x="2123728" y="4653136"/>
              <a:ext cx="0" cy="576064"/>
            </a:xfrm>
            <a:prstGeom prst="straightConnector1">
              <a:avLst/>
            </a:prstGeom>
            <a:ln w="57150">
              <a:solidFill>
                <a:srgbClr val="FF0066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/>
        </p:nvGrpSpPr>
        <p:grpSpPr>
          <a:xfrm>
            <a:off x="3131840" y="2924944"/>
            <a:ext cx="3240360" cy="1152128"/>
            <a:chOff x="3131840" y="2924944"/>
            <a:chExt cx="3240360" cy="1152128"/>
          </a:xfrm>
        </p:grpSpPr>
        <p:sp>
          <p:nvSpPr>
            <p:cNvPr id="5" name="Rounded Rectangle 4"/>
            <p:cNvSpPr/>
            <p:nvPr/>
          </p:nvSpPr>
          <p:spPr>
            <a:xfrm>
              <a:off x="3779912" y="2924944"/>
              <a:ext cx="2592288" cy="1008112"/>
            </a:xfrm>
            <a:prstGeom prst="roundRect">
              <a:avLst/>
            </a:prstGeom>
            <a:ln w="38100"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GB" b="1" dirty="0" smtClean="0">
                  <a:solidFill>
                    <a:schemeClr val="tx1"/>
                  </a:solidFill>
                </a:rPr>
                <a:t>Learn</a:t>
              </a:r>
              <a:r>
                <a:rPr lang="en-GB" dirty="0" smtClean="0"/>
                <a:t> is the </a:t>
              </a:r>
              <a:r>
                <a:rPr lang="en-GB" b="1" dirty="0" smtClean="0">
                  <a:solidFill>
                    <a:schemeClr val="accent4">
                      <a:lumMod val="60000"/>
                      <a:lumOff val="40000"/>
                    </a:schemeClr>
                  </a:solidFill>
                </a:rPr>
                <a:t>main verb </a:t>
              </a:r>
              <a:r>
                <a:rPr lang="en-GB" dirty="0" smtClean="0"/>
                <a:t>– it’s what you’re doing now! </a:t>
              </a:r>
              <a:endParaRPr lang="en-GB" dirty="0"/>
            </a:p>
          </p:txBody>
        </p:sp>
        <p:cxnSp>
          <p:nvCxnSpPr>
            <p:cNvPr id="14" name="Straight Arrow Connector 13"/>
            <p:cNvCxnSpPr>
              <a:stCxn id="5" idx="1"/>
            </p:cNvCxnSpPr>
            <p:nvPr/>
          </p:nvCxnSpPr>
          <p:spPr>
            <a:xfrm flipH="1">
              <a:off x="3131840" y="3429000"/>
              <a:ext cx="648072" cy="648072"/>
            </a:xfrm>
            <a:prstGeom prst="straightConnector1">
              <a:avLst/>
            </a:prstGeom>
            <a:ln w="57150">
              <a:solidFill>
                <a:schemeClr val="accent4">
                  <a:lumMod val="60000"/>
                  <a:lumOff val="4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1143000"/>
          </a:xfrm>
        </p:spPr>
        <p:txBody>
          <a:bodyPr>
            <a:normAutofit/>
          </a:bodyPr>
          <a:lstStyle/>
          <a:p>
            <a:pPr algn="ctr"/>
            <a:r>
              <a:rPr lang="en-GB" sz="5000" b="1" dirty="0" smtClean="0"/>
              <a:t>Modal Verbs</a:t>
            </a:r>
            <a:endParaRPr lang="en-GB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1560" y="1628800"/>
            <a:ext cx="8075240" cy="4572000"/>
          </a:xfrm>
        </p:spPr>
        <p:txBody>
          <a:bodyPr/>
          <a:lstStyle/>
          <a:p>
            <a:r>
              <a:rPr lang="en-GB" sz="2800" dirty="0" smtClean="0"/>
              <a:t>The modal verbs are:</a:t>
            </a:r>
          </a:p>
          <a:p>
            <a:endParaRPr lang="en-GB" sz="2800" dirty="0" smtClean="0"/>
          </a:p>
          <a:p>
            <a:pPr>
              <a:buNone/>
            </a:pPr>
            <a:endParaRPr lang="en-GB" sz="2800" dirty="0" smtClean="0"/>
          </a:p>
          <a:p>
            <a:endParaRPr lang="en-GB" sz="2800" dirty="0" smtClean="0"/>
          </a:p>
          <a:p>
            <a:endParaRPr lang="en-GB" sz="2800" dirty="0" smtClean="0"/>
          </a:p>
          <a:p>
            <a:endParaRPr lang="en-GB" dirty="0" smtClean="0"/>
          </a:p>
          <a:p>
            <a:endParaRPr lang="en-GB" dirty="0" smtClean="0"/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971600" y="2348880"/>
          <a:ext cx="7632850" cy="1280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65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65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65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65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65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 smtClean="0"/>
                        <a:t>will</a:t>
                      </a:r>
                      <a:endParaRPr lang="en-GB" sz="36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 smtClean="0"/>
                        <a:t>can</a:t>
                      </a:r>
                      <a:endParaRPr lang="en-GB" sz="36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 smtClean="0"/>
                        <a:t>shall</a:t>
                      </a:r>
                      <a:endParaRPr lang="en-GB" sz="36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 smtClean="0"/>
                        <a:t>may</a:t>
                      </a:r>
                      <a:endParaRPr lang="en-GB" sz="36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 smtClean="0"/>
                        <a:t>must</a:t>
                      </a:r>
                      <a:endParaRPr lang="en-GB" sz="36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 smtClean="0"/>
                        <a:t>would</a:t>
                      </a:r>
                      <a:endParaRPr lang="en-GB" sz="36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 smtClean="0"/>
                        <a:t>could</a:t>
                      </a:r>
                      <a:endParaRPr lang="en-GB" sz="36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 smtClean="0"/>
                        <a:t>should</a:t>
                      </a:r>
                      <a:endParaRPr lang="en-GB" sz="36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 smtClean="0"/>
                        <a:t>might</a:t>
                      </a:r>
                      <a:endParaRPr lang="en-GB" sz="36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 smtClean="0"/>
                        <a:t>ought </a:t>
                      </a:r>
                      <a:endParaRPr lang="en-GB" sz="3600" b="1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1143000"/>
          </a:xfrm>
        </p:spPr>
        <p:txBody>
          <a:bodyPr>
            <a:normAutofit/>
          </a:bodyPr>
          <a:lstStyle/>
          <a:p>
            <a:pPr algn="ctr"/>
            <a:r>
              <a:rPr lang="en-GB" sz="5000" b="1" dirty="0" smtClean="0"/>
              <a:t>Modal Verbs</a:t>
            </a:r>
            <a:endParaRPr lang="en-GB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340768"/>
            <a:ext cx="8568952" cy="45720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</a:rPr>
              <a:t>Can you sort the modal verbs into those which indicate certainty and those which indicate possibility?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sz="2800" dirty="0" smtClean="0"/>
              <a:t>  </a:t>
            </a:r>
          </a:p>
          <a:p>
            <a:endParaRPr lang="en-GB" sz="2800" dirty="0" smtClean="0"/>
          </a:p>
          <a:p>
            <a:endParaRPr lang="en-GB" dirty="0" smtClean="0"/>
          </a:p>
          <a:p>
            <a:endParaRPr lang="en-GB" dirty="0" smtClean="0"/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687960" y="2276872"/>
          <a:ext cx="3768080" cy="32004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884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4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tx1"/>
                          </a:solidFill>
                        </a:rPr>
                        <a:t>Certainty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tx1"/>
                          </a:solidFill>
                        </a:rPr>
                        <a:t>Possibility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 rot="21282645">
            <a:off x="327037" y="2218790"/>
            <a:ext cx="1944216" cy="1728192"/>
          </a:xfrm>
          <a:prstGeom prst="roundRect">
            <a:avLst/>
          </a:prstGeom>
          <a:ln w="57150"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TIP</a:t>
            </a:r>
            <a:r>
              <a:rPr lang="en-GB" dirty="0" smtClean="0"/>
              <a:t> </a:t>
            </a:r>
          </a:p>
          <a:p>
            <a:pPr algn="ctr"/>
            <a:r>
              <a:rPr lang="en-GB" dirty="0" smtClean="0"/>
              <a:t>If you’re finding it tricky, put the modal verb into a sentence.</a:t>
            </a:r>
            <a:endParaRPr lang="en-GB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23528" y="5229200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can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660232" y="4221088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must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228184" y="6165304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should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4139952" y="5733256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might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475656" y="5949280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may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6876256" y="2420888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could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6876256" y="3356992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shall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7020272" y="5589240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ought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395536" y="4221088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will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7092280" y="4797152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would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1143000"/>
          </a:xfrm>
        </p:spPr>
        <p:txBody>
          <a:bodyPr>
            <a:normAutofit/>
          </a:bodyPr>
          <a:lstStyle/>
          <a:p>
            <a:pPr algn="ctr"/>
            <a:r>
              <a:rPr lang="en-GB" sz="5000" b="1" dirty="0" smtClean="0"/>
              <a:t>Modal Verbs</a:t>
            </a:r>
            <a:endParaRPr lang="en-GB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340768"/>
            <a:ext cx="8568952" cy="45720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</a:rPr>
              <a:t>Can you sort the modal verbs into those which indicate certainty and those which indicate possibility?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sz="2800" dirty="0" smtClean="0"/>
              <a:t>  </a:t>
            </a:r>
          </a:p>
          <a:p>
            <a:endParaRPr lang="en-GB" sz="2800" dirty="0" smtClean="0"/>
          </a:p>
          <a:p>
            <a:endParaRPr lang="en-GB" dirty="0" smtClean="0"/>
          </a:p>
          <a:p>
            <a:endParaRPr lang="en-GB" dirty="0" smtClean="0"/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687960" y="2276872"/>
          <a:ext cx="3768080" cy="32004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884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4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tx1"/>
                          </a:solidFill>
                        </a:rPr>
                        <a:t>Certainty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tx1"/>
                          </a:solidFill>
                        </a:rPr>
                        <a:t>Possibility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 rot="21282645">
            <a:off x="327037" y="2218790"/>
            <a:ext cx="1944216" cy="1728192"/>
          </a:xfrm>
          <a:prstGeom prst="roundRect">
            <a:avLst/>
          </a:prstGeom>
          <a:ln w="57150"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TIP</a:t>
            </a:r>
            <a:r>
              <a:rPr lang="en-GB" dirty="0" smtClean="0"/>
              <a:t> </a:t>
            </a:r>
          </a:p>
          <a:p>
            <a:pPr algn="ctr"/>
            <a:r>
              <a:rPr lang="en-GB" dirty="0" smtClean="0"/>
              <a:t>If you’re finding it tricky, put the modal verb into a sentence.</a:t>
            </a:r>
            <a:endParaRPr lang="en-GB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23528" y="5229200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can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660232" y="4221088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must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228184" y="6165304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should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4139952" y="5733256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might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475656" y="5949280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may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6876256" y="2420888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could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6876256" y="3356992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shall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7020272" y="5589240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ought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395536" y="4221088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will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7092280" y="4797152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would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34151E-6 L 0.25139 -0.21171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00" y="-10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1143000"/>
          </a:xfrm>
        </p:spPr>
        <p:txBody>
          <a:bodyPr>
            <a:normAutofit/>
          </a:bodyPr>
          <a:lstStyle/>
          <a:p>
            <a:pPr algn="ctr"/>
            <a:r>
              <a:rPr lang="en-GB" sz="5000" b="1" dirty="0" smtClean="0"/>
              <a:t>Modal Verbs</a:t>
            </a:r>
            <a:endParaRPr lang="en-GB" sz="5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340768"/>
            <a:ext cx="8568952" cy="45720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</a:rPr>
              <a:t>Can you sort the modal verbs into those which indicate certainty and those which indicate possibility?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sz="2800" dirty="0" smtClean="0"/>
              <a:t>  </a:t>
            </a:r>
          </a:p>
          <a:p>
            <a:endParaRPr lang="en-GB" sz="2800" dirty="0" smtClean="0"/>
          </a:p>
          <a:p>
            <a:endParaRPr lang="en-GB" dirty="0" smtClean="0"/>
          </a:p>
          <a:p>
            <a:endParaRPr lang="en-GB" dirty="0" smtClean="0"/>
          </a:p>
          <a:p>
            <a:pPr>
              <a:buNone/>
            </a:pPr>
            <a:endParaRPr lang="en-GB" dirty="0" smtClean="0"/>
          </a:p>
          <a:p>
            <a:endParaRPr lang="en-GB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687960" y="2276872"/>
          <a:ext cx="3768080" cy="320040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1884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4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tx1"/>
                          </a:solidFill>
                        </a:rPr>
                        <a:t>Certainty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solidFill>
                            <a:schemeClr val="tx1"/>
                          </a:solidFill>
                        </a:rPr>
                        <a:t>Possibility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will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240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 rot="21282645">
            <a:off x="327037" y="2218790"/>
            <a:ext cx="1944216" cy="1728192"/>
          </a:xfrm>
          <a:prstGeom prst="roundRect">
            <a:avLst/>
          </a:prstGeom>
          <a:ln w="57150"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TIP</a:t>
            </a:r>
            <a:r>
              <a:rPr lang="en-GB" dirty="0" smtClean="0"/>
              <a:t> </a:t>
            </a:r>
          </a:p>
          <a:p>
            <a:pPr algn="ctr"/>
            <a:r>
              <a:rPr lang="en-GB" dirty="0" smtClean="0"/>
              <a:t>If you’re finding it tricky put the modal verb into a sentence.</a:t>
            </a:r>
            <a:endParaRPr lang="en-GB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23528" y="5229200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can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660232" y="4221088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must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228184" y="6165304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should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4139952" y="5733256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might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475656" y="5949280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may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6876256" y="2420888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could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6876256" y="3356992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shall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7020272" y="5589240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ought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7092280" y="4797152"/>
          <a:ext cx="1883664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would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7 -0.03333 L 0.2592 -0.29583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00" y="-13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3">
      <a:dk1>
        <a:sysClr val="windowText" lastClr="000000"/>
      </a:dk1>
      <a:lt1>
        <a:sysClr val="window" lastClr="FFFFFF"/>
      </a:lt1>
      <a:dk2>
        <a:srgbClr val="000000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99FF"/>
      </a:accent6>
      <a:hlink>
        <a:srgbClr val="17BBFD"/>
      </a:hlink>
      <a:folHlink>
        <a:srgbClr val="FF79C2"/>
      </a:folHlink>
    </a:clrScheme>
    <a:fontScheme name="Custom 2">
      <a:majorFont>
        <a:latin typeface="Calibri"/>
        <a:ea typeface=""/>
        <a:cs typeface=""/>
      </a:majorFont>
      <a:minorFont>
        <a:latin typeface="Franklin Gothic Book"/>
        <a:ea typeface=""/>
        <a:cs typeface="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8580</TotalTime>
  <Words>1857</Words>
  <Application>Microsoft Office PowerPoint</Application>
  <PresentationFormat>On-screen Show (4:3)</PresentationFormat>
  <Paragraphs>593</Paragraphs>
  <Slides>24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Calibri</vt:lpstr>
      <vt:lpstr>Franklin Gothic Book</vt:lpstr>
      <vt:lpstr>Wingdings 2</vt:lpstr>
      <vt:lpstr>Equity</vt:lpstr>
      <vt:lpstr>Modal Verbs</vt:lpstr>
      <vt:lpstr>Verbs - Recap</vt:lpstr>
      <vt:lpstr>Verbs - Recap</vt:lpstr>
      <vt:lpstr>Modal Verbs</vt:lpstr>
      <vt:lpstr>Modal Verbs</vt:lpstr>
      <vt:lpstr>Modal Verbs</vt:lpstr>
      <vt:lpstr>Modal Verbs</vt:lpstr>
      <vt:lpstr>Modal Verbs</vt:lpstr>
      <vt:lpstr>Modal Verbs</vt:lpstr>
      <vt:lpstr>Modal Verbs</vt:lpstr>
      <vt:lpstr>Modal Verbs</vt:lpstr>
      <vt:lpstr>Modal Verbs</vt:lpstr>
      <vt:lpstr>Modal Verbs</vt:lpstr>
      <vt:lpstr>Modal Verbs</vt:lpstr>
      <vt:lpstr>Modal Verbs</vt:lpstr>
      <vt:lpstr>Modal Verbs</vt:lpstr>
      <vt:lpstr>Modal Verbs</vt:lpstr>
      <vt:lpstr>Modal Verbs</vt:lpstr>
      <vt:lpstr>Verbs</vt:lpstr>
      <vt:lpstr>Modal Verbs</vt:lpstr>
      <vt:lpstr>Modal Verbs</vt:lpstr>
      <vt:lpstr>Modal Verbs</vt:lpstr>
      <vt:lpstr>Modal Verbs</vt:lpstr>
      <vt:lpstr>Modal Verbs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Apostrophes</dc:title>
  <dc:creator>Chloe Friell</dc:creator>
  <cp:lastModifiedBy>Lucy</cp:lastModifiedBy>
  <cp:revision>80</cp:revision>
  <dcterms:created xsi:type="dcterms:W3CDTF">2015-07-26T17:45:59Z</dcterms:created>
  <dcterms:modified xsi:type="dcterms:W3CDTF">2021-04-12T20:20:17Z</dcterms:modified>
</cp:coreProperties>
</file>