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6858000" cx="9144000"/>
  <p:notesSz cx="7053250" cy="10180625"/>
  <p:embeddedFontLst>
    <p:embeddedFont>
      <p:font typeface="Overlock"/>
      <p:regular r:id="rId7"/>
      <p:bold r:id="rId8"/>
      <p:italic r:id="rId9"/>
      <p:boldItalic r:id="rId10"/>
    </p:embeddedFont>
    <p:embeddedFont>
      <p:font typeface="Schoolbell"/>
      <p:regular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12" roundtripDataSignature="AMtx7misx51qJZcJ2JaP+29lkO/lZDifp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Schoolbell-regular.fntdata"/><Relationship Id="rId10" Type="http://schemas.openxmlformats.org/officeDocument/2006/relationships/font" Target="fonts/Overlock-boldItalic.fntdata"/><Relationship Id="rId12" Type="http://customschemas.google.com/relationships/presentationmetadata" Target="meta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Overlock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Overlock-regular.fntdata"/><Relationship Id="rId8" Type="http://schemas.openxmlformats.org/officeDocument/2006/relationships/font" Target="fonts/Overlock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75775" y="763525"/>
            <a:ext cx="4702400" cy="38177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705325" y="4835775"/>
            <a:ext cx="5642600" cy="45812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705325" y="4835775"/>
            <a:ext cx="5642600" cy="4581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75775" y="763525"/>
            <a:ext cx="4702400" cy="38177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2" name="Google Shape;32;p6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40" name="Google Shape;40;p7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7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8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8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8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9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9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9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0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55" name="Google Shape;55;p10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56" name="Google Shape;56;p10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57" name="Google Shape;57;p10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64" name="Google Shape;64;p11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1" Type="http://schemas.openxmlformats.org/officeDocument/2006/relationships/image" Target="../media/image11.jpg"/><Relationship Id="rId10" Type="http://schemas.openxmlformats.org/officeDocument/2006/relationships/image" Target="../media/image2.jpg"/><Relationship Id="rId13" Type="http://schemas.openxmlformats.org/officeDocument/2006/relationships/image" Target="../media/image10.jpg"/><Relationship Id="rId1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://www.activelearnprimary.co.uk/login" TargetMode="External"/><Relationship Id="rId4" Type="http://schemas.openxmlformats.org/officeDocument/2006/relationships/hyperlink" Target="http://www.activelearnprimary.co.uk/login" TargetMode="External"/><Relationship Id="rId9" Type="http://schemas.openxmlformats.org/officeDocument/2006/relationships/image" Target="../media/image12.jpg"/><Relationship Id="rId15" Type="http://schemas.openxmlformats.org/officeDocument/2006/relationships/image" Target="../media/image1.png"/><Relationship Id="rId14" Type="http://schemas.openxmlformats.org/officeDocument/2006/relationships/image" Target="../media/image6.jpg"/><Relationship Id="rId17" Type="http://schemas.openxmlformats.org/officeDocument/2006/relationships/image" Target="../media/image9.png"/><Relationship Id="rId16" Type="http://schemas.openxmlformats.org/officeDocument/2006/relationships/image" Target="../media/image8.png"/><Relationship Id="rId5" Type="http://schemas.openxmlformats.org/officeDocument/2006/relationships/hyperlink" Target="http://www.sumdog.co.uk/" TargetMode="External"/><Relationship Id="rId6" Type="http://schemas.openxmlformats.org/officeDocument/2006/relationships/image" Target="../media/image3.png"/><Relationship Id="rId18" Type="http://schemas.openxmlformats.org/officeDocument/2006/relationships/image" Target="../media/image5.png"/><Relationship Id="rId7" Type="http://schemas.openxmlformats.org/officeDocument/2006/relationships/image" Target="../media/image13.png"/><Relationship Id="rId8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2987675" y="0"/>
            <a:ext cx="39609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Homework grid Y5/6 Summer 1 2021</a:t>
            </a:r>
            <a:endParaRPr/>
          </a:p>
        </p:txBody>
      </p:sp>
      <p:sp>
        <p:nvSpPr>
          <p:cNvPr id="85" name="Google Shape;85;p1"/>
          <p:cNvSpPr txBox="1"/>
          <p:nvPr/>
        </p:nvSpPr>
        <p:spPr>
          <a:xfrm>
            <a:off x="0" y="260350"/>
            <a:ext cx="91440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>
                <a:solidFill>
                  <a:schemeClr val="dk1"/>
                </a:solidFill>
              </a:rPr>
              <a:t>In addition to this, I would like you to choose some of the homework ideas from this grid to do at home over this six week half-term. We will have time in school to talk about the homework you have done that week. If you want to bring your homework to school or a photo of you doing an activity from the grid, that would be great!</a:t>
            </a:r>
            <a:endParaRPr/>
          </a:p>
        </p:txBody>
      </p:sp>
      <p:sp>
        <p:nvSpPr>
          <p:cNvPr id="86" name="Google Shape;86;p1"/>
          <p:cNvSpPr txBox="1"/>
          <p:nvPr/>
        </p:nvSpPr>
        <p:spPr>
          <a:xfrm>
            <a:off x="179387" y="1052512"/>
            <a:ext cx="1763712" cy="336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Weekly homework:</a:t>
            </a:r>
            <a:endParaRPr/>
          </a:p>
        </p:txBody>
      </p:sp>
      <p:sp>
        <p:nvSpPr>
          <p:cNvPr id="87" name="Google Shape;87;p1"/>
          <p:cNvSpPr txBox="1"/>
          <p:nvPr/>
        </p:nvSpPr>
        <p:spPr>
          <a:xfrm>
            <a:off x="5178425" y="1052512"/>
            <a:ext cx="3960812" cy="8302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daily reading (school book or                 </a:t>
            </a:r>
            <a:r>
              <a:rPr b="0" i="0" lang="en-US" sz="1600" u="sng" cap="none" strike="noStrike">
                <a:solidFill>
                  <a:srgbClr val="3C8C93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www.activelearnprimary.co.uk/login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00" u="sng">
              <a:solidFill>
                <a:srgbClr val="3C8C93"/>
              </a:solidFill>
              <a:latin typeface="Arial"/>
              <a:ea typeface="Arial"/>
              <a:cs typeface="Arial"/>
              <a:sym typeface="Arial"/>
              <a:hlinkClick r:id="rId4">
                <a:extLst>
                  <a:ext uri="{A12FA001-AC4F-418D-AE19-62706E023703}">
                    <ahyp:hlinkClr val="tx"/>
                  </a:ext>
                </a:extLst>
              </a:hlinkClick>
            </a:endParaRPr>
          </a:p>
        </p:txBody>
      </p:sp>
      <p:sp>
        <p:nvSpPr>
          <p:cNvPr id="88" name="Google Shape;88;p1"/>
          <p:cNvSpPr txBox="1"/>
          <p:nvPr/>
        </p:nvSpPr>
        <p:spPr>
          <a:xfrm>
            <a:off x="1979612" y="1052512"/>
            <a:ext cx="2670175" cy="3381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0" i="0" lang="en-US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spellings or dictionary work</a:t>
            </a:r>
            <a:endParaRPr/>
          </a:p>
        </p:txBody>
      </p:sp>
      <p:sp>
        <p:nvSpPr>
          <p:cNvPr id="89" name="Google Shape;89;p1"/>
          <p:cNvSpPr txBox="1"/>
          <p:nvPr/>
        </p:nvSpPr>
        <p:spPr>
          <a:xfrm>
            <a:off x="179387" y="2276475"/>
            <a:ext cx="1820862" cy="82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0" i="0" lang="en-US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Literacy and speaking and listening</a:t>
            </a:r>
            <a:endParaRPr/>
          </a:p>
        </p:txBody>
      </p:sp>
      <p:sp>
        <p:nvSpPr>
          <p:cNvPr id="90" name="Google Shape;90;p1"/>
          <p:cNvSpPr txBox="1"/>
          <p:nvPr/>
        </p:nvSpPr>
        <p:spPr>
          <a:xfrm>
            <a:off x="250825" y="3789362"/>
            <a:ext cx="1296987" cy="82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0" i="0" lang="en-US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Maths and problem solving</a:t>
            </a:r>
            <a:endParaRPr/>
          </a:p>
        </p:txBody>
      </p:sp>
      <p:sp>
        <p:nvSpPr>
          <p:cNvPr id="91" name="Google Shape;91;p1"/>
          <p:cNvSpPr txBox="1"/>
          <p:nvPr/>
        </p:nvSpPr>
        <p:spPr>
          <a:xfrm>
            <a:off x="323850" y="5300662"/>
            <a:ext cx="1079500" cy="581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0" i="0" lang="en-US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Science and topic</a:t>
            </a:r>
            <a:endParaRPr/>
          </a:p>
        </p:txBody>
      </p:sp>
      <p:sp>
        <p:nvSpPr>
          <p:cNvPr id="92" name="Google Shape;92;p1"/>
          <p:cNvSpPr txBox="1"/>
          <p:nvPr/>
        </p:nvSpPr>
        <p:spPr>
          <a:xfrm>
            <a:off x="179387" y="2133600"/>
            <a:ext cx="8713787" cy="4608512"/>
          </a:xfrm>
          <a:prstGeom prst="rect">
            <a:avLst/>
          </a:prstGeom>
          <a:noFill/>
          <a:ln cap="flat" cmpd="sng" w="38100">
            <a:solidFill>
              <a:srgbClr val="0000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Schoolbell"/>
              <a:buNone/>
            </a:pPr>
            <a:r>
              <a:t/>
            </a:r>
            <a:endParaRPr/>
          </a:p>
        </p:txBody>
      </p:sp>
      <p:cxnSp>
        <p:nvCxnSpPr>
          <p:cNvPr id="93" name="Google Shape;93;p1"/>
          <p:cNvCxnSpPr/>
          <p:nvPr/>
        </p:nvCxnSpPr>
        <p:spPr>
          <a:xfrm>
            <a:off x="179387" y="3500437"/>
            <a:ext cx="8751887" cy="0"/>
          </a:xfrm>
          <a:prstGeom prst="straightConnector1">
            <a:avLst/>
          </a:prstGeom>
          <a:noFill/>
          <a:ln cap="flat" cmpd="sng" w="38100">
            <a:solidFill>
              <a:srgbClr val="0000FF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4" name="Google Shape;94;p1"/>
          <p:cNvCxnSpPr/>
          <p:nvPr/>
        </p:nvCxnSpPr>
        <p:spPr>
          <a:xfrm>
            <a:off x="179387" y="4941887"/>
            <a:ext cx="8751887" cy="0"/>
          </a:xfrm>
          <a:prstGeom prst="straightConnector1">
            <a:avLst/>
          </a:prstGeom>
          <a:noFill/>
          <a:ln cap="flat" cmpd="sng" w="38100">
            <a:solidFill>
              <a:srgbClr val="0000FF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5" name="Google Shape;95;p1"/>
          <p:cNvCxnSpPr/>
          <p:nvPr/>
        </p:nvCxnSpPr>
        <p:spPr>
          <a:xfrm flipH="1">
            <a:off x="1458912" y="2133600"/>
            <a:ext cx="17462" cy="4608512"/>
          </a:xfrm>
          <a:prstGeom prst="straightConnector1">
            <a:avLst/>
          </a:prstGeom>
          <a:noFill/>
          <a:ln cap="flat" cmpd="sng" w="38100">
            <a:solidFill>
              <a:srgbClr val="0000FF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6" name="Google Shape;96;p1"/>
          <p:cNvCxnSpPr/>
          <p:nvPr/>
        </p:nvCxnSpPr>
        <p:spPr>
          <a:xfrm>
            <a:off x="3132137" y="2133600"/>
            <a:ext cx="0" cy="4608512"/>
          </a:xfrm>
          <a:prstGeom prst="straightConnector1">
            <a:avLst/>
          </a:prstGeom>
          <a:noFill/>
          <a:ln cap="flat" cmpd="sng" w="38100">
            <a:solidFill>
              <a:srgbClr val="0000FF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7" name="Google Shape;97;p1"/>
          <p:cNvCxnSpPr/>
          <p:nvPr/>
        </p:nvCxnSpPr>
        <p:spPr>
          <a:xfrm>
            <a:off x="5003800" y="2133600"/>
            <a:ext cx="0" cy="4608512"/>
          </a:xfrm>
          <a:prstGeom prst="straightConnector1">
            <a:avLst/>
          </a:prstGeom>
          <a:noFill/>
          <a:ln cap="flat" cmpd="sng" w="38100">
            <a:solidFill>
              <a:srgbClr val="0000FF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8" name="Google Shape;98;p1"/>
          <p:cNvCxnSpPr/>
          <p:nvPr/>
        </p:nvCxnSpPr>
        <p:spPr>
          <a:xfrm>
            <a:off x="6948487" y="2133600"/>
            <a:ext cx="0" cy="4608512"/>
          </a:xfrm>
          <a:prstGeom prst="straightConnector1">
            <a:avLst/>
          </a:prstGeom>
          <a:noFill/>
          <a:ln cap="flat" cmpd="sng" w="38100">
            <a:solidFill>
              <a:srgbClr val="0000FF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99" name="Google Shape;99;p1"/>
          <p:cNvSpPr txBox="1"/>
          <p:nvPr/>
        </p:nvSpPr>
        <p:spPr>
          <a:xfrm>
            <a:off x="179387" y="1052512"/>
            <a:ext cx="8713787" cy="720725"/>
          </a:xfrm>
          <a:prstGeom prst="rect">
            <a:avLst/>
          </a:prstGeom>
          <a:noFill/>
          <a:ln cap="flat" cmpd="sng" w="3810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"/>
          <p:cNvSpPr txBox="1"/>
          <p:nvPr/>
        </p:nvSpPr>
        <p:spPr>
          <a:xfrm>
            <a:off x="4995862" y="3517900"/>
            <a:ext cx="2016125" cy="276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"/>
          <p:cNvSpPr txBox="1"/>
          <p:nvPr/>
        </p:nvSpPr>
        <p:spPr>
          <a:xfrm>
            <a:off x="5945187" y="2146300"/>
            <a:ext cx="947737" cy="1724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1200"/>
              <a:buFont typeface="Arial"/>
              <a:buNone/>
            </a:pPr>
            <a:r>
              <a:rPr b="1" i="1" lang="en-US" sz="1200" u="none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Have you read and signed your reading record?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1" i="1" sz="1200" u="none">
              <a:solidFill>
                <a:srgbClr val="00B0F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t/>
            </a:r>
            <a:endParaRPr b="0" i="0" sz="10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0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1"/>
          <p:cNvSpPr txBox="1"/>
          <p:nvPr/>
        </p:nvSpPr>
        <p:spPr>
          <a:xfrm>
            <a:off x="6975475" y="3379787"/>
            <a:ext cx="1820862" cy="276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en-US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103" name="Google Shape;103;p1"/>
          <p:cNvSpPr txBox="1"/>
          <p:nvPr/>
        </p:nvSpPr>
        <p:spPr>
          <a:xfrm>
            <a:off x="6859587" y="1955800"/>
            <a:ext cx="2101850" cy="984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t/>
            </a:r>
            <a:endParaRPr b="0" i="0" sz="1000" u="none">
              <a:solidFill>
                <a:srgbClr val="FF0000"/>
              </a:solidFill>
              <a:latin typeface="Overlock"/>
              <a:ea typeface="Overlock"/>
              <a:cs typeface="Overlock"/>
              <a:sym typeface="Overlock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FF0000"/>
              </a:buClr>
              <a:buSzPts val="1000"/>
              <a:buFont typeface="Overlock"/>
              <a:buNone/>
            </a:pPr>
            <a:r>
              <a:rPr b="0" i="0" lang="en-US" sz="1000" u="none">
                <a:solidFill>
                  <a:srgbClr val="FF0000"/>
                </a:solidFill>
                <a:latin typeface="Overlock"/>
                <a:ea typeface="Overlock"/>
                <a:cs typeface="Overlock"/>
                <a:sym typeface="Overlock"/>
              </a:rPr>
              <a:t>Write a science fiction story.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22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100" u="none">
              <a:solidFill>
                <a:srgbClr val="FF0000"/>
              </a:solidFill>
              <a:latin typeface="Overlock"/>
              <a:ea typeface="Overlock"/>
              <a:cs typeface="Overlock"/>
              <a:sym typeface="Overlock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</a:pPr>
            <a:r>
              <a:t/>
            </a:r>
            <a:endParaRPr b="0" i="0" sz="800" u="none">
              <a:solidFill>
                <a:srgbClr val="FF0000"/>
              </a:solidFill>
              <a:latin typeface="Overlock"/>
              <a:ea typeface="Overlock"/>
              <a:cs typeface="Overlock"/>
              <a:sym typeface="Overlock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800" u="none">
              <a:solidFill>
                <a:srgbClr val="FF0000"/>
              </a:solidFill>
              <a:latin typeface="Overlock"/>
              <a:ea typeface="Overlock"/>
              <a:cs typeface="Overlock"/>
              <a:sym typeface="Overlock"/>
            </a:endParaRPr>
          </a:p>
        </p:txBody>
      </p:sp>
      <p:sp>
        <p:nvSpPr>
          <p:cNvPr id="104" name="Google Shape;104;p1"/>
          <p:cNvSpPr txBox="1"/>
          <p:nvPr/>
        </p:nvSpPr>
        <p:spPr>
          <a:xfrm>
            <a:off x="3169600" y="3620850"/>
            <a:ext cx="1079400" cy="150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0" i="0" lang="en-US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Why not work out how long you spend doing different activities each day? Like a log of your typical school day.</a:t>
            </a:r>
            <a:r>
              <a:rPr b="0" i="0" lang="en-US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/>
          </a:p>
        </p:txBody>
      </p:sp>
      <p:sp>
        <p:nvSpPr>
          <p:cNvPr id="105" name="Google Shape;105;p1"/>
          <p:cNvSpPr txBox="1"/>
          <p:nvPr/>
        </p:nvSpPr>
        <p:spPr>
          <a:xfrm>
            <a:off x="14128750" y="11114087"/>
            <a:ext cx="439737" cy="12779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1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1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1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1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1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1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-US" sz="11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106" name="Google Shape;106;p1"/>
          <p:cNvSpPr txBox="1"/>
          <p:nvPr/>
        </p:nvSpPr>
        <p:spPr>
          <a:xfrm>
            <a:off x="4211637" y="5754687"/>
            <a:ext cx="654050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1"/>
          <p:cNvSpPr txBox="1"/>
          <p:nvPr/>
        </p:nvSpPr>
        <p:spPr>
          <a:xfrm>
            <a:off x="1943100" y="1303337"/>
            <a:ext cx="3319500" cy="107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0" i="0" lang="en-US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maths practice</a:t>
            </a:r>
            <a:r>
              <a:rPr lang="en-US" sz="1600">
                <a:solidFill>
                  <a:schemeClr val="dk1"/>
                </a:solidFill>
              </a:rPr>
              <a:t> </a:t>
            </a:r>
            <a:r>
              <a:rPr b="0" i="0" lang="en-US" sz="16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www.sumdog.co.uk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t/>
            </a:r>
            <a:endParaRPr b="0" i="0" sz="1600" u="sng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00" u="sng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descr="Image result for bridge" id="108" name="Google Shape;108;p1"/>
          <p:cNvSpPr txBox="1"/>
          <p:nvPr/>
        </p:nvSpPr>
        <p:spPr>
          <a:xfrm>
            <a:off x="0" y="-144462"/>
            <a:ext cx="304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descr="Image result for bridge" id="109" name="Google Shape;109;p1"/>
          <p:cNvSpPr txBox="1"/>
          <p:nvPr/>
        </p:nvSpPr>
        <p:spPr>
          <a:xfrm>
            <a:off x="152400" y="7937"/>
            <a:ext cx="304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descr="Image result for bridge" id="110" name="Google Shape;110;p1"/>
          <p:cNvSpPr txBox="1"/>
          <p:nvPr/>
        </p:nvSpPr>
        <p:spPr>
          <a:xfrm>
            <a:off x="304800" y="160337"/>
            <a:ext cx="304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descr="Image result for bridge" id="111" name="Google Shape;111;p1"/>
          <p:cNvSpPr txBox="1"/>
          <p:nvPr/>
        </p:nvSpPr>
        <p:spPr>
          <a:xfrm>
            <a:off x="457200" y="312737"/>
            <a:ext cx="304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descr="Image result for bridge" id="112" name="Google Shape;112;p1"/>
          <p:cNvSpPr txBox="1"/>
          <p:nvPr/>
        </p:nvSpPr>
        <p:spPr>
          <a:xfrm>
            <a:off x="609600" y="465137"/>
            <a:ext cx="304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descr="Image result for earthquake damage" id="113" name="Google Shape;113;p1"/>
          <p:cNvSpPr txBox="1"/>
          <p:nvPr/>
        </p:nvSpPr>
        <p:spPr>
          <a:xfrm>
            <a:off x="762000" y="617537"/>
            <a:ext cx="304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1"/>
          <p:cNvSpPr txBox="1"/>
          <p:nvPr/>
        </p:nvSpPr>
        <p:spPr>
          <a:xfrm>
            <a:off x="1425575" y="3517900"/>
            <a:ext cx="1574700" cy="15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Schoolbell"/>
              <a:buNone/>
            </a:pPr>
            <a:r>
              <a:rPr lang="en-US" sz="1100">
                <a:solidFill>
                  <a:schemeClr val="dk1"/>
                </a:solidFill>
                <a:latin typeface="Schoolbell"/>
                <a:ea typeface="Schoolbell"/>
                <a:cs typeface="Schoolbell"/>
                <a:sym typeface="Schoolbell"/>
              </a:rPr>
              <a:t>Practise multiplying and dividing decimals by 10, 100 and 1,000.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Schoolbell"/>
              <a:buNone/>
            </a:pPr>
            <a:r>
              <a:rPr lang="en-US" sz="1100">
                <a:solidFill>
                  <a:schemeClr val="dk1"/>
                </a:solidFill>
                <a:latin typeface="Schoolbell"/>
                <a:ea typeface="Schoolbell"/>
                <a:cs typeface="Schoolbell"/>
                <a:sym typeface="Schoolbell"/>
              </a:rPr>
              <a:t>3.2 x 10 = 32.0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Schoolbell"/>
              <a:buNone/>
            </a:pPr>
            <a:r>
              <a:rPr lang="en-US" sz="1100">
                <a:solidFill>
                  <a:schemeClr val="dk1"/>
                </a:solidFill>
                <a:latin typeface="Schoolbell"/>
                <a:ea typeface="Schoolbell"/>
                <a:cs typeface="Schoolbell"/>
                <a:sym typeface="Schoolbell"/>
              </a:rPr>
              <a:t>0.25 ÷ 100 = 0.0025</a:t>
            </a:r>
            <a:endParaRPr b="1" sz="1000">
              <a:solidFill>
                <a:srgbClr val="FF0000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t/>
            </a:r>
            <a:endParaRPr b="0" i="0" sz="1000" u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t/>
            </a:r>
            <a:endParaRPr b="1" i="0" sz="1000" u="none">
              <a:solidFill>
                <a:srgbClr val="006C3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000" u="none">
              <a:solidFill>
                <a:srgbClr val="006C3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1"/>
          <p:cNvSpPr txBox="1"/>
          <p:nvPr/>
        </p:nvSpPr>
        <p:spPr>
          <a:xfrm>
            <a:off x="5003800" y="3498850"/>
            <a:ext cx="1808162" cy="1784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0000"/>
              </a:buClr>
              <a:buSzPts val="900"/>
              <a:buFont typeface="Arial"/>
              <a:buNone/>
            </a:pPr>
            <a:r>
              <a:rPr b="1" i="0" lang="en-US" sz="900" u="none">
                <a:solidFill>
                  <a:srgbClr val="800000"/>
                </a:solidFill>
                <a:latin typeface="Arial"/>
                <a:ea typeface="Arial"/>
                <a:cs typeface="Arial"/>
                <a:sym typeface="Arial"/>
              </a:rPr>
              <a:t>How quickly can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0000"/>
              </a:buClr>
              <a:buSzPts val="900"/>
              <a:buFont typeface="Arial"/>
              <a:buNone/>
            </a:pPr>
            <a:r>
              <a:rPr b="1" i="0" lang="en-US" sz="900" u="none">
                <a:solidFill>
                  <a:srgbClr val="800000"/>
                </a:solidFill>
                <a:latin typeface="Arial"/>
                <a:ea typeface="Arial"/>
                <a:cs typeface="Arial"/>
                <a:sym typeface="Arial"/>
              </a:rPr>
              <a:t>you recall your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0000"/>
              </a:buClr>
              <a:buSzPts val="900"/>
              <a:buFont typeface="Arial"/>
              <a:buNone/>
            </a:pPr>
            <a:r>
              <a:rPr b="1" i="0" lang="en-US" sz="900" u="none">
                <a:solidFill>
                  <a:srgbClr val="800000"/>
                </a:solidFill>
                <a:latin typeface="Arial"/>
                <a:ea typeface="Arial"/>
                <a:cs typeface="Arial"/>
                <a:sym typeface="Arial"/>
              </a:rPr>
              <a:t>maths facts?</a:t>
            </a:r>
            <a:endParaRPr/>
          </a:p>
          <a:p>
            <a:pPr indent="-5715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0000"/>
              </a:buClr>
              <a:buSzPts val="900"/>
              <a:buFont typeface="Arial"/>
              <a:buChar char="•"/>
            </a:pPr>
            <a:r>
              <a:rPr b="1" i="0" lang="en-US" sz="900" u="none">
                <a:solidFill>
                  <a:srgbClr val="800000"/>
                </a:solidFill>
                <a:latin typeface="Arial"/>
                <a:ea typeface="Arial"/>
                <a:cs typeface="Arial"/>
                <a:sym typeface="Arial"/>
              </a:rPr>
              <a:t>Double / Halve</a:t>
            </a:r>
            <a:endParaRPr/>
          </a:p>
          <a:p>
            <a:pPr indent="-5715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0000"/>
              </a:buClr>
              <a:buSzPts val="900"/>
              <a:buFont typeface="Arial"/>
              <a:buChar char="•"/>
            </a:pPr>
            <a:r>
              <a:rPr b="1" i="0" lang="en-US" sz="900" u="none">
                <a:solidFill>
                  <a:srgbClr val="800000"/>
                </a:solidFill>
                <a:latin typeface="Arial"/>
                <a:ea typeface="Arial"/>
                <a:cs typeface="Arial"/>
                <a:sym typeface="Arial"/>
              </a:rPr>
              <a:t>Divide / Multiply</a:t>
            </a:r>
            <a:endParaRPr/>
          </a:p>
          <a:p>
            <a:pPr indent="-5715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0000"/>
              </a:buClr>
              <a:buSzPts val="900"/>
              <a:buFont typeface="Arial"/>
              <a:buChar char="•"/>
            </a:pPr>
            <a:r>
              <a:rPr b="1" i="0" lang="en-US" sz="900" u="none">
                <a:solidFill>
                  <a:srgbClr val="800000"/>
                </a:solidFill>
                <a:latin typeface="Arial"/>
                <a:ea typeface="Arial"/>
                <a:cs typeface="Arial"/>
                <a:sym typeface="Arial"/>
              </a:rPr>
              <a:t>Add / Subtract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0000"/>
              </a:buClr>
              <a:buSzPts val="900"/>
              <a:buFont typeface="Arial"/>
              <a:buNone/>
            </a:pPr>
            <a:r>
              <a:rPr b="1" i="0" lang="en-US" sz="900" u="none">
                <a:solidFill>
                  <a:srgbClr val="800000"/>
                </a:solidFill>
                <a:latin typeface="Arial"/>
                <a:ea typeface="Arial"/>
                <a:cs typeface="Arial"/>
                <a:sym typeface="Arial"/>
              </a:rPr>
              <a:t>Use your memory aids and techniques to help  tricky facts.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0000"/>
              </a:buClr>
              <a:buSzPts val="900"/>
              <a:buFont typeface="Arial"/>
              <a:buNone/>
            </a:pPr>
            <a:r>
              <a:rPr b="1" i="1" lang="en-US" sz="900" u="none">
                <a:solidFill>
                  <a:srgbClr val="800000"/>
                </a:solidFill>
                <a:latin typeface="Arial"/>
                <a:ea typeface="Arial"/>
                <a:cs typeface="Arial"/>
                <a:sym typeface="Arial"/>
              </a:rPr>
              <a:t>Visit: Hit My Button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t/>
            </a:r>
            <a:endParaRPr b="1" i="0" sz="1000" u="none">
              <a:solidFill>
                <a:srgbClr val="8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000" u="none">
              <a:solidFill>
                <a:srgbClr val="8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1"/>
          <p:cNvSpPr txBox="1"/>
          <p:nvPr/>
        </p:nvSpPr>
        <p:spPr>
          <a:xfrm>
            <a:off x="7004027" y="3674700"/>
            <a:ext cx="1740000" cy="109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Schoolbell"/>
              <a:buNone/>
            </a:pPr>
            <a:r>
              <a:rPr lang="en-US" sz="1100">
                <a:solidFill>
                  <a:schemeClr val="dk1"/>
                </a:solidFill>
                <a:latin typeface="Schoolbell"/>
                <a:ea typeface="Schoolbell"/>
                <a:cs typeface="Schoolbell"/>
                <a:sym typeface="Schoolbell"/>
              </a:rPr>
              <a:t>Convert between different units of measurement.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Schoolbell"/>
              <a:buNone/>
            </a:pPr>
            <a:r>
              <a:rPr lang="en-US" sz="1100">
                <a:solidFill>
                  <a:schemeClr val="dk1"/>
                </a:solidFill>
                <a:latin typeface="Schoolbell"/>
                <a:ea typeface="Schoolbell"/>
                <a:cs typeface="Schoolbell"/>
                <a:sym typeface="Schoolbell"/>
              </a:rPr>
              <a:t>100g  = 0.1kg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Schoolbell"/>
              <a:buNone/>
            </a:pPr>
            <a:r>
              <a:rPr lang="en-US" sz="1100">
                <a:solidFill>
                  <a:schemeClr val="dk1"/>
                </a:solidFill>
                <a:latin typeface="Schoolbell"/>
                <a:ea typeface="Schoolbell"/>
                <a:cs typeface="Schoolbell"/>
                <a:sym typeface="Schoolbell"/>
              </a:rPr>
              <a:t>0.6m = 60cm</a:t>
            </a:r>
            <a:endParaRPr sz="10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0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1"/>
          <p:cNvSpPr txBox="1"/>
          <p:nvPr/>
        </p:nvSpPr>
        <p:spPr>
          <a:xfrm>
            <a:off x="1584725" y="2139825"/>
            <a:ext cx="1438200" cy="161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6600"/>
              </a:buClr>
              <a:buSzPts val="1100"/>
              <a:buFont typeface="Arial"/>
              <a:buNone/>
            </a:pPr>
            <a:r>
              <a:rPr b="1" i="0" lang="en-US" sz="1100" u="none">
                <a:solidFill>
                  <a:srgbClr val="996600"/>
                </a:solidFill>
                <a:latin typeface="Arial"/>
                <a:ea typeface="Arial"/>
                <a:cs typeface="Arial"/>
                <a:sym typeface="Arial"/>
              </a:rPr>
              <a:t>Write a poem about a strange alien.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i="0" sz="1100" u="none">
              <a:solidFill>
                <a:srgbClr val="9966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i="0" sz="1100" u="none">
              <a:solidFill>
                <a:srgbClr val="9966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1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i="0" sz="1100" u="none">
              <a:solidFill>
                <a:srgbClr val="9966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i="0" sz="1100" u="none">
              <a:solidFill>
                <a:srgbClr val="9966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100" u="none">
              <a:solidFill>
                <a:srgbClr val="9966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1"/>
          <p:cNvSpPr txBox="1"/>
          <p:nvPr/>
        </p:nvSpPr>
        <p:spPr>
          <a:xfrm>
            <a:off x="3203575" y="2160587"/>
            <a:ext cx="1739900" cy="46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Arial"/>
              <a:buNone/>
            </a:pPr>
            <a:r>
              <a:rPr b="0" i="0" lang="en-US" sz="1200" u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Describe an underwater world.</a:t>
            </a:r>
            <a:endParaRPr/>
          </a:p>
        </p:txBody>
      </p:sp>
      <p:sp>
        <p:nvSpPr>
          <p:cNvPr descr="Image result for outline of a creature in the shadows" id="119" name="Google Shape;119;p1"/>
          <p:cNvSpPr txBox="1"/>
          <p:nvPr/>
        </p:nvSpPr>
        <p:spPr>
          <a:xfrm>
            <a:off x="914400" y="769937"/>
            <a:ext cx="304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descr="Image result for outline of a creature in the shadows" id="120" name="Google Shape;120;p1"/>
          <p:cNvSpPr txBox="1"/>
          <p:nvPr/>
        </p:nvSpPr>
        <p:spPr>
          <a:xfrm>
            <a:off x="1066800" y="922337"/>
            <a:ext cx="304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descr="Image result for outline of a creature in the shadows" id="121" name="Google Shape;121;p1"/>
          <p:cNvSpPr txBox="1"/>
          <p:nvPr/>
        </p:nvSpPr>
        <p:spPr>
          <a:xfrm>
            <a:off x="1219200" y="1074737"/>
            <a:ext cx="304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descr="data:image/jpeg;base64,/9j/4AAQSkZJRgABAQAAAQABAAD/2wCEAAkGBxAQEBIQEBAQEBIVEBAREBIQDw8PEhAQFhEWFhURFRUYHSggGBolGxUVITEhJSkrLi4uFx8zODMsNygtLisBCgoKDQ0OFBANEzclHSU3NTAsKzg3MCsxKywrNCsrNzc4Nzc3Ljg2Kys3LDgrMzgyMCs0NzcrKzc4ODgwNzErK//AABEIATQApAMBIgACEQEDEQH/xAAcAAEAAAcBAAAAAAAAAAAAAAAAAQIDBAUGBwj/xAA8EAACAQMCBQEFBgMGBwAAAAAAAQIDBBEFEgYHITFBURMiMmFxQnKBkaGxCBQjJCUzUsHhFRY1VGJz8P/EABQBAQAAAAAAAAAAAAAAAAAAAAD/xAAVEQEBAAAAAAAAAAAAAAAAAAAAEf/aAAwDAQACEQMRAD8A7gAQbwBEEIvPYiAAAEERAAAg2l3eBuXqvzAiCCkvVfmRyAAAAAAAAAAAAAACnXhmLXyKgAsdMrJpx8xeC+MNSjsrSa7N9TMJ5AiAAAAA5Xzx4kdtQhSpVHCq5Z914eDif/O+o/8AdVPzZsfO++dTUpR3blFYWPBzoDarXmFqdPtczf1eTs3JXim6v4VVcT37ezPN52H+HzV4Uq1WhOUY70tufLA9AgAAAAAAAAAACnOtFPDYAqAADHqKc5Jla0qd4vuinqVq5xzF4fqjFWcKkaie/PhoDYwEQk8AWmp6nRtoOpWqRpxSzmUkv3OH8a85KspypWWFDqt/fP0Nm1DhKw1e5qqvd3XtIzf9KU0oxWe0V6FvxByo0yysqlaEKtSpCLacpt5f0QHBNQvalepKrUk5Tk8tsti4lLMmvhWX4zghWniTUWpLw9uM/gCKOC60+4q0akalPKlFprGSSmsxk92GsYW1vP4+DfOSOjUrvUv6zyqUHUUH1U32w0/AI3/gHnBTq4oahilP3Ywqr4ZeMS9GddhNSSknlNJp+qfk1TVOH9JoODlZUHKc0opU1nLfc2ulFKKSWEkkl6LwgJa9Tam8ZLKFepLqsIyLRa17RPOHtAtacqspYUlhF/QjJL3nkxOmzlTk4y6pvuZtAAAwMRVhmTb9QTS7v6siBlAAAZiKUNtdtrozLlpqGFHd2w8gXYLFatQT2SrU4y6Zi5xT/cx+ucX2Vmk6txSXvJSxOLcc+Wl1A5XzsdfT7uheW3uRqJqbS7zT7P8AAxd3zhlWs5W86fvuO1y8MsedPG9DUqlGnazlOlTUnJ4aUpvyvXocxAuXX3SbxjLbKE+5NR7/AIP9iRsCrRlhPBt3LnienptxK4ay3Bx/Bmnx+F/h+pIB6M5fcWPWL6pKcfdpRTpr0z5OqnmTlBxtQ0ypUjXj7lTHvpdV8j0bpWr0LqCqUKkZxaz0abAviWosp/Qp3lzGlCVSbxGKyyKrrYp+Gk1n5oDEKrtmoyXnOTNxeV0MWrJ1Zb28LwX9WpGlTcpPEYxbb+SAqKazjKz5RMYXhqftYzuX19rJuPyguxmgMZXptSeEDJYAEQAAMTxXcKlZ16jx7tOTWfXwZY55zn11W1k6fmp0/ADzvr2o1alec3Kacm2+rXdmKnNt5bbfq3llW8r+0m5Yx8igAAAFSl2l93/UplSHwv8AApgVIfDJfJP9f9ymVKfaX3f9SmAMlpGvXVpJSoVp02vCk8fkY0AdMrc17u4tlbVnFvKzUXRyS8M2rhfiy9vK8YOX9OMYrC7fU4XT7o75yVt4ztpzSTqSljOeqSA6/a/BH6Gm80NVdOjTtoPE601Hp/lybnQi1FJ98HG9c1D+b12nDPuU5pL06dwOu6TbKlQpU19mEV+OC7LG5vVDal5/QsNc1z2UcU1um+2AMxUuIxeG0DXrLTq1WCnUk1J9ceiIgbKAAINnnLnprtOtcRo05uezO956L5I6zzU1ypaWf9NtSqPbuXheTy5qdRyqzcm22+rYFqAAAAAqwfuv16fkUipS7tfIpgVKXn7rKZUpefuspgAABNF4ZvnLviu4sZyVBb1LGYNZz9DQTcuX94qVSMlS9pU9pHasZ6fQD0dZa5Opp8rqrTdGWyb2v5LozjHBl3u1F1JdW3Jr6tnWOPNQ/umc0sboRWF9lvujknLanGV9Dd4TYHW9Wrz2x6Ycn0Mvpekxwp1FmXfqWS/rXMf8sexsyQBLAIgAAUL25VKnKpLtGLf+wHL+eGpR2Urdd8738jz5f/4kvqb1xlrFS5uatarmPV7Yvptj4Of1JZbfqwJQAAAAE9LuiWXcmpd0Qn3YE1Lz91lMqU+z+hTAAACaJ0jlbWo0Vc154lUhSbpRfr6nNosyWm3covo2s9HjyvQDsOq6rKroabk9zrvdnz1ya5wBW2XafnY0vqVb24pPSaEITTn7WTnHyug5d0s3W7wlgDuPD9rtg6ku76mVtrhTTaKCeykvoSW9B01uXnqwMgCSFRNZAE5Y6jaOrKEX8CeZr19E/kXwA8588bVUrye2O1ShF+mTlJ2j+Iykva0JLu4tM4uAAAAAARi8BkABUh2l9CmVY/C/wKQAAACrRlhopE0ANmt5ZijeuV1F1LpR8d2aBp8swRvXLK5cLtKPXKwB3drdKMfCRe4KNpDEcvuyuBbTtuvR4BTudVo05bZTSYAvQABwX+ImvF1aMPKTZxc63/ELJO8pr/w6nJAAAAAAAAAKi+H8SmTKXTBKAAAAiiBFAZvSZ9MHTuUNFSvMvwuhyfSqmJYO38l9PzOdZ+OiA7CSVZYTfyJy21Ce2m2Bq1bh7+YlKrKTy2/yBtFhj2ccAC6JalRRTbeElltkxp3NDV/5eykovEp+6gOD84NSVxqU3GSlGKwmuxoxltcisqXl9/mYkAAAAAAAAAAAAAAAACtbz2yTPQHIu8UlVg5eE4o89I33lrxJKyrxqJblnbJeqYHqQo3dD2kXH1FncKpTjUSwpRUln5orAULS32QUc5wCuABxjnZeSdanS+ylk7Oci526e91Ksl0w0wOE6vPM8eiLAudQnmpItgAAAAAAAAAAAAAAAAIozOhzaefR5MMjL6K+4Hqbl/qsrqxpzlHa0tv1x5NkOecstZpw031dOeJLz1Z0GnLKT9UmBMAABpPNmhusJPGcP8jdjUOZ00rGaflAeUryOJy+pRLrUf8AEl46lqBNKOCUuq1jUjBTkmovtnyWoAAAAAAAAAAAAABFGR0mWJGORktNh1TQHS+WspO4VN1MQlKO6D+1hnoOGMdDylY3FSnUjKk3GecRa75PRnAtnWpWcPbzlOcvee55xnwBsQAAGE4l0n+Zgk/hXVr1M2Qmspr5MDxnxVBRvbiK6JVZJfRGPtobpxXrJL9TJ8Xr+33P/un+5S4a2/zVHcsregOg8RaTvtV7uIwpbn084/3OWM75qtRT026kl0VPC/Q4GwIAAAAAAAAAAAARQBGX0byWFxayhGMn2l2/AyvDNF1JqEVltpJeoHV+VfB3t5q6rR/pxfuJr4n6nbIxSWF0Xg0jgTUpexVHY4bPdw1jsbjQr7njGAK4AABsFrqNx7OG7/5AeT+Y1P8AvW5il3qtJfNlldaFc2lzSo1Y7Kk9koejUu2GZDjuWdXrP1rxf5tHUebehbv+F3sWsxqW9KS8vMotP9AMvxDortNDqRn/AIns47/rg82s9Y80/wDpdf7p5OYEAAAAAAAAAABEikXdjYyqJuK7LLJrWznWqKEVlgXOs3cZ0qEFj3Yyzj1bM1yysq1W7g6MHNxnFv0Sz5Nd1uzdCs6TWHFLP1aydb/h2rpVbintWdsZZA6dRiqNzhrbu/c2CtHHvIxvEFrnbNd0y/oVN9L54AuaVTcsgo2qaiALksdYjmk16l8WGtSxSlL06geXuaNhKhfybTW5Rkn8zuHBFWnrOlWrrYcqU4bvPv0+xi+N+E1qtOhVgk3Ca9pjvKOepkuCOG56TeVqFPc7WrCFSm39mp9pAXfN649npdbp3UY/ueVWem+dt5COm1It9W4pfqeYwAAAAAAAABFECaIG08H0pS3pdnFlzpUJ2UqlxOPTqo5MpyzpxUsyxjKN04l4Rd3cU6SlGFKWHj9WBw+9vJXFZ1ajy5zy/pnsdb/h4g/5q5ljptSz4OXcUaYrW7q0E01CeE12wd1/h7sNljUreZ1PTwgOo3dPdBr5GD4evX7SdJ+H0NiaNZuKHsqrnD16gbMCnQnuin6oAVCz1Wg6lKUF56F4AMBpmkVKEoqEvc7tGdnBPuTFvfVtkHL0A5Nz4oNW2e63I8/HdeeN/vtqXvdXJ9PojhbAgAAAAAAAARiQIxA3zgSvlxgl1ckdpnp86dGV3NtunSlsj3zLbhHHuVtJO5hn1R6I1ClNwjGPw495YzlY7AeR6tCtdXjg03Vq1cYfdZZ6w4J0NWNlSt/MYpy+8+5o3BPCFL/ide6qw6xk/Zxa6L5nVgBhU/7RKM+zXQzRg9ftX0qReGgM1CKSwuwMfae0lBPd4IAZMAADW+OtUjb20nJ4yuhshpHNumnYSb7prAHEuYeqqtCglLOIttejZoJk9ZlmRjAAAAAAAAABNElJ6YHROAIunOnVz9pHpLT6u+nGXqkeY+Fa6io7n5TPRfCd2qtvFr0QGTo2sYyckur7srgAC21CGYMuShev3GBLZ0UoLBAns/gQArgAAc75wvFvHLePRdjdtW1alaxU60tsW8ZOZc3dXpVraEqVRSj36MDgt9LNSSLNoubhre5fPoW85ZYEoAAAAAAAIourWhmS+paoyOmUHOQHS+E9LtvcUnuk8dEd30a1jSpRjFYWEcr5W8OKWK0/HbJ2GKwsICIAAEtSCksMmAEIxSWEQJgAALLUtUo26UqstqfkCz4s0iN3bTpvvtbi/Rnm7WKroU61Gb95NxSZ3vWePrKlSk41VKWHhLr1PNHFeoSr3FSo/tSb6AYWUskoAAAAAAAAAE0TLaLPbNfUxdIzGgWsqlVRXXqB6C5dSc6UVBYiu7OhxRq3L7TfYW0crq0bUAAAAAAAAALHWLClXpShVipLDAA80cZ2saFarCnlJPpl5NIuGABRAAAAAAAAAAEUzPcI3Eo3EMP7S/cAD1lw+829N+sV+xkQAAAAAAAAAP/Z" id="122" name="Google Shape;122;p1"/>
          <p:cNvSpPr txBox="1"/>
          <p:nvPr/>
        </p:nvSpPr>
        <p:spPr>
          <a:xfrm>
            <a:off x="53975" y="-1790700"/>
            <a:ext cx="1990725" cy="3743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descr="data:image/jpeg;base64,/9j/4AAQSkZJRgABAQAAAQABAAD/2wCEAAkGBxAQEBIQEBAQEBIVEBAREBIQDw8PEhAQFhEWFhURFRUYHSggGBolGxUVITEhJSkrLi4uFx8zODMsNygtLisBCgoKDQ0OFBANEzclHSU3NTAsKzg3MCsxKywrNCsrNzc4Nzc3Ljg2Kys3LDgrMzgyMCs0NzcrKzc4ODgwNzErK//AABEIATQApAMBIgACEQEDEQH/xAAcAAEAAAcBAAAAAAAAAAAAAAAAAQIDBAUGBwj/xAA8EAACAQMCBQEFBgMGBwAAAAAAAQIDBBEFEgYHITFBURMiMmFxQnKBkaGxCBQjJCUzUsHhFRY1VGJz8P/EABQBAQAAAAAAAAAAAAAAAAAAAAD/xAAVEQEBAAAAAAAAAAAAAAAAAAAAEf/aAAwDAQACEQMRAD8A7gAQbwBEEIvPYiAAAEERAAAg2l3eBuXqvzAiCCkvVfmRyAAAAAAAAAAAAAACnXhmLXyKgAsdMrJpx8xeC+MNSjsrSa7N9TMJ5AiAAAAA5Xzx4kdtQhSpVHCq5Z914eDif/O+o/8AdVPzZsfO++dTUpR3blFYWPBzoDarXmFqdPtczf1eTs3JXim6v4VVcT37ezPN52H+HzV4Uq1WhOUY70tufLA9AgAAAAAAAAAACnOtFPDYAqAADHqKc5Jla0qd4vuinqVq5xzF4fqjFWcKkaie/PhoDYwEQk8AWmp6nRtoOpWqRpxSzmUkv3OH8a85KspypWWFDqt/fP0Nm1DhKw1e5qqvd3XtIzf9KU0oxWe0V6FvxByo0yysqlaEKtSpCLacpt5f0QHBNQvalepKrUk5Tk8tsti4lLMmvhWX4zghWniTUWpLw9uM/gCKOC60+4q0akalPKlFprGSSmsxk92GsYW1vP4+DfOSOjUrvUv6zyqUHUUH1U32w0/AI3/gHnBTq4oahilP3Ywqr4ZeMS9GddhNSSknlNJp+qfk1TVOH9JoODlZUHKc0opU1nLfc2ulFKKSWEkkl6LwgJa9Tam8ZLKFepLqsIyLRa17RPOHtAtacqspYUlhF/QjJL3nkxOmzlTk4y6pvuZtAAAwMRVhmTb9QTS7v6siBlAAAZiKUNtdtrozLlpqGFHd2w8gXYLFatQT2SrU4y6Zi5xT/cx+ucX2Vmk6txSXvJSxOLcc+Wl1A5XzsdfT7uheW3uRqJqbS7zT7P8AAxd3zhlWs5W86fvuO1y8MsedPG9DUqlGnazlOlTUnJ4aUpvyvXocxAuXX3SbxjLbKE+5NR7/AIP9iRsCrRlhPBt3LnienptxK4ay3Bx/Bmnx+F/h+pIB6M5fcWPWL6pKcfdpRTpr0z5OqnmTlBxtQ0ypUjXj7lTHvpdV8j0bpWr0LqCqUKkZxaz0abAviWosp/Qp3lzGlCVSbxGKyyKrrYp+Gk1n5oDEKrtmoyXnOTNxeV0MWrJ1Zb28LwX9WpGlTcpPEYxbb+SAqKazjKz5RMYXhqftYzuX19rJuPyguxmgMZXptSeEDJYAEQAAMTxXcKlZ16jx7tOTWfXwZY55zn11W1k6fmp0/ADzvr2o1alec3Kacm2+rXdmKnNt5bbfq3llW8r+0m5Yx8igAAAFSl2l93/UplSHwv8AApgVIfDJfJP9f9ymVKfaX3f9SmAMlpGvXVpJSoVp02vCk8fkY0AdMrc17u4tlbVnFvKzUXRyS8M2rhfiy9vK8YOX9OMYrC7fU4XT7o75yVt4ztpzSTqSljOeqSA6/a/BH6Gm80NVdOjTtoPE601Hp/lybnQi1FJ98HG9c1D+b12nDPuU5pL06dwOu6TbKlQpU19mEV+OC7LG5vVDal5/QsNc1z2UcU1um+2AMxUuIxeG0DXrLTq1WCnUk1J9ceiIgbKAAINnnLnprtOtcRo05uezO956L5I6zzU1ypaWf9NtSqPbuXheTy5qdRyqzcm22+rYFqAAAAAqwfuv16fkUipS7tfIpgVKXn7rKZUpefuspgAABNF4ZvnLviu4sZyVBb1LGYNZz9DQTcuX94qVSMlS9pU9pHasZ6fQD0dZa5Opp8rqrTdGWyb2v5LozjHBl3u1F1JdW3Jr6tnWOPNQ/umc0sboRWF9lvujknLanGV9Dd4TYHW9Wrz2x6Ycn0Mvpekxwp1FmXfqWS/rXMf8sexsyQBLAIgAAUL25VKnKpLtGLf+wHL+eGpR2Urdd8738jz5f/4kvqb1xlrFS5uatarmPV7Yvptj4Of1JZbfqwJQAAAAE9LuiWXcmpd0Qn3YE1Lz91lMqU+z+hTAAACaJ0jlbWo0Vc154lUhSbpRfr6nNosyWm3covo2s9HjyvQDsOq6rKroabk9zrvdnz1ya5wBW2XafnY0vqVb24pPSaEITTn7WTnHyug5d0s3W7wlgDuPD9rtg6ku76mVtrhTTaKCeykvoSW9B01uXnqwMgCSFRNZAE5Y6jaOrKEX8CeZr19E/kXwA8588bVUrye2O1ShF+mTlJ2j+Iykva0JLu4tM4uAAAAAARi8BkABUh2l9CmVY/C/wKQAAACrRlhopE0ANmt5ZijeuV1F1LpR8d2aBp8swRvXLK5cLtKPXKwB3drdKMfCRe4KNpDEcvuyuBbTtuvR4BTudVo05bZTSYAvQABwX+ImvF1aMPKTZxc63/ELJO8pr/w6nJAAAAAAAAAKi+H8SmTKXTBKAAAAiiBFAZvSZ9MHTuUNFSvMvwuhyfSqmJYO38l9PzOdZ+OiA7CSVZYTfyJy21Ce2m2Bq1bh7+YlKrKTy2/yBtFhj2ccAC6JalRRTbeElltkxp3NDV/5eykovEp+6gOD84NSVxqU3GSlGKwmuxoxltcisqXl9/mYkAAAAAAAAAAAAAAAACtbz2yTPQHIu8UlVg5eE4o89I33lrxJKyrxqJblnbJeqYHqQo3dD2kXH1FncKpTjUSwpRUln5orAULS32QUc5wCuABxjnZeSdanS+ylk7Oci526e91Ksl0w0wOE6vPM8eiLAudQnmpItgAAAAAAAAAAAAAAAAIozOhzaefR5MMjL6K+4Hqbl/qsrqxpzlHa0tv1x5NkOecstZpw031dOeJLz1Z0GnLKT9UmBMAABpPNmhusJPGcP8jdjUOZ00rGaflAeUryOJy+pRLrUf8AEl46lqBNKOCUuq1jUjBTkmovtnyWoAAAAAAAAAAAAABFGR0mWJGORktNh1TQHS+WspO4VN1MQlKO6D+1hnoOGMdDylY3FSnUjKk3GecRa75PRnAtnWpWcPbzlOcvee55xnwBsQAAGE4l0n+Zgk/hXVr1M2Qmspr5MDxnxVBRvbiK6JVZJfRGPtobpxXrJL9TJ8Xr+33P/un+5S4a2/zVHcsregOg8RaTvtV7uIwpbn084/3OWM75qtRT026kl0VPC/Q4GwIAAAAAAAAAAAARQBGX0byWFxayhGMn2l2/AyvDNF1JqEVltpJeoHV+VfB3t5q6rR/pxfuJr4n6nbIxSWF0Xg0jgTUpexVHY4bPdw1jsbjQr7njGAK4AABsFrqNx7OG7/5AeT+Y1P8AvW5il3qtJfNlldaFc2lzSo1Y7Kk9koejUu2GZDjuWdXrP1rxf5tHUebehbv+F3sWsxqW9KS8vMotP9AMvxDortNDqRn/AIns47/rg82s9Y80/wDpdf7p5OYEAAAAAAAAAABEikXdjYyqJuK7LLJrWznWqKEVlgXOs3cZ0qEFj3Yyzj1bM1yysq1W7g6MHNxnFv0Sz5Nd1uzdCs6TWHFLP1aydb/h2rpVbintWdsZZA6dRiqNzhrbu/c2CtHHvIxvEFrnbNd0y/oVN9L54AuaVTcsgo2qaiALksdYjmk16l8WGtSxSlL06geXuaNhKhfybTW5Rkn8zuHBFWnrOlWrrYcqU4bvPv0+xi+N+E1qtOhVgk3Ca9pjvKOepkuCOG56TeVqFPc7WrCFSm39mp9pAXfN649npdbp3UY/ueVWem+dt5COm1It9W4pfqeYwAAAAAAAABFECaIG08H0pS3pdnFlzpUJ2UqlxOPTqo5MpyzpxUsyxjKN04l4Rd3cU6SlGFKWHj9WBw+9vJXFZ1ajy5zy/pnsdb/h4g/5q5ljptSz4OXcUaYrW7q0E01CeE12wd1/h7sNljUreZ1PTwgOo3dPdBr5GD4evX7SdJ+H0NiaNZuKHsqrnD16gbMCnQnuin6oAVCz1Wg6lKUF56F4AMBpmkVKEoqEvc7tGdnBPuTFvfVtkHL0A5Nz4oNW2e63I8/HdeeN/vtqXvdXJ9PojhbAgAAAAAAAARiQIxA3zgSvlxgl1ckdpnp86dGV3NtunSlsj3zLbhHHuVtJO5hn1R6I1ClNwjGPw495YzlY7AeR6tCtdXjg03Vq1cYfdZZ6w4J0NWNlSt/MYpy+8+5o3BPCFL/ide6qw6xk/Zxa6L5nVgBhU/7RKM+zXQzRg9ftX0qReGgM1CKSwuwMfae0lBPd4IAZMAADW+OtUjb20nJ4yuhshpHNumnYSb7prAHEuYeqqtCglLOIttejZoJk9ZlmRjAAAAAAAAABNElJ6YHROAIunOnVz9pHpLT6u+nGXqkeY+Fa6io7n5TPRfCd2qtvFr0QGTo2sYyckur7srgAC21CGYMuShev3GBLZ0UoLBAns/gQArgAAc75wvFvHLePRdjdtW1alaxU60tsW8ZOZc3dXpVraEqVRSj36MDgt9LNSSLNoubhre5fPoW85ZYEoAAAAAAAIourWhmS+paoyOmUHOQHS+E9LtvcUnuk8dEd30a1jSpRjFYWEcr5W8OKWK0/HbJ2GKwsICIAAEtSCksMmAEIxSWEQJgAALLUtUo26UqstqfkCz4s0iN3bTpvvtbi/Rnm7WKroU61Gb95NxSZ3vWePrKlSk41VKWHhLr1PNHFeoSr3FSo/tSb6AYWUskoAAAAAAAAAE0TLaLPbNfUxdIzGgWsqlVRXXqB6C5dSc6UVBYiu7OhxRq3L7TfYW0crq0bUAAAAAAAAALHWLClXpShVipLDAA80cZ2saFarCnlJPpl5NIuGABRAAAAAAAAAAEUzPcI3Eo3EMP7S/cAD1lw+829N+sV+xkQAAAAAAAAAP/Z" id="123" name="Google Shape;123;p1"/>
          <p:cNvSpPr txBox="1"/>
          <p:nvPr/>
        </p:nvSpPr>
        <p:spPr>
          <a:xfrm>
            <a:off x="206375" y="-1638300"/>
            <a:ext cx="1990725" cy="3743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1"/>
          <p:cNvSpPr txBox="1"/>
          <p:nvPr/>
        </p:nvSpPr>
        <p:spPr>
          <a:xfrm>
            <a:off x="5030787" y="4941887"/>
            <a:ext cx="19176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pic>
        <p:nvPicPr>
          <p:cNvPr id="125" name="Google Shape;125;p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567237" y="3424237"/>
            <a:ext cx="9525" cy="9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6" name="Google Shape;126;p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5113337" y="2249487"/>
            <a:ext cx="889000" cy="1035050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1"/>
          <p:cNvSpPr txBox="1"/>
          <p:nvPr/>
        </p:nvSpPr>
        <p:spPr>
          <a:xfrm>
            <a:off x="3259137" y="12542837"/>
            <a:ext cx="209550" cy="20796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8" name="Google Shape;128;p1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6210300" y="3575050"/>
            <a:ext cx="649287" cy="61753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9" name="Google Shape;129;p1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3403600" y="2659050"/>
            <a:ext cx="1438275" cy="80486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0" name="Google Shape;130;p1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1754187" y="2546350"/>
            <a:ext cx="1073150" cy="882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1" name="Google Shape;131;p1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7110412" y="2371725"/>
            <a:ext cx="1654175" cy="1031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2" name="Google Shape;132;p1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4264025" y="3578225"/>
            <a:ext cx="625475" cy="12763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 result for memory" id="133" name="Google Shape;133;p1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7419975" y="5322887"/>
            <a:ext cx="1035050" cy="788987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Google Shape;134;p1"/>
          <p:cNvSpPr txBox="1"/>
          <p:nvPr/>
        </p:nvSpPr>
        <p:spPr>
          <a:xfrm>
            <a:off x="7158037" y="4960937"/>
            <a:ext cx="2182812" cy="3079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0" i="0" lang="en-US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Memory challenge!</a:t>
            </a:r>
            <a:endParaRPr/>
          </a:p>
        </p:txBody>
      </p:sp>
      <p:sp>
        <p:nvSpPr>
          <p:cNvPr id="135" name="Google Shape;135;p1"/>
          <p:cNvSpPr txBox="1"/>
          <p:nvPr/>
        </p:nvSpPr>
        <p:spPr>
          <a:xfrm>
            <a:off x="7110412" y="6157912"/>
            <a:ext cx="1654175" cy="5540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0" i="0" lang="en-US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How many random words can you remember from a given list in one minute?</a:t>
            </a:r>
            <a:endParaRPr/>
          </a:p>
        </p:txBody>
      </p:sp>
      <p:sp>
        <p:nvSpPr>
          <p:cNvPr id="136" name="Google Shape;136;p1"/>
          <p:cNvSpPr txBox="1"/>
          <p:nvPr/>
        </p:nvSpPr>
        <p:spPr>
          <a:xfrm>
            <a:off x="3324225" y="5911850"/>
            <a:ext cx="1574700" cy="6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Schoolbell"/>
              <a:buNone/>
            </a:pPr>
            <a:r>
              <a:rPr lang="en-US" sz="1100">
                <a:solidFill>
                  <a:schemeClr val="dk1"/>
                </a:solidFill>
                <a:latin typeface="Schoolbell"/>
                <a:ea typeface="Schoolbell"/>
                <a:cs typeface="Schoolbell"/>
                <a:sym typeface="Schoolbell"/>
              </a:rPr>
              <a:t>Research the effects of smoking on the human body.</a:t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7" name="Google Shape;137;p1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1371600" y="1098562"/>
            <a:ext cx="736600" cy="49053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8" name="Google Shape;138;p1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4995850" y="1219188"/>
            <a:ext cx="373062" cy="387350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p1"/>
          <p:cNvSpPr txBox="1"/>
          <p:nvPr/>
        </p:nvSpPr>
        <p:spPr>
          <a:xfrm>
            <a:off x="5085524" y="5017375"/>
            <a:ext cx="17637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Schoolbell"/>
                <a:ea typeface="Schoolbell"/>
                <a:cs typeface="Schoolbell"/>
                <a:sym typeface="Schoolbell"/>
              </a:rPr>
              <a:t>Devise a warm-up exercise for the class to do in PE.</a:t>
            </a:r>
            <a:endParaRPr/>
          </a:p>
        </p:txBody>
      </p:sp>
      <p:pic>
        <p:nvPicPr>
          <p:cNvPr id="140" name="Google Shape;140;p1"/>
          <p:cNvPicPr preferRelativeResize="0"/>
          <p:nvPr/>
        </p:nvPicPr>
        <p:blipFill rotWithShape="1">
          <a:blip r:embed="rId16">
            <a:alphaModFix/>
          </a:blip>
          <a:srcRect b="0" l="0" r="0" t="0"/>
          <a:stretch/>
        </p:blipFill>
        <p:spPr>
          <a:xfrm>
            <a:off x="5545125" y="5616075"/>
            <a:ext cx="723900" cy="7254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1" name="Google Shape;141;p1"/>
          <p:cNvPicPr preferRelativeResize="0"/>
          <p:nvPr/>
        </p:nvPicPr>
        <p:blipFill rotWithShape="1">
          <a:blip r:embed="rId17">
            <a:alphaModFix/>
          </a:blip>
          <a:srcRect b="0" l="0" r="0" t="0"/>
          <a:stretch/>
        </p:blipFill>
        <p:spPr>
          <a:xfrm>
            <a:off x="3571075" y="5029187"/>
            <a:ext cx="1020762" cy="839787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Google Shape;142;p1"/>
          <p:cNvSpPr txBox="1"/>
          <p:nvPr/>
        </p:nvSpPr>
        <p:spPr>
          <a:xfrm>
            <a:off x="1548638" y="4958888"/>
            <a:ext cx="14382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Schoolbell"/>
                <a:ea typeface="Schoolbell"/>
                <a:cs typeface="Schoolbell"/>
                <a:sym typeface="Schoolbell"/>
              </a:rPr>
              <a:t>Explain the functions of the human heart.</a:t>
            </a:r>
            <a:endParaRPr/>
          </a:p>
        </p:txBody>
      </p:sp>
      <p:pic>
        <p:nvPicPr>
          <p:cNvPr id="143" name="Google Shape;143;p1"/>
          <p:cNvPicPr preferRelativeResize="0"/>
          <p:nvPr/>
        </p:nvPicPr>
        <p:blipFill rotWithShape="1">
          <a:blip r:embed="rId18">
            <a:alphaModFix/>
          </a:blip>
          <a:srcRect b="0" l="0" r="0" t="0"/>
          <a:stretch/>
        </p:blipFill>
        <p:spPr>
          <a:xfrm>
            <a:off x="1872462" y="5749937"/>
            <a:ext cx="863600" cy="863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2014-03-04T13:46:12Z</dcterms:created>
  <dc:creator>Corinne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