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3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Twinkl" panose="020B0604020202020204" charset="0"/>
      <p:regular r:id="rId36"/>
      <p:bold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8" roundtripDataSignature="AMtx7mhfdoYTfofltepFqqxMoNvIOK909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seph Gibb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1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6" name="Google Shape;46;p41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3" name="Google Shape;53;p42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bg>
      <p:bgPr>
        <a:solidFill>
          <a:schemeClr val="dk1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4"/>
          <p:cNvSpPr/>
          <p:nvPr/>
        </p:nvSpPr>
        <p:spPr>
          <a:xfrm>
            <a:off x="445770" y="434340"/>
            <a:ext cx="8218170" cy="5949315"/>
          </a:xfrm>
          <a:prstGeom prst="roundRect">
            <a:avLst>
              <a:gd name="adj" fmla="val 972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31"/>
          <p:cNvSpPr/>
          <p:nvPr/>
        </p:nvSpPr>
        <p:spPr>
          <a:xfrm>
            <a:off x="445770" y="434340"/>
            <a:ext cx="8218170" cy="5949315"/>
          </a:xfrm>
          <a:prstGeom prst="roundRect">
            <a:avLst>
              <a:gd name="adj" fmla="val 9728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bg>
      <p:bgPr>
        <a:solidFill>
          <a:schemeClr val="dk1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3"/>
          <p:cNvSpPr/>
          <p:nvPr/>
        </p:nvSpPr>
        <p:spPr>
          <a:xfrm>
            <a:off x="445770" y="434340"/>
            <a:ext cx="8218170" cy="5949315"/>
          </a:xfrm>
          <a:prstGeom prst="roundRect">
            <a:avLst>
              <a:gd name="adj" fmla="val 972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3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36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3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3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3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7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37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37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37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37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3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3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3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0" name="Google Shape;30;p3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3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3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3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4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8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9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2.png"/><Relationship Id="rId9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3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oogle Shape;217;p10"/>
          <p:cNvGrpSpPr/>
          <p:nvPr/>
        </p:nvGrpSpPr>
        <p:grpSpPr>
          <a:xfrm>
            <a:off x="152397" y="152399"/>
            <a:ext cx="9144003" cy="4819441"/>
            <a:chOff x="152397" y="152399"/>
            <a:chExt cx="9144003" cy="4819441"/>
          </a:xfrm>
        </p:grpSpPr>
        <p:grpSp>
          <p:nvGrpSpPr>
            <p:cNvPr id="218" name="Google Shape;218;p10"/>
            <p:cNvGrpSpPr/>
            <p:nvPr/>
          </p:nvGrpSpPr>
          <p:grpSpPr>
            <a:xfrm>
              <a:off x="152397" y="152399"/>
              <a:ext cx="9144003" cy="4819441"/>
              <a:chOff x="152397" y="152399"/>
              <a:chExt cx="9144003" cy="4819441"/>
            </a:xfrm>
          </p:grpSpPr>
          <p:sp>
            <p:nvSpPr>
              <p:cNvPr id="219" name="Google Shape;219;p10"/>
              <p:cNvSpPr/>
              <p:nvPr/>
            </p:nvSpPr>
            <p:spPr>
              <a:xfrm rot="5400000">
                <a:off x="2314678" y="-2009882"/>
                <a:ext cx="4819441" cy="9144003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0" name="Google Shape;220;p10"/>
              <p:cNvSpPr/>
              <p:nvPr/>
            </p:nvSpPr>
            <p:spPr>
              <a:xfrm>
                <a:off x="3142636" y="1990410"/>
                <a:ext cx="2797792" cy="2700117"/>
              </a:xfrm>
              <a:prstGeom prst="ellipse">
                <a:avLst/>
              </a:prstGeom>
              <a:solidFill>
                <a:srgbClr val="FFCD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221" name="Google Shape;221;p10" descr="Calendar&#10;&#10;Description automatically generated with medium confidenc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872751">
              <a:off x="3816623" y="2150065"/>
              <a:ext cx="1581058" cy="24265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2" name="Google Shape;222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0" descr="A picture containing curtain, furnitur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0" descr="A picture containing curtain, dar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34776" t="14187" r="16636" b="17210"/>
          <a:stretch/>
        </p:blipFill>
        <p:spPr>
          <a:xfrm>
            <a:off x="4444538" y="-200544"/>
            <a:ext cx="4699462" cy="582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0" descr="A picture containing curtai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10"/>
          <p:cNvSpPr/>
          <p:nvPr/>
        </p:nvSpPr>
        <p:spPr>
          <a:xfrm>
            <a:off x="0" y="363984"/>
            <a:ext cx="426424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10"/>
          <p:cNvSpPr/>
          <p:nvPr/>
        </p:nvSpPr>
        <p:spPr>
          <a:xfrm rot="5400000">
            <a:off x="4358789" y="-4358790"/>
            <a:ext cx="426424" cy="914400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10"/>
          <p:cNvSpPr/>
          <p:nvPr/>
        </p:nvSpPr>
        <p:spPr>
          <a:xfrm>
            <a:off x="8674954" y="395204"/>
            <a:ext cx="469045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9" name="Google Shape;229;p10" descr="Background patter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9208" y="152399"/>
            <a:ext cx="8604648" cy="7280031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10"/>
          <p:cNvSpPr txBox="1"/>
          <p:nvPr/>
        </p:nvSpPr>
        <p:spPr>
          <a:xfrm>
            <a:off x="635032" y="5140153"/>
            <a:ext cx="787393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 err="1">
                <a:solidFill>
                  <a:schemeClr val="lt1"/>
                </a:solidFill>
                <a:latin typeface="Twinkl" pitchFamily="2" charset="0"/>
                <a:sym typeface="Arial"/>
              </a:rPr>
              <a:t>Stormzy</a:t>
            </a:r>
            <a:r>
              <a:rPr lang="en-GB" sz="36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 is reading ‘Betsey </a:t>
            </a:r>
            <a:r>
              <a:rPr lang="en-GB" sz="3600" b="1" dirty="0" err="1">
                <a:solidFill>
                  <a:schemeClr val="lt1"/>
                </a:solidFill>
                <a:latin typeface="Twinkl" pitchFamily="2" charset="0"/>
                <a:sym typeface="Arial"/>
              </a:rPr>
              <a:t>Biggalow</a:t>
            </a:r>
            <a:r>
              <a:rPr lang="en-GB" sz="36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 the Detective’ by Malorie Blackman.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21805 -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03" y="-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-0.22709 0.0069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54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1" descr="A picture containing curtain, furni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1" descr="A picture containing curtain, dar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4776" t="14187" r="16636" b="17210"/>
          <a:stretch/>
        </p:blipFill>
        <p:spPr>
          <a:xfrm>
            <a:off x="4496824" y="478952"/>
            <a:ext cx="4184262" cy="518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1" descr="A picture containing curtai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1"/>
          <p:cNvSpPr/>
          <p:nvPr/>
        </p:nvSpPr>
        <p:spPr>
          <a:xfrm>
            <a:off x="902968" y="742511"/>
            <a:ext cx="7187711" cy="5400894"/>
          </a:xfrm>
          <a:prstGeom prst="roundRect">
            <a:avLst>
              <a:gd name="adj" fmla="val 9728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1" name="Google Shape;241;p11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39541"/>
          <a:stretch/>
        </p:blipFill>
        <p:spPr>
          <a:xfrm>
            <a:off x="5518786" y="1828799"/>
            <a:ext cx="3014636" cy="4314605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1"/>
          <p:cNvSpPr/>
          <p:nvPr/>
        </p:nvSpPr>
        <p:spPr>
          <a:xfrm>
            <a:off x="902968" y="1267107"/>
            <a:ext cx="7187711" cy="700708"/>
          </a:xfrm>
          <a:prstGeom prst="rect">
            <a:avLst/>
          </a:prstGeom>
          <a:solidFill>
            <a:srgbClr val="FFCD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11"/>
          <p:cNvSpPr txBox="1"/>
          <p:nvPr/>
        </p:nvSpPr>
        <p:spPr>
          <a:xfrm>
            <a:off x="1215417" y="1246741"/>
            <a:ext cx="65628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Masked Reader 3</a:t>
            </a:r>
            <a:endParaRPr dirty="0">
              <a:latin typeface="Twinkl" pitchFamily="2" charset="0"/>
            </a:endParaRPr>
          </a:p>
        </p:txBody>
      </p:sp>
      <p:sp>
        <p:nvSpPr>
          <p:cNvPr id="244" name="Google Shape;244;p11"/>
          <p:cNvSpPr txBox="1"/>
          <p:nvPr/>
        </p:nvSpPr>
        <p:spPr>
          <a:xfrm>
            <a:off x="1108251" y="2198171"/>
            <a:ext cx="60528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1: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He’s a British </a:t>
            </a:r>
            <a:r>
              <a:rPr lang="en-GB" sz="1800" dirty="0" err="1">
                <a:solidFill>
                  <a:schemeClr val="dk1"/>
                </a:solidFill>
                <a:latin typeface="Twinkl" pitchFamily="2" charset="0"/>
                <a:sym typeface="Arial"/>
              </a:rPr>
              <a:t>paralympian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.</a:t>
            </a:r>
            <a:endParaRPr dirty="0">
              <a:latin typeface="Twinkl" pitchFamily="2" charset="0"/>
            </a:endParaRPr>
          </a:p>
        </p:txBody>
      </p:sp>
      <p:sp>
        <p:nvSpPr>
          <p:cNvPr id="245" name="Google Shape;245;p11"/>
          <p:cNvSpPr txBox="1"/>
          <p:nvPr/>
        </p:nvSpPr>
        <p:spPr>
          <a:xfrm>
            <a:off x="1108251" y="2842809"/>
            <a:ext cx="693707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2: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He has been involved with the Superhero Tri – an event which encourages people with disabilities to </a:t>
            </a:r>
            <a:b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</a:b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participate in triathlon disciplines.</a:t>
            </a:r>
            <a:endParaRPr dirty="0">
              <a:latin typeface="Twinkl" pitchFamily="2" charset="0"/>
            </a:endParaRPr>
          </a:p>
        </p:txBody>
      </p:sp>
      <p:sp>
        <p:nvSpPr>
          <p:cNvPr id="246" name="Google Shape;246;p11"/>
          <p:cNvSpPr txBox="1"/>
          <p:nvPr/>
        </p:nvSpPr>
        <p:spPr>
          <a:xfrm>
            <a:off x="1108251" y="3856725"/>
            <a:ext cx="480813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3: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He appeared on Strictly Come Dancing in 2017, dancing with </a:t>
            </a:r>
            <a:r>
              <a:rPr lang="en-GB" sz="1800" dirty="0" err="1">
                <a:solidFill>
                  <a:schemeClr val="dk1"/>
                </a:solidFill>
                <a:latin typeface="Twinkl" pitchFamily="2" charset="0"/>
                <a:sym typeface="Arial"/>
              </a:rPr>
              <a:t>Oti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Twinkl" pitchFamily="2" charset="0"/>
                <a:sym typeface="Arial"/>
              </a:rPr>
              <a:t>Mabuse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.</a:t>
            </a:r>
            <a:endParaRPr dirty="0">
              <a:latin typeface="Twinkl" pitchFamily="2" charset="0"/>
            </a:endParaRPr>
          </a:p>
        </p:txBody>
      </p:sp>
      <p:grpSp>
        <p:nvGrpSpPr>
          <p:cNvPr id="247" name="Google Shape;247;p11"/>
          <p:cNvGrpSpPr/>
          <p:nvPr/>
        </p:nvGrpSpPr>
        <p:grpSpPr>
          <a:xfrm>
            <a:off x="907251" y="4601935"/>
            <a:ext cx="4845893" cy="1187029"/>
            <a:chOff x="902967" y="4135376"/>
            <a:chExt cx="4845893" cy="1187029"/>
          </a:xfrm>
        </p:grpSpPr>
        <p:sp>
          <p:nvSpPr>
            <p:cNvPr id="248" name="Google Shape;248;p11"/>
            <p:cNvSpPr/>
            <p:nvPr/>
          </p:nvSpPr>
          <p:spPr>
            <a:xfrm>
              <a:off x="902967" y="4135376"/>
              <a:ext cx="3495098" cy="118702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7FC3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11"/>
            <p:cNvSpPr txBox="1"/>
            <p:nvPr/>
          </p:nvSpPr>
          <p:spPr>
            <a:xfrm>
              <a:off x="1065220" y="4520142"/>
              <a:ext cx="46836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Click to find out who it is.</a:t>
              </a:r>
              <a:endParaRPr dirty="0">
                <a:latin typeface="Twinkl" pitchFamily="2" charset="0"/>
              </a:endParaRPr>
            </a:p>
          </p:txBody>
        </p:sp>
      </p:grpSp>
      <p:sp>
        <p:nvSpPr>
          <p:cNvPr id="250" name="Google Shape;250;p11"/>
          <p:cNvSpPr txBox="1"/>
          <p:nvPr/>
        </p:nvSpPr>
        <p:spPr>
          <a:xfrm>
            <a:off x="5958427" y="4457686"/>
            <a:ext cx="679339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Google Shape;255;p12"/>
          <p:cNvGrpSpPr/>
          <p:nvPr/>
        </p:nvGrpSpPr>
        <p:grpSpPr>
          <a:xfrm>
            <a:off x="152397" y="152399"/>
            <a:ext cx="9144003" cy="4819441"/>
            <a:chOff x="152397" y="152399"/>
            <a:chExt cx="9144003" cy="4819441"/>
          </a:xfrm>
        </p:grpSpPr>
        <p:grpSp>
          <p:nvGrpSpPr>
            <p:cNvPr id="256" name="Google Shape;256;p12"/>
            <p:cNvGrpSpPr/>
            <p:nvPr/>
          </p:nvGrpSpPr>
          <p:grpSpPr>
            <a:xfrm>
              <a:off x="152397" y="152399"/>
              <a:ext cx="9144003" cy="4819441"/>
              <a:chOff x="152397" y="152399"/>
              <a:chExt cx="9144003" cy="4819441"/>
            </a:xfrm>
          </p:grpSpPr>
          <p:sp>
            <p:nvSpPr>
              <p:cNvPr id="257" name="Google Shape;257;p12"/>
              <p:cNvSpPr/>
              <p:nvPr/>
            </p:nvSpPr>
            <p:spPr>
              <a:xfrm rot="5400000">
                <a:off x="2314678" y="-2009882"/>
                <a:ext cx="4819441" cy="9144003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" name="Google Shape;258;p12"/>
              <p:cNvSpPr/>
              <p:nvPr/>
            </p:nvSpPr>
            <p:spPr>
              <a:xfrm>
                <a:off x="3142636" y="1990410"/>
                <a:ext cx="2797792" cy="2700117"/>
              </a:xfrm>
              <a:prstGeom prst="ellipse">
                <a:avLst/>
              </a:prstGeom>
              <a:solidFill>
                <a:srgbClr val="FFCD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259" name="Google Shape;259;p12" descr="A picture containing text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180226" y="2472562"/>
              <a:ext cx="2760202" cy="249927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0" name="Google Shape;260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2" descr="A picture containing curtain, furnitur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2" descr="A picture containing curtain, dar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34776" t="14187" r="16636" b="17210"/>
          <a:stretch/>
        </p:blipFill>
        <p:spPr>
          <a:xfrm>
            <a:off x="4444538" y="-200544"/>
            <a:ext cx="4699462" cy="582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2" descr="A picture containing curtai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12"/>
          <p:cNvSpPr/>
          <p:nvPr/>
        </p:nvSpPr>
        <p:spPr>
          <a:xfrm>
            <a:off x="0" y="363984"/>
            <a:ext cx="426424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12"/>
          <p:cNvSpPr/>
          <p:nvPr/>
        </p:nvSpPr>
        <p:spPr>
          <a:xfrm rot="5400000">
            <a:off x="4358788" y="-4358790"/>
            <a:ext cx="426424" cy="914400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12"/>
          <p:cNvSpPr/>
          <p:nvPr/>
        </p:nvSpPr>
        <p:spPr>
          <a:xfrm>
            <a:off x="8674954" y="395204"/>
            <a:ext cx="469045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7" name="Google Shape;267;p12" descr="Background patter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9208" y="135912"/>
            <a:ext cx="8604648" cy="7280031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12"/>
          <p:cNvSpPr txBox="1"/>
          <p:nvPr/>
        </p:nvSpPr>
        <p:spPr>
          <a:xfrm>
            <a:off x="1290594" y="5218107"/>
            <a:ext cx="65628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It’s Jonnie Peacock!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22291 -0.005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6" y="-3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-0.23316 0.000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3" descr="A picture containing curtain, furni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3" descr="A picture containing curtain, dar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4776" t="14187" r="16636" b="17210"/>
          <a:stretch/>
        </p:blipFill>
        <p:spPr>
          <a:xfrm>
            <a:off x="4496824" y="478952"/>
            <a:ext cx="4184262" cy="518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3" descr="A picture containing curtai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13"/>
          <p:cNvSpPr/>
          <p:nvPr/>
        </p:nvSpPr>
        <p:spPr>
          <a:xfrm>
            <a:off x="902968" y="742511"/>
            <a:ext cx="7187711" cy="5400894"/>
          </a:xfrm>
          <a:prstGeom prst="roundRect">
            <a:avLst>
              <a:gd name="adj" fmla="val 9728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13"/>
          <p:cNvSpPr/>
          <p:nvPr/>
        </p:nvSpPr>
        <p:spPr>
          <a:xfrm>
            <a:off x="902968" y="1267107"/>
            <a:ext cx="7187711" cy="700708"/>
          </a:xfrm>
          <a:prstGeom prst="rect">
            <a:avLst/>
          </a:prstGeom>
          <a:solidFill>
            <a:srgbClr val="FFCD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13"/>
          <p:cNvSpPr txBox="1"/>
          <p:nvPr/>
        </p:nvSpPr>
        <p:spPr>
          <a:xfrm>
            <a:off x="1173527" y="1352802"/>
            <a:ext cx="67902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Can you guess what Jonnie is reading?</a:t>
            </a:r>
            <a:endParaRPr dirty="0">
              <a:latin typeface="Twinkl" pitchFamily="2" charset="0"/>
            </a:endParaRPr>
          </a:p>
        </p:txBody>
      </p:sp>
      <p:sp>
        <p:nvSpPr>
          <p:cNvPr id="281" name="Google Shape;281;p13"/>
          <p:cNvSpPr txBox="1"/>
          <p:nvPr/>
        </p:nvSpPr>
        <p:spPr>
          <a:xfrm>
            <a:off x="1096343" y="2219006"/>
            <a:ext cx="676471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1: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book features two boys named George and Harold.</a:t>
            </a:r>
            <a:endParaRPr dirty="0">
              <a:latin typeface="Twinkl" pitchFamily="2" charset="0"/>
            </a:endParaRPr>
          </a:p>
        </p:txBody>
      </p:sp>
      <p:sp>
        <p:nvSpPr>
          <p:cNvPr id="282" name="Google Shape;282;p13"/>
          <p:cNvSpPr txBox="1"/>
          <p:nvPr/>
        </p:nvSpPr>
        <p:spPr>
          <a:xfrm>
            <a:off x="1097228" y="2987450"/>
            <a:ext cx="69495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2: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boys hypnotise their headteacher.</a:t>
            </a:r>
            <a:endParaRPr dirty="0">
              <a:latin typeface="Twinkl" pitchFamily="2" charset="0"/>
            </a:endParaRPr>
          </a:p>
        </p:txBody>
      </p:sp>
      <p:sp>
        <p:nvSpPr>
          <p:cNvPr id="283" name="Google Shape;283;p13"/>
          <p:cNvSpPr txBox="1"/>
          <p:nvPr/>
        </p:nvSpPr>
        <p:spPr>
          <a:xfrm>
            <a:off x="1096343" y="3751859"/>
            <a:ext cx="644657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3: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book’s villain is called Dr Diaper.</a:t>
            </a:r>
            <a:endParaRPr dirty="0">
              <a:latin typeface="Twinkl" pitchFamily="2" charset="0"/>
            </a:endParaRPr>
          </a:p>
        </p:txBody>
      </p:sp>
      <p:grpSp>
        <p:nvGrpSpPr>
          <p:cNvPr id="284" name="Google Shape;284;p13"/>
          <p:cNvGrpSpPr/>
          <p:nvPr/>
        </p:nvGrpSpPr>
        <p:grpSpPr>
          <a:xfrm>
            <a:off x="902967" y="4369456"/>
            <a:ext cx="5775419" cy="1187029"/>
            <a:chOff x="902967" y="4135376"/>
            <a:chExt cx="4845893" cy="1187029"/>
          </a:xfrm>
        </p:grpSpPr>
        <p:sp>
          <p:nvSpPr>
            <p:cNvPr id="285" name="Google Shape;285;p13"/>
            <p:cNvSpPr/>
            <p:nvPr/>
          </p:nvSpPr>
          <p:spPr>
            <a:xfrm>
              <a:off x="902967" y="4135376"/>
              <a:ext cx="3495098" cy="118702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7FC3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13"/>
            <p:cNvSpPr txBox="1"/>
            <p:nvPr/>
          </p:nvSpPr>
          <p:spPr>
            <a:xfrm>
              <a:off x="1065220" y="4520142"/>
              <a:ext cx="46836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Click to find out what the book is.</a:t>
              </a:r>
              <a:endParaRPr dirty="0">
                <a:latin typeface="Twinkl" pitchFamily="2" charset="0"/>
              </a:endParaRPr>
            </a:p>
          </p:txBody>
        </p:sp>
      </p:grpSp>
      <p:grpSp>
        <p:nvGrpSpPr>
          <p:cNvPr id="287" name="Google Shape;287;p13"/>
          <p:cNvGrpSpPr/>
          <p:nvPr/>
        </p:nvGrpSpPr>
        <p:grpSpPr>
          <a:xfrm>
            <a:off x="5469204" y="4060095"/>
            <a:ext cx="7552761" cy="1652452"/>
            <a:chOff x="5927302" y="4493007"/>
            <a:chExt cx="7552761" cy="1652452"/>
          </a:xfrm>
        </p:grpSpPr>
        <p:pic>
          <p:nvPicPr>
            <p:cNvPr id="288" name="Google Shape;288;p13" descr="Shape&#10;&#10;Description automatically generated with medium confidenc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927302" y="4493007"/>
              <a:ext cx="2494591" cy="16524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9" name="Google Shape;289;p13"/>
            <p:cNvSpPr txBox="1"/>
            <p:nvPr/>
          </p:nvSpPr>
          <p:spPr>
            <a:xfrm>
              <a:off x="6686667" y="4493007"/>
              <a:ext cx="679339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" name="Google Shape;294;p14"/>
          <p:cNvGrpSpPr/>
          <p:nvPr/>
        </p:nvGrpSpPr>
        <p:grpSpPr>
          <a:xfrm>
            <a:off x="152397" y="152399"/>
            <a:ext cx="9144003" cy="4819441"/>
            <a:chOff x="152397" y="152399"/>
            <a:chExt cx="9144003" cy="4819441"/>
          </a:xfrm>
        </p:grpSpPr>
        <p:grpSp>
          <p:nvGrpSpPr>
            <p:cNvPr id="295" name="Google Shape;295;p14"/>
            <p:cNvGrpSpPr/>
            <p:nvPr/>
          </p:nvGrpSpPr>
          <p:grpSpPr>
            <a:xfrm>
              <a:off x="152397" y="152399"/>
              <a:ext cx="9144003" cy="4819441"/>
              <a:chOff x="152397" y="152399"/>
              <a:chExt cx="9144003" cy="4819441"/>
            </a:xfrm>
          </p:grpSpPr>
          <p:sp>
            <p:nvSpPr>
              <p:cNvPr id="296" name="Google Shape;296;p14"/>
              <p:cNvSpPr/>
              <p:nvPr/>
            </p:nvSpPr>
            <p:spPr>
              <a:xfrm rot="5400000">
                <a:off x="2314678" y="-2009882"/>
                <a:ext cx="4819441" cy="9144003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7" name="Google Shape;297;p14"/>
              <p:cNvSpPr/>
              <p:nvPr/>
            </p:nvSpPr>
            <p:spPr>
              <a:xfrm>
                <a:off x="3142636" y="1990410"/>
                <a:ext cx="2797792" cy="2700117"/>
              </a:xfrm>
              <a:prstGeom prst="ellipse">
                <a:avLst/>
              </a:prstGeom>
              <a:solidFill>
                <a:srgbClr val="FFCD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298" name="Google Shape;298;p14" descr="A picture containing logo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85427" y="2318321"/>
              <a:ext cx="2445536" cy="225878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99" name="Google Shape;299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4" descr="A picture containing curtain, furnitur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4" descr="A picture containing curtain, dar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34776" t="14187" r="16636" b="17210"/>
          <a:stretch/>
        </p:blipFill>
        <p:spPr>
          <a:xfrm>
            <a:off x="4444538" y="-200544"/>
            <a:ext cx="4699462" cy="582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4" descr="A picture containing curtai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14"/>
          <p:cNvSpPr/>
          <p:nvPr/>
        </p:nvSpPr>
        <p:spPr>
          <a:xfrm>
            <a:off x="0" y="363984"/>
            <a:ext cx="426424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14"/>
          <p:cNvSpPr/>
          <p:nvPr/>
        </p:nvSpPr>
        <p:spPr>
          <a:xfrm rot="5400000">
            <a:off x="4358789" y="-4358790"/>
            <a:ext cx="426424" cy="914400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14"/>
          <p:cNvSpPr/>
          <p:nvPr/>
        </p:nvSpPr>
        <p:spPr>
          <a:xfrm>
            <a:off x="8674954" y="395204"/>
            <a:ext cx="469045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6" name="Google Shape;306;p14" descr="Background patter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9208" y="45424"/>
            <a:ext cx="8604648" cy="7280031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14"/>
          <p:cNvSpPr txBox="1"/>
          <p:nvPr/>
        </p:nvSpPr>
        <p:spPr>
          <a:xfrm>
            <a:off x="635032" y="5140153"/>
            <a:ext cx="787393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Jonnie is reading ‘The Adventures of Captain Underpants’ by </a:t>
            </a:r>
            <a:r>
              <a:rPr lang="en-GB" sz="3600" b="1" dirty="0" err="1">
                <a:solidFill>
                  <a:schemeClr val="lt1"/>
                </a:solidFill>
                <a:latin typeface="Twinkl" pitchFamily="2" charset="0"/>
                <a:sym typeface="Arial"/>
              </a:rPr>
              <a:t>Dav</a:t>
            </a:r>
            <a:r>
              <a:rPr lang="en-GB" sz="36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 </a:t>
            </a:r>
            <a:r>
              <a:rPr lang="en-GB" sz="3600" b="1" dirty="0" err="1">
                <a:solidFill>
                  <a:schemeClr val="lt1"/>
                </a:solidFill>
                <a:latin typeface="Twinkl" pitchFamily="2" charset="0"/>
                <a:sym typeface="Arial"/>
              </a:rPr>
              <a:t>Pilkey</a:t>
            </a:r>
            <a:r>
              <a:rPr lang="en-GB" sz="36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.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21614 -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-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-0.24063 -0.0027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31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5" descr="A picture containing curtain, furni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15" descr="A picture containing curtain, dar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4776" t="14187" r="16636" b="17210"/>
          <a:stretch/>
        </p:blipFill>
        <p:spPr>
          <a:xfrm>
            <a:off x="4496824" y="478952"/>
            <a:ext cx="4184262" cy="518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15" descr="A picture containing curtai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15"/>
          <p:cNvSpPr/>
          <p:nvPr/>
        </p:nvSpPr>
        <p:spPr>
          <a:xfrm>
            <a:off x="902968" y="742511"/>
            <a:ext cx="7187711" cy="5400894"/>
          </a:xfrm>
          <a:prstGeom prst="roundRect">
            <a:avLst>
              <a:gd name="adj" fmla="val 9728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8" name="Google Shape;318;p15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39541"/>
          <a:stretch/>
        </p:blipFill>
        <p:spPr>
          <a:xfrm>
            <a:off x="5518786" y="1828799"/>
            <a:ext cx="3014636" cy="4314605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15"/>
          <p:cNvSpPr/>
          <p:nvPr/>
        </p:nvSpPr>
        <p:spPr>
          <a:xfrm>
            <a:off x="902968" y="1267107"/>
            <a:ext cx="7187711" cy="700708"/>
          </a:xfrm>
          <a:prstGeom prst="rect">
            <a:avLst/>
          </a:prstGeom>
          <a:solidFill>
            <a:srgbClr val="FFCD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15"/>
          <p:cNvSpPr txBox="1"/>
          <p:nvPr/>
        </p:nvSpPr>
        <p:spPr>
          <a:xfrm>
            <a:off x="1215417" y="1246741"/>
            <a:ext cx="65628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Masked Reader 4</a:t>
            </a:r>
            <a:endParaRPr dirty="0">
              <a:latin typeface="Twinkl" pitchFamily="2" charset="0"/>
            </a:endParaRPr>
          </a:p>
        </p:txBody>
      </p:sp>
      <p:sp>
        <p:nvSpPr>
          <p:cNvPr id="321" name="Google Shape;321;p15"/>
          <p:cNvSpPr txBox="1"/>
          <p:nvPr/>
        </p:nvSpPr>
        <p:spPr>
          <a:xfrm>
            <a:off x="1108251" y="2198171"/>
            <a:ext cx="650630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1: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She is a professional singer and one of her albums is called ‘Our Version of Events’.</a:t>
            </a:r>
            <a:endParaRPr dirty="0">
              <a:latin typeface="Twinkl" pitchFamily="2" charset="0"/>
            </a:endParaRPr>
          </a:p>
        </p:txBody>
      </p:sp>
      <p:sp>
        <p:nvSpPr>
          <p:cNvPr id="322" name="Google Shape;322;p15"/>
          <p:cNvSpPr txBox="1"/>
          <p:nvPr/>
        </p:nvSpPr>
        <p:spPr>
          <a:xfrm>
            <a:off x="1108251" y="2897906"/>
            <a:ext cx="560279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2: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She had the honour of performing at the opening and closing ceremonies of the London Olympics in 2012.</a:t>
            </a:r>
            <a:endParaRPr dirty="0">
              <a:latin typeface="Twinkl" pitchFamily="2" charset="0"/>
            </a:endParaRPr>
          </a:p>
        </p:txBody>
      </p:sp>
      <p:sp>
        <p:nvSpPr>
          <p:cNvPr id="323" name="Google Shape;323;p15"/>
          <p:cNvSpPr txBox="1"/>
          <p:nvPr/>
        </p:nvSpPr>
        <p:spPr>
          <a:xfrm>
            <a:off x="1108251" y="3856725"/>
            <a:ext cx="480813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3: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She received an MBE for her services to music.</a:t>
            </a:r>
            <a:endParaRPr dirty="0">
              <a:latin typeface="Twinkl" pitchFamily="2" charset="0"/>
            </a:endParaRPr>
          </a:p>
        </p:txBody>
      </p:sp>
      <p:grpSp>
        <p:nvGrpSpPr>
          <p:cNvPr id="324" name="Google Shape;324;p15"/>
          <p:cNvGrpSpPr/>
          <p:nvPr/>
        </p:nvGrpSpPr>
        <p:grpSpPr>
          <a:xfrm>
            <a:off x="907251" y="4601935"/>
            <a:ext cx="4845893" cy="1187029"/>
            <a:chOff x="902967" y="4135376"/>
            <a:chExt cx="4845893" cy="1187029"/>
          </a:xfrm>
        </p:grpSpPr>
        <p:sp>
          <p:nvSpPr>
            <p:cNvPr id="325" name="Google Shape;325;p15"/>
            <p:cNvSpPr/>
            <p:nvPr/>
          </p:nvSpPr>
          <p:spPr>
            <a:xfrm>
              <a:off x="902967" y="4135376"/>
              <a:ext cx="3495098" cy="118702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7FC3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5"/>
            <p:cNvSpPr txBox="1"/>
            <p:nvPr/>
          </p:nvSpPr>
          <p:spPr>
            <a:xfrm>
              <a:off x="1065220" y="4520142"/>
              <a:ext cx="46836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Click to find out who it is.</a:t>
              </a:r>
              <a:endParaRPr dirty="0">
                <a:latin typeface="Twinkl" pitchFamily="2" charset="0"/>
              </a:endParaRPr>
            </a:p>
          </p:txBody>
        </p:sp>
      </p:grpSp>
      <p:sp>
        <p:nvSpPr>
          <p:cNvPr id="327" name="Google Shape;327;p15"/>
          <p:cNvSpPr txBox="1"/>
          <p:nvPr/>
        </p:nvSpPr>
        <p:spPr>
          <a:xfrm>
            <a:off x="5958427" y="4475513"/>
            <a:ext cx="679339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2" name="Google Shape;332;p16"/>
          <p:cNvGrpSpPr/>
          <p:nvPr/>
        </p:nvGrpSpPr>
        <p:grpSpPr>
          <a:xfrm>
            <a:off x="152397" y="152399"/>
            <a:ext cx="9144003" cy="4819441"/>
            <a:chOff x="152397" y="152399"/>
            <a:chExt cx="9144003" cy="4819441"/>
          </a:xfrm>
        </p:grpSpPr>
        <p:grpSp>
          <p:nvGrpSpPr>
            <p:cNvPr id="333" name="Google Shape;333;p16"/>
            <p:cNvGrpSpPr/>
            <p:nvPr/>
          </p:nvGrpSpPr>
          <p:grpSpPr>
            <a:xfrm>
              <a:off x="152397" y="152399"/>
              <a:ext cx="9144003" cy="4819441"/>
              <a:chOff x="152397" y="152399"/>
              <a:chExt cx="9144003" cy="4819441"/>
            </a:xfrm>
          </p:grpSpPr>
          <p:sp>
            <p:nvSpPr>
              <p:cNvPr id="334" name="Google Shape;334;p16"/>
              <p:cNvSpPr/>
              <p:nvPr/>
            </p:nvSpPr>
            <p:spPr>
              <a:xfrm rot="5400000">
                <a:off x="2314678" y="-2009882"/>
                <a:ext cx="4819441" cy="9144003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" name="Google Shape;335;p16"/>
              <p:cNvSpPr/>
              <p:nvPr/>
            </p:nvSpPr>
            <p:spPr>
              <a:xfrm>
                <a:off x="3142636" y="1990410"/>
                <a:ext cx="2797792" cy="2700117"/>
              </a:xfrm>
              <a:prstGeom prst="ellipse">
                <a:avLst/>
              </a:prstGeom>
              <a:solidFill>
                <a:srgbClr val="FFCD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336" name="Google Shape;336;p16" descr="A person singing into a microphone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168339" y="2059491"/>
              <a:ext cx="2977001" cy="289450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37" name="Google Shape;33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16" descr="A picture containing curtain, furnitur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16" descr="A picture containing curtain, dar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34776" t="14187" r="16636" b="17210"/>
          <a:stretch/>
        </p:blipFill>
        <p:spPr>
          <a:xfrm>
            <a:off x="4444538" y="-200544"/>
            <a:ext cx="4699462" cy="582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16" descr="A picture containing curtai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16"/>
          <p:cNvSpPr/>
          <p:nvPr/>
        </p:nvSpPr>
        <p:spPr>
          <a:xfrm>
            <a:off x="0" y="363984"/>
            <a:ext cx="426424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16"/>
          <p:cNvSpPr/>
          <p:nvPr/>
        </p:nvSpPr>
        <p:spPr>
          <a:xfrm rot="5400000">
            <a:off x="4358788" y="-4358790"/>
            <a:ext cx="426424" cy="914400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16"/>
          <p:cNvSpPr/>
          <p:nvPr/>
        </p:nvSpPr>
        <p:spPr>
          <a:xfrm>
            <a:off x="8674954" y="395204"/>
            <a:ext cx="469045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4" name="Google Shape;344;p16" descr="Background patter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4828" y="95397"/>
            <a:ext cx="8604648" cy="7280031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16"/>
          <p:cNvSpPr txBox="1"/>
          <p:nvPr/>
        </p:nvSpPr>
        <p:spPr>
          <a:xfrm>
            <a:off x="1375433" y="5307176"/>
            <a:ext cx="65628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It’s </a:t>
            </a:r>
            <a:r>
              <a:rPr lang="en-GB" sz="4000" b="1" dirty="0" err="1">
                <a:solidFill>
                  <a:schemeClr val="lt1"/>
                </a:solidFill>
                <a:latin typeface="Twinkl" pitchFamily="2" charset="0"/>
                <a:sym typeface="Arial"/>
              </a:rPr>
              <a:t>Emeli</a:t>
            </a:r>
            <a:r>
              <a:rPr lang="en-GB" sz="40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 </a:t>
            </a:r>
            <a:r>
              <a:rPr lang="en-GB" sz="4000" b="1" dirty="0" err="1">
                <a:solidFill>
                  <a:schemeClr val="lt1"/>
                </a:solidFill>
                <a:latin typeface="Twinkl" pitchFamily="2" charset="0"/>
                <a:sym typeface="Arial"/>
              </a:rPr>
              <a:t>Sandé</a:t>
            </a:r>
            <a:r>
              <a:rPr lang="en-GB" sz="40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!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2177 0.003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85" y="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-0.24983 -0.008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17" descr="A picture containing curtain, furni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17" descr="A picture containing curtain, dar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4776" t="14187" r="16636" b="17210"/>
          <a:stretch/>
        </p:blipFill>
        <p:spPr>
          <a:xfrm>
            <a:off x="4496824" y="478952"/>
            <a:ext cx="4184262" cy="518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17" descr="A picture containing curtai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17"/>
          <p:cNvSpPr/>
          <p:nvPr/>
        </p:nvSpPr>
        <p:spPr>
          <a:xfrm>
            <a:off x="902968" y="742511"/>
            <a:ext cx="7187711" cy="5400894"/>
          </a:xfrm>
          <a:prstGeom prst="roundRect">
            <a:avLst>
              <a:gd name="adj" fmla="val 9728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17"/>
          <p:cNvSpPr/>
          <p:nvPr/>
        </p:nvSpPr>
        <p:spPr>
          <a:xfrm>
            <a:off x="902968" y="1267107"/>
            <a:ext cx="7187711" cy="700708"/>
          </a:xfrm>
          <a:prstGeom prst="rect">
            <a:avLst/>
          </a:prstGeom>
          <a:solidFill>
            <a:srgbClr val="FFCD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17"/>
          <p:cNvSpPr txBox="1"/>
          <p:nvPr/>
        </p:nvSpPr>
        <p:spPr>
          <a:xfrm>
            <a:off x="1173527" y="1352802"/>
            <a:ext cx="67902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Can you guess what </a:t>
            </a:r>
            <a:r>
              <a:rPr lang="en-GB" sz="2800" b="1" dirty="0" err="1">
                <a:solidFill>
                  <a:schemeClr val="dk1"/>
                </a:solidFill>
                <a:latin typeface="Twinkl" pitchFamily="2" charset="0"/>
                <a:sym typeface="Arial"/>
              </a:rPr>
              <a:t>Emeli</a:t>
            </a:r>
            <a:r>
              <a:rPr lang="en-GB" sz="2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 is reading?</a:t>
            </a:r>
            <a:endParaRPr dirty="0">
              <a:latin typeface="Twinkl" pitchFamily="2" charset="0"/>
            </a:endParaRPr>
          </a:p>
        </p:txBody>
      </p:sp>
      <p:sp>
        <p:nvSpPr>
          <p:cNvPr id="358" name="Google Shape;358;p17"/>
          <p:cNvSpPr txBox="1"/>
          <p:nvPr/>
        </p:nvSpPr>
        <p:spPr>
          <a:xfrm>
            <a:off x="1096343" y="2219006"/>
            <a:ext cx="676471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1: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book is about siblings, Amanda and Josh, who have just moved to a new house.</a:t>
            </a:r>
            <a:endParaRPr dirty="0">
              <a:latin typeface="Twinkl" pitchFamily="2" charset="0"/>
            </a:endParaRPr>
          </a:p>
        </p:txBody>
      </p:sp>
      <p:sp>
        <p:nvSpPr>
          <p:cNvPr id="359" name="Google Shape;359;p17"/>
          <p:cNvSpPr txBox="1"/>
          <p:nvPr/>
        </p:nvSpPr>
        <p:spPr>
          <a:xfrm>
            <a:off x="1097228" y="3096453"/>
            <a:ext cx="69495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2: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story is set in the town, Dark Falls.</a:t>
            </a:r>
            <a:endParaRPr dirty="0">
              <a:latin typeface="Twinkl" pitchFamily="2" charset="0"/>
            </a:endParaRPr>
          </a:p>
        </p:txBody>
      </p:sp>
      <p:sp>
        <p:nvSpPr>
          <p:cNvPr id="360" name="Google Shape;360;p17"/>
          <p:cNvSpPr txBox="1"/>
          <p:nvPr/>
        </p:nvSpPr>
        <p:spPr>
          <a:xfrm>
            <a:off x="1096343" y="3751859"/>
            <a:ext cx="616442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3: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Amanda and Josh have a suspicion that their house is haunted.</a:t>
            </a:r>
            <a:endParaRPr dirty="0">
              <a:latin typeface="Twinkl" pitchFamily="2" charset="0"/>
            </a:endParaRPr>
          </a:p>
        </p:txBody>
      </p:sp>
      <p:grpSp>
        <p:nvGrpSpPr>
          <p:cNvPr id="361" name="Google Shape;361;p17"/>
          <p:cNvGrpSpPr/>
          <p:nvPr/>
        </p:nvGrpSpPr>
        <p:grpSpPr>
          <a:xfrm>
            <a:off x="902967" y="4369456"/>
            <a:ext cx="5775419" cy="1187029"/>
            <a:chOff x="902967" y="4135376"/>
            <a:chExt cx="4845893" cy="1187029"/>
          </a:xfrm>
        </p:grpSpPr>
        <p:sp>
          <p:nvSpPr>
            <p:cNvPr id="362" name="Google Shape;362;p17"/>
            <p:cNvSpPr/>
            <p:nvPr/>
          </p:nvSpPr>
          <p:spPr>
            <a:xfrm>
              <a:off x="902967" y="4135376"/>
              <a:ext cx="3495098" cy="118702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7FC3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17"/>
            <p:cNvSpPr txBox="1"/>
            <p:nvPr/>
          </p:nvSpPr>
          <p:spPr>
            <a:xfrm>
              <a:off x="1065220" y="4520142"/>
              <a:ext cx="46836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Click to find out what the book is.</a:t>
              </a:r>
              <a:endParaRPr dirty="0">
                <a:latin typeface="Twinkl" pitchFamily="2" charset="0"/>
              </a:endParaRPr>
            </a:p>
          </p:txBody>
        </p:sp>
      </p:grpSp>
      <p:grpSp>
        <p:nvGrpSpPr>
          <p:cNvPr id="364" name="Google Shape;364;p17"/>
          <p:cNvGrpSpPr/>
          <p:nvPr/>
        </p:nvGrpSpPr>
        <p:grpSpPr>
          <a:xfrm>
            <a:off x="5469204" y="4060095"/>
            <a:ext cx="7552761" cy="1652452"/>
            <a:chOff x="5927302" y="4493007"/>
            <a:chExt cx="7552761" cy="1652452"/>
          </a:xfrm>
        </p:grpSpPr>
        <p:pic>
          <p:nvPicPr>
            <p:cNvPr id="365" name="Google Shape;365;p17" descr="Shape&#10;&#10;Description automatically generated with medium confidenc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927302" y="4493007"/>
              <a:ext cx="2494591" cy="16524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6" name="Google Shape;366;p17"/>
            <p:cNvSpPr txBox="1"/>
            <p:nvPr/>
          </p:nvSpPr>
          <p:spPr>
            <a:xfrm>
              <a:off x="6686667" y="4493007"/>
              <a:ext cx="679339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1" name="Google Shape;371;p18"/>
          <p:cNvGrpSpPr/>
          <p:nvPr/>
        </p:nvGrpSpPr>
        <p:grpSpPr>
          <a:xfrm>
            <a:off x="152397" y="152399"/>
            <a:ext cx="9144003" cy="4819441"/>
            <a:chOff x="152397" y="152399"/>
            <a:chExt cx="9144003" cy="4819441"/>
          </a:xfrm>
        </p:grpSpPr>
        <p:grpSp>
          <p:nvGrpSpPr>
            <p:cNvPr id="372" name="Google Shape;372;p18"/>
            <p:cNvGrpSpPr/>
            <p:nvPr/>
          </p:nvGrpSpPr>
          <p:grpSpPr>
            <a:xfrm>
              <a:off x="152397" y="152399"/>
              <a:ext cx="9144003" cy="4819441"/>
              <a:chOff x="152397" y="152399"/>
              <a:chExt cx="9144003" cy="4819441"/>
            </a:xfrm>
          </p:grpSpPr>
          <p:sp>
            <p:nvSpPr>
              <p:cNvPr id="373" name="Google Shape;373;p18"/>
              <p:cNvSpPr/>
              <p:nvPr/>
            </p:nvSpPr>
            <p:spPr>
              <a:xfrm rot="5400000">
                <a:off x="2314678" y="-2009882"/>
                <a:ext cx="4819441" cy="9144003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4" name="Google Shape;374;p18"/>
              <p:cNvSpPr/>
              <p:nvPr/>
            </p:nvSpPr>
            <p:spPr>
              <a:xfrm>
                <a:off x="3142636" y="1990410"/>
                <a:ext cx="2797792" cy="2700117"/>
              </a:xfrm>
              <a:prstGeom prst="ellipse">
                <a:avLst/>
              </a:prstGeom>
              <a:solidFill>
                <a:srgbClr val="FFCD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375" name="Google Shape;375;p18" descr="A picture containing outdoor, building, house, old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964938" y="2657179"/>
              <a:ext cx="3153187" cy="204216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76" name="Google Shape;376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18" descr="A picture containing curtain, furnitur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18" descr="A picture containing curtain, dar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34776" t="14187" r="16636" b="17210"/>
          <a:stretch/>
        </p:blipFill>
        <p:spPr>
          <a:xfrm>
            <a:off x="4444538" y="-200544"/>
            <a:ext cx="4699462" cy="582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18" descr="A picture containing curtai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18"/>
          <p:cNvSpPr/>
          <p:nvPr/>
        </p:nvSpPr>
        <p:spPr>
          <a:xfrm>
            <a:off x="0" y="363984"/>
            <a:ext cx="426424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18"/>
          <p:cNvSpPr/>
          <p:nvPr/>
        </p:nvSpPr>
        <p:spPr>
          <a:xfrm rot="5400000">
            <a:off x="4358789" y="-4358790"/>
            <a:ext cx="426424" cy="914400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18"/>
          <p:cNvSpPr/>
          <p:nvPr/>
        </p:nvSpPr>
        <p:spPr>
          <a:xfrm>
            <a:off x="8674954" y="395204"/>
            <a:ext cx="469045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3" name="Google Shape;383;p18" descr="Background patter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13212" y="38246"/>
            <a:ext cx="8604648" cy="7280031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18"/>
          <p:cNvSpPr txBox="1"/>
          <p:nvPr/>
        </p:nvSpPr>
        <p:spPr>
          <a:xfrm>
            <a:off x="635032" y="5140153"/>
            <a:ext cx="787393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 err="1">
                <a:solidFill>
                  <a:schemeClr val="lt1"/>
                </a:solidFill>
                <a:latin typeface="Twinkl" pitchFamily="2" charset="0"/>
                <a:sym typeface="Arial"/>
              </a:rPr>
              <a:t>Emeli</a:t>
            </a:r>
            <a:r>
              <a:rPr lang="en-GB" sz="36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 is reading ‘Welcome to Dead House’ by RL</a:t>
            </a:r>
            <a:r>
              <a:rPr lang="en-GB" sz="3600" b="1" dirty="0">
                <a:solidFill>
                  <a:schemeClr val="lt1"/>
                </a:solidFill>
                <a:latin typeface="Twinkl" pitchFamily="2" charset="0"/>
              </a:rPr>
              <a:t> </a:t>
            </a:r>
            <a:r>
              <a:rPr lang="en-GB" sz="36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Stine.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20364 -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74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-0.24983 -0.005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19" descr="A picture containing curtain, furni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19" descr="A picture containing curtain, dar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4776" t="14187" r="16636" b="17210"/>
          <a:stretch/>
        </p:blipFill>
        <p:spPr>
          <a:xfrm>
            <a:off x="4496824" y="478952"/>
            <a:ext cx="4184262" cy="518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19" descr="A picture containing curtai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19"/>
          <p:cNvSpPr/>
          <p:nvPr/>
        </p:nvSpPr>
        <p:spPr>
          <a:xfrm>
            <a:off x="902968" y="742511"/>
            <a:ext cx="7187711" cy="5400894"/>
          </a:xfrm>
          <a:prstGeom prst="roundRect">
            <a:avLst>
              <a:gd name="adj" fmla="val 9728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5" name="Google Shape;395;p19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39541"/>
          <a:stretch/>
        </p:blipFill>
        <p:spPr>
          <a:xfrm>
            <a:off x="5518786" y="1828799"/>
            <a:ext cx="3014636" cy="4314605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19"/>
          <p:cNvSpPr/>
          <p:nvPr/>
        </p:nvSpPr>
        <p:spPr>
          <a:xfrm>
            <a:off x="902968" y="1267107"/>
            <a:ext cx="7187711" cy="700708"/>
          </a:xfrm>
          <a:prstGeom prst="rect">
            <a:avLst/>
          </a:prstGeom>
          <a:solidFill>
            <a:srgbClr val="FFCD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19"/>
          <p:cNvSpPr txBox="1"/>
          <p:nvPr/>
        </p:nvSpPr>
        <p:spPr>
          <a:xfrm>
            <a:off x="1215417" y="1246741"/>
            <a:ext cx="65628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Masked Reader 5</a:t>
            </a:r>
            <a:endParaRPr dirty="0">
              <a:latin typeface="Twinkl" pitchFamily="2" charset="0"/>
            </a:endParaRPr>
          </a:p>
        </p:txBody>
      </p:sp>
      <p:sp>
        <p:nvSpPr>
          <p:cNvPr id="398" name="Google Shape;398;p19"/>
          <p:cNvSpPr txBox="1"/>
          <p:nvPr/>
        </p:nvSpPr>
        <p:spPr>
          <a:xfrm>
            <a:off x="1108251" y="2198171"/>
            <a:ext cx="650630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1: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She is a twin.</a:t>
            </a:r>
            <a:endParaRPr dirty="0">
              <a:latin typeface="Twinkl" pitchFamily="2" charset="0"/>
            </a:endParaRPr>
          </a:p>
        </p:txBody>
      </p:sp>
      <p:sp>
        <p:nvSpPr>
          <p:cNvPr id="399" name="Google Shape;399;p19"/>
          <p:cNvSpPr txBox="1"/>
          <p:nvPr/>
        </p:nvSpPr>
        <p:spPr>
          <a:xfrm>
            <a:off x="1108251" y="3045925"/>
            <a:ext cx="560279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2: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She was born in Los Angeles.</a:t>
            </a:r>
            <a:endParaRPr dirty="0">
              <a:latin typeface="Twinkl" pitchFamily="2" charset="0"/>
            </a:endParaRPr>
          </a:p>
        </p:txBody>
      </p:sp>
      <p:sp>
        <p:nvSpPr>
          <p:cNvPr id="400" name="Google Shape;400;p19"/>
          <p:cNvSpPr txBox="1"/>
          <p:nvPr/>
        </p:nvSpPr>
        <p:spPr>
          <a:xfrm>
            <a:off x="1108251" y="3856725"/>
            <a:ext cx="480813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3: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She spoke at Joe Biden’s inauguration and is the youngest-ever inaugural poet.</a:t>
            </a:r>
            <a:endParaRPr dirty="0">
              <a:latin typeface="Twinkl" pitchFamily="2" charset="0"/>
            </a:endParaRPr>
          </a:p>
        </p:txBody>
      </p:sp>
      <p:grpSp>
        <p:nvGrpSpPr>
          <p:cNvPr id="401" name="Google Shape;401;p19"/>
          <p:cNvGrpSpPr/>
          <p:nvPr/>
        </p:nvGrpSpPr>
        <p:grpSpPr>
          <a:xfrm>
            <a:off x="907251" y="4601935"/>
            <a:ext cx="4845893" cy="1187029"/>
            <a:chOff x="902967" y="4135376"/>
            <a:chExt cx="4845893" cy="1187029"/>
          </a:xfrm>
        </p:grpSpPr>
        <p:sp>
          <p:nvSpPr>
            <p:cNvPr id="402" name="Google Shape;402;p19"/>
            <p:cNvSpPr/>
            <p:nvPr/>
          </p:nvSpPr>
          <p:spPr>
            <a:xfrm>
              <a:off x="902967" y="4135376"/>
              <a:ext cx="3495098" cy="118702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7FC3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19"/>
            <p:cNvSpPr txBox="1"/>
            <p:nvPr/>
          </p:nvSpPr>
          <p:spPr>
            <a:xfrm>
              <a:off x="1065220" y="4520142"/>
              <a:ext cx="46836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Click to find out who it is.</a:t>
              </a:r>
              <a:endParaRPr dirty="0">
                <a:latin typeface="Twinkl" pitchFamily="2" charset="0"/>
              </a:endParaRPr>
            </a:p>
          </p:txBody>
        </p:sp>
      </p:grpSp>
      <p:sp>
        <p:nvSpPr>
          <p:cNvPr id="404" name="Google Shape;404;p19"/>
          <p:cNvSpPr txBox="1"/>
          <p:nvPr/>
        </p:nvSpPr>
        <p:spPr>
          <a:xfrm>
            <a:off x="6010861" y="4422275"/>
            <a:ext cx="679339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"/>
          <p:cNvSpPr/>
          <p:nvPr/>
        </p:nvSpPr>
        <p:spPr>
          <a:xfrm>
            <a:off x="452230" y="919370"/>
            <a:ext cx="8204753" cy="700708"/>
          </a:xfrm>
          <a:prstGeom prst="rect">
            <a:avLst/>
          </a:prstGeom>
          <a:solidFill>
            <a:srgbClr val="FFCD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2"/>
          <p:cNvSpPr txBox="1"/>
          <p:nvPr/>
        </p:nvSpPr>
        <p:spPr>
          <a:xfrm>
            <a:off x="1227482" y="912192"/>
            <a:ext cx="679339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i="0" u="none" strike="noStrike" cap="none" dirty="0">
                <a:solidFill>
                  <a:schemeClr val="dk1"/>
                </a:solidFill>
                <a:latin typeface="Twinkl" pitchFamily="2" charset="0"/>
                <a:sym typeface="Arial"/>
              </a:rPr>
              <a:t>Who Is the Masked Reader?</a:t>
            </a:r>
            <a:endParaRPr dirty="0">
              <a:latin typeface="Twinkl" pitchFamily="2" charset="0"/>
            </a:endParaRPr>
          </a:p>
        </p:txBody>
      </p:sp>
      <p:sp>
        <p:nvSpPr>
          <p:cNvPr id="70" name="Google Shape;70;p2"/>
          <p:cNvSpPr txBox="1"/>
          <p:nvPr/>
        </p:nvSpPr>
        <p:spPr>
          <a:xfrm>
            <a:off x="521804" y="2079093"/>
            <a:ext cx="405019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Can you work out who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the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celebrity masked reader is and what book they are reading?</a:t>
            </a:r>
            <a:endParaRPr dirty="0">
              <a:latin typeface="Twinkl" pitchFamily="2" charset="0"/>
            </a:endParaRPr>
          </a:p>
        </p:txBody>
      </p:sp>
      <p:sp>
        <p:nvSpPr>
          <p:cNvPr id="71" name="Google Shape;71;p2"/>
          <p:cNvSpPr txBox="1"/>
          <p:nvPr/>
        </p:nvSpPr>
        <p:spPr>
          <a:xfrm>
            <a:off x="521804" y="3429000"/>
            <a:ext cx="384336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Solve three clues to work out who the masked reader is.</a:t>
            </a:r>
            <a:endParaRPr dirty="0">
              <a:latin typeface="Twinkl" pitchFamily="2" charset="0"/>
            </a:endParaRPr>
          </a:p>
        </p:txBody>
      </p:sp>
      <p:sp>
        <p:nvSpPr>
          <p:cNvPr id="72" name="Google Shape;72;p2"/>
          <p:cNvSpPr txBox="1"/>
          <p:nvPr/>
        </p:nvSpPr>
        <p:spPr>
          <a:xfrm>
            <a:off x="521804" y="4631506"/>
            <a:ext cx="384336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Solve three more clues to find out what book they’re reading.</a:t>
            </a:r>
            <a:endParaRPr dirty="0">
              <a:latin typeface="Twinkl" pitchFamily="2" charset="0"/>
            </a:endParaRPr>
          </a:p>
        </p:txBody>
      </p:sp>
      <p:pic>
        <p:nvPicPr>
          <p:cNvPr id="73" name="Google Shape;73;p2" descr="A picture containing text, night sk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2145" y="1837477"/>
            <a:ext cx="3162300" cy="74859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4" name="Google Shape;74;p2"/>
          <p:cNvGrpSpPr/>
          <p:nvPr/>
        </p:nvGrpSpPr>
        <p:grpSpPr>
          <a:xfrm>
            <a:off x="5872873" y="2099713"/>
            <a:ext cx="7552761" cy="1652452"/>
            <a:chOff x="5927302" y="4493007"/>
            <a:chExt cx="7552761" cy="1652452"/>
          </a:xfrm>
        </p:grpSpPr>
        <p:pic>
          <p:nvPicPr>
            <p:cNvPr id="75" name="Google Shape;75;p2" descr="Shape&#10;&#10;Description automatically generated with medium confidenc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27302" y="4493007"/>
              <a:ext cx="2494591" cy="16524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" name="Google Shape;76;p2"/>
            <p:cNvSpPr txBox="1"/>
            <p:nvPr/>
          </p:nvSpPr>
          <p:spPr>
            <a:xfrm>
              <a:off x="6686667" y="4493007"/>
              <a:ext cx="679339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</p:grpSp>
      <p:sp>
        <p:nvSpPr>
          <p:cNvPr id="77" name="Google Shape;77;p2"/>
          <p:cNvSpPr txBox="1"/>
          <p:nvPr/>
        </p:nvSpPr>
        <p:spPr>
          <a:xfrm>
            <a:off x="4572000" y="4418370"/>
            <a:ext cx="679339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" name="Google Shape;409;p20"/>
          <p:cNvGrpSpPr/>
          <p:nvPr/>
        </p:nvGrpSpPr>
        <p:grpSpPr>
          <a:xfrm>
            <a:off x="152397" y="152399"/>
            <a:ext cx="9144003" cy="4819441"/>
            <a:chOff x="152397" y="152399"/>
            <a:chExt cx="9144003" cy="4819441"/>
          </a:xfrm>
        </p:grpSpPr>
        <p:grpSp>
          <p:nvGrpSpPr>
            <p:cNvPr id="410" name="Google Shape;410;p20"/>
            <p:cNvGrpSpPr/>
            <p:nvPr/>
          </p:nvGrpSpPr>
          <p:grpSpPr>
            <a:xfrm>
              <a:off x="152397" y="152399"/>
              <a:ext cx="9144003" cy="4819441"/>
              <a:chOff x="152397" y="152399"/>
              <a:chExt cx="9144003" cy="4819441"/>
            </a:xfrm>
          </p:grpSpPr>
          <p:sp>
            <p:nvSpPr>
              <p:cNvPr id="411" name="Google Shape;411;p20"/>
              <p:cNvSpPr/>
              <p:nvPr/>
            </p:nvSpPr>
            <p:spPr>
              <a:xfrm rot="5400000">
                <a:off x="2314678" y="-2009882"/>
                <a:ext cx="4819441" cy="9144003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2" name="Google Shape;412;p20"/>
              <p:cNvSpPr/>
              <p:nvPr/>
            </p:nvSpPr>
            <p:spPr>
              <a:xfrm>
                <a:off x="3142636" y="1990410"/>
                <a:ext cx="2797792" cy="2700117"/>
              </a:xfrm>
              <a:prstGeom prst="ellipse">
                <a:avLst/>
              </a:prstGeom>
              <a:solidFill>
                <a:srgbClr val="FFCD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413" name="Google Shape;413;p2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66107" y="1990410"/>
              <a:ext cx="2611785" cy="298143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14" name="Google Shape;414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20" descr="A picture containing curtain, furnitur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20" descr="A picture containing curtain, dar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34776" t="14187" r="16636" b="17210"/>
          <a:stretch/>
        </p:blipFill>
        <p:spPr>
          <a:xfrm>
            <a:off x="4444538" y="-200544"/>
            <a:ext cx="4699462" cy="582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20" descr="A picture containing curtai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20"/>
          <p:cNvSpPr/>
          <p:nvPr/>
        </p:nvSpPr>
        <p:spPr>
          <a:xfrm>
            <a:off x="0" y="363984"/>
            <a:ext cx="426424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20"/>
          <p:cNvSpPr/>
          <p:nvPr/>
        </p:nvSpPr>
        <p:spPr>
          <a:xfrm rot="5400000">
            <a:off x="4358788" y="-4358790"/>
            <a:ext cx="426424" cy="914400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20"/>
          <p:cNvSpPr/>
          <p:nvPr/>
        </p:nvSpPr>
        <p:spPr>
          <a:xfrm>
            <a:off x="8674954" y="395204"/>
            <a:ext cx="469045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1" name="Google Shape;421;p20" descr="Background patter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9675" y="76946"/>
            <a:ext cx="8604648" cy="7280031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20"/>
          <p:cNvSpPr txBox="1"/>
          <p:nvPr/>
        </p:nvSpPr>
        <p:spPr>
          <a:xfrm>
            <a:off x="1375433" y="5307176"/>
            <a:ext cx="65628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It’s Amanda Gorman!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22291 0.0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6" y="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-0.22865 -0.008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41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21" descr="A picture containing curtain, furni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21" descr="A picture containing curtain, dar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4776" t="14187" r="16636" b="17210"/>
          <a:stretch/>
        </p:blipFill>
        <p:spPr>
          <a:xfrm>
            <a:off x="4496824" y="478952"/>
            <a:ext cx="4184262" cy="518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21" descr="A picture containing curtai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21"/>
          <p:cNvSpPr/>
          <p:nvPr/>
        </p:nvSpPr>
        <p:spPr>
          <a:xfrm>
            <a:off x="902968" y="742511"/>
            <a:ext cx="7187711" cy="5400894"/>
          </a:xfrm>
          <a:prstGeom prst="roundRect">
            <a:avLst>
              <a:gd name="adj" fmla="val 9728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21"/>
          <p:cNvSpPr/>
          <p:nvPr/>
        </p:nvSpPr>
        <p:spPr>
          <a:xfrm>
            <a:off x="902968" y="1267107"/>
            <a:ext cx="7187711" cy="700708"/>
          </a:xfrm>
          <a:prstGeom prst="rect">
            <a:avLst/>
          </a:prstGeom>
          <a:solidFill>
            <a:srgbClr val="FFCD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21"/>
          <p:cNvSpPr txBox="1"/>
          <p:nvPr/>
        </p:nvSpPr>
        <p:spPr>
          <a:xfrm>
            <a:off x="1158621" y="1353045"/>
            <a:ext cx="67902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Can you guess what Amanda is reading?</a:t>
            </a:r>
            <a:endParaRPr dirty="0">
              <a:latin typeface="Twinkl" pitchFamily="2" charset="0"/>
            </a:endParaRPr>
          </a:p>
        </p:txBody>
      </p:sp>
      <p:sp>
        <p:nvSpPr>
          <p:cNvPr id="435" name="Google Shape;435;p21"/>
          <p:cNvSpPr txBox="1"/>
          <p:nvPr/>
        </p:nvSpPr>
        <p:spPr>
          <a:xfrm>
            <a:off x="1096343" y="2219006"/>
            <a:ext cx="676471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1: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main character of the book has a twin, just like Amanda does.</a:t>
            </a:r>
            <a:endParaRPr dirty="0">
              <a:latin typeface="Twinkl" pitchFamily="2" charset="0"/>
            </a:endParaRPr>
          </a:p>
        </p:txBody>
      </p:sp>
      <p:sp>
        <p:nvSpPr>
          <p:cNvPr id="436" name="Google Shape;436;p21"/>
          <p:cNvSpPr txBox="1"/>
          <p:nvPr/>
        </p:nvSpPr>
        <p:spPr>
          <a:xfrm>
            <a:off x="1097228" y="3096453"/>
            <a:ext cx="694954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2: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twin and his two siblings find a </a:t>
            </a:r>
            <a:r>
              <a:rPr lang="en-GB" sz="1800">
                <a:solidFill>
                  <a:schemeClr val="dk1"/>
                </a:solidFill>
                <a:latin typeface="Twinkl" pitchFamily="2" charset="0"/>
                <a:sym typeface="Arial"/>
              </a:rPr>
              <a:t>book ‘Arthur </a:t>
            </a:r>
            <a:r>
              <a:rPr lang="en-GB" sz="1800" dirty="0" err="1">
                <a:solidFill>
                  <a:schemeClr val="dk1"/>
                </a:solidFill>
                <a:latin typeface="Twinkl" pitchFamily="2" charset="0"/>
                <a:sym typeface="Arial"/>
              </a:rPr>
              <a:t>Spiderwick’s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 Field Guide to the Fantastic World Around You.’</a:t>
            </a:r>
            <a:endParaRPr dirty="0">
              <a:latin typeface="Twinkl" pitchFamily="2" charset="0"/>
            </a:endParaRPr>
          </a:p>
        </p:txBody>
      </p:sp>
      <p:sp>
        <p:nvSpPr>
          <p:cNvPr id="437" name="Google Shape;437;p21"/>
          <p:cNvSpPr txBox="1"/>
          <p:nvPr/>
        </p:nvSpPr>
        <p:spPr>
          <a:xfrm>
            <a:off x="1096343" y="3918370"/>
            <a:ext cx="665428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3: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book is full of unexpected things, such as  faeries.</a:t>
            </a:r>
            <a:endParaRPr dirty="0">
              <a:latin typeface="Twinkl" pitchFamily="2" charset="0"/>
            </a:endParaRPr>
          </a:p>
        </p:txBody>
      </p:sp>
      <p:grpSp>
        <p:nvGrpSpPr>
          <p:cNvPr id="438" name="Google Shape;438;p21"/>
          <p:cNvGrpSpPr/>
          <p:nvPr/>
        </p:nvGrpSpPr>
        <p:grpSpPr>
          <a:xfrm>
            <a:off x="902967" y="4369456"/>
            <a:ext cx="5775419" cy="1187029"/>
            <a:chOff x="902967" y="4135376"/>
            <a:chExt cx="4845893" cy="1187029"/>
          </a:xfrm>
        </p:grpSpPr>
        <p:sp>
          <p:nvSpPr>
            <p:cNvPr id="439" name="Google Shape;439;p21"/>
            <p:cNvSpPr/>
            <p:nvPr/>
          </p:nvSpPr>
          <p:spPr>
            <a:xfrm>
              <a:off x="902967" y="4135376"/>
              <a:ext cx="3495098" cy="118702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7FC3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440;p21"/>
            <p:cNvSpPr txBox="1"/>
            <p:nvPr/>
          </p:nvSpPr>
          <p:spPr>
            <a:xfrm>
              <a:off x="1065220" y="4520142"/>
              <a:ext cx="46836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Click to find out what the book is.</a:t>
              </a:r>
              <a:endParaRPr dirty="0">
                <a:latin typeface="Twinkl" pitchFamily="2" charset="0"/>
              </a:endParaRPr>
            </a:p>
          </p:txBody>
        </p:sp>
      </p:grpSp>
      <p:grpSp>
        <p:nvGrpSpPr>
          <p:cNvPr id="441" name="Google Shape;441;p21"/>
          <p:cNvGrpSpPr/>
          <p:nvPr/>
        </p:nvGrpSpPr>
        <p:grpSpPr>
          <a:xfrm>
            <a:off x="5434751" y="4277749"/>
            <a:ext cx="7552761" cy="1652452"/>
            <a:chOff x="5927302" y="4493007"/>
            <a:chExt cx="7552761" cy="1652452"/>
          </a:xfrm>
        </p:grpSpPr>
        <p:pic>
          <p:nvPicPr>
            <p:cNvPr id="442" name="Google Shape;442;p21" descr="Shape&#10;&#10;Description automatically generated with medium confidenc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927302" y="4493007"/>
              <a:ext cx="2494591" cy="16524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3" name="Google Shape;443;p21"/>
            <p:cNvSpPr txBox="1"/>
            <p:nvPr/>
          </p:nvSpPr>
          <p:spPr>
            <a:xfrm>
              <a:off x="6686667" y="4493007"/>
              <a:ext cx="679339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Google Shape;448;p22"/>
          <p:cNvGrpSpPr/>
          <p:nvPr/>
        </p:nvGrpSpPr>
        <p:grpSpPr>
          <a:xfrm>
            <a:off x="152396" y="136070"/>
            <a:ext cx="9144003" cy="4819441"/>
            <a:chOff x="152396" y="136070"/>
            <a:chExt cx="9144003" cy="4819441"/>
          </a:xfrm>
        </p:grpSpPr>
        <p:grpSp>
          <p:nvGrpSpPr>
            <p:cNvPr id="449" name="Google Shape;449;p22"/>
            <p:cNvGrpSpPr/>
            <p:nvPr/>
          </p:nvGrpSpPr>
          <p:grpSpPr>
            <a:xfrm>
              <a:off x="152396" y="136070"/>
              <a:ext cx="9144003" cy="4819441"/>
              <a:chOff x="152397" y="152399"/>
              <a:chExt cx="9144003" cy="4819441"/>
            </a:xfrm>
          </p:grpSpPr>
          <p:sp>
            <p:nvSpPr>
              <p:cNvPr id="450" name="Google Shape;450;p22"/>
              <p:cNvSpPr/>
              <p:nvPr/>
            </p:nvSpPr>
            <p:spPr>
              <a:xfrm rot="5400000">
                <a:off x="2314678" y="-2009882"/>
                <a:ext cx="4819441" cy="9144003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1" name="Google Shape;451;p22"/>
              <p:cNvSpPr/>
              <p:nvPr/>
            </p:nvSpPr>
            <p:spPr>
              <a:xfrm>
                <a:off x="3142636" y="1990410"/>
                <a:ext cx="2797792" cy="2700117"/>
              </a:xfrm>
              <a:prstGeom prst="ellipse">
                <a:avLst/>
              </a:prstGeom>
              <a:solidFill>
                <a:srgbClr val="FFCD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2" name="Google Shape;452;p22"/>
            <p:cNvGrpSpPr/>
            <p:nvPr/>
          </p:nvGrpSpPr>
          <p:grpSpPr>
            <a:xfrm>
              <a:off x="3807602" y="2381866"/>
              <a:ext cx="1439815" cy="2438610"/>
              <a:chOff x="3807602" y="2381866"/>
              <a:chExt cx="1439815" cy="2438610"/>
            </a:xfrm>
          </p:grpSpPr>
          <p:pic>
            <p:nvPicPr>
              <p:cNvPr id="453" name="Google Shape;453;p22"/>
              <p:cNvPicPr preferRelativeResize="0"/>
              <p:nvPr/>
            </p:nvPicPr>
            <p:blipFill rotWithShape="1">
              <a:blip r:embed="rId3">
                <a:alphaModFix/>
              </a:blip>
              <a:srcRect l="53516"/>
              <a:stretch/>
            </p:blipFill>
            <p:spPr>
              <a:xfrm>
                <a:off x="4195108" y="2850437"/>
                <a:ext cx="742052" cy="197003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54" name="Google Shape;454;p22" descr="A close - up of a chalkboard&#10;&#10;Description automatically generated with low confidence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3807602" y="2381866"/>
                <a:ext cx="1439815" cy="22114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455" name="Google Shape;455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22" descr="A picture containing curtain, furnitur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22" descr="A picture containing curtain, dark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34776" t="14187" r="16636" b="17210"/>
          <a:stretch/>
        </p:blipFill>
        <p:spPr>
          <a:xfrm>
            <a:off x="4444538" y="-200544"/>
            <a:ext cx="4699462" cy="582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22" descr="A picture containing curtai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22"/>
          <p:cNvSpPr/>
          <p:nvPr/>
        </p:nvSpPr>
        <p:spPr>
          <a:xfrm>
            <a:off x="0" y="363984"/>
            <a:ext cx="426424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22"/>
          <p:cNvSpPr/>
          <p:nvPr/>
        </p:nvSpPr>
        <p:spPr>
          <a:xfrm rot="5400000">
            <a:off x="4358789" y="-4358790"/>
            <a:ext cx="426424" cy="914400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22"/>
          <p:cNvSpPr/>
          <p:nvPr/>
        </p:nvSpPr>
        <p:spPr>
          <a:xfrm>
            <a:off x="8674954" y="395204"/>
            <a:ext cx="469045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2" name="Google Shape;462;p22" descr="Background patter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13212" y="38016"/>
            <a:ext cx="8604648" cy="7280031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22"/>
          <p:cNvSpPr txBox="1"/>
          <p:nvPr/>
        </p:nvSpPr>
        <p:spPr>
          <a:xfrm>
            <a:off x="969033" y="5047187"/>
            <a:ext cx="7499066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Amanda is reading ‘The </a:t>
            </a:r>
            <a:r>
              <a:rPr lang="en-GB" sz="2800" b="1" dirty="0" err="1">
                <a:solidFill>
                  <a:schemeClr val="lt1"/>
                </a:solidFill>
                <a:latin typeface="Twinkl" pitchFamily="2" charset="0"/>
                <a:sym typeface="Arial"/>
              </a:rPr>
              <a:t>Spiderwick</a:t>
            </a:r>
            <a:r>
              <a:rPr lang="en-GB" sz="28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 Chronicles: The Field Guide’ by Tony </a:t>
            </a:r>
            <a:r>
              <a:rPr lang="en-GB" sz="2800" b="1" dirty="0" err="1">
                <a:solidFill>
                  <a:schemeClr val="lt1"/>
                </a:solidFill>
                <a:latin typeface="Twinkl" pitchFamily="2" charset="0"/>
                <a:sym typeface="Arial"/>
              </a:rPr>
              <a:t>DiTerlizzi</a:t>
            </a:r>
            <a:r>
              <a:rPr lang="en-GB" sz="28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 and Holly Black.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22291 -0.005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6" y="-3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-0.24983 -0.0104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Google Shape;46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23" descr="A picture containing curtain, furni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23" descr="A picture containing curtain, dar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4776" t="14187" r="16636" b="17210"/>
          <a:stretch/>
        </p:blipFill>
        <p:spPr>
          <a:xfrm>
            <a:off x="4496824" y="478952"/>
            <a:ext cx="4184262" cy="518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23" descr="A picture containing curtai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23"/>
          <p:cNvSpPr/>
          <p:nvPr/>
        </p:nvSpPr>
        <p:spPr>
          <a:xfrm>
            <a:off x="902968" y="742511"/>
            <a:ext cx="7187711" cy="5400894"/>
          </a:xfrm>
          <a:prstGeom prst="roundRect">
            <a:avLst>
              <a:gd name="adj" fmla="val 9728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4" name="Google Shape;474;p2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39541"/>
          <a:stretch/>
        </p:blipFill>
        <p:spPr>
          <a:xfrm>
            <a:off x="5518786" y="1828799"/>
            <a:ext cx="3014636" cy="4314605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23"/>
          <p:cNvSpPr/>
          <p:nvPr/>
        </p:nvSpPr>
        <p:spPr>
          <a:xfrm>
            <a:off x="902968" y="1267107"/>
            <a:ext cx="7187711" cy="700708"/>
          </a:xfrm>
          <a:prstGeom prst="rect">
            <a:avLst/>
          </a:prstGeom>
          <a:solidFill>
            <a:srgbClr val="FFCD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23"/>
          <p:cNvSpPr txBox="1"/>
          <p:nvPr/>
        </p:nvSpPr>
        <p:spPr>
          <a:xfrm>
            <a:off x="1215417" y="1246741"/>
            <a:ext cx="65628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Masked Reader 6</a:t>
            </a:r>
            <a:endParaRPr dirty="0">
              <a:latin typeface="Twinkl" pitchFamily="2" charset="0"/>
            </a:endParaRPr>
          </a:p>
        </p:txBody>
      </p:sp>
      <p:sp>
        <p:nvSpPr>
          <p:cNvPr id="477" name="Google Shape;477;p23"/>
          <p:cNvSpPr txBox="1"/>
          <p:nvPr/>
        </p:nvSpPr>
        <p:spPr>
          <a:xfrm>
            <a:off x="1108251" y="2198171"/>
            <a:ext cx="650630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1: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She was born in Pakistan in 1997.</a:t>
            </a:r>
            <a:endParaRPr dirty="0">
              <a:latin typeface="Twinkl" pitchFamily="2" charset="0"/>
            </a:endParaRPr>
          </a:p>
        </p:txBody>
      </p:sp>
      <p:sp>
        <p:nvSpPr>
          <p:cNvPr id="478" name="Google Shape;478;p23"/>
          <p:cNvSpPr txBox="1"/>
          <p:nvPr/>
        </p:nvSpPr>
        <p:spPr>
          <a:xfrm>
            <a:off x="1108251" y="2801616"/>
            <a:ext cx="534697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2: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She (and other school children) were banned from going to school and she spoke out about her desire for an education.</a:t>
            </a:r>
            <a:endParaRPr dirty="0">
              <a:latin typeface="Twinkl" pitchFamily="2" charset="0"/>
            </a:endParaRPr>
          </a:p>
        </p:txBody>
      </p:sp>
      <p:sp>
        <p:nvSpPr>
          <p:cNvPr id="479" name="Google Shape;479;p23"/>
          <p:cNvSpPr txBox="1"/>
          <p:nvPr/>
        </p:nvSpPr>
        <p:spPr>
          <a:xfrm>
            <a:off x="1108251" y="3786706"/>
            <a:ext cx="480813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3: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She started a charity to support the right of all girls to have an education and won a Nobel Peace Prize for this.</a:t>
            </a:r>
            <a:endParaRPr dirty="0">
              <a:latin typeface="Twinkl" pitchFamily="2" charset="0"/>
            </a:endParaRPr>
          </a:p>
        </p:txBody>
      </p:sp>
      <p:grpSp>
        <p:nvGrpSpPr>
          <p:cNvPr id="480" name="Google Shape;480;p23"/>
          <p:cNvGrpSpPr/>
          <p:nvPr/>
        </p:nvGrpSpPr>
        <p:grpSpPr>
          <a:xfrm>
            <a:off x="902967" y="4743172"/>
            <a:ext cx="4845893" cy="1187029"/>
            <a:chOff x="902967" y="4135376"/>
            <a:chExt cx="4845893" cy="1187029"/>
          </a:xfrm>
        </p:grpSpPr>
        <p:sp>
          <p:nvSpPr>
            <p:cNvPr id="481" name="Google Shape;481;p23"/>
            <p:cNvSpPr/>
            <p:nvPr/>
          </p:nvSpPr>
          <p:spPr>
            <a:xfrm>
              <a:off x="902967" y="4135376"/>
              <a:ext cx="3495098" cy="118702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7FC3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23"/>
            <p:cNvSpPr txBox="1"/>
            <p:nvPr/>
          </p:nvSpPr>
          <p:spPr>
            <a:xfrm>
              <a:off x="1065220" y="4520142"/>
              <a:ext cx="46836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Click to find out who it is.</a:t>
              </a:r>
              <a:endParaRPr dirty="0">
                <a:latin typeface="Twinkl" pitchFamily="2" charset="0"/>
              </a:endParaRPr>
            </a:p>
          </p:txBody>
        </p:sp>
      </p:grpSp>
      <p:sp>
        <p:nvSpPr>
          <p:cNvPr id="483" name="Google Shape;483;p23"/>
          <p:cNvSpPr txBox="1"/>
          <p:nvPr/>
        </p:nvSpPr>
        <p:spPr>
          <a:xfrm>
            <a:off x="5908261" y="4395135"/>
            <a:ext cx="679339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Google Shape;488;p24"/>
          <p:cNvGrpSpPr/>
          <p:nvPr/>
        </p:nvGrpSpPr>
        <p:grpSpPr>
          <a:xfrm>
            <a:off x="152397" y="152399"/>
            <a:ext cx="9144003" cy="4819441"/>
            <a:chOff x="152397" y="152399"/>
            <a:chExt cx="9144003" cy="4819441"/>
          </a:xfrm>
        </p:grpSpPr>
        <p:grpSp>
          <p:nvGrpSpPr>
            <p:cNvPr id="489" name="Google Shape;489;p24"/>
            <p:cNvGrpSpPr/>
            <p:nvPr/>
          </p:nvGrpSpPr>
          <p:grpSpPr>
            <a:xfrm>
              <a:off x="152397" y="152399"/>
              <a:ext cx="9144003" cy="4819441"/>
              <a:chOff x="152397" y="152399"/>
              <a:chExt cx="9144003" cy="4819441"/>
            </a:xfrm>
          </p:grpSpPr>
          <p:sp>
            <p:nvSpPr>
              <p:cNvPr id="490" name="Google Shape;490;p24"/>
              <p:cNvSpPr/>
              <p:nvPr/>
            </p:nvSpPr>
            <p:spPr>
              <a:xfrm rot="5400000">
                <a:off x="2314678" y="-2009882"/>
                <a:ext cx="4819441" cy="9144003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1" name="Google Shape;491;p24"/>
              <p:cNvSpPr/>
              <p:nvPr/>
            </p:nvSpPr>
            <p:spPr>
              <a:xfrm>
                <a:off x="3142636" y="1990410"/>
                <a:ext cx="2797792" cy="2700117"/>
              </a:xfrm>
              <a:prstGeom prst="ellipse">
                <a:avLst/>
              </a:prstGeom>
              <a:solidFill>
                <a:srgbClr val="FFCD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492" name="Google Shape;492;p2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907683" y="1899895"/>
              <a:ext cx="3032745" cy="30633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93" name="Google Shape;493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24" descr="A picture containing curtain, furnitur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24" descr="A picture containing curtain, dar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34776" t="14187" r="16636" b="17210"/>
          <a:stretch/>
        </p:blipFill>
        <p:spPr>
          <a:xfrm>
            <a:off x="4444538" y="-200544"/>
            <a:ext cx="4699462" cy="582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24" descr="A picture containing curtai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24"/>
          <p:cNvSpPr/>
          <p:nvPr/>
        </p:nvSpPr>
        <p:spPr>
          <a:xfrm>
            <a:off x="0" y="363984"/>
            <a:ext cx="426424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8" name="Google Shape;498;p24"/>
          <p:cNvSpPr/>
          <p:nvPr/>
        </p:nvSpPr>
        <p:spPr>
          <a:xfrm rot="5400000">
            <a:off x="4358788" y="-4358790"/>
            <a:ext cx="426424" cy="914400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" name="Google Shape;499;p24"/>
          <p:cNvSpPr/>
          <p:nvPr/>
        </p:nvSpPr>
        <p:spPr>
          <a:xfrm>
            <a:off x="8674954" y="395204"/>
            <a:ext cx="469045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0" name="Google Shape;500;p24" descr="Background patter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1431" y="81990"/>
            <a:ext cx="8604648" cy="7280031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24"/>
          <p:cNvSpPr txBox="1"/>
          <p:nvPr/>
        </p:nvSpPr>
        <p:spPr>
          <a:xfrm>
            <a:off x="1375434" y="5418231"/>
            <a:ext cx="65628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It’s Malala Yousafzai!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21614 -0.006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-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-0.24601 -1.11111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Google Shape;506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25" descr="A picture containing curtain, furni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25" descr="A picture containing curtain, dar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4776" t="14187" r="16636" b="17210"/>
          <a:stretch/>
        </p:blipFill>
        <p:spPr>
          <a:xfrm>
            <a:off x="4496824" y="478952"/>
            <a:ext cx="4184262" cy="518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25" descr="A picture containing curtai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25"/>
          <p:cNvSpPr/>
          <p:nvPr/>
        </p:nvSpPr>
        <p:spPr>
          <a:xfrm>
            <a:off x="902968" y="742511"/>
            <a:ext cx="7187711" cy="5400894"/>
          </a:xfrm>
          <a:prstGeom prst="roundRect">
            <a:avLst>
              <a:gd name="adj" fmla="val 9728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25"/>
          <p:cNvSpPr/>
          <p:nvPr/>
        </p:nvSpPr>
        <p:spPr>
          <a:xfrm>
            <a:off x="902968" y="1267107"/>
            <a:ext cx="7187711" cy="700708"/>
          </a:xfrm>
          <a:prstGeom prst="rect">
            <a:avLst/>
          </a:prstGeom>
          <a:solidFill>
            <a:srgbClr val="FFCD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25"/>
          <p:cNvSpPr txBox="1"/>
          <p:nvPr/>
        </p:nvSpPr>
        <p:spPr>
          <a:xfrm>
            <a:off x="1158621" y="1353045"/>
            <a:ext cx="67902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Can you guess what Malala is reading?</a:t>
            </a:r>
            <a:endParaRPr dirty="0">
              <a:latin typeface="Twinkl" pitchFamily="2" charset="0"/>
            </a:endParaRPr>
          </a:p>
        </p:txBody>
      </p:sp>
      <p:sp>
        <p:nvSpPr>
          <p:cNvPr id="514" name="Google Shape;514;p25"/>
          <p:cNvSpPr txBox="1"/>
          <p:nvPr/>
        </p:nvSpPr>
        <p:spPr>
          <a:xfrm>
            <a:off x="1096343" y="2219006"/>
            <a:ext cx="676471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1: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book is about a plan to spread a computer virus.</a:t>
            </a:r>
            <a:endParaRPr dirty="0">
              <a:latin typeface="Twinkl" pitchFamily="2" charset="0"/>
            </a:endParaRPr>
          </a:p>
        </p:txBody>
      </p:sp>
      <p:sp>
        <p:nvSpPr>
          <p:cNvPr id="515" name="Google Shape;515;p25"/>
          <p:cNvSpPr txBox="1"/>
          <p:nvPr/>
        </p:nvSpPr>
        <p:spPr>
          <a:xfrm>
            <a:off x="1078983" y="2976397"/>
            <a:ext cx="694954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2: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Like Malala, the main character’s actions have an important impact on other children.</a:t>
            </a:r>
            <a:endParaRPr dirty="0">
              <a:latin typeface="Twinkl" pitchFamily="2" charset="0"/>
            </a:endParaRPr>
          </a:p>
        </p:txBody>
      </p:sp>
      <p:sp>
        <p:nvSpPr>
          <p:cNvPr id="516" name="Google Shape;516;p25"/>
          <p:cNvSpPr txBox="1"/>
          <p:nvPr/>
        </p:nvSpPr>
        <p:spPr>
          <a:xfrm>
            <a:off x="1096343" y="3918370"/>
            <a:ext cx="665428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3: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book’s protagonist is called Alex Rider.</a:t>
            </a:r>
            <a:endParaRPr dirty="0">
              <a:latin typeface="Twinkl" pitchFamily="2" charset="0"/>
            </a:endParaRPr>
          </a:p>
        </p:txBody>
      </p:sp>
      <p:grpSp>
        <p:nvGrpSpPr>
          <p:cNvPr id="517" name="Google Shape;517;p25"/>
          <p:cNvGrpSpPr/>
          <p:nvPr/>
        </p:nvGrpSpPr>
        <p:grpSpPr>
          <a:xfrm>
            <a:off x="902967" y="4369456"/>
            <a:ext cx="5775419" cy="1187029"/>
            <a:chOff x="902967" y="4135376"/>
            <a:chExt cx="4845893" cy="1187029"/>
          </a:xfrm>
        </p:grpSpPr>
        <p:sp>
          <p:nvSpPr>
            <p:cNvPr id="518" name="Google Shape;518;p25"/>
            <p:cNvSpPr/>
            <p:nvPr/>
          </p:nvSpPr>
          <p:spPr>
            <a:xfrm>
              <a:off x="902967" y="4135376"/>
              <a:ext cx="3495098" cy="118702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7FC3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519;p25"/>
            <p:cNvSpPr txBox="1"/>
            <p:nvPr/>
          </p:nvSpPr>
          <p:spPr>
            <a:xfrm>
              <a:off x="1065220" y="4520142"/>
              <a:ext cx="46836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Click to find out what the book is.</a:t>
              </a:r>
              <a:endParaRPr dirty="0">
                <a:latin typeface="Twinkl" pitchFamily="2" charset="0"/>
              </a:endParaRPr>
            </a:p>
          </p:txBody>
        </p:sp>
      </p:grpSp>
      <p:grpSp>
        <p:nvGrpSpPr>
          <p:cNvPr id="520" name="Google Shape;520;p25"/>
          <p:cNvGrpSpPr/>
          <p:nvPr/>
        </p:nvGrpSpPr>
        <p:grpSpPr>
          <a:xfrm>
            <a:off x="5434751" y="4277749"/>
            <a:ext cx="7552761" cy="1652452"/>
            <a:chOff x="5927302" y="4493007"/>
            <a:chExt cx="7552761" cy="1652452"/>
          </a:xfrm>
        </p:grpSpPr>
        <p:pic>
          <p:nvPicPr>
            <p:cNvPr id="521" name="Google Shape;521;p25" descr="Shape&#10;&#10;Description automatically generated with medium confidenc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927302" y="4493007"/>
              <a:ext cx="2494591" cy="16524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2" name="Google Shape;522;p25"/>
            <p:cNvSpPr txBox="1"/>
            <p:nvPr/>
          </p:nvSpPr>
          <p:spPr>
            <a:xfrm>
              <a:off x="6686667" y="4493007"/>
              <a:ext cx="679339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6"/>
          <p:cNvGrpSpPr/>
          <p:nvPr/>
        </p:nvGrpSpPr>
        <p:grpSpPr>
          <a:xfrm>
            <a:off x="152396" y="136070"/>
            <a:ext cx="9144003" cy="4819441"/>
            <a:chOff x="152396" y="136070"/>
            <a:chExt cx="9144003" cy="4819441"/>
          </a:xfrm>
        </p:grpSpPr>
        <p:grpSp>
          <p:nvGrpSpPr>
            <p:cNvPr id="528" name="Google Shape;528;p26"/>
            <p:cNvGrpSpPr/>
            <p:nvPr/>
          </p:nvGrpSpPr>
          <p:grpSpPr>
            <a:xfrm>
              <a:off x="152396" y="136070"/>
              <a:ext cx="9144003" cy="4819441"/>
              <a:chOff x="152397" y="152399"/>
              <a:chExt cx="9144003" cy="4819441"/>
            </a:xfrm>
          </p:grpSpPr>
          <p:sp>
            <p:nvSpPr>
              <p:cNvPr id="529" name="Google Shape;529;p26"/>
              <p:cNvSpPr/>
              <p:nvPr/>
            </p:nvSpPr>
            <p:spPr>
              <a:xfrm rot="5400000">
                <a:off x="2314678" y="-2009882"/>
                <a:ext cx="4819441" cy="9144003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0" name="Google Shape;530;p26"/>
              <p:cNvSpPr/>
              <p:nvPr/>
            </p:nvSpPr>
            <p:spPr>
              <a:xfrm>
                <a:off x="3142636" y="1990410"/>
                <a:ext cx="2797792" cy="2700117"/>
              </a:xfrm>
              <a:prstGeom prst="ellipse">
                <a:avLst/>
              </a:prstGeom>
              <a:solidFill>
                <a:srgbClr val="FFCD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531" name="Google Shape;531;p26" descr="A picture containing text, envelope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90003" y="2339124"/>
              <a:ext cx="1214839" cy="199775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32" name="Google Shape;532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26" descr="A picture containing curtain, furnitur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26" descr="A picture containing curtain, dar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34776" t="14187" r="16636" b="17210"/>
          <a:stretch/>
        </p:blipFill>
        <p:spPr>
          <a:xfrm>
            <a:off x="4444538" y="-200544"/>
            <a:ext cx="4699462" cy="582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26" descr="A picture containing curtai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26"/>
          <p:cNvSpPr/>
          <p:nvPr/>
        </p:nvSpPr>
        <p:spPr>
          <a:xfrm>
            <a:off x="0" y="363984"/>
            <a:ext cx="426424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7" name="Google Shape;537;p26"/>
          <p:cNvSpPr/>
          <p:nvPr/>
        </p:nvSpPr>
        <p:spPr>
          <a:xfrm rot="5400000">
            <a:off x="4358789" y="-4358790"/>
            <a:ext cx="426424" cy="914400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p26"/>
          <p:cNvSpPr/>
          <p:nvPr/>
        </p:nvSpPr>
        <p:spPr>
          <a:xfrm>
            <a:off x="8674954" y="395204"/>
            <a:ext cx="469045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9" name="Google Shape;539;p26" descr="Background patter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2393" y="136070"/>
            <a:ext cx="8604648" cy="7280031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26"/>
          <p:cNvSpPr txBox="1"/>
          <p:nvPr/>
        </p:nvSpPr>
        <p:spPr>
          <a:xfrm>
            <a:off x="426422" y="5047187"/>
            <a:ext cx="8291151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Malala is reading ‘</a:t>
            </a:r>
            <a:r>
              <a:rPr lang="en-GB" sz="4000" b="1" dirty="0" err="1">
                <a:solidFill>
                  <a:schemeClr val="lt1"/>
                </a:solidFill>
                <a:latin typeface="Twinkl" pitchFamily="2" charset="0"/>
                <a:sym typeface="Arial"/>
              </a:rPr>
              <a:t>Stormbreaker</a:t>
            </a:r>
            <a:r>
              <a:rPr lang="en-GB" sz="40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’ by Anthony Horowitz.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20572 -0.015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8" y="-81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-0.2375 0.0020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Google Shape;545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27" descr="A picture containing curtain, furni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27" descr="A picture containing curtain, dar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4776" t="14187" r="16636" b="17210"/>
          <a:stretch/>
        </p:blipFill>
        <p:spPr>
          <a:xfrm>
            <a:off x="4496824" y="478952"/>
            <a:ext cx="4184262" cy="518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27" descr="A picture containing curtai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27"/>
          <p:cNvSpPr/>
          <p:nvPr/>
        </p:nvSpPr>
        <p:spPr>
          <a:xfrm>
            <a:off x="902968" y="742511"/>
            <a:ext cx="7187711" cy="5400894"/>
          </a:xfrm>
          <a:prstGeom prst="roundRect">
            <a:avLst>
              <a:gd name="adj" fmla="val 9728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1" name="Google Shape;551;p27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39541"/>
          <a:stretch/>
        </p:blipFill>
        <p:spPr>
          <a:xfrm>
            <a:off x="5554752" y="1395919"/>
            <a:ext cx="3331174" cy="4767641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27"/>
          <p:cNvSpPr/>
          <p:nvPr/>
        </p:nvSpPr>
        <p:spPr>
          <a:xfrm>
            <a:off x="902968" y="1267107"/>
            <a:ext cx="7187711" cy="700708"/>
          </a:xfrm>
          <a:prstGeom prst="rect">
            <a:avLst/>
          </a:prstGeom>
          <a:solidFill>
            <a:srgbClr val="FFCD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27"/>
          <p:cNvSpPr txBox="1"/>
          <p:nvPr/>
        </p:nvSpPr>
        <p:spPr>
          <a:xfrm>
            <a:off x="1215417" y="1246741"/>
            <a:ext cx="65628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Now It’s Your Turn!</a:t>
            </a:r>
            <a:endParaRPr dirty="0">
              <a:latin typeface="Twinkl" pitchFamily="2" charset="0"/>
            </a:endParaRPr>
          </a:p>
        </p:txBody>
      </p:sp>
      <p:sp>
        <p:nvSpPr>
          <p:cNvPr id="554" name="Google Shape;554;p27"/>
          <p:cNvSpPr txBox="1"/>
          <p:nvPr/>
        </p:nvSpPr>
        <p:spPr>
          <a:xfrm>
            <a:off x="1108251" y="2198171"/>
            <a:ext cx="650630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Think of your own masked reader (this could be a celebrity, or someone in your school).</a:t>
            </a:r>
            <a:endParaRPr dirty="0">
              <a:latin typeface="Twinkl" pitchFamily="2" charset="0"/>
            </a:endParaRPr>
          </a:p>
        </p:txBody>
      </p:sp>
      <p:sp>
        <p:nvSpPr>
          <p:cNvPr id="555" name="Google Shape;555;p27"/>
          <p:cNvSpPr txBox="1"/>
          <p:nvPr/>
        </p:nvSpPr>
        <p:spPr>
          <a:xfrm>
            <a:off x="1103560" y="3160471"/>
            <a:ext cx="529799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Think of the book the masked reader is reading.</a:t>
            </a:r>
            <a:endParaRPr dirty="0">
              <a:latin typeface="Twinkl" pitchFamily="2" charset="0"/>
            </a:endParaRPr>
          </a:p>
        </p:txBody>
      </p:sp>
      <p:sp>
        <p:nvSpPr>
          <p:cNvPr id="556" name="Google Shape;556;p27"/>
          <p:cNvSpPr txBox="1"/>
          <p:nvPr/>
        </p:nvSpPr>
        <p:spPr>
          <a:xfrm>
            <a:off x="6088239" y="4209227"/>
            <a:ext cx="7967002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557" name="Google Shape;557;p27"/>
          <p:cNvSpPr txBox="1"/>
          <p:nvPr/>
        </p:nvSpPr>
        <p:spPr>
          <a:xfrm>
            <a:off x="1103560" y="3947278"/>
            <a:ext cx="49169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Think of three clues about the reader and three about the book.</a:t>
            </a:r>
            <a:endParaRPr dirty="0">
              <a:latin typeface="Twinkl" pitchFamily="2" charset="0"/>
            </a:endParaRPr>
          </a:p>
        </p:txBody>
      </p:sp>
      <p:sp>
        <p:nvSpPr>
          <p:cNvPr id="558" name="Google Shape;558;p27"/>
          <p:cNvSpPr txBox="1"/>
          <p:nvPr/>
        </p:nvSpPr>
        <p:spPr>
          <a:xfrm>
            <a:off x="1103560" y="4979565"/>
            <a:ext cx="478818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Let your classmates try to guess who your masked reader is and what they are reading.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3" descr="A picture containing curtain, furni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3" descr="A picture containing curtain, dar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4776" t="14187" r="16636" b="17210"/>
          <a:stretch/>
        </p:blipFill>
        <p:spPr>
          <a:xfrm>
            <a:off x="4496824" y="478952"/>
            <a:ext cx="4184262" cy="518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3" descr="A picture containing curtai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3"/>
          <p:cNvSpPr/>
          <p:nvPr/>
        </p:nvSpPr>
        <p:spPr>
          <a:xfrm>
            <a:off x="902968" y="742511"/>
            <a:ext cx="7187711" cy="5400894"/>
          </a:xfrm>
          <a:prstGeom prst="roundRect">
            <a:avLst>
              <a:gd name="adj" fmla="val 9728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" name="Google Shape;88;p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39541"/>
          <a:stretch/>
        </p:blipFill>
        <p:spPr>
          <a:xfrm>
            <a:off x="5518786" y="1828799"/>
            <a:ext cx="3014636" cy="431460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3"/>
          <p:cNvSpPr/>
          <p:nvPr/>
        </p:nvSpPr>
        <p:spPr>
          <a:xfrm>
            <a:off x="902968" y="1267107"/>
            <a:ext cx="7187711" cy="700708"/>
          </a:xfrm>
          <a:prstGeom prst="rect">
            <a:avLst/>
          </a:prstGeom>
          <a:solidFill>
            <a:srgbClr val="FFCD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3"/>
          <p:cNvSpPr txBox="1"/>
          <p:nvPr/>
        </p:nvSpPr>
        <p:spPr>
          <a:xfrm>
            <a:off x="1215417" y="1246741"/>
            <a:ext cx="65628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Masked Reader 1</a:t>
            </a:r>
            <a:endParaRPr dirty="0">
              <a:latin typeface="Twinkl" pitchFamily="2" charset="0"/>
            </a:endParaRPr>
          </a:p>
        </p:txBody>
      </p:sp>
      <p:sp>
        <p:nvSpPr>
          <p:cNvPr id="91" name="Google Shape;91;p3"/>
          <p:cNvSpPr txBox="1"/>
          <p:nvPr/>
        </p:nvSpPr>
        <p:spPr>
          <a:xfrm>
            <a:off x="1138314" y="2197568"/>
            <a:ext cx="636073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1: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He is a judge on the TV show ‘Britain’s Got Talent’.</a:t>
            </a:r>
            <a:endParaRPr dirty="0">
              <a:latin typeface="Twinkl" pitchFamily="2" charset="0"/>
            </a:endParaRPr>
          </a:p>
        </p:txBody>
      </p:sp>
      <p:sp>
        <p:nvSpPr>
          <p:cNvPr id="92" name="Google Shape;92;p3"/>
          <p:cNvSpPr txBox="1"/>
          <p:nvPr/>
        </p:nvSpPr>
        <p:spPr>
          <a:xfrm>
            <a:off x="1109696" y="2895857"/>
            <a:ext cx="69495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2: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He is a children’s book author, a comedy writer and actor.</a:t>
            </a:r>
            <a:endParaRPr dirty="0">
              <a:latin typeface="Twinkl" pitchFamily="2" charset="0"/>
            </a:endParaRPr>
          </a:p>
        </p:txBody>
      </p:sp>
      <p:sp>
        <p:nvSpPr>
          <p:cNvPr id="93" name="Google Shape;93;p3"/>
          <p:cNvSpPr txBox="1"/>
          <p:nvPr/>
        </p:nvSpPr>
        <p:spPr>
          <a:xfrm>
            <a:off x="1097228" y="3604822"/>
            <a:ext cx="46836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3: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He swam 140 miles of the River Thames in 2011 for Sport Relief.</a:t>
            </a:r>
            <a:endParaRPr dirty="0">
              <a:latin typeface="Twinkl" pitchFamily="2" charset="0"/>
            </a:endParaRPr>
          </a:p>
        </p:txBody>
      </p:sp>
      <p:grpSp>
        <p:nvGrpSpPr>
          <p:cNvPr id="94" name="Google Shape;94;p3"/>
          <p:cNvGrpSpPr/>
          <p:nvPr/>
        </p:nvGrpSpPr>
        <p:grpSpPr>
          <a:xfrm>
            <a:off x="902967" y="4369456"/>
            <a:ext cx="4845893" cy="1187029"/>
            <a:chOff x="902967" y="4135376"/>
            <a:chExt cx="4845893" cy="1187029"/>
          </a:xfrm>
        </p:grpSpPr>
        <p:sp>
          <p:nvSpPr>
            <p:cNvPr id="95" name="Google Shape;95;p3"/>
            <p:cNvSpPr/>
            <p:nvPr/>
          </p:nvSpPr>
          <p:spPr>
            <a:xfrm>
              <a:off x="902967" y="4135376"/>
              <a:ext cx="3495098" cy="118702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7FC3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3"/>
            <p:cNvSpPr txBox="1"/>
            <p:nvPr/>
          </p:nvSpPr>
          <p:spPr>
            <a:xfrm>
              <a:off x="1065220" y="4520142"/>
              <a:ext cx="46836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Click to find out who it is.</a:t>
              </a:r>
              <a:endParaRPr dirty="0">
                <a:latin typeface="Twinkl" pitchFamily="2" charset="0"/>
              </a:endParaRPr>
            </a:p>
          </p:txBody>
        </p:sp>
      </p:grpSp>
      <p:sp>
        <p:nvSpPr>
          <p:cNvPr id="97" name="Google Shape;97;p3"/>
          <p:cNvSpPr txBox="1"/>
          <p:nvPr/>
        </p:nvSpPr>
        <p:spPr>
          <a:xfrm>
            <a:off x="6041216" y="4369456"/>
            <a:ext cx="679339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4"/>
          <p:cNvGrpSpPr/>
          <p:nvPr/>
        </p:nvGrpSpPr>
        <p:grpSpPr>
          <a:xfrm>
            <a:off x="152397" y="152399"/>
            <a:ext cx="9144003" cy="4819441"/>
            <a:chOff x="152397" y="152399"/>
            <a:chExt cx="9144003" cy="4819441"/>
          </a:xfrm>
        </p:grpSpPr>
        <p:sp>
          <p:nvSpPr>
            <p:cNvPr id="103" name="Google Shape;103;p4"/>
            <p:cNvSpPr/>
            <p:nvPr/>
          </p:nvSpPr>
          <p:spPr>
            <a:xfrm rot="5400000">
              <a:off x="2314678" y="-2009882"/>
              <a:ext cx="4819441" cy="9144003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3142636" y="1990410"/>
              <a:ext cx="2797792" cy="2700117"/>
            </a:xfrm>
            <a:prstGeom prst="ellipse">
              <a:avLst/>
            </a:prstGeom>
            <a:solidFill>
              <a:srgbClr val="FFCD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5" name="Google Shape;105;p4" descr="A picture containing text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018179" y="2567436"/>
              <a:ext cx="2980262" cy="240440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6" name="Google Shape;106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4" descr="A picture containing curtain, furnitur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4" descr="A picture containing curtain, dar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34776" t="14187" r="16636" b="17210"/>
          <a:stretch/>
        </p:blipFill>
        <p:spPr>
          <a:xfrm>
            <a:off x="4444538" y="-200544"/>
            <a:ext cx="4699462" cy="582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4" descr="A picture containing curtai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4"/>
          <p:cNvSpPr/>
          <p:nvPr/>
        </p:nvSpPr>
        <p:spPr>
          <a:xfrm>
            <a:off x="0" y="363984"/>
            <a:ext cx="426424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4"/>
          <p:cNvSpPr/>
          <p:nvPr/>
        </p:nvSpPr>
        <p:spPr>
          <a:xfrm rot="5400000">
            <a:off x="4358788" y="-4358790"/>
            <a:ext cx="426424" cy="914400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4"/>
          <p:cNvSpPr/>
          <p:nvPr/>
        </p:nvSpPr>
        <p:spPr>
          <a:xfrm>
            <a:off x="8674954" y="395204"/>
            <a:ext cx="469045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Google Shape;113;p4" descr="Background patter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9676" y="129622"/>
            <a:ext cx="8604648" cy="7280031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4"/>
          <p:cNvSpPr txBox="1"/>
          <p:nvPr/>
        </p:nvSpPr>
        <p:spPr>
          <a:xfrm>
            <a:off x="1325746" y="5218107"/>
            <a:ext cx="65628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It’s David Walliams!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24461 0.006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22" y="3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-0.24115 -0.008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66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 descr="A picture containing curtain, furni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5" descr="A picture containing curtain, dar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4776" t="14187" r="16636" b="17210"/>
          <a:stretch/>
        </p:blipFill>
        <p:spPr>
          <a:xfrm>
            <a:off x="4496824" y="478952"/>
            <a:ext cx="4184262" cy="518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5" descr="A picture containing curtai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5"/>
          <p:cNvSpPr/>
          <p:nvPr/>
        </p:nvSpPr>
        <p:spPr>
          <a:xfrm>
            <a:off x="902968" y="742511"/>
            <a:ext cx="7187711" cy="5400894"/>
          </a:xfrm>
          <a:prstGeom prst="roundRect">
            <a:avLst>
              <a:gd name="adj" fmla="val 9728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5"/>
          <p:cNvSpPr/>
          <p:nvPr/>
        </p:nvSpPr>
        <p:spPr>
          <a:xfrm>
            <a:off x="902968" y="1267107"/>
            <a:ext cx="7187711" cy="700708"/>
          </a:xfrm>
          <a:prstGeom prst="rect">
            <a:avLst/>
          </a:prstGeom>
          <a:solidFill>
            <a:srgbClr val="FFCD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5"/>
          <p:cNvSpPr txBox="1"/>
          <p:nvPr/>
        </p:nvSpPr>
        <p:spPr>
          <a:xfrm>
            <a:off x="1215417" y="1352786"/>
            <a:ext cx="656281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Can you guess what David is reading?</a:t>
            </a:r>
            <a:endParaRPr dirty="0">
              <a:latin typeface="Twinkl" pitchFamily="2" charset="0"/>
            </a:endParaRPr>
          </a:p>
        </p:txBody>
      </p:sp>
      <p:sp>
        <p:nvSpPr>
          <p:cNvPr id="127" name="Google Shape;127;p5"/>
          <p:cNvSpPr txBox="1"/>
          <p:nvPr/>
        </p:nvSpPr>
        <p:spPr>
          <a:xfrm>
            <a:off x="1138315" y="2197568"/>
            <a:ext cx="60528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1: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lead character in the book is a boy. </a:t>
            </a:r>
            <a:endParaRPr sz="1800" dirty="0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sp>
        <p:nvSpPr>
          <p:cNvPr id="128" name="Google Shape;128;p5"/>
          <p:cNvSpPr txBox="1"/>
          <p:nvPr/>
        </p:nvSpPr>
        <p:spPr>
          <a:xfrm>
            <a:off x="1109696" y="2895857"/>
            <a:ext cx="69495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2: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boy finds he isn’t good at being good. </a:t>
            </a:r>
            <a:endParaRPr sz="1800" dirty="0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sp>
        <p:nvSpPr>
          <p:cNvPr id="129" name="Google Shape;129;p5"/>
          <p:cNvSpPr txBox="1"/>
          <p:nvPr/>
        </p:nvSpPr>
        <p:spPr>
          <a:xfrm>
            <a:off x="1097228" y="3604822"/>
            <a:ext cx="46836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3: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One of the characters in the story is called Perfect Peter.</a:t>
            </a:r>
            <a:endParaRPr sz="1800" dirty="0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grpSp>
        <p:nvGrpSpPr>
          <p:cNvPr id="130" name="Google Shape;130;p5"/>
          <p:cNvGrpSpPr/>
          <p:nvPr/>
        </p:nvGrpSpPr>
        <p:grpSpPr>
          <a:xfrm>
            <a:off x="902967" y="4369456"/>
            <a:ext cx="5775419" cy="1187029"/>
            <a:chOff x="902967" y="4135376"/>
            <a:chExt cx="4845893" cy="1187029"/>
          </a:xfrm>
        </p:grpSpPr>
        <p:sp>
          <p:nvSpPr>
            <p:cNvPr id="131" name="Google Shape;131;p5"/>
            <p:cNvSpPr/>
            <p:nvPr/>
          </p:nvSpPr>
          <p:spPr>
            <a:xfrm>
              <a:off x="902967" y="4135376"/>
              <a:ext cx="3495098" cy="118702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7FC3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5"/>
            <p:cNvSpPr txBox="1"/>
            <p:nvPr/>
          </p:nvSpPr>
          <p:spPr>
            <a:xfrm>
              <a:off x="1065220" y="4520142"/>
              <a:ext cx="46836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Click to find out what the book is.</a:t>
              </a:r>
              <a:endParaRPr dirty="0">
                <a:latin typeface="Twinkl" pitchFamily="2" charset="0"/>
              </a:endParaRPr>
            </a:p>
          </p:txBody>
        </p:sp>
      </p:grpSp>
      <p:grpSp>
        <p:nvGrpSpPr>
          <p:cNvPr id="133" name="Google Shape;133;p5"/>
          <p:cNvGrpSpPr/>
          <p:nvPr/>
        </p:nvGrpSpPr>
        <p:grpSpPr>
          <a:xfrm>
            <a:off x="5469204" y="4060095"/>
            <a:ext cx="7552761" cy="1652452"/>
            <a:chOff x="5927302" y="4493007"/>
            <a:chExt cx="7552761" cy="1652452"/>
          </a:xfrm>
        </p:grpSpPr>
        <p:pic>
          <p:nvPicPr>
            <p:cNvPr id="134" name="Google Shape;134;p5" descr="Shape&#10;&#10;Description automatically generated with medium confidenc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927302" y="4493007"/>
              <a:ext cx="2494591" cy="16524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5" name="Google Shape;135;p5"/>
            <p:cNvSpPr txBox="1"/>
            <p:nvPr/>
          </p:nvSpPr>
          <p:spPr>
            <a:xfrm>
              <a:off x="6686667" y="4493007"/>
              <a:ext cx="679339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p6"/>
          <p:cNvGrpSpPr/>
          <p:nvPr/>
        </p:nvGrpSpPr>
        <p:grpSpPr>
          <a:xfrm>
            <a:off x="152397" y="152399"/>
            <a:ext cx="9144003" cy="4819441"/>
            <a:chOff x="152397" y="152399"/>
            <a:chExt cx="9144003" cy="4819441"/>
          </a:xfrm>
        </p:grpSpPr>
        <p:grpSp>
          <p:nvGrpSpPr>
            <p:cNvPr id="141" name="Google Shape;141;p6"/>
            <p:cNvGrpSpPr/>
            <p:nvPr/>
          </p:nvGrpSpPr>
          <p:grpSpPr>
            <a:xfrm>
              <a:off x="152397" y="152399"/>
              <a:ext cx="9144003" cy="4819441"/>
              <a:chOff x="152397" y="152399"/>
              <a:chExt cx="9144003" cy="4819441"/>
            </a:xfrm>
          </p:grpSpPr>
          <p:sp>
            <p:nvSpPr>
              <p:cNvPr id="142" name="Google Shape;142;p6"/>
              <p:cNvSpPr/>
              <p:nvPr/>
            </p:nvSpPr>
            <p:spPr>
              <a:xfrm rot="5400000">
                <a:off x="2314678" y="-2009882"/>
                <a:ext cx="4819441" cy="9144003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143;p6"/>
              <p:cNvSpPr/>
              <p:nvPr/>
            </p:nvSpPr>
            <p:spPr>
              <a:xfrm>
                <a:off x="3142636" y="1990410"/>
                <a:ext cx="2797792" cy="2700117"/>
              </a:xfrm>
              <a:prstGeom prst="ellipse">
                <a:avLst/>
              </a:prstGeom>
              <a:solidFill>
                <a:srgbClr val="FFCD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144" name="Google Shape;144;p6" descr="A picture containing text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765978">
              <a:off x="3678747" y="2086773"/>
              <a:ext cx="1725570" cy="255169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5" name="Google Shape;145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6" descr="A picture containing curtain, furnitur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6" descr="A picture containing curtain, dar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34776" t="14187" r="16636" b="17210"/>
          <a:stretch/>
        </p:blipFill>
        <p:spPr>
          <a:xfrm>
            <a:off x="4444538" y="-200544"/>
            <a:ext cx="4699462" cy="582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6" descr="A picture containing curtai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6"/>
          <p:cNvSpPr/>
          <p:nvPr/>
        </p:nvSpPr>
        <p:spPr>
          <a:xfrm>
            <a:off x="0" y="363984"/>
            <a:ext cx="426424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6"/>
          <p:cNvSpPr/>
          <p:nvPr/>
        </p:nvSpPr>
        <p:spPr>
          <a:xfrm rot="5400000">
            <a:off x="4358789" y="-4358790"/>
            <a:ext cx="426424" cy="914400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6"/>
          <p:cNvSpPr/>
          <p:nvPr/>
        </p:nvSpPr>
        <p:spPr>
          <a:xfrm>
            <a:off x="8674954" y="395204"/>
            <a:ext cx="469045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" name="Google Shape;152;p6" descr="Background patter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9676" y="42077"/>
            <a:ext cx="8604648" cy="7280031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6"/>
          <p:cNvSpPr txBox="1"/>
          <p:nvPr/>
        </p:nvSpPr>
        <p:spPr>
          <a:xfrm>
            <a:off x="1375434" y="5133671"/>
            <a:ext cx="656281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David is reading ‘Horrid Henry’ by Francesca Simon.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22882 0.003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41" y="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-0.21979 0.0101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90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7" descr="A picture containing curtain, furni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7" descr="A picture containing curtain, dar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4776" t="14187" r="16636" b="17210"/>
          <a:stretch/>
        </p:blipFill>
        <p:spPr>
          <a:xfrm>
            <a:off x="4496824" y="478952"/>
            <a:ext cx="4184262" cy="518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7" descr="A picture containing curtai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7"/>
          <p:cNvSpPr/>
          <p:nvPr/>
        </p:nvSpPr>
        <p:spPr>
          <a:xfrm>
            <a:off x="902968" y="742511"/>
            <a:ext cx="7187711" cy="5400894"/>
          </a:xfrm>
          <a:prstGeom prst="roundRect">
            <a:avLst>
              <a:gd name="adj" fmla="val 9728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4" name="Google Shape;164;p7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39541"/>
          <a:stretch/>
        </p:blipFill>
        <p:spPr>
          <a:xfrm>
            <a:off x="5518786" y="1828799"/>
            <a:ext cx="3014636" cy="431460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7"/>
          <p:cNvSpPr/>
          <p:nvPr/>
        </p:nvSpPr>
        <p:spPr>
          <a:xfrm>
            <a:off x="902968" y="1267107"/>
            <a:ext cx="7187711" cy="700708"/>
          </a:xfrm>
          <a:prstGeom prst="rect">
            <a:avLst/>
          </a:prstGeom>
          <a:solidFill>
            <a:srgbClr val="FFCD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7"/>
          <p:cNvSpPr txBox="1"/>
          <p:nvPr/>
        </p:nvSpPr>
        <p:spPr>
          <a:xfrm>
            <a:off x="1215417" y="1246741"/>
            <a:ext cx="65628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Masked Reader 2</a:t>
            </a:r>
            <a:endParaRPr dirty="0">
              <a:latin typeface="Twinkl" pitchFamily="2" charset="0"/>
            </a:endParaRPr>
          </a:p>
        </p:txBody>
      </p:sp>
      <p:sp>
        <p:nvSpPr>
          <p:cNvPr id="167" name="Google Shape;167;p7"/>
          <p:cNvSpPr txBox="1"/>
          <p:nvPr/>
        </p:nvSpPr>
        <p:spPr>
          <a:xfrm>
            <a:off x="1108251" y="2198171"/>
            <a:ext cx="60528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1: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He is a British rapper and makes grime music.</a:t>
            </a:r>
            <a:endParaRPr dirty="0">
              <a:latin typeface="Twinkl" pitchFamily="2" charset="0"/>
            </a:endParaRPr>
          </a:p>
        </p:txBody>
      </p:sp>
      <p:sp>
        <p:nvSpPr>
          <p:cNvPr id="168" name="Google Shape;168;p7"/>
          <p:cNvSpPr txBox="1"/>
          <p:nvPr/>
        </p:nvSpPr>
        <p:spPr>
          <a:xfrm>
            <a:off x="1108251" y="2842809"/>
            <a:ext cx="693707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2: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He was the first British rapper to headline at Glastonbury (a famous festival). He was also the first Black </a:t>
            </a:r>
            <a:b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</a:b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British solo artist to headline there.</a:t>
            </a:r>
            <a:endParaRPr dirty="0">
              <a:latin typeface="Twinkl" pitchFamily="2" charset="0"/>
            </a:endParaRPr>
          </a:p>
        </p:txBody>
      </p:sp>
      <p:sp>
        <p:nvSpPr>
          <p:cNvPr id="169" name="Google Shape;169;p7"/>
          <p:cNvSpPr txBox="1"/>
          <p:nvPr/>
        </p:nvSpPr>
        <p:spPr>
          <a:xfrm>
            <a:off x="1108251" y="3856725"/>
            <a:ext cx="480813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3: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He has started publishing books under the label #Merky Books.</a:t>
            </a:r>
            <a:endParaRPr dirty="0">
              <a:latin typeface="Twinkl" pitchFamily="2" charset="0"/>
            </a:endParaRPr>
          </a:p>
        </p:txBody>
      </p:sp>
      <p:grpSp>
        <p:nvGrpSpPr>
          <p:cNvPr id="170" name="Google Shape;170;p7"/>
          <p:cNvGrpSpPr/>
          <p:nvPr/>
        </p:nvGrpSpPr>
        <p:grpSpPr>
          <a:xfrm>
            <a:off x="907251" y="4601935"/>
            <a:ext cx="4845893" cy="1187029"/>
            <a:chOff x="902967" y="4135376"/>
            <a:chExt cx="4845893" cy="1187029"/>
          </a:xfrm>
        </p:grpSpPr>
        <p:sp>
          <p:nvSpPr>
            <p:cNvPr id="171" name="Google Shape;171;p7"/>
            <p:cNvSpPr/>
            <p:nvPr/>
          </p:nvSpPr>
          <p:spPr>
            <a:xfrm>
              <a:off x="902967" y="4135376"/>
              <a:ext cx="3495098" cy="118702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7FC3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7"/>
            <p:cNvSpPr txBox="1"/>
            <p:nvPr/>
          </p:nvSpPr>
          <p:spPr>
            <a:xfrm>
              <a:off x="1065220" y="4520142"/>
              <a:ext cx="46836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Click to find out who it is.</a:t>
              </a:r>
              <a:endParaRPr dirty="0">
                <a:latin typeface="Twinkl" pitchFamily="2" charset="0"/>
              </a:endParaRPr>
            </a:p>
          </p:txBody>
        </p:sp>
      </p:grpSp>
      <p:sp>
        <p:nvSpPr>
          <p:cNvPr id="173" name="Google Shape;173;p7"/>
          <p:cNvSpPr txBox="1"/>
          <p:nvPr/>
        </p:nvSpPr>
        <p:spPr>
          <a:xfrm>
            <a:off x="6041216" y="4367841"/>
            <a:ext cx="679339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oogle Shape;178;p8"/>
          <p:cNvGrpSpPr/>
          <p:nvPr/>
        </p:nvGrpSpPr>
        <p:grpSpPr>
          <a:xfrm>
            <a:off x="152397" y="152399"/>
            <a:ext cx="9144003" cy="4819441"/>
            <a:chOff x="152397" y="152399"/>
            <a:chExt cx="9144003" cy="4819441"/>
          </a:xfrm>
        </p:grpSpPr>
        <p:grpSp>
          <p:nvGrpSpPr>
            <p:cNvPr id="179" name="Google Shape;179;p8"/>
            <p:cNvGrpSpPr/>
            <p:nvPr/>
          </p:nvGrpSpPr>
          <p:grpSpPr>
            <a:xfrm>
              <a:off x="152397" y="152399"/>
              <a:ext cx="9144003" cy="4819441"/>
              <a:chOff x="152397" y="152399"/>
              <a:chExt cx="9144003" cy="4819441"/>
            </a:xfrm>
          </p:grpSpPr>
          <p:sp>
            <p:nvSpPr>
              <p:cNvPr id="180" name="Google Shape;180;p8"/>
              <p:cNvSpPr/>
              <p:nvPr/>
            </p:nvSpPr>
            <p:spPr>
              <a:xfrm rot="5400000">
                <a:off x="2314678" y="-2009882"/>
                <a:ext cx="4819441" cy="9144003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" name="Google Shape;181;p8"/>
              <p:cNvSpPr/>
              <p:nvPr/>
            </p:nvSpPr>
            <p:spPr>
              <a:xfrm>
                <a:off x="3142636" y="1990410"/>
                <a:ext cx="2797792" cy="2700117"/>
              </a:xfrm>
              <a:prstGeom prst="ellipse">
                <a:avLst/>
              </a:prstGeom>
              <a:solidFill>
                <a:srgbClr val="FFCD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182" name="Google Shape;182;p8" descr="A picture containing mask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885349" y="2245107"/>
              <a:ext cx="3351530" cy="27001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3" name="Google Shape;183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8" descr="A picture containing curtain, furnitur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8" descr="A picture containing curtain, dar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34776" t="14187" r="16636" b="17210"/>
          <a:stretch/>
        </p:blipFill>
        <p:spPr>
          <a:xfrm>
            <a:off x="4444538" y="-200544"/>
            <a:ext cx="4699462" cy="582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8" descr="A picture containing curtai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8"/>
          <p:cNvSpPr/>
          <p:nvPr/>
        </p:nvSpPr>
        <p:spPr>
          <a:xfrm>
            <a:off x="0" y="363984"/>
            <a:ext cx="426424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8"/>
          <p:cNvSpPr/>
          <p:nvPr/>
        </p:nvSpPr>
        <p:spPr>
          <a:xfrm rot="5400000">
            <a:off x="4358788" y="-4358790"/>
            <a:ext cx="426424" cy="914400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8"/>
          <p:cNvSpPr/>
          <p:nvPr/>
        </p:nvSpPr>
        <p:spPr>
          <a:xfrm>
            <a:off x="8674954" y="395204"/>
            <a:ext cx="469045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0" name="Google Shape;190;p8" descr="Background patter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54516" y="213211"/>
            <a:ext cx="8604648" cy="7280031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8"/>
          <p:cNvSpPr txBox="1"/>
          <p:nvPr/>
        </p:nvSpPr>
        <p:spPr>
          <a:xfrm>
            <a:off x="1325746" y="5218107"/>
            <a:ext cx="65628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It’s </a:t>
            </a:r>
            <a:r>
              <a:rPr lang="en-GB" sz="4000" b="1" dirty="0" err="1">
                <a:solidFill>
                  <a:schemeClr val="lt1"/>
                </a:solidFill>
                <a:latin typeface="Twinkl" pitchFamily="2" charset="0"/>
                <a:sym typeface="Arial"/>
              </a:rPr>
              <a:t>Stormzy</a:t>
            </a:r>
            <a:r>
              <a:rPr lang="en-GB" sz="40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!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21163 0.0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73" y="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-0.26025 0.0152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21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9" descr="A picture containing curtain, furni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9" descr="A picture containing curtain, dar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4776" t="14187" r="16636" b="17210"/>
          <a:stretch/>
        </p:blipFill>
        <p:spPr>
          <a:xfrm>
            <a:off x="4496824" y="478952"/>
            <a:ext cx="4184262" cy="518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9" descr="A picture containing curtai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9"/>
          <p:cNvSpPr/>
          <p:nvPr/>
        </p:nvSpPr>
        <p:spPr>
          <a:xfrm>
            <a:off x="902968" y="742511"/>
            <a:ext cx="7187711" cy="5400894"/>
          </a:xfrm>
          <a:prstGeom prst="roundRect">
            <a:avLst>
              <a:gd name="adj" fmla="val 9728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9"/>
          <p:cNvSpPr/>
          <p:nvPr/>
        </p:nvSpPr>
        <p:spPr>
          <a:xfrm>
            <a:off x="902968" y="1267107"/>
            <a:ext cx="7187711" cy="700708"/>
          </a:xfrm>
          <a:prstGeom prst="rect">
            <a:avLst/>
          </a:prstGeom>
          <a:solidFill>
            <a:srgbClr val="FFCD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9"/>
          <p:cNvSpPr txBox="1"/>
          <p:nvPr/>
        </p:nvSpPr>
        <p:spPr>
          <a:xfrm>
            <a:off x="1173527" y="1352802"/>
            <a:ext cx="67902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Can you guess what </a:t>
            </a:r>
            <a:r>
              <a:rPr lang="en-GB" sz="2800" b="1" dirty="0" err="1">
                <a:solidFill>
                  <a:schemeClr val="dk1"/>
                </a:solidFill>
                <a:latin typeface="Twinkl" pitchFamily="2" charset="0"/>
                <a:sym typeface="Arial"/>
              </a:rPr>
              <a:t>Stormzy</a:t>
            </a:r>
            <a:r>
              <a:rPr lang="en-GB" sz="2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 is reading?</a:t>
            </a:r>
            <a:endParaRPr dirty="0">
              <a:latin typeface="Twinkl" pitchFamily="2" charset="0"/>
            </a:endParaRPr>
          </a:p>
        </p:txBody>
      </p:sp>
      <p:sp>
        <p:nvSpPr>
          <p:cNvPr id="204" name="Google Shape;204;p9"/>
          <p:cNvSpPr txBox="1"/>
          <p:nvPr/>
        </p:nvSpPr>
        <p:spPr>
          <a:xfrm>
            <a:off x="1096343" y="2219006"/>
            <a:ext cx="676471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1: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book is written by </a:t>
            </a:r>
            <a:r>
              <a:rPr lang="en-GB" sz="1800" dirty="0" err="1">
                <a:solidFill>
                  <a:schemeClr val="dk1"/>
                </a:solidFill>
                <a:latin typeface="Twinkl" pitchFamily="2" charset="0"/>
                <a:sym typeface="Arial"/>
              </a:rPr>
              <a:t>Stormzy’s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 favourite author, Malorie Blackman.</a:t>
            </a:r>
            <a:endParaRPr dirty="0">
              <a:latin typeface="Twinkl" pitchFamily="2" charset="0"/>
            </a:endParaRPr>
          </a:p>
        </p:txBody>
      </p:sp>
      <p:sp>
        <p:nvSpPr>
          <p:cNvPr id="205" name="Google Shape;205;p9"/>
          <p:cNvSpPr txBox="1"/>
          <p:nvPr/>
        </p:nvSpPr>
        <p:spPr>
          <a:xfrm>
            <a:off x="1097228" y="3026939"/>
            <a:ext cx="69495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2: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story is about a missing teddy bear.</a:t>
            </a:r>
            <a:endParaRPr dirty="0">
              <a:latin typeface="Twinkl" pitchFamily="2" charset="0"/>
            </a:endParaRPr>
          </a:p>
        </p:txBody>
      </p:sp>
      <p:sp>
        <p:nvSpPr>
          <p:cNvPr id="206" name="Google Shape;206;p9"/>
          <p:cNvSpPr txBox="1"/>
          <p:nvPr/>
        </p:nvSpPr>
        <p:spPr>
          <a:xfrm>
            <a:off x="1097228" y="3604822"/>
            <a:ext cx="644657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3: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It has a character called Prince, a detective dog.</a:t>
            </a:r>
            <a:endParaRPr dirty="0">
              <a:latin typeface="Twinkl" pitchFamily="2" charset="0"/>
            </a:endParaRPr>
          </a:p>
        </p:txBody>
      </p:sp>
      <p:grpSp>
        <p:nvGrpSpPr>
          <p:cNvPr id="207" name="Google Shape;207;p9"/>
          <p:cNvGrpSpPr/>
          <p:nvPr/>
        </p:nvGrpSpPr>
        <p:grpSpPr>
          <a:xfrm>
            <a:off x="902967" y="4369456"/>
            <a:ext cx="5775419" cy="1187029"/>
            <a:chOff x="902967" y="4135376"/>
            <a:chExt cx="4845893" cy="1187029"/>
          </a:xfrm>
        </p:grpSpPr>
        <p:sp>
          <p:nvSpPr>
            <p:cNvPr id="208" name="Google Shape;208;p9"/>
            <p:cNvSpPr/>
            <p:nvPr/>
          </p:nvSpPr>
          <p:spPr>
            <a:xfrm>
              <a:off x="902967" y="4135376"/>
              <a:ext cx="3495098" cy="118702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7FC3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9"/>
            <p:cNvSpPr txBox="1"/>
            <p:nvPr/>
          </p:nvSpPr>
          <p:spPr>
            <a:xfrm>
              <a:off x="1065220" y="4520142"/>
              <a:ext cx="46836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Click to find out what the book is.</a:t>
              </a:r>
              <a:endParaRPr dirty="0">
                <a:latin typeface="Twinkl" pitchFamily="2" charset="0"/>
              </a:endParaRPr>
            </a:p>
          </p:txBody>
        </p:sp>
      </p:grpSp>
      <p:grpSp>
        <p:nvGrpSpPr>
          <p:cNvPr id="210" name="Google Shape;210;p9"/>
          <p:cNvGrpSpPr/>
          <p:nvPr/>
        </p:nvGrpSpPr>
        <p:grpSpPr>
          <a:xfrm>
            <a:off x="5469204" y="4060095"/>
            <a:ext cx="7552761" cy="1652452"/>
            <a:chOff x="5927302" y="4493007"/>
            <a:chExt cx="7552761" cy="1652452"/>
          </a:xfrm>
        </p:grpSpPr>
        <p:pic>
          <p:nvPicPr>
            <p:cNvPr id="211" name="Google Shape;211;p9" descr="Shape&#10;&#10;Description automatically generated with medium confidenc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927302" y="4493007"/>
              <a:ext cx="2494591" cy="16524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2" name="Google Shape;212;p9"/>
            <p:cNvSpPr txBox="1"/>
            <p:nvPr/>
          </p:nvSpPr>
          <p:spPr>
            <a:xfrm>
              <a:off x="6686667" y="4493007"/>
              <a:ext cx="679339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965</Words>
  <Application>Microsoft Office PowerPoint</Application>
  <PresentationFormat>On-screen Show (4:3)</PresentationFormat>
  <Paragraphs>96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Calibri</vt:lpstr>
      <vt:lpstr>Twinkl</vt:lpstr>
      <vt:lpstr>Arial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Dowson, Laura</dc:creator>
  <cp:lastModifiedBy>Lucy</cp:lastModifiedBy>
  <cp:revision>8</cp:revision>
  <dcterms:created xsi:type="dcterms:W3CDTF">2021-02-17T09:59:24Z</dcterms:created>
  <dcterms:modified xsi:type="dcterms:W3CDTF">2021-02-25T22:14:35Z</dcterms:modified>
</cp:coreProperties>
</file>