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62" r:id="rId5"/>
    <p:sldId id="261" r:id="rId6"/>
    <p:sldId id="260" r:id="rId7"/>
    <p:sldId id="259" r:id="rId8"/>
    <p:sldId id="258" r:id="rId9"/>
    <p:sldId id="263" r:id="rId10"/>
    <p:sldId id="269" r:id="rId11"/>
    <p:sldId id="264"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BCA23-6575-43CD-84D1-6D904506BC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AD93A71-3C59-4C58-BE1F-73DDAA6840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C36485F-D07B-45C7-958F-482ADB644F2B}"/>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5" name="Footer Placeholder 4">
            <a:extLst>
              <a:ext uri="{FF2B5EF4-FFF2-40B4-BE49-F238E27FC236}">
                <a16:creationId xmlns:a16="http://schemas.microsoft.com/office/drawing/2014/main" id="{47693471-04CB-4F20-B817-F1FBAF01BC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B7DC85-6F56-48AE-8B7D-AD2A14641B9B}"/>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1732218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06953-7460-4BC6-86E2-4B5010230B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7CD56A-381A-4F9E-9074-2FBB22E4CDB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B85269-376A-4F48-BE27-4722A76A019D}"/>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5" name="Footer Placeholder 4">
            <a:extLst>
              <a:ext uri="{FF2B5EF4-FFF2-40B4-BE49-F238E27FC236}">
                <a16:creationId xmlns:a16="http://schemas.microsoft.com/office/drawing/2014/main" id="{667889F0-1B06-405A-9FC0-0EE5F75670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915447-9F6B-4CD6-B246-DBB826D7FF9E}"/>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2865203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99686D-F222-4962-9990-1595D35AFDB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29F166-9E5D-4F3A-B3D7-C3CC30A9DDD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93A4C2-7E1F-4288-AE27-FEC231390E24}"/>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5" name="Footer Placeholder 4">
            <a:extLst>
              <a:ext uri="{FF2B5EF4-FFF2-40B4-BE49-F238E27FC236}">
                <a16:creationId xmlns:a16="http://schemas.microsoft.com/office/drawing/2014/main" id="{5BC1B8A5-9E39-45ED-BEA3-88BBFE02FC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FC4BF6-0A42-4FCB-895D-94F7D5DF69C7}"/>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2300921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47353-FAC0-4D33-97B9-7E8A51273E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04F8DF-2B4C-480A-8495-575E0BCC9AD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CC60EB-0F2E-4E71-AE0D-18AF02FE9AA2}"/>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5" name="Footer Placeholder 4">
            <a:extLst>
              <a:ext uri="{FF2B5EF4-FFF2-40B4-BE49-F238E27FC236}">
                <a16:creationId xmlns:a16="http://schemas.microsoft.com/office/drawing/2014/main" id="{D966A120-FA9A-4D9B-B23C-55A65D820F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FCBACE-E5A0-43C6-94E4-1BE8B05C72BE}"/>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1204129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F53A9-61A4-41CD-9628-C10E4DAC0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6A50030-A231-4B38-B692-50A2406A74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1DE2A68-FC79-4F30-972C-FAF034965A45}"/>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5" name="Footer Placeholder 4">
            <a:extLst>
              <a:ext uri="{FF2B5EF4-FFF2-40B4-BE49-F238E27FC236}">
                <a16:creationId xmlns:a16="http://schemas.microsoft.com/office/drawing/2014/main" id="{EDD39DB7-E3EE-44B9-BDDF-A2295C93DB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FE055A-31B2-45EF-81E1-648A2BBE0861}"/>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722059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AFF7D-090C-4B28-8233-4018F7A46E9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D9B79A-2523-4F11-8C65-0F97679009C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43F99B2-6298-49D6-A4DD-E1407123F26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6A720CE-1511-41D2-9899-8905E250446E}"/>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6" name="Footer Placeholder 5">
            <a:extLst>
              <a:ext uri="{FF2B5EF4-FFF2-40B4-BE49-F238E27FC236}">
                <a16:creationId xmlns:a16="http://schemas.microsoft.com/office/drawing/2014/main" id="{73315E02-80CB-4E67-BDCF-EAEF06BA00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08CA2D-3B73-4889-A0C0-32B3AF250D64}"/>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2886800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5E1C4-8EBE-4325-BC8E-C27F6A6B8CF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DEEF9E7-DD5D-499D-B307-0CBF2F7ECD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961015C-FFD8-45FF-A3D5-565EBB747F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0EEC3B1-C4F9-4649-A2BD-2924437676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F358AFA-8729-4C98-9D36-61AC13D4B9F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630B84A-4672-46DA-8FC3-AC0F51B0C096}"/>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8" name="Footer Placeholder 7">
            <a:extLst>
              <a:ext uri="{FF2B5EF4-FFF2-40B4-BE49-F238E27FC236}">
                <a16:creationId xmlns:a16="http://schemas.microsoft.com/office/drawing/2014/main" id="{51D884B4-C8DB-4D84-9F5F-9D6675468B7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2FCC32E-09D9-4E41-9C33-07592FA74898}"/>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1506385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8FB04-6D66-4E9F-AEE0-D11ADFF1AF0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FB16100-3B04-4196-A8A2-1831AC11F373}"/>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4" name="Footer Placeholder 3">
            <a:extLst>
              <a:ext uri="{FF2B5EF4-FFF2-40B4-BE49-F238E27FC236}">
                <a16:creationId xmlns:a16="http://schemas.microsoft.com/office/drawing/2014/main" id="{CE89760E-BEEF-465E-9D66-8EBB5567395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CE081E6-C763-4F11-BBC4-DAB42CD69C18}"/>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2399231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D6079F-2B07-4D6A-B2C8-098BE39ADA7F}"/>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3" name="Footer Placeholder 2">
            <a:extLst>
              <a:ext uri="{FF2B5EF4-FFF2-40B4-BE49-F238E27FC236}">
                <a16:creationId xmlns:a16="http://schemas.microsoft.com/office/drawing/2014/main" id="{AE3CCCFD-1C8E-4659-B024-E7832C94EB3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D30139F-29F6-4BA4-9A71-E5190568FCFE}"/>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3365407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E36BA-332B-49CD-B750-F75CA8E397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DA122D-1D9F-43AF-AF7C-A8589F5BC7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15F52B9-91D2-4952-ACEC-D4B3EA1B81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EA3B5B0-2717-4BF5-AF43-FA84FE030732}"/>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6" name="Footer Placeholder 5">
            <a:extLst>
              <a:ext uri="{FF2B5EF4-FFF2-40B4-BE49-F238E27FC236}">
                <a16:creationId xmlns:a16="http://schemas.microsoft.com/office/drawing/2014/main" id="{95A18762-3CB1-4230-B586-2599FF5EC6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1327F4-1E5F-4E54-98F4-14C7CDF0D4B7}"/>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156139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824A3-6C99-4FF6-96F4-60B5F1A209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17C3B2E-053F-43F9-8E41-02AC5B1A5E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CD21F89-0427-475D-87B0-3D680687E3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984856C-80CA-451A-8D77-A42D5913F2A8}"/>
              </a:ext>
            </a:extLst>
          </p:cNvPr>
          <p:cNvSpPr>
            <a:spLocks noGrp="1"/>
          </p:cNvSpPr>
          <p:nvPr>
            <p:ph type="dt" sz="half" idx="10"/>
          </p:nvPr>
        </p:nvSpPr>
        <p:spPr/>
        <p:txBody>
          <a:bodyPr/>
          <a:lstStyle/>
          <a:p>
            <a:fld id="{3A376AF0-507D-41D7-9B3B-BBAA00C00F75}" type="datetimeFigureOut">
              <a:rPr lang="en-GB" smtClean="0"/>
              <a:t>01/03/2026</a:t>
            </a:fld>
            <a:endParaRPr lang="en-GB"/>
          </a:p>
        </p:txBody>
      </p:sp>
      <p:sp>
        <p:nvSpPr>
          <p:cNvPr id="6" name="Footer Placeholder 5">
            <a:extLst>
              <a:ext uri="{FF2B5EF4-FFF2-40B4-BE49-F238E27FC236}">
                <a16:creationId xmlns:a16="http://schemas.microsoft.com/office/drawing/2014/main" id="{FC7CD1E9-B82A-45FC-81ED-77ED1C64A9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12AB0F-9237-454F-B1A7-9B8CB38EC316}"/>
              </a:ext>
            </a:extLst>
          </p:cNvPr>
          <p:cNvSpPr>
            <a:spLocks noGrp="1"/>
          </p:cNvSpPr>
          <p:nvPr>
            <p:ph type="sldNum" sz="quarter" idx="12"/>
          </p:nvPr>
        </p:nvSpPr>
        <p:spPr/>
        <p:txBody>
          <a:bodyPr/>
          <a:lstStyle/>
          <a:p>
            <a:fld id="{D0FCE30D-55FF-4113-84C6-5D67A6EC5B93}" type="slidenum">
              <a:rPr lang="en-GB" smtClean="0"/>
              <a:t>‹#›</a:t>
            </a:fld>
            <a:endParaRPr lang="en-GB"/>
          </a:p>
        </p:txBody>
      </p:sp>
    </p:spTree>
    <p:extLst>
      <p:ext uri="{BB962C8B-B14F-4D97-AF65-F5344CB8AC3E}">
        <p14:creationId xmlns:p14="http://schemas.microsoft.com/office/powerpoint/2010/main" val="501656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5260DD-97FC-48C2-9CA8-B253BC1472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C60097E-3428-4305-B593-2A2AB1C2B6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8E23D7-FB96-4409-B94A-4E6AB4A085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376AF0-507D-41D7-9B3B-BBAA00C00F75}" type="datetimeFigureOut">
              <a:rPr lang="en-GB" smtClean="0"/>
              <a:t>01/03/2026</a:t>
            </a:fld>
            <a:endParaRPr lang="en-GB"/>
          </a:p>
        </p:txBody>
      </p:sp>
      <p:sp>
        <p:nvSpPr>
          <p:cNvPr id="5" name="Footer Placeholder 4">
            <a:extLst>
              <a:ext uri="{FF2B5EF4-FFF2-40B4-BE49-F238E27FC236}">
                <a16:creationId xmlns:a16="http://schemas.microsoft.com/office/drawing/2014/main" id="{27871319-CD01-40DA-9313-847F9FB466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47D6C1D-9074-4697-BAB6-309B403FF9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CE30D-55FF-4113-84C6-5D67A6EC5B93}" type="slidenum">
              <a:rPr lang="en-GB" smtClean="0"/>
              <a:t>‹#›</a:t>
            </a:fld>
            <a:endParaRPr lang="en-GB"/>
          </a:p>
        </p:txBody>
      </p:sp>
    </p:spTree>
    <p:extLst>
      <p:ext uri="{BB962C8B-B14F-4D97-AF65-F5344CB8AC3E}">
        <p14:creationId xmlns:p14="http://schemas.microsoft.com/office/powerpoint/2010/main" val="2872650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1.jpeg"/><Relationship Id="rId7" Type="http://schemas.openxmlformats.org/officeDocument/2006/relationships/image" Target="../media/image20.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24.jpeg"/><Relationship Id="rId5" Type="http://schemas.openxmlformats.org/officeDocument/2006/relationships/image" Target="../media/image23.jpeg"/><Relationship Id="rId4" Type="http://schemas.openxmlformats.org/officeDocument/2006/relationships/image" Target="../media/image22.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5.jpeg"/><Relationship Id="rId1" Type="http://schemas.openxmlformats.org/officeDocument/2006/relationships/slideLayout" Target="../slideLayouts/slideLayout7.xml"/><Relationship Id="rId4" Type="http://schemas.openxmlformats.org/officeDocument/2006/relationships/image" Target="../media/image2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14B31-7510-4DB1-AF04-6656DDDFDC95}"/>
              </a:ext>
            </a:extLst>
          </p:cNvPr>
          <p:cNvSpPr>
            <a:spLocks noGrp="1"/>
          </p:cNvSpPr>
          <p:nvPr>
            <p:ph type="ctrTitle"/>
          </p:nvPr>
        </p:nvSpPr>
        <p:spPr>
          <a:xfrm>
            <a:off x="250873" y="436098"/>
            <a:ext cx="11690253" cy="1005914"/>
          </a:xfrm>
        </p:spPr>
        <p:txBody>
          <a:bodyPr>
            <a:normAutofit fontScale="90000"/>
          </a:bodyPr>
          <a:lstStyle/>
          <a:p>
            <a:br>
              <a:rPr lang="en-GB" dirty="0">
                <a:solidFill>
                  <a:schemeClr val="accent1"/>
                </a:solidFill>
                <a:latin typeface="Arial Black" panose="020B0A04020102020204" pitchFamily="34" charset="0"/>
              </a:rPr>
            </a:br>
            <a:r>
              <a:rPr lang="en-GB" sz="7300" dirty="0">
                <a:solidFill>
                  <a:schemeClr val="accent1"/>
                </a:solidFill>
                <a:latin typeface="Arial Black" panose="020B0A04020102020204" pitchFamily="34" charset="0"/>
              </a:rPr>
              <a:t>We’re going to London!</a:t>
            </a:r>
          </a:p>
        </p:txBody>
      </p:sp>
      <p:sp>
        <p:nvSpPr>
          <p:cNvPr id="3" name="Subtitle 2">
            <a:extLst>
              <a:ext uri="{FF2B5EF4-FFF2-40B4-BE49-F238E27FC236}">
                <a16:creationId xmlns:a16="http://schemas.microsoft.com/office/drawing/2014/main" id="{2F97811E-F9AE-40F2-96A5-8483FF975C9C}"/>
              </a:ext>
            </a:extLst>
          </p:cNvPr>
          <p:cNvSpPr>
            <a:spLocks noGrp="1"/>
          </p:cNvSpPr>
          <p:nvPr>
            <p:ph type="subTitle" idx="1"/>
          </p:nvPr>
        </p:nvSpPr>
        <p:spPr>
          <a:xfrm>
            <a:off x="987082" y="1435834"/>
            <a:ext cx="10217834" cy="707219"/>
          </a:xfrm>
        </p:spPr>
        <p:txBody>
          <a:bodyPr>
            <a:normAutofit/>
          </a:bodyPr>
          <a:lstStyle/>
          <a:p>
            <a:r>
              <a:rPr lang="en-GB" sz="4400" dirty="0"/>
              <a:t>Year 6 residential 18</a:t>
            </a:r>
            <a:r>
              <a:rPr lang="en-GB" sz="4400" baseline="30000" dirty="0"/>
              <a:t>th</a:t>
            </a:r>
            <a:r>
              <a:rPr lang="en-GB" sz="4400" dirty="0"/>
              <a:t> May– 20th May 2026</a:t>
            </a:r>
          </a:p>
        </p:txBody>
      </p:sp>
      <p:pic>
        <p:nvPicPr>
          <p:cNvPr id="1026" name="Picture 2" descr="Tower of London - Simple English Wikipedia, the free encyclopedia">
            <a:extLst>
              <a:ext uri="{FF2B5EF4-FFF2-40B4-BE49-F238E27FC236}">
                <a16:creationId xmlns:a16="http://schemas.microsoft.com/office/drawing/2014/main" id="{66F9C6C5-3111-4608-92C9-128BDFFDD2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715" y="3560762"/>
            <a:ext cx="2422989" cy="1524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Visit HMS Belfast - Plan Your Visit | Imperial War Museums">
            <a:extLst>
              <a:ext uri="{FF2B5EF4-FFF2-40B4-BE49-F238E27FC236}">
                <a16:creationId xmlns:a16="http://schemas.microsoft.com/office/drawing/2014/main" id="{5B35CB8E-0450-44B3-89B0-A000C8698D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8575" y="2982477"/>
            <a:ext cx="2269435" cy="15240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alace of Westminster - Wikipedia">
            <a:extLst>
              <a:ext uri="{FF2B5EF4-FFF2-40B4-BE49-F238E27FC236}">
                <a16:creationId xmlns:a16="http://schemas.microsoft.com/office/drawing/2014/main" id="{00C6C440-2078-43A0-8DED-C13714C3B6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5400" y="2066889"/>
            <a:ext cx="2596039" cy="131445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Lyceum Theatre London | Home of The Lion King | SeatPlan">
            <a:extLst>
              <a:ext uri="{FF2B5EF4-FFF2-40B4-BE49-F238E27FC236}">
                <a16:creationId xmlns:a16="http://schemas.microsoft.com/office/drawing/2014/main" id="{86A95A07-C28C-4641-AD24-F25D060B6FF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4311" y="5087698"/>
            <a:ext cx="2603867" cy="156232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Zizzi Italian Restaurants Tower Hill London | Italian near Tower of London">
            <a:extLst>
              <a:ext uri="{FF2B5EF4-FFF2-40B4-BE49-F238E27FC236}">
                <a16:creationId xmlns:a16="http://schemas.microsoft.com/office/drawing/2014/main" id="{398F8AA8-F802-4145-AF7E-5A5D63B530A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49515" y="3604369"/>
            <a:ext cx="2565688" cy="143678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Victoria and Albert Museum - Wikipedia">
            <a:extLst>
              <a:ext uri="{FF2B5EF4-FFF2-40B4-BE49-F238E27FC236}">
                <a16:creationId xmlns:a16="http://schemas.microsoft.com/office/drawing/2014/main" id="{6B8E4D93-B4C7-463A-A824-67100C1A0FC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72215" y="2967568"/>
            <a:ext cx="1788058" cy="171778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Natural History Museum, London - Wikipedia">
            <a:extLst>
              <a:ext uri="{FF2B5EF4-FFF2-40B4-BE49-F238E27FC236}">
                <a16:creationId xmlns:a16="http://schemas.microsoft.com/office/drawing/2014/main" id="{70E917C2-12BF-4C32-B5FA-5DE0E1F94A0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33953" y="5129963"/>
            <a:ext cx="2381250" cy="151447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Science Museum - Museum - visitlondon.com">
            <a:extLst>
              <a:ext uri="{FF2B5EF4-FFF2-40B4-BE49-F238E27FC236}">
                <a16:creationId xmlns:a16="http://schemas.microsoft.com/office/drawing/2014/main" id="{C3A9F208-7B81-437D-9A69-9A675863803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30910" y="2064398"/>
            <a:ext cx="2565688" cy="143678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Changing the Guard London - Special Event - visitlondon.com">
            <a:extLst>
              <a:ext uri="{FF2B5EF4-FFF2-40B4-BE49-F238E27FC236}">
                <a16:creationId xmlns:a16="http://schemas.microsoft.com/office/drawing/2014/main" id="{19F60778-C777-4A34-8FBE-F4AF5A70D68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45298" y="5194165"/>
            <a:ext cx="2565688" cy="143678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Buckingham Palace | History, Description, Changing of the Guard, &amp; Facts |  Britannica">
            <a:extLst>
              <a:ext uri="{FF2B5EF4-FFF2-40B4-BE49-F238E27FC236}">
                <a16:creationId xmlns:a16="http://schemas.microsoft.com/office/drawing/2014/main" id="{CAEB6DA7-179C-409C-9E4C-F9F0078D962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0872" y="5279810"/>
            <a:ext cx="2379157" cy="1332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7397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47B064-4BC2-47C2-83D6-C69BE6262812}"/>
              </a:ext>
            </a:extLst>
          </p:cNvPr>
          <p:cNvSpPr txBox="1"/>
          <p:nvPr/>
        </p:nvSpPr>
        <p:spPr>
          <a:xfrm>
            <a:off x="576775" y="1280160"/>
            <a:ext cx="10550770" cy="584775"/>
          </a:xfrm>
          <a:prstGeom prst="rect">
            <a:avLst/>
          </a:prstGeom>
          <a:noFill/>
        </p:spPr>
        <p:txBody>
          <a:bodyPr wrap="square" rtlCol="0">
            <a:spAutoFit/>
          </a:bodyPr>
          <a:lstStyle/>
          <a:p>
            <a:r>
              <a:rPr lang="en-GB" sz="3200" dirty="0"/>
              <a:t> </a:t>
            </a:r>
          </a:p>
        </p:txBody>
      </p:sp>
      <p:sp>
        <p:nvSpPr>
          <p:cNvPr id="3" name="Rectangle 2">
            <a:extLst>
              <a:ext uri="{FF2B5EF4-FFF2-40B4-BE49-F238E27FC236}">
                <a16:creationId xmlns:a16="http://schemas.microsoft.com/office/drawing/2014/main" id="{FF990CA3-6301-49AE-9166-B5AD89815DC0}"/>
              </a:ext>
            </a:extLst>
          </p:cNvPr>
          <p:cNvSpPr/>
          <p:nvPr/>
        </p:nvSpPr>
        <p:spPr>
          <a:xfrm>
            <a:off x="3336627" y="449163"/>
            <a:ext cx="5031066" cy="830997"/>
          </a:xfrm>
          <a:prstGeom prst="rect">
            <a:avLst/>
          </a:prstGeom>
        </p:spPr>
        <p:txBody>
          <a:bodyPr wrap="square">
            <a:spAutoFit/>
          </a:bodyPr>
          <a:lstStyle/>
          <a:p>
            <a:r>
              <a:rPr lang="en-GB" sz="4800" dirty="0">
                <a:latin typeface="Arial Black" panose="020B0A04020102020204" pitchFamily="34" charset="0"/>
              </a:rPr>
              <a:t>Need to know:</a:t>
            </a:r>
          </a:p>
        </p:txBody>
      </p:sp>
      <p:sp>
        <p:nvSpPr>
          <p:cNvPr id="4" name="TextBox 3">
            <a:extLst>
              <a:ext uri="{FF2B5EF4-FFF2-40B4-BE49-F238E27FC236}">
                <a16:creationId xmlns:a16="http://schemas.microsoft.com/office/drawing/2014/main" id="{4145E40A-66AD-43B4-901A-7581A798EB04}"/>
              </a:ext>
            </a:extLst>
          </p:cNvPr>
          <p:cNvSpPr txBox="1"/>
          <p:nvPr/>
        </p:nvSpPr>
        <p:spPr>
          <a:xfrm>
            <a:off x="488271" y="1280160"/>
            <a:ext cx="11265763" cy="5262979"/>
          </a:xfrm>
          <a:prstGeom prst="rect">
            <a:avLst/>
          </a:prstGeom>
          <a:noFill/>
        </p:spPr>
        <p:txBody>
          <a:bodyPr wrap="square" rtlCol="0">
            <a:spAutoFit/>
          </a:bodyPr>
          <a:lstStyle/>
          <a:p>
            <a:r>
              <a:rPr lang="en-GB" sz="2400" dirty="0"/>
              <a:t>Children will wear bright blue caps whenever we are travelling and when we are in public spaces. This is so we can see our full school group at all times. We choose these over high-vis vests as so many other school parties are in high-vis vests during our visit; our caps stand out! They will also wear a silicone wristband with our school name and phone number on.</a:t>
            </a:r>
          </a:p>
          <a:p>
            <a:endParaRPr lang="en-GB" sz="2400" dirty="0"/>
          </a:p>
          <a:p>
            <a:r>
              <a:rPr lang="en-GB" sz="2400" dirty="0"/>
              <a:t>HMS Belfast is open to the public during the daytime. When it closes, a full security check is undertaken before we are allowed to return, to ensure no-one remains on the ship. The concierge/chaperone stays on the ship in separate quarters overnight, and there are exterior security checks during the night, conducted by the security team.</a:t>
            </a:r>
          </a:p>
          <a:p>
            <a:endParaRPr lang="en-GB" sz="2400" dirty="0"/>
          </a:p>
          <a:p>
            <a:r>
              <a:rPr lang="en-GB" sz="2400" dirty="0"/>
              <a:t>Children are allocated into small groups (approx. 1:5 or 6), and they will stay in these groups each time we travel (including walking), as well as at key points during the visit, for example, when exploring the museum. </a:t>
            </a:r>
          </a:p>
        </p:txBody>
      </p:sp>
    </p:spTree>
    <p:extLst>
      <p:ext uri="{BB962C8B-B14F-4D97-AF65-F5344CB8AC3E}">
        <p14:creationId xmlns:p14="http://schemas.microsoft.com/office/powerpoint/2010/main" val="1861605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9C71F1-E186-47A0-93AE-7AA471996F35}"/>
              </a:ext>
            </a:extLst>
          </p:cNvPr>
          <p:cNvSpPr txBox="1"/>
          <p:nvPr/>
        </p:nvSpPr>
        <p:spPr>
          <a:xfrm>
            <a:off x="0" y="671691"/>
            <a:ext cx="11493304" cy="6186309"/>
          </a:xfrm>
          <a:prstGeom prst="rect">
            <a:avLst/>
          </a:prstGeom>
          <a:noFill/>
        </p:spPr>
        <p:txBody>
          <a:bodyPr wrap="square" rtlCol="0">
            <a:spAutoFit/>
          </a:bodyPr>
          <a:lstStyle/>
          <a:p>
            <a:pPr fontAlgn="base"/>
            <a:r>
              <a:rPr lang="en-GB" sz="2800" b="1" dirty="0"/>
              <a:t>To be included inside the overnight bag – </a:t>
            </a:r>
            <a:r>
              <a:rPr lang="en-GB" sz="2800" b="1" u="sng" dirty="0"/>
              <a:t>no suitcases </a:t>
            </a:r>
            <a:r>
              <a:rPr lang="en-GB" sz="2800" b="1" dirty="0"/>
              <a:t>and </a:t>
            </a:r>
            <a:r>
              <a:rPr lang="en-GB" sz="2800" b="1" u="sng" dirty="0"/>
              <a:t>children must be able to carry these </a:t>
            </a:r>
            <a:r>
              <a:rPr lang="en-GB" sz="2800" b="1" dirty="0"/>
              <a:t>comfortably whilst walking at pace:</a:t>
            </a:r>
            <a:r>
              <a:rPr lang="en-GB" sz="2800" dirty="0"/>
              <a:t> </a:t>
            </a:r>
          </a:p>
          <a:p>
            <a:pPr fontAlgn="base"/>
            <a:r>
              <a:rPr lang="en-GB" sz="2000" dirty="0"/>
              <a:t>Sleeping bag (let us know if you do not have one in case we can source one for you) </a:t>
            </a:r>
          </a:p>
          <a:p>
            <a:pPr fontAlgn="base"/>
            <a:r>
              <a:rPr lang="en-GB" sz="2000" dirty="0"/>
              <a:t>Pillow case </a:t>
            </a:r>
          </a:p>
          <a:p>
            <a:pPr fontAlgn="base"/>
            <a:r>
              <a:rPr lang="en-GB" sz="2000" dirty="0"/>
              <a:t>Hand towel </a:t>
            </a:r>
          </a:p>
          <a:p>
            <a:pPr fontAlgn="base"/>
            <a:r>
              <a:rPr lang="en-GB" sz="2000" dirty="0"/>
              <a:t>Flannel </a:t>
            </a:r>
          </a:p>
          <a:p>
            <a:pPr fontAlgn="base"/>
            <a:r>
              <a:rPr lang="en-GB" sz="2000" dirty="0"/>
              <a:t>Soap </a:t>
            </a:r>
          </a:p>
          <a:p>
            <a:pPr fontAlgn="base"/>
            <a:r>
              <a:rPr lang="en-GB" sz="2000" dirty="0"/>
              <a:t>Toothbrush </a:t>
            </a:r>
          </a:p>
          <a:p>
            <a:pPr fontAlgn="base"/>
            <a:r>
              <a:rPr lang="en-GB" sz="2000" dirty="0"/>
              <a:t>Toothpaste </a:t>
            </a:r>
          </a:p>
          <a:p>
            <a:pPr fontAlgn="base"/>
            <a:r>
              <a:rPr lang="en-GB" sz="2000" dirty="0"/>
              <a:t>Deodorant (no aerosols)</a:t>
            </a:r>
          </a:p>
          <a:p>
            <a:pPr fontAlgn="base"/>
            <a:r>
              <a:rPr lang="en-GB" sz="2000" dirty="0"/>
              <a:t>Hairbrush/comb </a:t>
            </a:r>
          </a:p>
          <a:p>
            <a:pPr fontAlgn="base"/>
            <a:r>
              <a:rPr lang="en-GB" sz="2000" dirty="0"/>
              <a:t>Hair bobble(s) for long hair </a:t>
            </a:r>
          </a:p>
          <a:p>
            <a:pPr fontAlgn="base"/>
            <a:r>
              <a:rPr lang="en-GB" sz="2000" dirty="0"/>
              <a:t>Pyjamas </a:t>
            </a:r>
          </a:p>
          <a:p>
            <a:pPr fontAlgn="base"/>
            <a:r>
              <a:rPr lang="en-GB" sz="2000" dirty="0"/>
              <a:t>2 changes of top/T-shirt </a:t>
            </a:r>
          </a:p>
          <a:p>
            <a:pPr fontAlgn="base"/>
            <a:r>
              <a:rPr lang="en-GB" sz="2000" dirty="0"/>
              <a:t>Underwear </a:t>
            </a:r>
          </a:p>
          <a:p>
            <a:pPr fontAlgn="base"/>
            <a:r>
              <a:rPr lang="en-GB" sz="2000" dirty="0"/>
              <a:t>Socks </a:t>
            </a:r>
          </a:p>
          <a:p>
            <a:pPr fontAlgn="base"/>
            <a:r>
              <a:rPr lang="en-GB" sz="2000" dirty="0"/>
              <a:t>Layers, </a:t>
            </a:r>
            <a:r>
              <a:rPr lang="en-GB" sz="2000" dirty="0" err="1"/>
              <a:t>eg</a:t>
            </a:r>
            <a:r>
              <a:rPr lang="en-GB" sz="2000" dirty="0"/>
              <a:t> zip tops  - one change maximum </a:t>
            </a:r>
          </a:p>
          <a:p>
            <a:pPr fontAlgn="base"/>
            <a:r>
              <a:rPr lang="en-GB" sz="2000" dirty="0"/>
              <a:t>Strictly no sweets or snacks for midnight feasts</a:t>
            </a:r>
          </a:p>
          <a:p>
            <a:pPr fontAlgn="base"/>
            <a:r>
              <a:rPr lang="en-GB" sz="2000" dirty="0"/>
              <a:t>Carrier bag for dirty/wet clothes</a:t>
            </a:r>
          </a:p>
        </p:txBody>
      </p:sp>
      <p:sp>
        <p:nvSpPr>
          <p:cNvPr id="3" name="TextBox 2">
            <a:extLst>
              <a:ext uri="{FF2B5EF4-FFF2-40B4-BE49-F238E27FC236}">
                <a16:creationId xmlns:a16="http://schemas.microsoft.com/office/drawing/2014/main" id="{293E25CD-8E93-49BF-9257-5BDCB41E93BC}"/>
              </a:ext>
            </a:extLst>
          </p:cNvPr>
          <p:cNvSpPr txBox="1"/>
          <p:nvPr/>
        </p:nvSpPr>
        <p:spPr>
          <a:xfrm>
            <a:off x="4541520" y="60841"/>
            <a:ext cx="3108960" cy="830997"/>
          </a:xfrm>
          <a:prstGeom prst="rect">
            <a:avLst/>
          </a:prstGeom>
          <a:noFill/>
        </p:spPr>
        <p:txBody>
          <a:bodyPr wrap="square" rtlCol="0">
            <a:spAutoFit/>
          </a:bodyPr>
          <a:lstStyle/>
          <a:p>
            <a:r>
              <a:rPr lang="en-GB" sz="4800" dirty="0">
                <a:latin typeface="Arial Black" panose="020B0A04020102020204" pitchFamily="34" charset="0"/>
              </a:rPr>
              <a:t>Kit List:</a:t>
            </a:r>
          </a:p>
        </p:txBody>
      </p:sp>
      <p:sp>
        <p:nvSpPr>
          <p:cNvPr id="4" name="TextBox 3">
            <a:extLst>
              <a:ext uri="{FF2B5EF4-FFF2-40B4-BE49-F238E27FC236}">
                <a16:creationId xmlns:a16="http://schemas.microsoft.com/office/drawing/2014/main" id="{6DD6971E-4939-4FA7-BAE9-E95E7D83FD05}"/>
              </a:ext>
            </a:extLst>
          </p:cNvPr>
          <p:cNvSpPr txBox="1"/>
          <p:nvPr/>
        </p:nvSpPr>
        <p:spPr>
          <a:xfrm>
            <a:off x="2846466" y="2000533"/>
            <a:ext cx="9345534" cy="2677656"/>
          </a:xfrm>
          <a:prstGeom prst="rect">
            <a:avLst/>
          </a:prstGeom>
          <a:noFill/>
        </p:spPr>
        <p:txBody>
          <a:bodyPr wrap="square" rtlCol="0">
            <a:spAutoFit/>
          </a:bodyPr>
          <a:lstStyle/>
          <a:p>
            <a:pPr algn="ctr"/>
            <a:r>
              <a:rPr lang="en-GB" sz="2800" b="1" dirty="0"/>
              <a:t>Please make sure all items of clothing are named and that your child packs their bag with you so that they know what they have brought.</a:t>
            </a:r>
          </a:p>
          <a:p>
            <a:pPr algn="ctr"/>
            <a:r>
              <a:rPr lang="en-GB" sz="2800" b="1" dirty="0"/>
              <a:t>They must be able to re-pack their own bag, including their sleeping bag (please practise!), for our return. Please also make sure children can tie their own laces!</a:t>
            </a:r>
          </a:p>
        </p:txBody>
      </p:sp>
      <p:sp>
        <p:nvSpPr>
          <p:cNvPr id="6" name="Flowchart: Punched Tape 5">
            <a:extLst>
              <a:ext uri="{FF2B5EF4-FFF2-40B4-BE49-F238E27FC236}">
                <a16:creationId xmlns:a16="http://schemas.microsoft.com/office/drawing/2014/main" id="{A37C2FA9-584D-4293-AE4D-A8E0B04CD859}"/>
              </a:ext>
            </a:extLst>
          </p:cNvPr>
          <p:cNvSpPr/>
          <p:nvPr/>
        </p:nvSpPr>
        <p:spPr>
          <a:xfrm>
            <a:off x="5045614" y="4678189"/>
            <a:ext cx="7146387" cy="208042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502028BD-DDB3-4011-8FB5-0C5B537922DC}"/>
              </a:ext>
            </a:extLst>
          </p:cNvPr>
          <p:cNvSpPr txBox="1"/>
          <p:nvPr/>
        </p:nvSpPr>
        <p:spPr>
          <a:xfrm>
            <a:off x="5045614" y="4959562"/>
            <a:ext cx="7146386" cy="1785104"/>
          </a:xfrm>
          <a:prstGeom prst="rect">
            <a:avLst/>
          </a:prstGeom>
          <a:noFill/>
        </p:spPr>
        <p:txBody>
          <a:bodyPr wrap="square" rtlCol="0">
            <a:spAutoFit/>
          </a:bodyPr>
          <a:lstStyle/>
          <a:p>
            <a:r>
              <a:rPr lang="en-GB" sz="2200" dirty="0"/>
              <a:t>Last year, Mountain Warehouse at Affinity/Freeport offered 20% discount a few weeks before the residential, in case any parents needed to buy anything. They just asked for proof that the child attended Highfields). I will try to organise this again nearer to the time.</a:t>
            </a:r>
          </a:p>
        </p:txBody>
      </p:sp>
    </p:spTree>
    <p:extLst>
      <p:ext uri="{BB962C8B-B14F-4D97-AF65-F5344CB8AC3E}">
        <p14:creationId xmlns:p14="http://schemas.microsoft.com/office/powerpoint/2010/main" val="1841700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A6CBE00D-B8CB-435A-BEEC-06FA21DA2A61}"/>
              </a:ext>
            </a:extLst>
          </p:cNvPr>
          <p:cNvSpPr/>
          <p:nvPr/>
        </p:nvSpPr>
        <p:spPr>
          <a:xfrm>
            <a:off x="6480313" y="3429000"/>
            <a:ext cx="5446644" cy="1323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276E0715-D415-44F7-9BD0-0D450063F7C7}"/>
              </a:ext>
            </a:extLst>
          </p:cNvPr>
          <p:cNvSpPr txBox="1"/>
          <p:nvPr/>
        </p:nvSpPr>
        <p:spPr>
          <a:xfrm>
            <a:off x="182879" y="126610"/>
            <a:ext cx="11591779" cy="6432530"/>
          </a:xfrm>
          <a:prstGeom prst="rect">
            <a:avLst/>
          </a:prstGeom>
          <a:noFill/>
        </p:spPr>
        <p:txBody>
          <a:bodyPr wrap="square" rtlCol="0">
            <a:spAutoFit/>
          </a:bodyPr>
          <a:lstStyle/>
          <a:p>
            <a:pPr fontAlgn="base"/>
            <a:r>
              <a:rPr lang="en-GB" sz="4800" b="1" dirty="0"/>
              <a:t>In the rucksack for during the day: </a:t>
            </a:r>
          </a:p>
          <a:p>
            <a:pPr fontAlgn="base"/>
            <a:r>
              <a:rPr lang="en-GB" sz="2800" dirty="0"/>
              <a:t>2 x refillable bottles (both full for day 1, no fizzy drinks) </a:t>
            </a:r>
          </a:p>
          <a:p>
            <a:pPr fontAlgn="base"/>
            <a:r>
              <a:rPr lang="en-GB" sz="2800" dirty="0"/>
              <a:t>Lunch (please ensure this is in a disposable bag rather than a lunch box) </a:t>
            </a:r>
          </a:p>
          <a:p>
            <a:pPr fontAlgn="base"/>
            <a:r>
              <a:rPr lang="en-GB" sz="2800" dirty="0"/>
              <a:t>Plenty of snacks for day 1  - please consider the weather so we haven’t got lots of mess with melted chocolate. NO SNACKS FOR DAY 2 OR 3 AND STRICTLY, NOTHING FOR SECRET MIDNIGHT FEASTS – WE DO NOT WANT EXTRA, FOUR-LEGGED VISITORS IN OUR SLEEPING QUARTERS!</a:t>
            </a:r>
          </a:p>
          <a:p>
            <a:pPr fontAlgn="base"/>
            <a:r>
              <a:rPr lang="en-GB" sz="2800" dirty="0"/>
              <a:t>Book/puzzle book for on the train </a:t>
            </a:r>
          </a:p>
          <a:p>
            <a:pPr fontAlgn="base"/>
            <a:r>
              <a:rPr lang="en-GB" sz="2800" dirty="0"/>
              <a:t>Small packet of sweets for the journey </a:t>
            </a:r>
          </a:p>
          <a:p>
            <a:pPr fontAlgn="base"/>
            <a:r>
              <a:rPr lang="en-GB" sz="2800" b="1" dirty="0"/>
              <a:t>Also: </a:t>
            </a:r>
          </a:p>
          <a:p>
            <a:pPr fontAlgn="base"/>
            <a:r>
              <a:rPr lang="en-GB" sz="2800" dirty="0"/>
              <a:t>Lightweight waterproof coat with a hood </a:t>
            </a:r>
          </a:p>
          <a:p>
            <a:pPr fontAlgn="base"/>
            <a:r>
              <a:rPr lang="en-GB" sz="2800" dirty="0"/>
              <a:t>Trainers (not Crocs/pumps/Converse style, as we will be doing lots of walking – they must be comfortable and worn in) </a:t>
            </a:r>
          </a:p>
          <a:p>
            <a:pPr fontAlgn="base"/>
            <a:r>
              <a:rPr lang="en-GB" sz="2800" dirty="0"/>
              <a:t>Sun cream</a:t>
            </a:r>
          </a:p>
        </p:txBody>
      </p:sp>
      <p:sp>
        <p:nvSpPr>
          <p:cNvPr id="3" name="TextBox 2">
            <a:extLst>
              <a:ext uri="{FF2B5EF4-FFF2-40B4-BE49-F238E27FC236}">
                <a16:creationId xmlns:a16="http://schemas.microsoft.com/office/drawing/2014/main" id="{60E758A7-D99D-4A2F-A3FD-27350D1B2DFE}"/>
              </a:ext>
            </a:extLst>
          </p:cNvPr>
          <p:cNvSpPr txBox="1"/>
          <p:nvPr/>
        </p:nvSpPr>
        <p:spPr>
          <a:xfrm>
            <a:off x="6639339" y="3429000"/>
            <a:ext cx="5135319" cy="1323439"/>
          </a:xfrm>
          <a:prstGeom prst="rect">
            <a:avLst/>
          </a:prstGeom>
          <a:noFill/>
        </p:spPr>
        <p:txBody>
          <a:bodyPr wrap="square" rtlCol="0">
            <a:spAutoFit/>
          </a:bodyPr>
          <a:lstStyle/>
          <a:p>
            <a:pPr algn="ctr"/>
            <a:r>
              <a:rPr lang="en-GB" sz="2000" b="1" dirty="0"/>
              <a:t>Everything the children bring must be in 2 bags – their day bag (rucksack/backpack) and their overnight bag. Sleeping bags MUST be in their overnight bag and not attached.</a:t>
            </a:r>
          </a:p>
        </p:txBody>
      </p:sp>
    </p:spTree>
    <p:extLst>
      <p:ext uri="{BB962C8B-B14F-4D97-AF65-F5344CB8AC3E}">
        <p14:creationId xmlns:p14="http://schemas.microsoft.com/office/powerpoint/2010/main" val="699729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7551193-04D8-485B-BC54-1BA9F0345C82}"/>
              </a:ext>
            </a:extLst>
          </p:cNvPr>
          <p:cNvSpPr/>
          <p:nvPr/>
        </p:nvSpPr>
        <p:spPr>
          <a:xfrm>
            <a:off x="236806" y="199353"/>
            <a:ext cx="11718387" cy="6555641"/>
          </a:xfrm>
          <a:prstGeom prst="rect">
            <a:avLst/>
          </a:prstGeom>
        </p:spPr>
        <p:txBody>
          <a:bodyPr wrap="square">
            <a:spAutoFit/>
          </a:bodyPr>
          <a:lstStyle/>
          <a:p>
            <a:pPr fontAlgn="base"/>
            <a:r>
              <a:rPr lang="en-GB" sz="2800" b="1" dirty="0">
                <a:solidFill>
                  <a:srgbClr val="000000"/>
                </a:solidFill>
                <a:latin typeface="Calibri" panose="020F0502020204030204" pitchFamily="34" charset="0"/>
              </a:rPr>
              <a:t>Electronics, including mobile phones and smart watches, must not be brought on the residential.</a:t>
            </a:r>
            <a:r>
              <a:rPr lang="en-GB" sz="2800" dirty="0">
                <a:solidFill>
                  <a:srgbClr val="000000"/>
                </a:solidFill>
                <a:latin typeface="Calibri" panose="020F0502020204030204" pitchFamily="34" charset="0"/>
              </a:rPr>
              <a:t> </a:t>
            </a:r>
          </a:p>
          <a:p>
            <a:pPr fontAlgn="base"/>
            <a:r>
              <a:rPr lang="en-GB" sz="2800" dirty="0">
                <a:solidFill>
                  <a:srgbClr val="000000"/>
                </a:solidFill>
                <a:latin typeface="Calibri" panose="020F0502020204030204" pitchFamily="34" charset="0"/>
              </a:rPr>
              <a:t>Children can bring a disposable camera or a cheap digital camera, but these will remain the responsibility of the child at all times and we will not be able to replace them if they are lost or broken. </a:t>
            </a:r>
          </a:p>
          <a:p>
            <a:pPr fontAlgn="base"/>
            <a:r>
              <a:rPr lang="en-GB" sz="2800" b="1" dirty="0">
                <a:solidFill>
                  <a:srgbClr val="000000"/>
                </a:solidFill>
                <a:latin typeface="Calibri" panose="020F0502020204030204" pitchFamily="34" charset="0"/>
              </a:rPr>
              <a:t>Medication:</a:t>
            </a:r>
            <a:endParaRPr lang="en-GB" sz="2800" b="1" i="0" dirty="0">
              <a:solidFill>
                <a:srgbClr val="000000"/>
              </a:solidFill>
              <a:effectLst/>
              <a:latin typeface="Segoe UI" panose="020B0502040204020203" pitchFamily="34" charset="0"/>
            </a:endParaRPr>
          </a:p>
          <a:p>
            <a:pPr fontAlgn="base"/>
            <a:r>
              <a:rPr lang="en-GB" sz="2800" dirty="0">
                <a:solidFill>
                  <a:srgbClr val="000000"/>
                </a:solidFill>
                <a:latin typeface="Calibri" panose="020F0502020204030204" pitchFamily="34" charset="0"/>
              </a:rPr>
              <a:t>All medication must be handed to a member of staff on Friday 15</a:t>
            </a:r>
            <a:r>
              <a:rPr lang="en-GB" sz="2800" baseline="30000" dirty="0">
                <a:solidFill>
                  <a:srgbClr val="000000"/>
                </a:solidFill>
                <a:latin typeface="Calibri" panose="020F0502020204030204" pitchFamily="34" charset="0"/>
              </a:rPr>
              <a:t>th</a:t>
            </a:r>
            <a:r>
              <a:rPr lang="en-GB" sz="2800" dirty="0">
                <a:solidFill>
                  <a:srgbClr val="000000"/>
                </a:solidFill>
                <a:latin typeface="Calibri" panose="020F0502020204030204" pitchFamily="34" charset="0"/>
              </a:rPr>
              <a:t> May, with the exception of any medication that is needed over the weekend; this should be provided on the morning of 18</a:t>
            </a:r>
            <a:r>
              <a:rPr lang="en-GB" sz="2800" baseline="30000" dirty="0">
                <a:solidFill>
                  <a:srgbClr val="000000"/>
                </a:solidFill>
                <a:latin typeface="Calibri" panose="020F0502020204030204" pitchFamily="34" charset="0"/>
              </a:rPr>
              <a:t>th</a:t>
            </a:r>
            <a:r>
              <a:rPr lang="en-GB" sz="2800" dirty="0">
                <a:solidFill>
                  <a:srgbClr val="000000"/>
                </a:solidFill>
                <a:latin typeface="Calibri" panose="020F0502020204030204" pitchFamily="34" charset="0"/>
              </a:rPr>
              <a:t> May, but you will need to arrive at Crewe Station </a:t>
            </a:r>
            <a:r>
              <a:rPr lang="en-GB" sz="2800" dirty="0">
                <a:latin typeface="Calibri" panose="020F0502020204030204" pitchFamily="34" charset="0"/>
              </a:rPr>
              <a:t>by 7.50am to do </a:t>
            </a:r>
            <a:r>
              <a:rPr lang="en-GB" sz="2800" dirty="0">
                <a:solidFill>
                  <a:srgbClr val="000000"/>
                </a:solidFill>
                <a:latin typeface="Calibri" panose="020F0502020204030204" pitchFamily="34" charset="0"/>
              </a:rPr>
              <a:t>this handover. We should be made aware during the week before the visit if this needs to happen and this should be the exception, being avoided if at all possible. I will keep an eye on </a:t>
            </a:r>
            <a:r>
              <a:rPr lang="en-GB" sz="2800" dirty="0" err="1">
                <a:solidFill>
                  <a:srgbClr val="000000"/>
                </a:solidFill>
                <a:latin typeface="Calibri" panose="020F0502020204030204" pitchFamily="34" charset="0"/>
              </a:rPr>
              <a:t>SeeSaw</a:t>
            </a:r>
            <a:r>
              <a:rPr lang="en-GB" sz="2800" dirty="0">
                <a:solidFill>
                  <a:srgbClr val="000000"/>
                </a:solidFill>
                <a:latin typeface="Calibri" panose="020F0502020204030204" pitchFamily="34" charset="0"/>
              </a:rPr>
              <a:t> over the weekend of 16</a:t>
            </a:r>
            <a:r>
              <a:rPr lang="en-GB" sz="2800" baseline="30000" dirty="0">
                <a:solidFill>
                  <a:srgbClr val="000000"/>
                </a:solidFill>
                <a:latin typeface="Calibri" panose="020F0502020204030204" pitchFamily="34" charset="0"/>
              </a:rPr>
              <a:t>th</a:t>
            </a:r>
            <a:r>
              <a:rPr lang="en-GB" sz="2800" dirty="0">
                <a:solidFill>
                  <a:srgbClr val="000000"/>
                </a:solidFill>
                <a:latin typeface="Calibri" panose="020F0502020204030204" pitchFamily="34" charset="0"/>
              </a:rPr>
              <a:t>/17</a:t>
            </a:r>
            <a:r>
              <a:rPr lang="en-GB" sz="2800" baseline="30000" dirty="0">
                <a:solidFill>
                  <a:srgbClr val="000000"/>
                </a:solidFill>
                <a:latin typeface="Calibri" panose="020F0502020204030204" pitchFamily="34" charset="0"/>
              </a:rPr>
              <a:t>th</a:t>
            </a:r>
            <a:r>
              <a:rPr lang="en-GB" sz="2800" dirty="0">
                <a:solidFill>
                  <a:srgbClr val="000000"/>
                </a:solidFill>
                <a:latin typeface="Calibri" panose="020F0502020204030204" pitchFamily="34" charset="0"/>
              </a:rPr>
              <a:t> May just in case there are any updates to this. We will take inhalers from school. Medication must be named with dosage details clearly identified,</a:t>
            </a:r>
          </a:p>
          <a:p>
            <a:pPr fontAlgn="base"/>
            <a:r>
              <a:rPr lang="en-GB" sz="2800" dirty="0">
                <a:solidFill>
                  <a:srgbClr val="000000"/>
                </a:solidFill>
                <a:latin typeface="Calibri" panose="020F0502020204030204" pitchFamily="34" charset="0"/>
              </a:rPr>
              <a:t>Travel sickness tablets should be taken as per the instructions.</a:t>
            </a:r>
            <a:endParaRPr lang="en-GB" sz="28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3348428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6D9E25B-38BB-4780-AAB5-C945B8924268}"/>
              </a:ext>
            </a:extLst>
          </p:cNvPr>
          <p:cNvSpPr txBox="1"/>
          <p:nvPr/>
        </p:nvSpPr>
        <p:spPr>
          <a:xfrm>
            <a:off x="869852" y="797781"/>
            <a:ext cx="10452295" cy="4893647"/>
          </a:xfrm>
          <a:prstGeom prst="rect">
            <a:avLst/>
          </a:prstGeom>
          <a:noFill/>
        </p:spPr>
        <p:txBody>
          <a:bodyPr wrap="square" rtlCol="0">
            <a:spAutoFit/>
          </a:bodyPr>
          <a:lstStyle/>
          <a:p>
            <a:pPr algn="ctr"/>
            <a:r>
              <a:rPr lang="en-GB" sz="9600" b="1" dirty="0">
                <a:latin typeface="Arial Black" panose="020B0A04020102020204" pitchFamily="34" charset="0"/>
              </a:rPr>
              <a:t>Any general questions?</a:t>
            </a:r>
          </a:p>
          <a:p>
            <a:pPr algn="ctr"/>
            <a:r>
              <a:rPr lang="en-GB" sz="4000" b="1" dirty="0">
                <a:latin typeface="Arial Black" panose="020B0A04020102020204" pitchFamily="34" charset="0"/>
              </a:rPr>
              <a:t>Please contact me individually if you have a questions specific to your child</a:t>
            </a:r>
          </a:p>
        </p:txBody>
      </p:sp>
    </p:spTree>
    <p:extLst>
      <p:ext uri="{BB962C8B-B14F-4D97-AF65-F5344CB8AC3E}">
        <p14:creationId xmlns:p14="http://schemas.microsoft.com/office/powerpoint/2010/main" val="3210719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BEDCD00-2AC3-4A99-B1E6-91B782842358}"/>
              </a:ext>
            </a:extLst>
          </p:cNvPr>
          <p:cNvSpPr/>
          <p:nvPr/>
        </p:nvSpPr>
        <p:spPr>
          <a:xfrm>
            <a:off x="3223357" y="349516"/>
            <a:ext cx="5745291" cy="830997"/>
          </a:xfrm>
          <a:prstGeom prst="rect">
            <a:avLst/>
          </a:prstGeom>
        </p:spPr>
        <p:txBody>
          <a:bodyPr wrap="none">
            <a:spAutoFit/>
          </a:bodyPr>
          <a:lstStyle/>
          <a:p>
            <a:pPr algn="ctr"/>
            <a:r>
              <a:rPr lang="en-GB" sz="4800" dirty="0">
                <a:latin typeface="Arial Black" panose="020B0A04020102020204" pitchFamily="34" charset="0"/>
              </a:rPr>
              <a:t>Key information:</a:t>
            </a:r>
          </a:p>
        </p:txBody>
      </p:sp>
      <p:sp>
        <p:nvSpPr>
          <p:cNvPr id="6" name="TextBox 5">
            <a:extLst>
              <a:ext uri="{FF2B5EF4-FFF2-40B4-BE49-F238E27FC236}">
                <a16:creationId xmlns:a16="http://schemas.microsoft.com/office/drawing/2014/main" id="{44B43E9A-4DA9-4C08-9083-4EFB1E50A79F}"/>
              </a:ext>
            </a:extLst>
          </p:cNvPr>
          <p:cNvSpPr txBox="1"/>
          <p:nvPr/>
        </p:nvSpPr>
        <p:spPr>
          <a:xfrm>
            <a:off x="548640" y="1463040"/>
            <a:ext cx="11057205" cy="5109091"/>
          </a:xfrm>
          <a:prstGeom prst="rect">
            <a:avLst/>
          </a:prstGeom>
          <a:noFill/>
        </p:spPr>
        <p:txBody>
          <a:bodyPr wrap="square" rtlCol="0">
            <a:spAutoFit/>
          </a:bodyPr>
          <a:lstStyle/>
          <a:p>
            <a:r>
              <a:rPr lang="en-GB" sz="2800" b="1" dirty="0"/>
              <a:t>Who is going?</a:t>
            </a:r>
          </a:p>
          <a:p>
            <a:r>
              <a:rPr lang="en-GB" sz="2800" dirty="0"/>
              <a:t>Mrs </a:t>
            </a:r>
            <a:r>
              <a:rPr lang="en-GB" sz="2800" dirty="0" err="1"/>
              <a:t>Woollam</a:t>
            </a:r>
            <a:endParaRPr lang="en-GB" sz="2800" dirty="0"/>
          </a:p>
          <a:p>
            <a:r>
              <a:rPr lang="en-GB" sz="2800" dirty="0"/>
              <a:t>Mrs Harrison</a:t>
            </a:r>
          </a:p>
          <a:p>
            <a:r>
              <a:rPr lang="en-GB" sz="2800" dirty="0"/>
              <a:t>Mr Bundy </a:t>
            </a:r>
          </a:p>
          <a:p>
            <a:endParaRPr lang="en-GB" sz="2800" dirty="0"/>
          </a:p>
          <a:p>
            <a:r>
              <a:rPr lang="en-GB" sz="2800" dirty="0"/>
              <a:t>Mr </a:t>
            </a:r>
            <a:r>
              <a:rPr lang="en-GB" sz="2800" dirty="0" err="1"/>
              <a:t>Woollam</a:t>
            </a:r>
            <a:r>
              <a:rPr lang="en-GB" sz="2800" dirty="0"/>
              <a:t> (Mrs </a:t>
            </a:r>
            <a:r>
              <a:rPr lang="en-GB" sz="2800" dirty="0" err="1"/>
              <a:t>Woollam’s</a:t>
            </a:r>
            <a:r>
              <a:rPr lang="en-GB" sz="2800" dirty="0"/>
              <a:t> husband and former police inspector)</a:t>
            </a:r>
          </a:p>
          <a:p>
            <a:r>
              <a:rPr lang="en-GB" sz="2800" dirty="0"/>
              <a:t>Mr </a:t>
            </a:r>
            <a:r>
              <a:rPr lang="en-GB" sz="2800" dirty="0" err="1"/>
              <a:t>Stancliffe</a:t>
            </a:r>
            <a:r>
              <a:rPr lang="en-GB" sz="2800" dirty="0"/>
              <a:t> (Chair of Governors and former headteacher)</a:t>
            </a:r>
          </a:p>
          <a:p>
            <a:endParaRPr lang="en-GB" sz="2800" dirty="0"/>
          </a:p>
          <a:p>
            <a:r>
              <a:rPr lang="en-GB" sz="2800" dirty="0"/>
              <a:t>Pre-visit checks:</a:t>
            </a:r>
          </a:p>
          <a:p>
            <a:r>
              <a:rPr lang="en-GB" sz="2800" dirty="0"/>
              <a:t>Mrs </a:t>
            </a:r>
            <a:r>
              <a:rPr lang="en-GB" sz="2800" dirty="0" err="1"/>
              <a:t>Woollam</a:t>
            </a:r>
            <a:r>
              <a:rPr lang="en-GB" sz="2800" dirty="0"/>
              <a:t> and Mrs Harrison have completed pre-visits, including travelling the routes to be used</a:t>
            </a:r>
          </a:p>
          <a:p>
            <a:endParaRPr lang="en-GB" dirty="0"/>
          </a:p>
        </p:txBody>
      </p:sp>
      <p:pic>
        <p:nvPicPr>
          <p:cNvPr id="1026" name="Picture 2" descr="https://attachments.office.net/owa/JHarrison%40alsagerhighfields.cheshire.sch.uk/service.svc/s/GetAttachmentThumbnail?id=AAMkADFhODExM2RiLTA1YzYtNDBkYy1hYzhjLTYzYjM0NmY2N2Q3ZgBGAAAAAAD9KwyOnsGjQqY6l9eyExVdBwC4QXSbnoIHR6Gt7BoWtlGaAAAAAAEMAAC4QXSbnoIHR6Gt7BoWtlGaAAFLOKfVAAABEgAQAHwQezJnhUxIo9k1sfAhHkw%3D&amp;thumbnailType=2&amp;token=eyJhbGciOiJSUzI1NiIsImtpZCI6IkU1RDJGMEY4REE5M0I2NzA5QzQzQTlFOEE2MTQzQzAzRDYyRjlBODAiLCJ0eXAiOiJKV1QiLCJ4NXQiOiI1ZEx3LU5xVHRuQ2NRNm5vcGhROEE5WXZtb0EifQ.eyJvcmlnaW4iOiJodHRwczovL291dGxvb2sub2ZmaWNlLmNvbSIsInVjIjoiMTdkYjI2YjcxMzg5NDU1YWI3YTI4MGM2Y2JkZGI5MmUiLCJzaWduaW5fc3RhdGUiOiJrbXNpIiwidmVyIjoiRXhjaGFuZ2UuQ2FsbGJhY2suVjEiLCJhcHBjdHhzZW5kZXIiOiJPd2FEb3dubG9hZEBmMTJlOTEyZS0wMTQ0LTQzYzktOTBjZS1mNzdmNTY4ZmQ1N2IiLCJpc3NyaW5nIjoiV1ciLCJhcHBjdHgiOiJ7XCJtc2V4Y2hwcm90XCI6XCJvd2FcIixcInB1aWRcIjpcIjExNTM4MDExMjM4ODgyMzcyMzhcIixcInNjb3BlXCI6XCJPd2FEb3dubG9hZFwiLFwib2lkXCI6XCJmYzZjYjY4YS02MWU1LTRmMjQtYTYzMy03ZmNiYTM5YjM4ZDNcIixcInByaW1hcnlzaWRcIjpcIlMtMS01LTIxLTY3MzcxMzU4MS0zNDA5NDYxNjMyLTc1NzAyNTQwLTM3OTU1MTg2XCJ9IiwibmJmIjoxNzEzNDU0MDA3LCJleHAiOjE3MTM0NTQzMDcsImlzcyI6IjAwMDAwMDAyLTAwMDAtMGZmMS1jZTAwLTAwMDAwMDAwMDAwMEBmMTJlOTEyZS0wMTQ0LTQzYzktOTBjZS1mNzdmNTY4ZmQ1N2IiLCJhdWQiOiIwMDAwMDAwMi0wMDAwLTBmZjEtY2UwMC0wMDAwMDAwMDAwMDAvYXR0YWNobWVudHMub2ZmaWNlLm5ldEBmMTJlOTEyZS0wMTQ0LTQzYzktOTBjZS1mNzdmNTY4ZmQ1N2IiLCJoYXBwIjoib3dhIn0.Mw78tBNWJX9NWx37akmSs3ceEs9RSc9YH-C9U1bm7MwoT-Kay59XPf6FAmnAsEilkd31hXV11acwDUm6tfi-tdT6s-cT9wEmFuM4OhGItqnl6AifUixRM6G04pDL8AL0CWIAzveSEziu1VU0n1ebCUWSMNiMziBgMVS4i_0h6SLVzk6p2UoB8Kbrf9_NTK-25eCb1XTtvdJMFrRCH9jPrIKG28WOleZcaP7UW3lTFhPSkB_OQLIYcKxUtU5MHulPSRWb1chPo3W1doobkUjd0tCyCkwtUUnrQKslYUq0Dxl_f91q-WNH9xsZFDO0k2DEjZRH9-GspBIUsulmJnsCyw&amp;X-OWA-CANARY=bdvoV0iLXyQAAAAAAAAAAJDyuEi8X9wY0KYH_FMcPvNj2lhXvxCWtOv-QwnVcVWbFXJyE1GrWrU.&amp;owa=outlook.office.com&amp;scriptVer=20240405002.17&amp;clientId=D6B08EEB12F24765A870AABBDEC9035E&amp;animation=true">
            <a:extLst>
              <a:ext uri="{FF2B5EF4-FFF2-40B4-BE49-F238E27FC236}">
                <a16:creationId xmlns:a16="http://schemas.microsoft.com/office/drawing/2014/main" id="{8D7B0DCA-6F48-4310-9291-DDE276DE541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0744" t="20054" r="14711" b="38859"/>
          <a:stretch/>
        </p:blipFill>
        <p:spPr bwMode="auto">
          <a:xfrm>
            <a:off x="5234608" y="1180513"/>
            <a:ext cx="2040835" cy="250466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attachments.office.net/owa/JHarrison%40alsagerhighfields.cheshire.sch.uk/service.svc/s/GetAttachmentThumbnail?id=AAMkADFhODExM2RiLTA1YzYtNDBkYy1hYzhjLTYzYjM0NmY2N2Q3ZgBGAAAAAAD9KwyOnsGjQqY6l9eyExVdBwC4QXSbnoIHR6Gt7BoWtlGaAAAAAAEMAAC4QXSbnoIHR6Gt7BoWtlGaAAFLOKfUAAABEgAQAL2Cl8S4tjpDspHDzrwfLos%3D&amp;thumbnailType=2&amp;token=eyJhbGciOiJSUzI1NiIsImtpZCI6IkU1RDJGMEY4REE5M0I2NzA5QzQzQTlFOEE2MTQzQzAzRDYyRjlBODAiLCJ0eXAiOiJKV1QiLCJ4NXQiOiI1ZEx3LU5xVHRuQ2NRNm5vcGhROEE5WXZtb0EifQ.eyJvcmlnaW4iOiJodHRwczovL291dGxvb2sub2ZmaWNlLmNvbSIsInVjIjoiMTdkYjI2YjcxMzg5NDU1YWI3YTI4MGM2Y2JkZGI5MmUiLCJzaWduaW5fc3RhdGUiOiJrbXNpIiwidmVyIjoiRXhjaGFuZ2UuQ2FsbGJhY2suVjEiLCJhcHBjdHhzZW5kZXIiOiJPd2FEb3dubG9hZEBmMTJlOTEyZS0wMTQ0LTQzYzktOTBjZS1mNzdmNTY4ZmQ1N2IiLCJpc3NyaW5nIjoiV1ciLCJhcHBjdHgiOiJ7XCJtc2V4Y2hwcm90XCI6XCJvd2FcIixcInB1aWRcIjpcIjExNTM4MDExMjM4ODgyMzcyMzhcIixcInNjb3BlXCI6XCJPd2FEb3dubG9hZFwiLFwib2lkXCI6XCJmYzZjYjY4YS02MWU1LTRmMjQtYTYzMy03ZmNiYTM5YjM4ZDNcIixcInByaW1hcnlzaWRcIjpcIlMtMS01LTIxLTY3MzcxMzU4MS0zNDA5NDYxNjMyLTc1NzAyNTQwLTM3OTU1MTg2XCJ9IiwibmJmIjoxNzEzNDU0MjkyLCJleHAiOjE3MTM0NTQ1OTIsImlzcyI6IjAwMDAwMDAyLTAwMDAtMGZmMS1jZTAwLTAwMDAwMDAwMDAwMEBmMTJlOTEyZS0wMTQ0LTQzYzktOTBjZS1mNzdmNTY4ZmQ1N2IiLCJhdWQiOiIwMDAwMDAwMi0wMDAwLTBmZjEtY2UwMC0wMDAwMDAwMDAwMDAvYXR0YWNobWVudHMub2ZmaWNlLm5ldEBmMTJlOTEyZS0wMTQ0LTQzYzktOTBjZS1mNzdmNTY4ZmQ1N2IiLCJoYXBwIjoib3dhIn0.Wm_XfQwR0IR5-aO3YyPQ_3M5M-Rmng33aIokb7SMgXUYLzGj8_eAKSFFHNn-aPR_OMRSo3_fg1mLqmkMYtwj5yzUd1D8jWZHc_yWBOgHEg6zMByLuv45ZtGqFvLvBVkwI7retNKZg_05CrhQws2vjyrxHs9DtAwMcGFFEw8s2fLymI142ObEAzJ5OOvNPIKwOche3cfAUZm8RDtGP6JlLU8SruflfK3M9dFSGIiQvPknkA41vn7e-QMrNHU8EUR-SQ5rDwpnL_gNc0BwDp8opzMV657FqsCfQyILcfxatQJmAKNxOljMfRpyy1kvuWK6crHC5XvGqGMK_8IPClzjxA&amp;X-OWA-CANARY=bdvoV0iLXyQAAAAAAAAAANAcQaC8X9wYNlPLsf1ze_xDtvv_6z9vCmM1pFkuTpfZy5Tp5V89790.&amp;owa=outlook.office.com&amp;scriptVer=20240405002.17&amp;clientId=D6B08EEB12F24765A870AABBDEC9035E&amp;animation=true">
            <a:extLst>
              <a:ext uri="{FF2B5EF4-FFF2-40B4-BE49-F238E27FC236}">
                <a16:creationId xmlns:a16="http://schemas.microsoft.com/office/drawing/2014/main" id="{1045856A-6B70-4B1D-B87D-DFC7C81A62F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8985" t="22995" r="34927" b="23092"/>
          <a:stretch/>
        </p:blipFill>
        <p:spPr bwMode="auto">
          <a:xfrm>
            <a:off x="7720878" y="1180513"/>
            <a:ext cx="2235344" cy="2504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6774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51E2C28-9427-4637-A0C1-0D53EA5D060C}"/>
              </a:ext>
            </a:extLst>
          </p:cNvPr>
          <p:cNvSpPr/>
          <p:nvPr/>
        </p:nvSpPr>
        <p:spPr>
          <a:xfrm>
            <a:off x="5064199" y="976670"/>
            <a:ext cx="6705454" cy="5262979"/>
          </a:xfrm>
          <a:prstGeom prst="rect">
            <a:avLst/>
          </a:prstGeom>
        </p:spPr>
        <p:txBody>
          <a:bodyPr wrap="square">
            <a:spAutoFit/>
          </a:bodyPr>
          <a:lstStyle/>
          <a:p>
            <a:pPr fontAlgn="base"/>
            <a:r>
              <a:rPr lang="en-GB" sz="2800" dirty="0">
                <a:solidFill>
                  <a:srgbClr val="000000"/>
                </a:solidFill>
                <a:latin typeface="Calibri" panose="020F0502020204030204" pitchFamily="34" charset="0"/>
              </a:rPr>
              <a:t>Arrive at Crewe Station </a:t>
            </a:r>
            <a:r>
              <a:rPr lang="en-GB" sz="2800" dirty="0">
                <a:latin typeface="Calibri" panose="020F0502020204030204" pitchFamily="34" charset="0"/>
              </a:rPr>
              <a:t>at 8am (Western Road entrance, opposite B&amp;Q) </a:t>
            </a:r>
          </a:p>
          <a:p>
            <a:pPr fontAlgn="base"/>
            <a:endParaRPr lang="en-GB" sz="2800" b="0" i="0" dirty="0">
              <a:effectLst/>
              <a:latin typeface="Segoe UI" panose="020B0502040204020203" pitchFamily="34" charset="0"/>
            </a:endParaRPr>
          </a:p>
          <a:p>
            <a:pPr fontAlgn="base"/>
            <a:r>
              <a:rPr lang="en-GB" sz="2800" dirty="0">
                <a:latin typeface="Calibri" panose="020F0502020204030204" pitchFamily="34" charset="0"/>
              </a:rPr>
              <a:t>Depart Crewe Station at 8.32am </a:t>
            </a:r>
            <a:endParaRPr lang="en-GB" sz="2800" b="0" i="0" dirty="0">
              <a:effectLst/>
              <a:latin typeface="Segoe UI" panose="020B0502040204020203" pitchFamily="34" charset="0"/>
            </a:endParaRPr>
          </a:p>
          <a:p>
            <a:pPr fontAlgn="base"/>
            <a:endParaRPr lang="en-GB" sz="2800" dirty="0">
              <a:latin typeface="Calibri" panose="020F0502020204030204" pitchFamily="34" charset="0"/>
            </a:endParaRPr>
          </a:p>
          <a:p>
            <a:pPr fontAlgn="base"/>
            <a:r>
              <a:rPr lang="en-GB" sz="2800" dirty="0">
                <a:latin typeface="Calibri" panose="020F0502020204030204" pitchFamily="34" charset="0"/>
              </a:rPr>
              <a:t>Arrive at Euston Station at 10.09am </a:t>
            </a:r>
            <a:r>
              <a:rPr lang="en-GB" sz="2800" dirty="0">
                <a:solidFill>
                  <a:srgbClr val="000000"/>
                </a:solidFill>
                <a:latin typeface="Calibri" panose="020F0502020204030204" pitchFamily="34" charset="0"/>
              </a:rPr>
              <a:t>and use the tube to get to London Bridge.</a:t>
            </a:r>
          </a:p>
          <a:p>
            <a:pPr fontAlgn="base"/>
            <a:endParaRPr lang="en-GB" sz="2800" b="0" i="0" dirty="0">
              <a:solidFill>
                <a:srgbClr val="000000"/>
              </a:solidFill>
              <a:effectLst/>
              <a:latin typeface="Calibri" panose="020F0502020204030204" pitchFamily="34" charset="0"/>
            </a:endParaRPr>
          </a:p>
          <a:p>
            <a:pPr fontAlgn="base"/>
            <a:r>
              <a:rPr lang="en-GB" sz="2800" dirty="0">
                <a:solidFill>
                  <a:srgbClr val="000000"/>
                </a:solidFill>
                <a:latin typeface="Calibri" panose="020F0502020204030204" pitchFamily="34" charset="0"/>
              </a:rPr>
              <a:t>The children will need to be able to carry their bags (their day-bag and their luggage), including up and down stairs and on the escalators. </a:t>
            </a:r>
            <a:endParaRPr lang="en-GB" sz="2800" b="0" i="0" dirty="0">
              <a:solidFill>
                <a:srgbClr val="000000"/>
              </a:solidFill>
              <a:effectLst/>
              <a:latin typeface="Segoe UI" panose="020B0502040204020203" pitchFamily="34" charset="0"/>
            </a:endParaRPr>
          </a:p>
        </p:txBody>
      </p:sp>
      <p:sp>
        <p:nvSpPr>
          <p:cNvPr id="3" name="TextBox 2">
            <a:extLst>
              <a:ext uri="{FF2B5EF4-FFF2-40B4-BE49-F238E27FC236}">
                <a16:creationId xmlns:a16="http://schemas.microsoft.com/office/drawing/2014/main" id="{56938E75-B394-4A7B-A27C-2E28095E76BB}"/>
              </a:ext>
            </a:extLst>
          </p:cNvPr>
          <p:cNvSpPr txBox="1"/>
          <p:nvPr/>
        </p:nvSpPr>
        <p:spPr>
          <a:xfrm>
            <a:off x="469069" y="265500"/>
            <a:ext cx="10756949" cy="830997"/>
          </a:xfrm>
          <a:prstGeom prst="rect">
            <a:avLst/>
          </a:prstGeom>
          <a:noFill/>
        </p:spPr>
        <p:txBody>
          <a:bodyPr wrap="square" rtlCol="0">
            <a:spAutoFit/>
          </a:bodyPr>
          <a:lstStyle/>
          <a:p>
            <a:pPr algn="ctr"/>
            <a:r>
              <a:rPr lang="en-GB" sz="4800" dirty="0">
                <a:latin typeface="Arial Black" panose="020B0A04020102020204" pitchFamily="34" charset="0"/>
              </a:rPr>
              <a:t>Day 1 – Monday 18</a:t>
            </a:r>
            <a:r>
              <a:rPr lang="en-GB" sz="4800" baseline="30000" dirty="0">
                <a:latin typeface="Arial Black" panose="020B0A04020102020204" pitchFamily="34" charset="0"/>
              </a:rPr>
              <a:t>th</a:t>
            </a:r>
            <a:r>
              <a:rPr lang="en-GB" sz="4800" dirty="0">
                <a:latin typeface="Arial Black" panose="020B0A04020102020204" pitchFamily="34" charset="0"/>
              </a:rPr>
              <a:t> May</a:t>
            </a:r>
          </a:p>
        </p:txBody>
      </p:sp>
      <p:pic>
        <p:nvPicPr>
          <p:cNvPr id="2050" name="Picture 2" descr="Crewe Station (CRE) | An NSCRP Station">
            <a:extLst>
              <a:ext uri="{FF2B5EF4-FFF2-40B4-BE49-F238E27FC236}">
                <a16:creationId xmlns:a16="http://schemas.microsoft.com/office/drawing/2014/main" id="{E8A251E7-5F15-4631-B88F-7F7BB5EDBD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069" y="1096497"/>
            <a:ext cx="1733461" cy="135128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rewe railway station - Wikipedia">
            <a:extLst>
              <a:ext uri="{FF2B5EF4-FFF2-40B4-BE49-F238E27FC236}">
                <a16:creationId xmlns:a16="http://schemas.microsoft.com/office/drawing/2014/main" id="{DB06D227-412D-48D8-9119-C7AF88F32A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5535" y="1096497"/>
            <a:ext cx="2101993" cy="135128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London Euston Train Station Promotional Space">
            <a:extLst>
              <a:ext uri="{FF2B5EF4-FFF2-40B4-BE49-F238E27FC236}">
                <a16:creationId xmlns:a16="http://schemas.microsoft.com/office/drawing/2014/main" id="{F7E2CE42-6604-4F5C-A5C6-F2B0E11B2C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6634" y="2667148"/>
            <a:ext cx="2101993" cy="1398781"/>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London Euston - Facilities, Shops and Station access Information">
            <a:extLst>
              <a:ext uri="{FF2B5EF4-FFF2-40B4-BE49-F238E27FC236}">
                <a16:creationId xmlns:a16="http://schemas.microsoft.com/office/drawing/2014/main" id="{7B31CCB6-3998-4D10-9FA5-BEE61AE80AB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9069" y="2667148"/>
            <a:ext cx="2101993" cy="1398781"/>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Platform, Euston Underground Station © Rossographer :: Geograph Britain and  Ireland">
            <a:extLst>
              <a:ext uri="{FF2B5EF4-FFF2-40B4-BE49-F238E27FC236}">
                <a16:creationId xmlns:a16="http://schemas.microsoft.com/office/drawing/2014/main" id="{5317F253-01B6-46D2-BBAC-3E235A7B263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9069" y="4410223"/>
            <a:ext cx="2101993" cy="1683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3014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pic>
        <p:nvPicPr>
          <p:cNvPr id="3" name="Picture 4" descr="Visit HMS Belfast - Plan Your Visit | Imperial War Museums">
            <a:extLst>
              <a:ext uri="{FF2B5EF4-FFF2-40B4-BE49-F238E27FC236}">
                <a16:creationId xmlns:a16="http://schemas.microsoft.com/office/drawing/2014/main" id="{DD34B5B2-86D2-4FB0-9482-1081C67A56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258" y="162424"/>
            <a:ext cx="3101607" cy="208283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Tower of London - Simple English Wikipedia, the free encyclopedia">
            <a:extLst>
              <a:ext uri="{FF2B5EF4-FFF2-40B4-BE49-F238E27FC236}">
                <a16:creationId xmlns:a16="http://schemas.microsoft.com/office/drawing/2014/main" id="{6DA7F67E-6169-47CD-981E-3D4F378C6C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258" y="2569329"/>
            <a:ext cx="3011843" cy="18943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0" descr="Zizzi Italian Restaurants Tower Hill London | Italian near Tower of London">
            <a:extLst>
              <a:ext uri="{FF2B5EF4-FFF2-40B4-BE49-F238E27FC236}">
                <a16:creationId xmlns:a16="http://schemas.microsoft.com/office/drawing/2014/main" id="{8729F758-46D3-4D4E-B850-4832277083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258" y="4787778"/>
            <a:ext cx="3011843" cy="168663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410C7E0-0556-4DAD-8AAD-F4497428222A}"/>
              </a:ext>
            </a:extLst>
          </p:cNvPr>
          <p:cNvSpPr txBox="1"/>
          <p:nvPr/>
        </p:nvSpPr>
        <p:spPr>
          <a:xfrm>
            <a:off x="3408957" y="138194"/>
            <a:ext cx="8773551" cy="4093428"/>
          </a:xfrm>
          <a:prstGeom prst="rect">
            <a:avLst/>
          </a:prstGeom>
          <a:noFill/>
        </p:spPr>
        <p:txBody>
          <a:bodyPr wrap="square" rtlCol="0">
            <a:spAutoFit/>
          </a:bodyPr>
          <a:lstStyle/>
          <a:p>
            <a:r>
              <a:rPr lang="en-GB" sz="2600" dirty="0"/>
              <a:t>Walk from Tower Hill Tube Station to HMS Belfast and drop off our luggage, leaving us with just our day bags.</a:t>
            </a:r>
          </a:p>
          <a:p>
            <a:r>
              <a:rPr lang="en-GB" sz="2600" dirty="0"/>
              <a:t>Visit The Tower of London, including a tour and</a:t>
            </a:r>
          </a:p>
          <a:p>
            <a:r>
              <a:rPr lang="en-GB" sz="2600" dirty="0"/>
              <a:t>eat our home-provided packed lunch.</a:t>
            </a:r>
          </a:p>
          <a:p>
            <a:r>
              <a:rPr lang="en-GB" sz="2600" dirty="0"/>
              <a:t>Visit St Paul’s Cathedral and complete a tour, including the Whispering Gallery.</a:t>
            </a:r>
          </a:p>
          <a:p>
            <a:r>
              <a:rPr lang="en-GB" sz="2600" dirty="0"/>
              <a:t>Tea at Zizzi’s (pre-ordered)</a:t>
            </a:r>
          </a:p>
          <a:p>
            <a:r>
              <a:rPr lang="en-GB" sz="2600" dirty="0"/>
              <a:t>Back to HMS Belfast to settle in</a:t>
            </a:r>
          </a:p>
          <a:p>
            <a:r>
              <a:rPr lang="en-GB" sz="2600" dirty="0"/>
              <a:t>Ready for bed at 9.30/10pm – bunk beds! (Chaperone on board all night for security).</a:t>
            </a:r>
          </a:p>
        </p:txBody>
      </p:sp>
      <p:pic>
        <p:nvPicPr>
          <p:cNvPr id="3074" name="Picture 2" descr="https://attachments.office.net/owa/JHarrison%40alsagerhighfields.cheshire.sch.uk/service.svc/s/GetAttachmentThumbnail?id=AAMkADFhODExM2RiLTA1YzYtNDBkYy1hYzhjLTYzYjM0NmY2N2Q3ZgBGAAAAAAD9KwyOnsGjQqY6l9eyExVdBwC4QXSbnoIHR6Gt7BoWtlGaAAAAAAEMAAC4QXSbnoIHR6Gt7BoWtlGaAAE5kXoSAAABEgAQAIWMnn9FAxBHiGkb57TMsY0%3D&amp;thumbnailType=2&amp;token=eyJhbGciOiJSUzI1NiIsImtpZCI6IkU1RDJGMEY4REE5M0I2NzA5QzQzQTlFOEE2MTQzQzAzRDYyRjlBODAiLCJ0eXAiOiJKV1QiLCJ4NXQiOiI1ZEx3LU5xVHRuQ2NRNm5vcGhROEE5WXZtb0EifQ.eyJvcmlnaW4iOiJodHRwczovL291dGxvb2sub2ZmaWNlLmNvbSIsInVjIjoiNmJkZThhN2YyMzU5NDE0MGJlZGYwOGUyODc0ZTM4NzQiLCJzaWduaW5fc3RhdGUiOiJbXCJrbXNpXCJdIiwidmVyIjoiRXhjaGFuZ2UuQ2FsbGJhY2suVjEiLCJhcHBjdHhzZW5kZXIiOiJPd2FEb3dubG9hZEBmMTJlOTEyZS0wMTQ0LTQzYzktOTBjZS1mNzdmNTY4ZmQ1N2IiLCJpc3NyaW5nIjoiV1ciLCJhcHBjdHgiOiJ7XCJtc2V4Y2hwcm90XCI6XCJvd2FcIixcInB1aWRcIjpcIjExNTM4MDExMjM4ODgyMzcyMzhcIixcInNjb3BlXCI6XCJPd2FEb3dubG9hZFwiLFwib2lkXCI6XCJmYzZjYjY4YS02MWU1LTRmMjQtYTYzMy03ZmNiYTM5YjM4ZDNcIixcInByaW1hcnlzaWRcIjpcIlMtMS01LTIxLTY3MzcxMzU4MS0zNDA5NDYxNjMyLTc1NzAyNTQwLTM3OTU1MTg2XCJ9IiwibmJmIjoxNzEwNjk0NjkwLCJleHAiOjE3MTA2OTQ5OTAsImlzcyI6IjAwMDAwMDAyLTAwMDAtMGZmMS1jZTAwLTAwMDAwMDAwMDAwMEBmMTJlOTEyZS0wMTQ0LTQzYzktOTBjZS1mNzdmNTY4ZmQ1N2IiLCJhdWQiOiIwMDAwMDAwMi0wMDAwLTBmZjEtY2UwMC0wMDAwMDAwMDAwMDAvYXR0YWNobWVudHMub2ZmaWNlLm5ldEBmMTJlOTEyZS0wMTQ0LTQzYzktOTBjZS1mNzdmNTY4ZmQ1N2IiLCJoYXBwIjoib3dhIn0.eCsZe2OWY5lAgP8cd9mI_YTvc1PIET5kPvc9E0hOrmhpN2njLsP2QMXh74adK7kuuunQSmkCz9BwJPkYJsfI9YjOnyByeotTF2LH7CPAo3M0YILHfEAeN6qmAXLmFxfujCN0AQJ-IjY-NJX2XtCHlX9t4aQ60nYR5miin2951hflw3ukCIoyG_LL-nhyG5Xgq8w4KdZEdt8dWpGuRjCJ2cfoKX12Hu8kuJltSo3kdroxvw-OE0Ch4ancXvCXdrnzA3QzQIClp2bEBUu5Rhc5wZsxv3zF07nfSgNOi6SsifFDUPjNFhMGj5s3zWxCTSsyh_P5DQ5BBbOJxLKjomOFdg&amp;X-OWA-CANARY=bdvoV0iLXyQAAAAAAAAAANB08qejRtwY4oDUa9WqW6l_mfmQmrxeOFSorJHFK_66bD4h2tNKrY4.&amp;owa=outlook.office.com&amp;scriptVer=20240308003.10&amp;clientId=D6B08EEB12F24765A870AABBDEC9035E&amp;animation=true">
            <a:extLst>
              <a:ext uri="{FF2B5EF4-FFF2-40B4-BE49-F238E27FC236}">
                <a16:creationId xmlns:a16="http://schemas.microsoft.com/office/drawing/2014/main" id="{3A4ADD09-63F3-4519-A0CD-7954F2BC430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5073" y="4111419"/>
            <a:ext cx="1960364" cy="260838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s://attachments.office.net/owa/JHarrison%40alsagerhighfields.cheshire.sch.uk/service.svc/s/GetAttachmentThumbnail?id=AAMkADFhODExM2RiLTA1YzYtNDBkYy1hYzhjLTYzYjM0NmY2N2Q3ZgBGAAAAAAD9KwyOnsGjQqY6l9eyExVdBwC4QXSbnoIHR6Gt7BoWtlGaAAAAAAEMAAC4QXSbnoIHR6Gt7BoWtlGaAAE5kXoSAAABEgAQABmaNFmBfDJNv5RGCPUbTco%3D&amp;thumbnailType=2&amp;token=eyJhbGciOiJSUzI1NiIsImtpZCI6IkU1RDJGMEY4REE5M0I2NzA5QzQzQTlFOEE2MTQzQzAzRDYyRjlBODAiLCJ0eXAiOiJKV1QiLCJ4NXQiOiI1ZEx3LU5xVHRuQ2NRNm5vcGhROEE5WXZtb0EifQ.eyJvcmlnaW4iOiJodHRwczovL291dGxvb2sub2ZmaWNlLmNvbSIsInVjIjoiNmJkZThhN2YyMzU5NDE0MGJlZGYwOGUyODc0ZTM4NzQiLCJzaWduaW5fc3RhdGUiOiJbXCJrbXNpXCJdIiwidmVyIjoiRXhjaGFuZ2UuQ2FsbGJhY2suVjEiLCJhcHBjdHhzZW5kZXIiOiJPd2FEb3dubG9hZEBmMTJlOTEyZS0wMTQ0LTQzYzktOTBjZS1mNzdmNTY4ZmQ1N2IiLCJpc3NyaW5nIjoiV1ciLCJhcHBjdHgiOiJ7XCJtc2V4Y2hwcm90XCI6XCJvd2FcIixcInB1aWRcIjpcIjExNTM4MDExMjM4ODgyMzcyMzhcIixcInNjb3BlXCI6XCJPd2FEb3dubG9hZFwiLFwib2lkXCI6XCJmYzZjYjY4YS02MWU1LTRmMjQtYTYzMy03ZmNiYTM5YjM4ZDNcIixcInByaW1hcnlzaWRcIjpcIlMtMS01LTIxLTY3MzcxMzU4MS0zNDA5NDYxNjMyLTc1NzAyNTQwLTM3OTU1MTg2XCJ9IiwibmJmIjoxNzEwNjk0NjkwLCJleHAiOjE3MTA2OTQ5OTAsImlzcyI6IjAwMDAwMDAyLTAwMDAtMGZmMS1jZTAwLTAwMDAwMDAwMDAwMEBmMTJlOTEyZS0wMTQ0LTQzYzktOTBjZS1mNzdmNTY4ZmQ1N2IiLCJhdWQiOiIwMDAwMDAwMi0wMDAwLTBmZjEtY2UwMC0wMDAwMDAwMDAwMDAvYXR0YWNobWVudHMub2ZmaWNlLm5ldEBmMTJlOTEyZS0wMTQ0LTQzYzktOTBjZS1mNzdmNTY4ZmQ1N2IiLCJoYXBwIjoib3dhIn0.eCsZe2OWY5lAgP8cd9mI_YTvc1PIET5kPvc9E0hOrmhpN2njLsP2QMXh74adK7kuuunQSmkCz9BwJPkYJsfI9YjOnyByeotTF2LH7CPAo3M0YILHfEAeN6qmAXLmFxfujCN0AQJ-IjY-NJX2XtCHlX9t4aQ60nYR5miin2951hflw3ukCIoyG_LL-nhyG5Xgq8w4KdZEdt8dWpGuRjCJ2cfoKX12Hu8kuJltSo3kdroxvw-OE0Ch4ancXvCXdrnzA3QzQIClp2bEBUu5Rhc5wZsxv3zF07nfSgNOi6SsifFDUPjNFhMGj5s3zWxCTSsyh_P5DQ5BBbOJxLKjomOFdg&amp;X-OWA-CANARY=bdvoV0iLXyQAAAAAAAAAANB08qejRtwY4oDUa9WqW6l_mfmQmrxeOFSorJHFK_66bD4h2tNKrY4.&amp;owa=outlook.office.com&amp;scriptVer=20240308003.10&amp;clientId=D6B08EEB12F24765A870AABBDEC9035E&amp;animation=true">
            <a:extLst>
              <a:ext uri="{FF2B5EF4-FFF2-40B4-BE49-F238E27FC236}">
                <a16:creationId xmlns:a16="http://schemas.microsoft.com/office/drawing/2014/main" id="{E062A791-2DF1-4752-81E5-41F186EBFC9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4046" y="4111420"/>
            <a:ext cx="1960365" cy="2608386"/>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s://attachments.office.net/owa/JHarrison%40alsagerhighfields.cheshire.sch.uk/service.svc/s/GetAttachmentThumbnail?id=AAMkADFhODExM2RiLTA1YzYtNDBkYy1hYzhjLTYzYjM0NmY2N2Q3ZgBGAAAAAAD9KwyOnsGjQqY6l9eyExVdBwC4QXSbnoIHR6Gt7BoWtlGaAAAAAAEMAAC4QXSbnoIHR6Gt7BoWtlGaAAE5kXoSAAABEgAQABb66uAF185IsV6jBlf3odo%3D&amp;thumbnailType=2&amp;token=eyJhbGciOiJSUzI1NiIsImtpZCI6IkU1RDJGMEY4REE5M0I2NzA5QzQzQTlFOEE2MTQzQzAzRDYyRjlBODAiLCJ0eXAiOiJKV1QiLCJ4NXQiOiI1ZEx3LU5xVHRuQ2NRNm5vcGhROEE5WXZtb0EifQ.eyJvcmlnaW4iOiJodHRwczovL291dGxvb2sub2ZmaWNlLmNvbSIsInVjIjoiNmJkZThhN2YyMzU5NDE0MGJlZGYwOGUyODc0ZTM4NzQiLCJzaWduaW5fc3RhdGUiOiJbXCJrbXNpXCJdIiwidmVyIjoiRXhjaGFuZ2UuQ2FsbGJhY2suVjEiLCJhcHBjdHhzZW5kZXIiOiJPd2FEb3dubG9hZEBmMTJlOTEyZS0wMTQ0LTQzYzktOTBjZS1mNzdmNTY4ZmQ1N2IiLCJpc3NyaW5nIjoiV1ciLCJhcHBjdHgiOiJ7XCJtc2V4Y2hwcm90XCI6XCJvd2FcIixcInB1aWRcIjpcIjExNTM4MDExMjM4ODgyMzcyMzhcIixcInNjb3BlXCI6XCJPd2FEb3dubG9hZFwiLFwib2lkXCI6XCJmYzZjYjY4YS02MWU1LTRmMjQtYTYzMy03ZmNiYTM5YjM4ZDNcIixcInByaW1hcnlzaWRcIjpcIlMtMS01LTIxLTY3MzcxMzU4MS0zNDA5NDYxNjMyLTc1NzAyNTQwLTM3OTU1MTg2XCJ9IiwibmJmIjoxNzEwNjk0NjkwLCJleHAiOjE3MTA2OTQ5OTAsImlzcyI6IjAwMDAwMDAyLTAwMDAtMGZmMS1jZTAwLTAwMDAwMDAwMDAwMEBmMTJlOTEyZS0wMTQ0LTQzYzktOTBjZS1mNzdmNTY4ZmQ1N2IiLCJhdWQiOiIwMDAwMDAwMi0wMDAwLTBmZjEtY2UwMC0wMDAwMDAwMDAwMDAvYXR0YWNobWVudHMub2ZmaWNlLm5ldEBmMTJlOTEyZS0wMTQ0LTQzYzktOTBjZS1mNzdmNTY4ZmQ1N2IiLCJoYXBwIjoib3dhIn0.eCsZe2OWY5lAgP8cd9mI_YTvc1PIET5kPvc9E0hOrmhpN2njLsP2QMXh74adK7kuuunQSmkCz9BwJPkYJsfI9YjOnyByeotTF2LH7CPAo3M0YILHfEAeN6qmAXLmFxfujCN0AQJ-IjY-NJX2XtCHlX9t4aQ60nYR5miin2951hflw3ukCIoyG_LL-nhyG5Xgq8w4KdZEdt8dWpGuRjCJ2cfoKX12Hu8kuJltSo3kdroxvw-OE0Ch4ancXvCXdrnzA3QzQIClp2bEBUu5Rhc5wZsxv3zF07nfSgNOi6SsifFDUPjNFhMGj5s3zWxCTSsyh_P5DQ5BBbOJxLKjomOFdg&amp;X-OWA-CANARY=bdvoV0iLXyQAAAAAAAAAANB08qejRtwY4oDUa9WqW6l_mfmQmrxeOFSorJHFK_66bD4h2tNKrY4.&amp;owa=outlook.office.com&amp;scriptVer=20240308003.10&amp;clientId=D6B08EEB12F24765A870AABBDEC9035E&amp;animation=true">
            <a:extLst>
              <a:ext uri="{FF2B5EF4-FFF2-40B4-BE49-F238E27FC236}">
                <a16:creationId xmlns:a16="http://schemas.microsoft.com/office/drawing/2014/main" id="{B37D798A-0525-47D0-A4C1-DB762D55D59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32073" y="4440802"/>
            <a:ext cx="2594090" cy="1949621"/>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https://attachments.office.net/owa/JHarrison%40alsagerhighfields.cheshire.sch.uk/service.svc/s/GetAttachmentThumbnail?id=AAMkADFhODExM2RiLTA1YzYtNDBkYy1hYzhjLTYzYjM0NmY2N2Q3ZgBGAAAAAAD9KwyOnsGjQqY6l9eyExVdBwC4QXSbnoIHR6Gt7BoWtlGaAAAAAAEMAAC4QXSbnoIHR6Gt7BoWtlGaAAE5kXoSAAABEgAQAMnKH4XR5wNDqZjSGNFCmW4%3D&amp;thumbnailType=2&amp;token=eyJhbGciOiJSUzI1NiIsImtpZCI6IkU1RDJGMEY4REE5M0I2NzA5QzQzQTlFOEE2MTQzQzAzRDYyRjlBODAiLCJ0eXAiOiJKV1QiLCJ4NXQiOiI1ZEx3LU5xVHRuQ2NRNm5vcGhROEE5WXZtb0EifQ.eyJvcmlnaW4iOiJodHRwczovL291dGxvb2sub2ZmaWNlLmNvbSIsInVjIjoiNmJkZThhN2YyMzU5NDE0MGJlZGYwOGUyODc0ZTM4NzQiLCJzaWduaW5fc3RhdGUiOiJbXCJrbXNpXCJdIiwidmVyIjoiRXhjaGFuZ2UuQ2FsbGJhY2suVjEiLCJhcHBjdHhzZW5kZXIiOiJPd2FEb3dubG9hZEBmMTJlOTEyZS0wMTQ0LTQzYzktOTBjZS1mNzdmNTY4ZmQ1N2IiLCJpc3NyaW5nIjoiV1ciLCJhcHBjdHgiOiJ7XCJtc2V4Y2hwcm90XCI6XCJvd2FcIixcInB1aWRcIjpcIjExNTM4MDExMjM4ODgyMzcyMzhcIixcInNjb3BlXCI6XCJPd2FEb3dubG9hZFwiLFwib2lkXCI6XCJmYzZjYjY4YS02MWU1LTRmMjQtYTYzMy03ZmNiYTM5YjM4ZDNcIixcInByaW1hcnlzaWRcIjpcIlMtMS01LTIxLTY3MzcxMzU4MS0zNDA5NDYxNjMyLTc1NzAyNTQwLTM3OTU1MTg2XCJ9IiwibmJmIjoxNzEwNjk0NjkwLCJleHAiOjE3MTA2OTQ5OTAsImlzcyI6IjAwMDAwMDAyLTAwMDAtMGZmMS1jZTAwLTAwMDAwMDAwMDAwMEBmMTJlOTEyZS0wMTQ0LTQzYzktOTBjZS1mNzdmNTY4ZmQ1N2IiLCJhdWQiOiIwMDAwMDAwMi0wMDAwLTBmZjEtY2UwMC0wMDAwMDAwMDAwMDAvYXR0YWNobWVudHMub2ZmaWNlLm5ldEBmMTJlOTEyZS0wMTQ0LTQzYzktOTBjZS1mNzdmNTY4ZmQ1N2IiLCJoYXBwIjoib3dhIn0.eCsZe2OWY5lAgP8cd9mI_YTvc1PIET5kPvc9E0hOrmhpN2njLsP2QMXh74adK7kuuunQSmkCz9BwJPkYJsfI9YjOnyByeotTF2LH7CPAo3M0YILHfEAeN6qmAXLmFxfujCN0AQJ-IjY-NJX2XtCHlX9t4aQ60nYR5miin2951hflw3ukCIoyG_LL-nhyG5Xgq8w4KdZEdt8dWpGuRjCJ2cfoKX12Hu8kuJltSo3kdroxvw-OE0Ch4ancXvCXdrnzA3QzQIClp2bEBUu5Rhc5wZsxv3zF07nfSgNOi6SsifFDUPjNFhMGj5s3zWxCTSsyh_P5DQ5BBbOJxLKjomOFdg&amp;X-OWA-CANARY=bdvoV0iLXyQAAAAAAAAAANB08qejRtwY4oDUa9WqW6l_mfmQmrxeOFSorJHFK_66bD4h2tNKrY4.&amp;owa=outlook.office.com&amp;scriptVer=20240308003.10&amp;clientId=D6B08EEB12F24765A870AABBDEC9035E&amp;animation=true">
            <a:extLst>
              <a:ext uri="{FF2B5EF4-FFF2-40B4-BE49-F238E27FC236}">
                <a16:creationId xmlns:a16="http://schemas.microsoft.com/office/drawing/2014/main" id="{E75C802B-B215-4A25-9EA2-952BC41D8B1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73059" y="4111420"/>
            <a:ext cx="1960366" cy="2608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3286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003CBE9-8F1B-443B-B563-566083A69602}"/>
              </a:ext>
            </a:extLst>
          </p:cNvPr>
          <p:cNvSpPr/>
          <p:nvPr/>
        </p:nvSpPr>
        <p:spPr>
          <a:xfrm>
            <a:off x="1769753" y="205712"/>
            <a:ext cx="8652497" cy="830997"/>
          </a:xfrm>
          <a:prstGeom prst="rect">
            <a:avLst/>
          </a:prstGeom>
        </p:spPr>
        <p:txBody>
          <a:bodyPr wrap="none">
            <a:spAutoFit/>
          </a:bodyPr>
          <a:lstStyle/>
          <a:p>
            <a:pPr algn="ctr"/>
            <a:r>
              <a:rPr lang="en-GB" sz="4800" dirty="0">
                <a:latin typeface="Arial Black" panose="020B0A04020102020204" pitchFamily="34" charset="0"/>
              </a:rPr>
              <a:t>Day 2 – Tuesday 19</a:t>
            </a:r>
            <a:r>
              <a:rPr lang="en-GB" sz="4800" baseline="30000" dirty="0">
                <a:latin typeface="Arial Black" panose="020B0A04020102020204" pitchFamily="34" charset="0"/>
              </a:rPr>
              <a:t>th</a:t>
            </a:r>
            <a:r>
              <a:rPr lang="en-GB" sz="4800" dirty="0">
                <a:latin typeface="Arial Black" panose="020B0A04020102020204" pitchFamily="34" charset="0"/>
              </a:rPr>
              <a:t> May</a:t>
            </a:r>
          </a:p>
        </p:txBody>
      </p:sp>
      <p:sp>
        <p:nvSpPr>
          <p:cNvPr id="3" name="Rectangle 2">
            <a:extLst>
              <a:ext uri="{FF2B5EF4-FFF2-40B4-BE49-F238E27FC236}">
                <a16:creationId xmlns:a16="http://schemas.microsoft.com/office/drawing/2014/main" id="{8BB8C895-D900-46FE-9360-7FC00006E05A}"/>
              </a:ext>
            </a:extLst>
          </p:cNvPr>
          <p:cNvSpPr/>
          <p:nvPr/>
        </p:nvSpPr>
        <p:spPr>
          <a:xfrm>
            <a:off x="273340" y="940723"/>
            <a:ext cx="11918660" cy="3108543"/>
          </a:xfrm>
          <a:prstGeom prst="rect">
            <a:avLst/>
          </a:prstGeom>
        </p:spPr>
        <p:txBody>
          <a:bodyPr wrap="square">
            <a:spAutoFit/>
          </a:bodyPr>
          <a:lstStyle/>
          <a:p>
            <a:pPr fontAlgn="base"/>
            <a:r>
              <a:rPr lang="en-GB" sz="2800" dirty="0">
                <a:solidFill>
                  <a:srgbClr val="000000"/>
                </a:solidFill>
                <a:latin typeface="Calibri" panose="020F0502020204030204" pitchFamily="34" charset="0"/>
              </a:rPr>
              <a:t>Up, dressed and ready for breakfast at </a:t>
            </a:r>
            <a:r>
              <a:rPr lang="en-GB" sz="2800" dirty="0">
                <a:latin typeface="Calibri" panose="020F0502020204030204" pitchFamily="34" charset="0"/>
              </a:rPr>
              <a:t>7.30/8 o’clock </a:t>
            </a:r>
            <a:r>
              <a:rPr lang="en-GB" sz="2800" dirty="0">
                <a:solidFill>
                  <a:srgbClr val="000000"/>
                </a:solidFill>
                <a:latin typeface="Calibri" panose="020F0502020204030204" pitchFamily="34" charset="0"/>
              </a:rPr>
              <a:t>(toast with butter and jam, cereal, fruit)</a:t>
            </a:r>
          </a:p>
          <a:p>
            <a:pPr fontAlgn="base"/>
            <a:r>
              <a:rPr lang="en-GB" sz="2800" dirty="0">
                <a:solidFill>
                  <a:srgbClr val="000000"/>
                </a:solidFill>
                <a:latin typeface="Calibri" panose="020F0502020204030204" pitchFamily="34" charset="0"/>
              </a:rPr>
              <a:t>A morning of museums – this could include The Science Museum, The Natural History Museum, and The Victoria and Albert, depending on time spent in the various exhibitions. We hope to visit at least two.</a:t>
            </a:r>
            <a:endParaRPr lang="en-GB" sz="2800" dirty="0">
              <a:solidFill>
                <a:srgbClr val="000000"/>
              </a:solidFill>
              <a:latin typeface="Segoe UI" panose="020B0502040204020203" pitchFamily="34" charset="0"/>
            </a:endParaRPr>
          </a:p>
          <a:p>
            <a:pPr fontAlgn="base"/>
            <a:r>
              <a:rPr lang="en-GB" sz="2800" dirty="0">
                <a:solidFill>
                  <a:srgbClr val="000000"/>
                </a:solidFill>
                <a:latin typeface="Calibri" panose="020F0502020204030204" pitchFamily="34" charset="0"/>
              </a:rPr>
              <a:t>Packed lunch (organised by staff) to include a cheese or ham bap, fruit, crisps, small chocolate/snack bar </a:t>
            </a:r>
            <a:endParaRPr lang="en-GB" sz="2800" b="0" i="0" dirty="0">
              <a:solidFill>
                <a:srgbClr val="000000"/>
              </a:solidFill>
              <a:effectLst/>
              <a:latin typeface="Segoe UI" panose="020B0502040204020203" pitchFamily="34" charset="0"/>
            </a:endParaRPr>
          </a:p>
        </p:txBody>
      </p:sp>
      <p:pic>
        <p:nvPicPr>
          <p:cNvPr id="11" name="Picture 12" descr="Victoria and Albert Museum - Wikipedia">
            <a:extLst>
              <a:ext uri="{FF2B5EF4-FFF2-40B4-BE49-F238E27FC236}">
                <a16:creationId xmlns:a16="http://schemas.microsoft.com/office/drawing/2014/main" id="{ADF7C90F-A25B-4569-A183-824CD6A297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59262" y="3758215"/>
            <a:ext cx="3012466" cy="289407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6" descr="Science Museum - Museum - visitlondon.com">
            <a:extLst>
              <a:ext uri="{FF2B5EF4-FFF2-40B4-BE49-F238E27FC236}">
                <a16:creationId xmlns:a16="http://schemas.microsoft.com/office/drawing/2014/main" id="{7BA78B2D-0404-4E9B-BE42-03C02C5279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0556" y="4222714"/>
            <a:ext cx="4033902" cy="2258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3584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4183C9-CF1C-430B-8982-0891F07C4AD8}"/>
              </a:ext>
            </a:extLst>
          </p:cNvPr>
          <p:cNvSpPr txBox="1"/>
          <p:nvPr/>
        </p:nvSpPr>
        <p:spPr>
          <a:xfrm>
            <a:off x="3909392" y="582067"/>
            <a:ext cx="8026669" cy="4401205"/>
          </a:xfrm>
          <a:prstGeom prst="rect">
            <a:avLst/>
          </a:prstGeom>
          <a:noFill/>
        </p:spPr>
        <p:txBody>
          <a:bodyPr wrap="square" rtlCol="0">
            <a:spAutoFit/>
          </a:bodyPr>
          <a:lstStyle/>
          <a:p>
            <a:pPr fontAlgn="base"/>
            <a:r>
              <a:rPr lang="en-GB" sz="2800" dirty="0">
                <a:solidFill>
                  <a:srgbClr val="000000"/>
                </a:solidFill>
                <a:latin typeface="Calibri" panose="020F0502020204030204" pitchFamily="34" charset="0"/>
              </a:rPr>
              <a:t>Afternoon:</a:t>
            </a:r>
          </a:p>
          <a:p>
            <a:pPr fontAlgn="base"/>
            <a:r>
              <a:rPr lang="en-GB" sz="2800" dirty="0">
                <a:solidFill>
                  <a:srgbClr val="000000"/>
                </a:solidFill>
                <a:latin typeface="Calibri" panose="020F0502020204030204" pitchFamily="34" charset="0"/>
              </a:rPr>
              <a:t>Tube to Westminster</a:t>
            </a:r>
          </a:p>
          <a:p>
            <a:pPr fontAlgn="base"/>
            <a:r>
              <a:rPr lang="en-GB" sz="2800" dirty="0">
                <a:solidFill>
                  <a:srgbClr val="000000"/>
                </a:solidFill>
                <a:latin typeface="Calibri" panose="020F0502020204030204" pitchFamily="34" charset="0"/>
              </a:rPr>
              <a:t>Visit The Houses of Parliament and sightseeing and exploration of local area</a:t>
            </a:r>
          </a:p>
          <a:p>
            <a:pPr fontAlgn="base"/>
            <a:r>
              <a:rPr lang="en-GB" sz="2800" dirty="0">
                <a:solidFill>
                  <a:srgbClr val="000000"/>
                </a:solidFill>
                <a:latin typeface="Calibri" panose="020F0502020204030204" pitchFamily="34" charset="0"/>
              </a:rPr>
              <a:t>Walk along Southbank, taking in the sights including the London Eye and street performers. </a:t>
            </a:r>
          </a:p>
          <a:p>
            <a:pPr fontAlgn="base"/>
            <a:r>
              <a:rPr lang="en-GB" sz="2800" dirty="0">
                <a:solidFill>
                  <a:srgbClr val="000000"/>
                </a:solidFill>
                <a:latin typeface="Calibri" panose="020F0502020204030204" pitchFamily="34" charset="0"/>
              </a:rPr>
              <a:t>Return to HMS Belfast for tea via The Globe– children will pre-order</a:t>
            </a:r>
            <a:endParaRPr lang="en-GB" sz="2800" dirty="0">
              <a:solidFill>
                <a:srgbClr val="000000"/>
              </a:solidFill>
              <a:latin typeface="Segoe UI" panose="020B0502040204020203" pitchFamily="34" charset="0"/>
            </a:endParaRPr>
          </a:p>
          <a:p>
            <a:pPr fontAlgn="base"/>
            <a:r>
              <a:rPr lang="en-GB" sz="2800" dirty="0">
                <a:solidFill>
                  <a:srgbClr val="000000"/>
                </a:solidFill>
                <a:latin typeface="Calibri" panose="020F0502020204030204" pitchFamily="34" charset="0"/>
              </a:rPr>
              <a:t>Evening activities on and around the ship</a:t>
            </a:r>
          </a:p>
          <a:p>
            <a:pPr fontAlgn="base"/>
            <a:endParaRPr lang="en-GB" sz="2800" dirty="0">
              <a:solidFill>
                <a:srgbClr val="000000"/>
              </a:solidFill>
              <a:latin typeface="Segoe UI" panose="020B0502040204020203" pitchFamily="34" charset="0"/>
            </a:endParaRPr>
          </a:p>
        </p:txBody>
      </p:sp>
      <p:pic>
        <p:nvPicPr>
          <p:cNvPr id="9" name="Picture 14" descr="Natural History Museum, London - Wikipedia">
            <a:extLst>
              <a:ext uri="{FF2B5EF4-FFF2-40B4-BE49-F238E27FC236}">
                <a16:creationId xmlns:a16="http://schemas.microsoft.com/office/drawing/2014/main" id="{1352C2DB-0582-4BCA-8285-BFFAB6AD31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1100" y="4582996"/>
            <a:ext cx="2792391" cy="177596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Palace of Westminster - Wikipedia">
            <a:extLst>
              <a:ext uri="{FF2B5EF4-FFF2-40B4-BE49-F238E27FC236}">
                <a16:creationId xmlns:a16="http://schemas.microsoft.com/office/drawing/2014/main" id="{29B0741E-D226-468B-ABB7-C396B35FB0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8936" y="4582996"/>
            <a:ext cx="4361964" cy="22085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St Stephen's Entrance to the Houses of Parliament, Westmin… | Flickr">
            <a:extLst>
              <a:ext uri="{FF2B5EF4-FFF2-40B4-BE49-F238E27FC236}">
                <a16:creationId xmlns:a16="http://schemas.microsoft.com/office/drawing/2014/main" id="{736EA9B3-C76D-4194-B9E2-9DC47E261F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101" y="429661"/>
            <a:ext cx="2792391" cy="209159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Stepping inside British history at the Houses of Parliament">
            <a:extLst>
              <a:ext uri="{FF2B5EF4-FFF2-40B4-BE49-F238E27FC236}">
                <a16:creationId xmlns:a16="http://schemas.microsoft.com/office/drawing/2014/main" id="{91B79081-706F-4D19-9C41-73520DAC6B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227" y="2640727"/>
            <a:ext cx="2816265" cy="175520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ow To Get Into The Houses Of Parliament For Free | Londonist">
            <a:extLst>
              <a:ext uri="{FF2B5EF4-FFF2-40B4-BE49-F238E27FC236}">
                <a16:creationId xmlns:a16="http://schemas.microsoft.com/office/drawing/2014/main" id="{9DBAD3AF-D229-45A7-B0AC-B2D70FCF02A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66110" y="4582996"/>
            <a:ext cx="3239888" cy="2037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0648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AEAA8C7-5228-4DA1-8F3D-4FFE479B2D93}"/>
              </a:ext>
            </a:extLst>
          </p:cNvPr>
          <p:cNvSpPr/>
          <p:nvPr/>
        </p:nvSpPr>
        <p:spPr>
          <a:xfrm>
            <a:off x="1268334" y="346389"/>
            <a:ext cx="9655335" cy="830997"/>
          </a:xfrm>
          <a:prstGeom prst="rect">
            <a:avLst/>
          </a:prstGeom>
        </p:spPr>
        <p:txBody>
          <a:bodyPr wrap="none">
            <a:spAutoFit/>
          </a:bodyPr>
          <a:lstStyle/>
          <a:p>
            <a:pPr algn="ctr"/>
            <a:r>
              <a:rPr lang="en-GB" sz="4800" dirty="0">
                <a:latin typeface="Arial Black" panose="020B0A04020102020204" pitchFamily="34" charset="0"/>
              </a:rPr>
              <a:t>Day 3 – Wednesday 20</a:t>
            </a:r>
            <a:r>
              <a:rPr lang="en-GB" sz="4800" baseline="30000" dirty="0">
                <a:latin typeface="Arial Black" panose="020B0A04020102020204" pitchFamily="34" charset="0"/>
              </a:rPr>
              <a:t>th</a:t>
            </a:r>
            <a:r>
              <a:rPr lang="en-GB" sz="4800" dirty="0">
                <a:latin typeface="Arial Black" panose="020B0A04020102020204" pitchFamily="34" charset="0"/>
              </a:rPr>
              <a:t> May</a:t>
            </a:r>
          </a:p>
        </p:txBody>
      </p:sp>
      <p:sp>
        <p:nvSpPr>
          <p:cNvPr id="4" name="TextBox 3">
            <a:extLst>
              <a:ext uri="{FF2B5EF4-FFF2-40B4-BE49-F238E27FC236}">
                <a16:creationId xmlns:a16="http://schemas.microsoft.com/office/drawing/2014/main" id="{AA91DA5E-5898-4191-9282-0416105F8FAB}"/>
              </a:ext>
            </a:extLst>
          </p:cNvPr>
          <p:cNvSpPr txBox="1"/>
          <p:nvPr/>
        </p:nvSpPr>
        <p:spPr>
          <a:xfrm>
            <a:off x="3516923" y="1305341"/>
            <a:ext cx="8285624" cy="4832092"/>
          </a:xfrm>
          <a:prstGeom prst="rect">
            <a:avLst/>
          </a:prstGeom>
          <a:noFill/>
        </p:spPr>
        <p:txBody>
          <a:bodyPr wrap="square" rtlCol="0">
            <a:spAutoFit/>
          </a:bodyPr>
          <a:lstStyle/>
          <a:p>
            <a:pPr fontAlgn="base"/>
            <a:r>
              <a:rPr lang="en-GB" sz="2800" dirty="0"/>
              <a:t>Up, dressed, packed and ready for breakfast at 7.30 o’clock</a:t>
            </a:r>
          </a:p>
          <a:p>
            <a:pPr fontAlgn="base"/>
            <a:r>
              <a:rPr lang="en-GB" sz="2800" dirty="0"/>
              <a:t>Tube to Euston Station to drop off bags at the secure hold </a:t>
            </a:r>
          </a:p>
          <a:p>
            <a:pPr fontAlgn="base"/>
            <a:r>
              <a:rPr lang="en-GB" sz="2800" dirty="0"/>
              <a:t>Visit Westminster for the Changing of the Guards ceremony, sightseeing and exploration of the  surrounding area, including a walk to Buckingham Palace and hopefully Downing Street. </a:t>
            </a:r>
          </a:p>
          <a:p>
            <a:pPr fontAlgn="base"/>
            <a:r>
              <a:rPr lang="en-GB" sz="2800" dirty="0"/>
              <a:t>Visit Trafalgar Square to see Nelson’s Column and the National Gallery.</a:t>
            </a:r>
          </a:p>
          <a:p>
            <a:pPr fontAlgn="base"/>
            <a:r>
              <a:rPr lang="en-GB" sz="2800" dirty="0"/>
              <a:t>Pre-ordered hot lunch at Pizza Express</a:t>
            </a:r>
          </a:p>
        </p:txBody>
      </p:sp>
      <p:pic>
        <p:nvPicPr>
          <p:cNvPr id="5" name="Picture 6" descr="London Euston Train Station Promotional Space">
            <a:extLst>
              <a:ext uri="{FF2B5EF4-FFF2-40B4-BE49-F238E27FC236}">
                <a16:creationId xmlns:a16="http://schemas.microsoft.com/office/drawing/2014/main" id="{5785435F-F599-464B-9788-17BBDEB7A0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9453" y="1305341"/>
            <a:ext cx="2755845" cy="18338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8" descr="Changing the Guard London - Special Event - visitlondon.com">
            <a:extLst>
              <a:ext uri="{FF2B5EF4-FFF2-40B4-BE49-F238E27FC236}">
                <a16:creationId xmlns:a16="http://schemas.microsoft.com/office/drawing/2014/main" id="{67E8AFB2-20A8-41A5-AD2F-44B021D423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453" y="3220902"/>
            <a:ext cx="2764368" cy="154804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0" descr="Buckingham Palace | History, Description, Changing of the Guard, &amp; Facts |  Britannica">
            <a:extLst>
              <a:ext uri="{FF2B5EF4-FFF2-40B4-BE49-F238E27FC236}">
                <a16:creationId xmlns:a16="http://schemas.microsoft.com/office/drawing/2014/main" id="{95D6DB17-0F9E-4894-94D8-90A5BBF7AD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9453" y="4886494"/>
            <a:ext cx="2764368" cy="15480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674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12CB9F-AEC6-4DC0-88B6-4618E9192E2A}"/>
              </a:ext>
            </a:extLst>
          </p:cNvPr>
          <p:cNvSpPr txBox="1"/>
          <p:nvPr/>
        </p:nvSpPr>
        <p:spPr>
          <a:xfrm>
            <a:off x="4107766" y="267286"/>
            <a:ext cx="7765365" cy="5693866"/>
          </a:xfrm>
          <a:prstGeom prst="rect">
            <a:avLst/>
          </a:prstGeom>
          <a:noFill/>
        </p:spPr>
        <p:txBody>
          <a:bodyPr wrap="square" rtlCol="0">
            <a:spAutoFit/>
          </a:bodyPr>
          <a:lstStyle/>
          <a:p>
            <a:pPr fontAlgn="base"/>
            <a:r>
              <a:rPr lang="en-GB" sz="2800" dirty="0"/>
              <a:t>Afternoon:</a:t>
            </a:r>
          </a:p>
          <a:p>
            <a:pPr fontAlgn="base"/>
            <a:r>
              <a:rPr lang="en-GB" sz="2800" dirty="0"/>
              <a:t>Walk through Covent Garden to the Lyceum Theatre to watch </a:t>
            </a:r>
            <a:r>
              <a:rPr lang="en-GB" sz="2800" i="1" dirty="0"/>
              <a:t>The Lion King</a:t>
            </a:r>
            <a:r>
              <a:rPr lang="en-GB" sz="2800" dirty="0"/>
              <a:t> </a:t>
            </a:r>
          </a:p>
          <a:p>
            <a:pPr fontAlgn="base"/>
            <a:endParaRPr lang="en-GB" sz="2800" dirty="0"/>
          </a:p>
          <a:p>
            <a:pPr fontAlgn="base"/>
            <a:r>
              <a:rPr lang="en-GB" sz="2800" dirty="0"/>
              <a:t>Tube to Euston Station and collection of bags</a:t>
            </a:r>
          </a:p>
          <a:p>
            <a:pPr fontAlgn="base"/>
            <a:endParaRPr lang="en-GB" sz="2800" dirty="0"/>
          </a:p>
          <a:p>
            <a:pPr fontAlgn="base"/>
            <a:r>
              <a:rPr lang="en-GB" sz="2800" dirty="0"/>
              <a:t>Train home at 6.33pm, arriving at Crewe Station at 8.09pm</a:t>
            </a:r>
          </a:p>
          <a:p>
            <a:pPr fontAlgn="base"/>
            <a:endParaRPr lang="en-GB" sz="2800" dirty="0"/>
          </a:p>
          <a:p>
            <a:pPr fontAlgn="base"/>
            <a:r>
              <a:rPr lang="en-GB" sz="2800" dirty="0"/>
              <a:t>Tea on the train, provided by staff (as Tuesday lunch)</a:t>
            </a:r>
          </a:p>
          <a:p>
            <a:pPr fontAlgn="base"/>
            <a:endParaRPr lang="en-GB" sz="2800" dirty="0"/>
          </a:p>
          <a:p>
            <a:pPr fontAlgn="base"/>
            <a:endParaRPr lang="en-GB" sz="2800" dirty="0"/>
          </a:p>
          <a:p>
            <a:pPr fontAlgn="base"/>
            <a:r>
              <a:rPr lang="en-GB" sz="2800" dirty="0"/>
              <a:t>Staff collapse in a heap! </a:t>
            </a:r>
          </a:p>
        </p:txBody>
      </p:sp>
      <p:pic>
        <p:nvPicPr>
          <p:cNvPr id="6146" name="Picture 2" descr="9 Best Places to Visit in Covent Garden, London - A round-up of the most  recommended landmarks, shops, and restaurants – Go Guides">
            <a:extLst>
              <a:ext uri="{FF2B5EF4-FFF2-40B4-BE49-F238E27FC236}">
                <a16:creationId xmlns:a16="http://schemas.microsoft.com/office/drawing/2014/main" id="{48D8210B-A378-4090-AA6E-978FAA915C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030" y="154744"/>
            <a:ext cx="3376247" cy="224673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8" descr="Lyceum Theatre London | Home of The Lion King | SeatPlan">
            <a:extLst>
              <a:ext uri="{FF2B5EF4-FFF2-40B4-BE49-F238E27FC236}">
                <a16:creationId xmlns:a16="http://schemas.microsoft.com/office/drawing/2014/main" id="{488A81B8-99F7-43D2-8D84-22ADF428EC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029" y="2567355"/>
            <a:ext cx="3376247" cy="2025748"/>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The Lion King | Book Theatre Tickets for The Lion King Musical">
            <a:extLst>
              <a:ext uri="{FF2B5EF4-FFF2-40B4-BE49-F238E27FC236}">
                <a16:creationId xmlns:a16="http://schemas.microsoft.com/office/drawing/2014/main" id="{FB7A877D-67BD-46C1-8FEC-D730EF7DC9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029" y="4758975"/>
            <a:ext cx="3376247" cy="1908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6006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47B064-4BC2-47C2-83D6-C69BE6262812}"/>
              </a:ext>
            </a:extLst>
          </p:cNvPr>
          <p:cNvSpPr txBox="1"/>
          <p:nvPr/>
        </p:nvSpPr>
        <p:spPr>
          <a:xfrm>
            <a:off x="576775" y="1280160"/>
            <a:ext cx="10550770" cy="3539430"/>
          </a:xfrm>
          <a:prstGeom prst="rect">
            <a:avLst/>
          </a:prstGeom>
          <a:noFill/>
        </p:spPr>
        <p:txBody>
          <a:bodyPr wrap="square" rtlCol="0">
            <a:spAutoFit/>
          </a:bodyPr>
          <a:lstStyle/>
          <a:p>
            <a:endParaRPr lang="en-GB" sz="3200" dirty="0"/>
          </a:p>
          <a:p>
            <a:endParaRPr lang="en-GB" sz="3200" dirty="0"/>
          </a:p>
          <a:p>
            <a:r>
              <a:rPr lang="en-GB" sz="3200" dirty="0"/>
              <a:t>Registration will remain open until 10.30 am to allow the children a lie-in.</a:t>
            </a:r>
          </a:p>
          <a:p>
            <a:endParaRPr lang="en-GB" sz="3200" dirty="0"/>
          </a:p>
          <a:p>
            <a:r>
              <a:rPr lang="en-GB" sz="3200" dirty="0"/>
              <a:t>Children are welcome to arrive from the normal time, however. </a:t>
            </a:r>
          </a:p>
        </p:txBody>
      </p:sp>
      <p:sp>
        <p:nvSpPr>
          <p:cNvPr id="3" name="Rectangle 2">
            <a:extLst>
              <a:ext uri="{FF2B5EF4-FFF2-40B4-BE49-F238E27FC236}">
                <a16:creationId xmlns:a16="http://schemas.microsoft.com/office/drawing/2014/main" id="{FF990CA3-6301-49AE-9166-B5AD89815DC0}"/>
              </a:ext>
            </a:extLst>
          </p:cNvPr>
          <p:cNvSpPr/>
          <p:nvPr/>
        </p:nvSpPr>
        <p:spPr>
          <a:xfrm>
            <a:off x="2248623" y="864661"/>
            <a:ext cx="7694753" cy="830997"/>
          </a:xfrm>
          <a:prstGeom prst="rect">
            <a:avLst/>
          </a:prstGeom>
        </p:spPr>
        <p:txBody>
          <a:bodyPr wrap="square">
            <a:spAutoFit/>
          </a:bodyPr>
          <a:lstStyle/>
          <a:p>
            <a:r>
              <a:rPr lang="en-GB" sz="4800" dirty="0">
                <a:latin typeface="Arial Black" panose="020B0A04020102020204" pitchFamily="34" charset="0"/>
              </a:rPr>
              <a:t>Thursday 21</a:t>
            </a:r>
            <a:r>
              <a:rPr lang="en-GB" sz="4800" baseline="30000" dirty="0">
                <a:latin typeface="Arial Black" panose="020B0A04020102020204" pitchFamily="34" charset="0"/>
              </a:rPr>
              <a:t>st</a:t>
            </a:r>
            <a:r>
              <a:rPr lang="en-GB" sz="4800" dirty="0">
                <a:latin typeface="Arial Black" panose="020B0A04020102020204" pitchFamily="34" charset="0"/>
              </a:rPr>
              <a:t> May</a:t>
            </a:r>
          </a:p>
        </p:txBody>
      </p:sp>
    </p:spTree>
    <p:extLst>
      <p:ext uri="{BB962C8B-B14F-4D97-AF65-F5344CB8AC3E}">
        <p14:creationId xmlns:p14="http://schemas.microsoft.com/office/powerpoint/2010/main" val="1059753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807</TotalTime>
  <Words>1361</Words>
  <Application>Microsoft Office PowerPoint</Application>
  <PresentationFormat>Widescreen</PresentationFormat>
  <Paragraphs>108</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Arial Black</vt:lpstr>
      <vt:lpstr>Calibri</vt:lpstr>
      <vt:lpstr>Calibri Light</vt:lpstr>
      <vt:lpstr>Segoe UI</vt:lpstr>
      <vt:lpstr>Office Theme</vt:lpstr>
      <vt:lpstr> We’re going to London!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We’re going to London!</dc:title>
  <dc:creator>Julie Harrison</dc:creator>
  <cp:lastModifiedBy>JHarrison</cp:lastModifiedBy>
  <cp:revision>37</cp:revision>
  <dcterms:created xsi:type="dcterms:W3CDTF">2024-03-17T16:37:50Z</dcterms:created>
  <dcterms:modified xsi:type="dcterms:W3CDTF">2026-03-01T17:38:15Z</dcterms:modified>
</cp:coreProperties>
</file>