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68" r:id="rId3"/>
    <p:sldId id="257" r:id="rId4"/>
    <p:sldId id="259" r:id="rId5"/>
    <p:sldId id="301" r:id="rId6"/>
    <p:sldId id="296" r:id="rId7"/>
    <p:sldId id="265" r:id="rId8"/>
    <p:sldId id="300" r:id="rId9"/>
    <p:sldId id="299" r:id="rId10"/>
    <p:sldId id="315" r:id="rId11"/>
    <p:sldId id="297" r:id="rId12"/>
    <p:sldId id="270" r:id="rId13"/>
    <p:sldId id="303" r:id="rId14"/>
    <p:sldId id="312" r:id="rId15"/>
    <p:sldId id="302" r:id="rId16"/>
    <p:sldId id="304" r:id="rId17"/>
    <p:sldId id="306" r:id="rId18"/>
    <p:sldId id="307" r:id="rId19"/>
    <p:sldId id="308" r:id="rId20"/>
    <p:sldId id="309" r:id="rId21"/>
    <p:sldId id="342" r:id="rId22"/>
    <p:sldId id="310" r:id="rId23"/>
    <p:sldId id="334" r:id="rId24"/>
    <p:sldId id="343" r:id="rId25"/>
    <p:sldId id="272" r:id="rId26"/>
    <p:sldId id="314" r:id="rId27"/>
  </p:sldIdLst>
  <p:sldSz cx="9144000" cy="6858000" type="screen4x3"/>
  <p:notesSz cx="6888163" cy="100187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57" autoAdjust="0"/>
    <p:restoredTop sz="68561" autoAdjust="0"/>
  </p:normalViewPr>
  <p:slideViewPr>
    <p:cSldViewPr>
      <p:cViewPr varScale="1">
        <p:scale>
          <a:sx n="50" d="100"/>
          <a:sy n="50" d="100"/>
        </p:scale>
        <p:origin x="1884"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2430" tIns="46215" rIns="92430" bIns="46215"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01698" y="0"/>
            <a:ext cx="2984871" cy="500936"/>
          </a:xfrm>
          <a:prstGeom prst="rect">
            <a:avLst/>
          </a:prstGeom>
        </p:spPr>
        <p:txBody>
          <a:bodyPr vert="horz" lIns="92430" tIns="46215" rIns="92430" bIns="46215" rtlCol="0"/>
          <a:lstStyle>
            <a:lvl1pPr algn="r">
              <a:defRPr sz="1200">
                <a:latin typeface="Arial" charset="0"/>
              </a:defRPr>
            </a:lvl1pPr>
          </a:lstStyle>
          <a:p>
            <a:pPr>
              <a:defRPr/>
            </a:pPr>
            <a:fld id="{25DABB8F-89DD-47F0-8649-ACEB7A0C2CF4}" type="datetimeFigureOut">
              <a:rPr lang="en-US"/>
              <a:pPr>
                <a:defRPr/>
              </a:pPr>
              <a:t>10/21/2021</a:t>
            </a:fld>
            <a:endParaRPr lang="en-US"/>
          </a:p>
        </p:txBody>
      </p:sp>
      <p:sp>
        <p:nvSpPr>
          <p:cNvPr id="4" name="Footer Placeholder 3"/>
          <p:cNvSpPr>
            <a:spLocks noGrp="1"/>
          </p:cNvSpPr>
          <p:nvPr>
            <p:ph type="ftr" sz="quarter" idx="2"/>
          </p:nvPr>
        </p:nvSpPr>
        <p:spPr>
          <a:xfrm>
            <a:off x="0" y="9516038"/>
            <a:ext cx="2984871" cy="500936"/>
          </a:xfrm>
          <a:prstGeom prst="rect">
            <a:avLst/>
          </a:prstGeom>
        </p:spPr>
        <p:txBody>
          <a:bodyPr vert="horz" lIns="92430" tIns="46215" rIns="92430" bIns="46215"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01698" y="9516038"/>
            <a:ext cx="2984871" cy="500936"/>
          </a:xfrm>
          <a:prstGeom prst="rect">
            <a:avLst/>
          </a:prstGeom>
        </p:spPr>
        <p:txBody>
          <a:bodyPr vert="horz" lIns="92430" tIns="46215" rIns="92430" bIns="46215" rtlCol="0" anchor="b"/>
          <a:lstStyle>
            <a:lvl1pPr algn="r">
              <a:defRPr sz="1200">
                <a:latin typeface="Arial" charset="0"/>
              </a:defRPr>
            </a:lvl1pPr>
          </a:lstStyle>
          <a:p>
            <a:pPr>
              <a:defRPr/>
            </a:pPr>
            <a:fld id="{5C2147C1-8039-4732-9EB0-2B4D272FCE22}" type="slidenum">
              <a:rPr lang="en-US"/>
              <a:pPr>
                <a:defRPr/>
              </a:pPr>
              <a:t>‹#›</a:t>
            </a:fld>
            <a:endParaRPr lang="en-US"/>
          </a:p>
        </p:txBody>
      </p:sp>
    </p:spTree>
    <p:extLst>
      <p:ext uri="{BB962C8B-B14F-4D97-AF65-F5344CB8AC3E}">
        <p14:creationId xmlns:p14="http://schemas.microsoft.com/office/powerpoint/2010/main" val="52345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2430" tIns="46215" rIns="92430" bIns="46215" rtlCol="0"/>
          <a:lstStyle>
            <a:lvl1pPr algn="l">
              <a:defRPr sz="1200">
                <a:latin typeface="Arial" pitchFamily="34" charset="0"/>
              </a:defRPr>
            </a:lvl1pPr>
          </a:lstStyle>
          <a:p>
            <a:pPr>
              <a:defRPr/>
            </a:pPr>
            <a:endParaRPr lang="en-GB"/>
          </a:p>
        </p:txBody>
      </p:sp>
      <p:sp>
        <p:nvSpPr>
          <p:cNvPr id="3" name="Date Placeholder 2"/>
          <p:cNvSpPr>
            <a:spLocks noGrp="1"/>
          </p:cNvSpPr>
          <p:nvPr>
            <p:ph type="dt" idx="1"/>
          </p:nvPr>
        </p:nvSpPr>
        <p:spPr>
          <a:xfrm>
            <a:off x="3901698" y="0"/>
            <a:ext cx="2984871" cy="500936"/>
          </a:xfrm>
          <a:prstGeom prst="rect">
            <a:avLst/>
          </a:prstGeom>
        </p:spPr>
        <p:txBody>
          <a:bodyPr vert="horz" lIns="92430" tIns="46215" rIns="92430" bIns="46215" rtlCol="0"/>
          <a:lstStyle>
            <a:lvl1pPr algn="r">
              <a:defRPr sz="1200">
                <a:latin typeface="Arial" pitchFamily="34" charset="0"/>
              </a:defRPr>
            </a:lvl1pPr>
          </a:lstStyle>
          <a:p>
            <a:pPr>
              <a:defRPr/>
            </a:pPr>
            <a:fld id="{13A480B6-FFA8-4F1F-88FD-BBC598D965E0}" type="datetimeFigureOut">
              <a:rPr lang="en-GB"/>
              <a:pPr>
                <a:defRPr/>
              </a:pPr>
              <a:t>21/10/2021</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2430" tIns="46215" rIns="92430" bIns="46215" rtlCol="0" anchor="ctr"/>
          <a:lstStyle/>
          <a:p>
            <a:pPr lvl="0"/>
            <a:endParaRPr lang="en-GB" noProof="0"/>
          </a:p>
        </p:txBody>
      </p:sp>
      <p:sp>
        <p:nvSpPr>
          <p:cNvPr id="5" name="Notes Placeholder 4"/>
          <p:cNvSpPr>
            <a:spLocks noGrp="1"/>
          </p:cNvSpPr>
          <p:nvPr>
            <p:ph type="body" sz="quarter" idx="3"/>
          </p:nvPr>
        </p:nvSpPr>
        <p:spPr>
          <a:xfrm>
            <a:off x="688817" y="4758890"/>
            <a:ext cx="5510530" cy="4508421"/>
          </a:xfrm>
          <a:prstGeom prst="rect">
            <a:avLst/>
          </a:prstGeom>
        </p:spPr>
        <p:txBody>
          <a:bodyPr vert="horz" lIns="92430" tIns="46215" rIns="92430" bIns="4621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516038"/>
            <a:ext cx="2984871" cy="500936"/>
          </a:xfrm>
          <a:prstGeom prst="rect">
            <a:avLst/>
          </a:prstGeom>
        </p:spPr>
        <p:txBody>
          <a:bodyPr vert="horz" lIns="92430" tIns="46215" rIns="92430" bIns="46215" rtlCol="0" anchor="b"/>
          <a:lstStyle>
            <a:lvl1pPr algn="l">
              <a:defRPr sz="1200">
                <a:latin typeface="Arial" pitchFamily="34" charset="0"/>
              </a:defRPr>
            </a:lvl1pPr>
          </a:lstStyle>
          <a:p>
            <a:pPr>
              <a:defRPr/>
            </a:pPr>
            <a:endParaRPr lang="en-GB"/>
          </a:p>
        </p:txBody>
      </p:sp>
      <p:sp>
        <p:nvSpPr>
          <p:cNvPr id="7" name="Slide Number Placeholder 6"/>
          <p:cNvSpPr>
            <a:spLocks noGrp="1"/>
          </p:cNvSpPr>
          <p:nvPr>
            <p:ph type="sldNum" sz="quarter" idx="5"/>
          </p:nvPr>
        </p:nvSpPr>
        <p:spPr>
          <a:xfrm>
            <a:off x="3901698" y="9516038"/>
            <a:ext cx="2984871" cy="500936"/>
          </a:xfrm>
          <a:prstGeom prst="rect">
            <a:avLst/>
          </a:prstGeom>
        </p:spPr>
        <p:txBody>
          <a:bodyPr vert="horz" lIns="92430" tIns="46215" rIns="92430" bIns="46215" rtlCol="0" anchor="b"/>
          <a:lstStyle>
            <a:lvl1pPr algn="r">
              <a:defRPr sz="1200">
                <a:latin typeface="Arial" pitchFamily="34" charset="0"/>
              </a:defRPr>
            </a:lvl1pPr>
          </a:lstStyle>
          <a:p>
            <a:pPr>
              <a:defRPr/>
            </a:pPr>
            <a:fld id="{07A5F7D4-0085-4A7D-9751-0F6DF42F6BA7}" type="slidenum">
              <a:rPr lang="en-GB"/>
              <a:pPr>
                <a:defRPr/>
              </a:pPr>
              <a:t>‹#›</a:t>
            </a:fld>
            <a:endParaRPr lang="en-GB"/>
          </a:p>
        </p:txBody>
      </p:sp>
    </p:spTree>
    <p:extLst>
      <p:ext uri="{BB962C8B-B14F-4D97-AF65-F5344CB8AC3E}">
        <p14:creationId xmlns:p14="http://schemas.microsoft.com/office/powerpoint/2010/main" val="501047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7A5F7D4-0085-4A7D-9751-0F6DF42F6BA7}" type="slidenum">
              <a:rPr lang="en-GB" smtClean="0"/>
              <a:pPr>
                <a:defRPr/>
              </a:pPr>
              <a:t>1</a:t>
            </a:fld>
            <a:endParaRPr lang="en-GB"/>
          </a:p>
        </p:txBody>
      </p:sp>
    </p:spTree>
    <p:extLst>
      <p:ext uri="{BB962C8B-B14F-4D97-AF65-F5344CB8AC3E}">
        <p14:creationId xmlns:p14="http://schemas.microsoft.com/office/powerpoint/2010/main" val="1886305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96"/>
            <a:r>
              <a:rPr lang="en-GB" dirty="0"/>
              <a:t>When assessing</a:t>
            </a:r>
            <a:r>
              <a:rPr lang="en-GB" baseline="0" dirty="0"/>
              <a:t> and providing advice and targets for your child we look at their skills across the building blocks of language</a:t>
            </a:r>
          </a:p>
          <a:p>
            <a:r>
              <a:rPr lang="en-GB" dirty="0"/>
              <a:t>Discuss examples of how children may present</a:t>
            </a:r>
            <a:r>
              <a:rPr lang="en-GB" dirty="0">
                <a:latin typeface="Comic Sans MS" pitchFamily="66" charset="0"/>
              </a:rPr>
              <a:t>.</a:t>
            </a:r>
          </a:p>
        </p:txBody>
      </p:sp>
      <p:sp>
        <p:nvSpPr>
          <p:cNvPr id="4" name="Slide Number Placeholder 3"/>
          <p:cNvSpPr>
            <a:spLocks noGrp="1"/>
          </p:cNvSpPr>
          <p:nvPr>
            <p:ph type="sldNum" sz="quarter" idx="10"/>
          </p:nvPr>
        </p:nvSpPr>
        <p:spPr/>
        <p:txBody>
          <a:bodyPr/>
          <a:lstStyle/>
          <a:p>
            <a:pPr>
              <a:defRPr/>
            </a:pPr>
            <a:fld id="{07A5F7D4-0085-4A7D-9751-0F6DF42F6BA7}" type="slidenum">
              <a:rPr lang="en-GB" smtClean="0"/>
              <a:pPr>
                <a:defRPr/>
              </a:pPr>
              <a:t>11</a:t>
            </a:fld>
            <a:endParaRPr lang="en-GB"/>
          </a:p>
        </p:txBody>
      </p:sp>
    </p:spTree>
    <p:extLst>
      <p:ext uri="{BB962C8B-B14F-4D97-AF65-F5344CB8AC3E}">
        <p14:creationId xmlns:p14="http://schemas.microsoft.com/office/powerpoint/2010/main" val="3833818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language is the same as later slides</a:t>
            </a:r>
          </a:p>
        </p:txBody>
      </p:sp>
      <p:sp>
        <p:nvSpPr>
          <p:cNvPr id="4" name="Slide Number Placeholder 3"/>
          <p:cNvSpPr>
            <a:spLocks noGrp="1"/>
          </p:cNvSpPr>
          <p:nvPr>
            <p:ph type="sldNum" sz="quarter" idx="10"/>
          </p:nvPr>
        </p:nvSpPr>
        <p:spPr/>
        <p:txBody>
          <a:bodyPr/>
          <a:lstStyle/>
          <a:p>
            <a:pPr>
              <a:defRPr/>
            </a:pPr>
            <a:fld id="{07A5F7D4-0085-4A7D-9751-0F6DF42F6BA7}" type="slidenum">
              <a:rPr lang="en-GB" smtClean="0"/>
              <a:pPr>
                <a:defRPr/>
              </a:pPr>
              <a:t>12</a:t>
            </a:fld>
            <a:endParaRPr lang="en-GB"/>
          </a:p>
        </p:txBody>
      </p:sp>
    </p:spTree>
    <p:extLst>
      <p:ext uri="{BB962C8B-B14F-4D97-AF65-F5344CB8AC3E}">
        <p14:creationId xmlns:p14="http://schemas.microsoft.com/office/powerpoint/2010/main" val="527971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7A5F7D4-0085-4A7D-9751-0F6DF42F6BA7}" type="slidenum">
              <a:rPr lang="en-GB" smtClean="0"/>
              <a:pPr>
                <a:defRPr/>
              </a:pPr>
              <a:t>13</a:t>
            </a:fld>
            <a:endParaRPr lang="en-GB"/>
          </a:p>
        </p:txBody>
      </p:sp>
    </p:spTree>
    <p:extLst>
      <p:ext uri="{BB962C8B-B14F-4D97-AF65-F5344CB8AC3E}">
        <p14:creationId xmlns:p14="http://schemas.microsoft.com/office/powerpoint/2010/main" val="3667535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0D45A7-0F7F-4187-9B64-0B78D1728B55}" type="slidenum">
              <a:rPr lang="en-GB" altLang="en-US"/>
              <a:pPr/>
              <a:t>14</a:t>
            </a:fld>
            <a:endParaRPr lang="en-GB"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GB" altLang="en-US"/>
              <a:t>What does it mean to you?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7A5F7D4-0085-4A7D-9751-0F6DF42F6BA7}" type="slidenum">
              <a:rPr lang="en-GB" smtClean="0"/>
              <a:pPr>
                <a:defRPr/>
              </a:pPr>
              <a:t>15</a:t>
            </a:fld>
            <a:endParaRPr lang="en-GB"/>
          </a:p>
        </p:txBody>
      </p:sp>
    </p:spTree>
    <p:extLst>
      <p:ext uri="{BB962C8B-B14F-4D97-AF65-F5344CB8AC3E}">
        <p14:creationId xmlns:p14="http://schemas.microsoft.com/office/powerpoint/2010/main" val="4250219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7A5F7D4-0085-4A7D-9751-0F6DF42F6BA7}" type="slidenum">
              <a:rPr lang="en-GB" smtClean="0"/>
              <a:pPr>
                <a:defRPr/>
              </a:pPr>
              <a:t>16</a:t>
            </a:fld>
            <a:endParaRPr lang="en-GB"/>
          </a:p>
        </p:txBody>
      </p:sp>
    </p:spTree>
    <p:extLst>
      <p:ext uri="{BB962C8B-B14F-4D97-AF65-F5344CB8AC3E}">
        <p14:creationId xmlns:p14="http://schemas.microsoft.com/office/powerpoint/2010/main" val="3599137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7A5F7D4-0085-4A7D-9751-0F6DF42F6BA7}" type="slidenum">
              <a:rPr lang="en-GB" smtClean="0"/>
              <a:pPr>
                <a:defRPr/>
              </a:pPr>
              <a:t>17</a:t>
            </a:fld>
            <a:endParaRPr lang="en-GB"/>
          </a:p>
        </p:txBody>
      </p:sp>
    </p:spTree>
    <p:extLst>
      <p:ext uri="{BB962C8B-B14F-4D97-AF65-F5344CB8AC3E}">
        <p14:creationId xmlns:p14="http://schemas.microsoft.com/office/powerpoint/2010/main" val="3926325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7A5F7D4-0085-4A7D-9751-0F6DF42F6BA7}" type="slidenum">
              <a:rPr lang="en-GB" smtClean="0"/>
              <a:pPr>
                <a:defRPr/>
              </a:pPr>
              <a:t>18</a:t>
            </a:fld>
            <a:endParaRPr lang="en-GB"/>
          </a:p>
        </p:txBody>
      </p:sp>
    </p:spTree>
    <p:extLst>
      <p:ext uri="{BB962C8B-B14F-4D97-AF65-F5344CB8AC3E}">
        <p14:creationId xmlns:p14="http://schemas.microsoft.com/office/powerpoint/2010/main" val="1256504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7A5F7D4-0085-4A7D-9751-0F6DF42F6BA7}" type="slidenum">
              <a:rPr lang="en-GB" smtClean="0"/>
              <a:pPr>
                <a:defRPr/>
              </a:pPr>
              <a:t>19</a:t>
            </a:fld>
            <a:endParaRPr lang="en-GB"/>
          </a:p>
        </p:txBody>
      </p:sp>
    </p:spTree>
    <p:extLst>
      <p:ext uri="{BB962C8B-B14F-4D97-AF65-F5344CB8AC3E}">
        <p14:creationId xmlns:p14="http://schemas.microsoft.com/office/powerpoint/2010/main" val="2207303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a:t>
            </a:r>
            <a:r>
              <a:rPr lang="en-GB" baseline="0" dirty="0"/>
              <a:t> how to use these</a:t>
            </a:r>
            <a:endParaRPr lang="en-GB" dirty="0"/>
          </a:p>
        </p:txBody>
      </p:sp>
      <p:sp>
        <p:nvSpPr>
          <p:cNvPr id="4" name="Slide Number Placeholder 3"/>
          <p:cNvSpPr>
            <a:spLocks noGrp="1"/>
          </p:cNvSpPr>
          <p:nvPr>
            <p:ph type="sldNum" sz="quarter" idx="10"/>
          </p:nvPr>
        </p:nvSpPr>
        <p:spPr/>
        <p:txBody>
          <a:bodyPr/>
          <a:lstStyle/>
          <a:p>
            <a:fld id="{EE1AE2A4-ED6C-496D-82EB-24ED39082E16}" type="slidenum">
              <a:rPr lang="en-GB" smtClean="0"/>
              <a:t>20</a:t>
            </a:fld>
            <a:endParaRPr lang="en-GB"/>
          </a:p>
        </p:txBody>
      </p:sp>
    </p:spTree>
    <p:extLst>
      <p:ext uri="{BB962C8B-B14F-4D97-AF65-F5344CB8AC3E}">
        <p14:creationId xmlns:p14="http://schemas.microsoft.com/office/powerpoint/2010/main" val="387318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7A5F7D4-0085-4A7D-9751-0F6DF42F6BA7}" type="slidenum">
              <a:rPr lang="en-GB" smtClean="0"/>
              <a:pPr>
                <a:defRPr/>
              </a:pPr>
              <a:t>2</a:t>
            </a:fld>
            <a:endParaRPr lang="en-GB"/>
          </a:p>
        </p:txBody>
      </p:sp>
    </p:spTree>
    <p:extLst>
      <p:ext uri="{BB962C8B-B14F-4D97-AF65-F5344CB8AC3E}">
        <p14:creationId xmlns:p14="http://schemas.microsoft.com/office/powerpoint/2010/main" val="937078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7A5F7D4-0085-4A7D-9751-0F6DF42F6BA7}" type="slidenum">
              <a:rPr lang="en-GB" smtClean="0"/>
              <a:pPr>
                <a:defRPr/>
              </a:pPr>
              <a:t>21</a:t>
            </a:fld>
            <a:endParaRPr lang="en-GB"/>
          </a:p>
        </p:txBody>
      </p:sp>
    </p:spTree>
    <p:extLst>
      <p:ext uri="{BB962C8B-B14F-4D97-AF65-F5344CB8AC3E}">
        <p14:creationId xmlns:p14="http://schemas.microsoft.com/office/powerpoint/2010/main" val="2527422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7A5F7D4-0085-4A7D-9751-0F6DF42F6BA7}" type="slidenum">
              <a:rPr lang="en-GB" smtClean="0"/>
              <a:pPr>
                <a:defRPr/>
              </a:pPr>
              <a:t>22</a:t>
            </a:fld>
            <a:endParaRPr lang="en-GB"/>
          </a:p>
        </p:txBody>
      </p:sp>
    </p:spTree>
    <p:extLst>
      <p:ext uri="{BB962C8B-B14F-4D97-AF65-F5344CB8AC3E}">
        <p14:creationId xmlns:p14="http://schemas.microsoft.com/office/powerpoint/2010/main" val="342383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mats/language mats/topic boards/Aided</a:t>
            </a:r>
            <a:r>
              <a:rPr lang="en-GB" baseline="0" dirty="0"/>
              <a:t> Language input</a:t>
            </a:r>
          </a:p>
          <a:p>
            <a:r>
              <a:rPr lang="en-GB" dirty="0"/>
              <a:t>Activity mats/language mats/topic boards/Aided</a:t>
            </a:r>
            <a:r>
              <a:rPr lang="en-GB" baseline="0" dirty="0"/>
              <a:t> Language input</a:t>
            </a:r>
          </a:p>
          <a:p>
            <a:r>
              <a:rPr lang="en-GB" baseline="0" dirty="0"/>
              <a:t>Great way to model spoken language through symbols across a range of learners/communication levels</a:t>
            </a:r>
            <a:endParaRPr lang="en-GB" dirty="0"/>
          </a:p>
          <a:p>
            <a:endParaRPr lang="en-GB" dirty="0"/>
          </a:p>
        </p:txBody>
      </p:sp>
      <p:sp>
        <p:nvSpPr>
          <p:cNvPr id="4" name="Slide Number Placeholder 3"/>
          <p:cNvSpPr>
            <a:spLocks noGrp="1"/>
          </p:cNvSpPr>
          <p:nvPr>
            <p:ph type="sldNum" sz="quarter" idx="10"/>
          </p:nvPr>
        </p:nvSpPr>
        <p:spPr/>
        <p:txBody>
          <a:bodyPr/>
          <a:lstStyle/>
          <a:p>
            <a:fld id="{EE1AE2A4-ED6C-496D-82EB-24ED39082E16}" type="slidenum">
              <a:rPr lang="en-GB" smtClean="0"/>
              <a:t>23</a:t>
            </a:fld>
            <a:endParaRPr lang="en-GB"/>
          </a:p>
        </p:txBody>
      </p:sp>
    </p:spTree>
    <p:extLst>
      <p:ext uri="{BB962C8B-B14F-4D97-AF65-F5344CB8AC3E}">
        <p14:creationId xmlns:p14="http://schemas.microsoft.com/office/powerpoint/2010/main" val="404362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small number of students may have </a:t>
            </a:r>
            <a:r>
              <a:rPr lang="en-GB" baseline="0" dirty="0" err="1"/>
              <a:t>indiviualised</a:t>
            </a:r>
            <a:r>
              <a:rPr lang="en-GB" baseline="0" dirty="0"/>
              <a:t> communication systems </a:t>
            </a:r>
            <a:endParaRPr lang="en-GB" dirty="0"/>
          </a:p>
        </p:txBody>
      </p:sp>
      <p:sp>
        <p:nvSpPr>
          <p:cNvPr id="4" name="Slide Number Placeholder 3"/>
          <p:cNvSpPr>
            <a:spLocks noGrp="1"/>
          </p:cNvSpPr>
          <p:nvPr>
            <p:ph type="sldNum" sz="quarter" idx="10"/>
          </p:nvPr>
        </p:nvSpPr>
        <p:spPr/>
        <p:txBody>
          <a:bodyPr/>
          <a:lstStyle/>
          <a:p>
            <a:pPr>
              <a:defRPr/>
            </a:pPr>
            <a:fld id="{07A5F7D4-0085-4A7D-9751-0F6DF42F6BA7}" type="slidenum">
              <a:rPr lang="en-GB" smtClean="0"/>
              <a:pPr>
                <a:defRPr/>
              </a:pPr>
              <a:t>24</a:t>
            </a:fld>
            <a:endParaRPr lang="en-GB"/>
          </a:p>
        </p:txBody>
      </p:sp>
    </p:spTree>
    <p:extLst>
      <p:ext uri="{BB962C8B-B14F-4D97-AF65-F5344CB8AC3E}">
        <p14:creationId xmlns:p14="http://schemas.microsoft.com/office/powerpoint/2010/main" val="3688800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991" indent="-288843" eaLnBrk="0" hangingPunct="0">
              <a:spcBef>
                <a:spcPct val="30000"/>
              </a:spcBef>
              <a:defRPr sz="1200">
                <a:solidFill>
                  <a:schemeClr val="tx1"/>
                </a:solidFill>
                <a:latin typeface="Calibri" pitchFamily="34" charset="0"/>
              </a:defRPr>
            </a:lvl2pPr>
            <a:lvl3pPr marL="1155370" indent="-231074" eaLnBrk="0" hangingPunct="0">
              <a:spcBef>
                <a:spcPct val="30000"/>
              </a:spcBef>
              <a:defRPr sz="1200">
                <a:solidFill>
                  <a:schemeClr val="tx1"/>
                </a:solidFill>
                <a:latin typeface="Calibri" pitchFamily="34" charset="0"/>
              </a:defRPr>
            </a:lvl3pPr>
            <a:lvl4pPr marL="1617518" indent="-231074" eaLnBrk="0" hangingPunct="0">
              <a:spcBef>
                <a:spcPct val="30000"/>
              </a:spcBef>
              <a:defRPr sz="1200">
                <a:solidFill>
                  <a:schemeClr val="tx1"/>
                </a:solidFill>
                <a:latin typeface="Calibri" pitchFamily="34" charset="0"/>
              </a:defRPr>
            </a:lvl4pPr>
            <a:lvl5pPr marL="2079666" indent="-231074" eaLnBrk="0" hangingPunct="0">
              <a:spcBef>
                <a:spcPct val="30000"/>
              </a:spcBef>
              <a:defRPr sz="1200">
                <a:solidFill>
                  <a:schemeClr val="tx1"/>
                </a:solidFill>
                <a:latin typeface="Calibri" pitchFamily="34" charset="0"/>
              </a:defRPr>
            </a:lvl5pPr>
            <a:lvl6pPr marL="2541814" indent="-231074" eaLnBrk="0" fontAlgn="base" hangingPunct="0">
              <a:spcBef>
                <a:spcPct val="30000"/>
              </a:spcBef>
              <a:spcAft>
                <a:spcPct val="0"/>
              </a:spcAft>
              <a:defRPr sz="1200">
                <a:solidFill>
                  <a:schemeClr val="tx1"/>
                </a:solidFill>
                <a:latin typeface="Calibri" pitchFamily="34" charset="0"/>
              </a:defRPr>
            </a:lvl6pPr>
            <a:lvl7pPr marL="3003962" indent="-231074" eaLnBrk="0" fontAlgn="base" hangingPunct="0">
              <a:spcBef>
                <a:spcPct val="30000"/>
              </a:spcBef>
              <a:spcAft>
                <a:spcPct val="0"/>
              </a:spcAft>
              <a:defRPr sz="1200">
                <a:solidFill>
                  <a:schemeClr val="tx1"/>
                </a:solidFill>
                <a:latin typeface="Calibri" pitchFamily="34" charset="0"/>
              </a:defRPr>
            </a:lvl7pPr>
            <a:lvl8pPr marL="3466110" indent="-231074" eaLnBrk="0" fontAlgn="base" hangingPunct="0">
              <a:spcBef>
                <a:spcPct val="30000"/>
              </a:spcBef>
              <a:spcAft>
                <a:spcPct val="0"/>
              </a:spcAft>
              <a:defRPr sz="1200">
                <a:solidFill>
                  <a:schemeClr val="tx1"/>
                </a:solidFill>
                <a:latin typeface="Calibri" pitchFamily="34" charset="0"/>
              </a:defRPr>
            </a:lvl8pPr>
            <a:lvl9pPr marL="3928258" indent="-23107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994C76C-3CB1-46F7-87B9-474749B9CABD}" type="slidenum">
              <a:rPr lang="en-GB" altLang="en-US" smtClean="0">
                <a:latin typeface="Arial" charset="0"/>
              </a:rPr>
              <a:pPr eaLnBrk="1" hangingPunct="1">
                <a:spcBef>
                  <a:spcPct val="0"/>
                </a:spcBef>
              </a:pPr>
              <a:t>25</a:t>
            </a:fld>
            <a:endParaRPr lang="en-GB" alt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7A5F7D4-0085-4A7D-9751-0F6DF42F6BA7}" type="slidenum">
              <a:rPr lang="en-GB" smtClean="0"/>
              <a:pPr>
                <a:defRPr/>
              </a:pPr>
              <a:t>26</a:t>
            </a:fld>
            <a:endParaRPr lang="en-GB"/>
          </a:p>
        </p:txBody>
      </p:sp>
    </p:spTree>
    <p:extLst>
      <p:ext uri="{BB962C8B-B14F-4D97-AF65-F5344CB8AC3E}">
        <p14:creationId xmlns:p14="http://schemas.microsoft.com/office/powerpoint/2010/main" val="396386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We see the child at the centre -  and also see the environment</a:t>
            </a:r>
            <a:r>
              <a:rPr lang="en-GB" altLang="en-US" baseline="0" dirty="0"/>
              <a:t> they are in and the people they are with as the most important factor in supporting communication skill i.e. a joined up approach </a:t>
            </a:r>
            <a:endParaRPr lang="en-GB" altLang="en-US" dirty="0"/>
          </a:p>
          <a:p>
            <a:r>
              <a:rPr lang="en-GB" dirty="0">
                <a:latin typeface="Comic Sans MS" pitchFamily="66" charset="0"/>
              </a:rPr>
              <a:t>We work with class teams to support children’s communication skills.</a:t>
            </a:r>
          </a:p>
          <a:p>
            <a:r>
              <a:rPr lang="en-GB" dirty="0">
                <a:latin typeface="Comic Sans MS" pitchFamily="66" charset="0"/>
              </a:rPr>
              <a:t>This involves assessing skills within the classroom setting, setting targets and supporting class teams to achieve these targets.</a:t>
            </a:r>
          </a:p>
          <a:p>
            <a:r>
              <a:rPr lang="en-GB" dirty="0">
                <a:latin typeface="Comic Sans MS" pitchFamily="66" charset="0"/>
              </a:rPr>
              <a:t>We work with school to create a total communication environment.</a:t>
            </a:r>
          </a:p>
          <a:p>
            <a:r>
              <a:rPr lang="en-GB" dirty="0">
                <a:latin typeface="Comic Sans MS" pitchFamily="66" charset="0"/>
              </a:rPr>
              <a:t>Where needed we offer individual and/or group sessions to specific pupils who are in need of support.</a:t>
            </a:r>
          </a:p>
          <a:p>
            <a:r>
              <a:rPr lang="en-GB" dirty="0">
                <a:latin typeface="Comic Sans MS" pitchFamily="66" charset="0"/>
              </a:rPr>
              <a:t>We offer training to all staff to empower them to meet their pupils’ communication needs</a:t>
            </a:r>
          </a:p>
          <a:p>
            <a:pPr eaLnBrk="1" hangingPunct="1">
              <a:spcBef>
                <a:spcPct val="0"/>
              </a:spcBef>
            </a:pPr>
            <a:endParaRPr lang="en-GB"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991" indent="-288843" eaLnBrk="0" hangingPunct="0">
              <a:spcBef>
                <a:spcPct val="30000"/>
              </a:spcBef>
              <a:defRPr sz="1200">
                <a:solidFill>
                  <a:schemeClr val="tx1"/>
                </a:solidFill>
                <a:latin typeface="Calibri" pitchFamily="34" charset="0"/>
              </a:defRPr>
            </a:lvl2pPr>
            <a:lvl3pPr marL="1155370" indent="-231074" eaLnBrk="0" hangingPunct="0">
              <a:spcBef>
                <a:spcPct val="30000"/>
              </a:spcBef>
              <a:defRPr sz="1200">
                <a:solidFill>
                  <a:schemeClr val="tx1"/>
                </a:solidFill>
                <a:latin typeface="Calibri" pitchFamily="34" charset="0"/>
              </a:defRPr>
            </a:lvl3pPr>
            <a:lvl4pPr marL="1617518" indent="-231074" eaLnBrk="0" hangingPunct="0">
              <a:spcBef>
                <a:spcPct val="30000"/>
              </a:spcBef>
              <a:defRPr sz="1200">
                <a:solidFill>
                  <a:schemeClr val="tx1"/>
                </a:solidFill>
                <a:latin typeface="Calibri" pitchFamily="34" charset="0"/>
              </a:defRPr>
            </a:lvl4pPr>
            <a:lvl5pPr marL="2079666" indent="-231074" eaLnBrk="0" hangingPunct="0">
              <a:spcBef>
                <a:spcPct val="30000"/>
              </a:spcBef>
              <a:defRPr sz="1200">
                <a:solidFill>
                  <a:schemeClr val="tx1"/>
                </a:solidFill>
                <a:latin typeface="Calibri" pitchFamily="34" charset="0"/>
              </a:defRPr>
            </a:lvl5pPr>
            <a:lvl6pPr marL="2541814" indent="-231074" eaLnBrk="0" fontAlgn="base" hangingPunct="0">
              <a:spcBef>
                <a:spcPct val="30000"/>
              </a:spcBef>
              <a:spcAft>
                <a:spcPct val="0"/>
              </a:spcAft>
              <a:defRPr sz="1200">
                <a:solidFill>
                  <a:schemeClr val="tx1"/>
                </a:solidFill>
                <a:latin typeface="Calibri" pitchFamily="34" charset="0"/>
              </a:defRPr>
            </a:lvl6pPr>
            <a:lvl7pPr marL="3003962" indent="-231074" eaLnBrk="0" fontAlgn="base" hangingPunct="0">
              <a:spcBef>
                <a:spcPct val="30000"/>
              </a:spcBef>
              <a:spcAft>
                <a:spcPct val="0"/>
              </a:spcAft>
              <a:defRPr sz="1200">
                <a:solidFill>
                  <a:schemeClr val="tx1"/>
                </a:solidFill>
                <a:latin typeface="Calibri" pitchFamily="34" charset="0"/>
              </a:defRPr>
            </a:lvl7pPr>
            <a:lvl8pPr marL="3466110" indent="-231074" eaLnBrk="0" fontAlgn="base" hangingPunct="0">
              <a:spcBef>
                <a:spcPct val="30000"/>
              </a:spcBef>
              <a:spcAft>
                <a:spcPct val="0"/>
              </a:spcAft>
              <a:defRPr sz="1200">
                <a:solidFill>
                  <a:schemeClr val="tx1"/>
                </a:solidFill>
                <a:latin typeface="Calibri" pitchFamily="34" charset="0"/>
              </a:defRPr>
            </a:lvl8pPr>
            <a:lvl9pPr marL="3928258" indent="-23107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A86DDE4-8E98-4A83-BC0E-EC859707D19C}" type="slidenum">
              <a:rPr lang="en-GB" altLang="en-US" smtClean="0">
                <a:latin typeface="Arial" charset="0"/>
              </a:rPr>
              <a:pPr eaLnBrk="1" hangingPunct="1">
                <a:spcBef>
                  <a:spcPct val="0"/>
                </a:spcBef>
              </a:pPr>
              <a:t>3</a:t>
            </a:fld>
            <a:endParaRPr lang="en-GB"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t>Wave 1 e.g. signing, whole staff</a:t>
            </a:r>
            <a:r>
              <a:rPr lang="en-GB" altLang="en-US" baseline="0" dirty="0"/>
              <a:t> training, parent information sessions</a:t>
            </a:r>
          </a:p>
          <a:p>
            <a:pPr defTabSz="924296" eaLnBrk="1" hangingPunct="1">
              <a:defRPr/>
            </a:pPr>
            <a:r>
              <a:rPr lang="en-GB" altLang="en-US" dirty="0"/>
              <a:t>Whole school visuals e.g. objects of reference, visual timetables, in-task schedules</a:t>
            </a:r>
          </a:p>
          <a:p>
            <a:pPr defTabSz="924296" eaLnBrk="1" hangingPunct="1">
              <a:defRPr/>
            </a:pPr>
            <a:r>
              <a:rPr lang="en-GB" altLang="en-US" dirty="0"/>
              <a:t>Total communication tips e.g. poster of the 4 </a:t>
            </a:r>
            <a:r>
              <a:rPr lang="en-GB" altLang="en-US" dirty="0" err="1"/>
              <a:t>Ss</a:t>
            </a:r>
            <a:r>
              <a:rPr lang="en-GB" altLang="en-US" dirty="0"/>
              <a:t> (Say less, Stress, Slow, Show)</a:t>
            </a:r>
          </a:p>
          <a:p>
            <a:pPr defTabSz="924296" eaLnBrk="1" hangingPunct="1">
              <a:defRPr/>
            </a:pPr>
            <a:r>
              <a:rPr lang="en-GB" altLang="en-US" dirty="0"/>
              <a:t>Working with </a:t>
            </a:r>
            <a:r>
              <a:rPr lang="en-GB" altLang="en-US" dirty="0" err="1"/>
              <a:t>SLTeam</a:t>
            </a:r>
            <a:r>
              <a:rPr lang="en-GB" altLang="en-US" dirty="0"/>
              <a:t>: meet regularly, feedback on classroom observations and recommendation, joint strategy planning and prioritisation of SALT time</a:t>
            </a:r>
          </a:p>
          <a:p>
            <a:pPr eaLnBrk="1" hangingPunct="1"/>
            <a:endParaRPr lang="en-GB" altLang="en-US" dirty="0"/>
          </a:p>
          <a:p>
            <a:pPr eaLnBrk="1" hangingPunct="1"/>
            <a:r>
              <a:rPr lang="en-GB" altLang="en-US" dirty="0"/>
              <a:t>Wave 2 e.g. PECS, intensive interaction, creating communication opportunities</a:t>
            </a:r>
          </a:p>
          <a:p>
            <a:pPr eaLnBrk="1" hangingPunct="1"/>
            <a:r>
              <a:rPr lang="en-GB" altLang="en-US" dirty="0"/>
              <a:t>Groups – </a:t>
            </a:r>
            <a:r>
              <a:rPr lang="en-GB" altLang="en-US" dirty="0" err="1"/>
              <a:t>lego</a:t>
            </a:r>
            <a:r>
              <a:rPr lang="en-GB" altLang="en-US" dirty="0"/>
              <a:t>,</a:t>
            </a:r>
            <a:r>
              <a:rPr lang="en-GB" altLang="en-US" baseline="0" dirty="0"/>
              <a:t> functional communication, joint OT/ SLT groups, language groups</a:t>
            </a:r>
          </a:p>
          <a:p>
            <a:pPr eaLnBrk="1" hangingPunct="1"/>
            <a:endParaRPr lang="en-GB" altLang="en-US" baseline="0" dirty="0"/>
          </a:p>
          <a:p>
            <a:pPr eaLnBrk="1" hangingPunct="1"/>
            <a:r>
              <a:rPr lang="en-GB" altLang="en-US" baseline="0" dirty="0"/>
              <a:t>Wave 3 e.g. individual assessments and programmes, joint target setting with school staff </a:t>
            </a:r>
          </a:p>
          <a:p>
            <a:pPr eaLnBrk="1" hangingPunct="1"/>
            <a:r>
              <a:rPr lang="en-GB" altLang="en-US" baseline="0" dirty="0"/>
              <a:t>Feeding and swallowing input</a:t>
            </a:r>
          </a:p>
          <a:p>
            <a:pPr eaLnBrk="1" hangingPunct="1"/>
            <a:r>
              <a:rPr lang="en-GB" altLang="en-US" baseline="0" dirty="0"/>
              <a:t>Input into EHCP via annual reviews – inclusion of most recent SLT advice/ targets</a:t>
            </a:r>
          </a:p>
          <a:p>
            <a:pPr eaLnBrk="1" hangingPunct="1"/>
            <a:endParaRPr lang="en-GB" altLang="en-US" baseline="0" dirty="0"/>
          </a:p>
          <a:p>
            <a:pPr eaLnBrk="1" hangingPunct="1"/>
            <a:r>
              <a:rPr lang="en-GB" altLang="en-US" baseline="0" dirty="0"/>
              <a:t>Liaison with EY services in clinic – aware of overview of needs</a:t>
            </a:r>
            <a:endParaRPr lang="en-GB" altLang="en-US" dirty="0"/>
          </a:p>
          <a:p>
            <a:pPr eaLnBrk="1" hangingPunct="1"/>
            <a:endParaRPr lang="en-GB" altLang="en-US" dirty="0"/>
          </a:p>
          <a:p>
            <a:pPr eaLnBrk="1" hangingPunct="1"/>
            <a:endParaRPr lang="en-GB"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991" indent="-288843" eaLnBrk="0" hangingPunct="0">
              <a:spcBef>
                <a:spcPct val="30000"/>
              </a:spcBef>
              <a:defRPr sz="1200">
                <a:solidFill>
                  <a:schemeClr val="tx1"/>
                </a:solidFill>
                <a:latin typeface="Calibri" pitchFamily="34" charset="0"/>
              </a:defRPr>
            </a:lvl2pPr>
            <a:lvl3pPr marL="1155370" indent="-231074" eaLnBrk="0" hangingPunct="0">
              <a:spcBef>
                <a:spcPct val="30000"/>
              </a:spcBef>
              <a:defRPr sz="1200">
                <a:solidFill>
                  <a:schemeClr val="tx1"/>
                </a:solidFill>
                <a:latin typeface="Calibri" pitchFamily="34" charset="0"/>
              </a:defRPr>
            </a:lvl3pPr>
            <a:lvl4pPr marL="1617518" indent="-231074" eaLnBrk="0" hangingPunct="0">
              <a:spcBef>
                <a:spcPct val="30000"/>
              </a:spcBef>
              <a:defRPr sz="1200">
                <a:solidFill>
                  <a:schemeClr val="tx1"/>
                </a:solidFill>
                <a:latin typeface="Calibri" pitchFamily="34" charset="0"/>
              </a:defRPr>
            </a:lvl4pPr>
            <a:lvl5pPr marL="2079666" indent="-231074" eaLnBrk="0" hangingPunct="0">
              <a:spcBef>
                <a:spcPct val="30000"/>
              </a:spcBef>
              <a:defRPr sz="1200">
                <a:solidFill>
                  <a:schemeClr val="tx1"/>
                </a:solidFill>
                <a:latin typeface="Calibri" pitchFamily="34" charset="0"/>
              </a:defRPr>
            </a:lvl5pPr>
            <a:lvl6pPr marL="2541814" indent="-231074" eaLnBrk="0" fontAlgn="base" hangingPunct="0">
              <a:spcBef>
                <a:spcPct val="30000"/>
              </a:spcBef>
              <a:spcAft>
                <a:spcPct val="0"/>
              </a:spcAft>
              <a:defRPr sz="1200">
                <a:solidFill>
                  <a:schemeClr val="tx1"/>
                </a:solidFill>
                <a:latin typeface="Calibri" pitchFamily="34" charset="0"/>
              </a:defRPr>
            </a:lvl6pPr>
            <a:lvl7pPr marL="3003962" indent="-231074" eaLnBrk="0" fontAlgn="base" hangingPunct="0">
              <a:spcBef>
                <a:spcPct val="30000"/>
              </a:spcBef>
              <a:spcAft>
                <a:spcPct val="0"/>
              </a:spcAft>
              <a:defRPr sz="1200">
                <a:solidFill>
                  <a:schemeClr val="tx1"/>
                </a:solidFill>
                <a:latin typeface="Calibri" pitchFamily="34" charset="0"/>
              </a:defRPr>
            </a:lvl7pPr>
            <a:lvl8pPr marL="3466110" indent="-231074" eaLnBrk="0" fontAlgn="base" hangingPunct="0">
              <a:spcBef>
                <a:spcPct val="30000"/>
              </a:spcBef>
              <a:spcAft>
                <a:spcPct val="0"/>
              </a:spcAft>
              <a:defRPr sz="1200">
                <a:solidFill>
                  <a:schemeClr val="tx1"/>
                </a:solidFill>
                <a:latin typeface="Calibri" pitchFamily="34" charset="0"/>
              </a:defRPr>
            </a:lvl8pPr>
            <a:lvl9pPr marL="3928258" indent="-23107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6C664BF-6B2A-40D2-8FEE-9DAA444D8670}" type="slidenum">
              <a:rPr lang="en-GB" altLang="en-US" smtClean="0">
                <a:latin typeface="Arial" charset="0"/>
              </a:rPr>
              <a:pPr eaLnBrk="1" hangingPunct="1">
                <a:spcBef>
                  <a:spcPct val="0"/>
                </a:spcBef>
              </a:pPr>
              <a:t>4</a:t>
            </a:fld>
            <a:endParaRPr lang="en-GB"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in a list </a:t>
            </a:r>
          </a:p>
        </p:txBody>
      </p:sp>
      <p:sp>
        <p:nvSpPr>
          <p:cNvPr id="4" name="Slide Number Placeholder 3"/>
          <p:cNvSpPr>
            <a:spLocks noGrp="1"/>
          </p:cNvSpPr>
          <p:nvPr>
            <p:ph type="sldNum" sz="quarter" idx="10"/>
          </p:nvPr>
        </p:nvSpPr>
        <p:spPr/>
        <p:txBody>
          <a:bodyPr/>
          <a:lstStyle/>
          <a:p>
            <a:pPr>
              <a:defRPr/>
            </a:pPr>
            <a:fld id="{07A5F7D4-0085-4A7D-9751-0F6DF42F6BA7}" type="slidenum">
              <a:rPr lang="en-GB" smtClean="0"/>
              <a:pPr>
                <a:defRPr/>
              </a:pPr>
              <a:t>6</a:t>
            </a:fld>
            <a:endParaRPr lang="en-GB"/>
          </a:p>
        </p:txBody>
      </p:sp>
    </p:spTree>
    <p:extLst>
      <p:ext uri="{BB962C8B-B14F-4D97-AF65-F5344CB8AC3E}">
        <p14:creationId xmlns:p14="http://schemas.microsoft.com/office/powerpoint/2010/main" val="4163909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296" eaLnBrk="1" hangingPunct="1">
              <a:spcBef>
                <a:spcPct val="0"/>
              </a:spcBef>
              <a:defRPr/>
            </a:pPr>
            <a:r>
              <a:rPr lang="en-GB" dirty="0"/>
              <a:t>When assessing</a:t>
            </a:r>
            <a:r>
              <a:rPr lang="en-GB" baseline="0" dirty="0"/>
              <a:t> and providing advice and targets for your child we use this model of communication</a:t>
            </a:r>
          </a:p>
          <a:p>
            <a:pPr eaLnBrk="1" hangingPunct="1">
              <a:spcBef>
                <a:spcPct val="0"/>
              </a:spcBef>
            </a:pPr>
            <a:endParaRPr lang="en-GB" altLang="en-US" dirty="0"/>
          </a:p>
          <a:p>
            <a:pPr eaLnBrk="1" hangingPunct="1">
              <a:spcBef>
                <a:spcPct val="0"/>
              </a:spcBef>
            </a:pPr>
            <a:r>
              <a:rPr lang="en-GB" altLang="en-US" dirty="0"/>
              <a:t>Means: the way we communicate. Can you think of the different ways we communicate?</a:t>
            </a:r>
          </a:p>
          <a:p>
            <a:pPr eaLnBrk="1" hangingPunct="1">
              <a:spcBef>
                <a:spcPct val="0"/>
              </a:spcBef>
            </a:pPr>
            <a:r>
              <a:rPr lang="en-GB" altLang="en-US" dirty="0"/>
              <a:t>Reasons: the child needs a reason to communicate. Can you think of different reasons to communicate?</a:t>
            </a:r>
          </a:p>
          <a:p>
            <a:pPr eaLnBrk="1" hangingPunct="1">
              <a:spcBef>
                <a:spcPct val="0"/>
              </a:spcBef>
            </a:pPr>
            <a:r>
              <a:rPr lang="en-GB" altLang="en-US" dirty="0"/>
              <a:t>Need all three</a:t>
            </a:r>
            <a:r>
              <a:rPr lang="en-GB" altLang="en-US" baseline="0" dirty="0"/>
              <a:t> to be successful communicators</a:t>
            </a:r>
            <a:endParaRPr lang="en-GB"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991" indent="-288843" eaLnBrk="0" hangingPunct="0">
              <a:spcBef>
                <a:spcPct val="30000"/>
              </a:spcBef>
              <a:defRPr sz="1200">
                <a:solidFill>
                  <a:schemeClr val="tx1"/>
                </a:solidFill>
                <a:latin typeface="Calibri" pitchFamily="34" charset="0"/>
              </a:defRPr>
            </a:lvl2pPr>
            <a:lvl3pPr marL="1155370" indent="-231074" eaLnBrk="0" hangingPunct="0">
              <a:spcBef>
                <a:spcPct val="30000"/>
              </a:spcBef>
              <a:defRPr sz="1200">
                <a:solidFill>
                  <a:schemeClr val="tx1"/>
                </a:solidFill>
                <a:latin typeface="Calibri" pitchFamily="34" charset="0"/>
              </a:defRPr>
            </a:lvl3pPr>
            <a:lvl4pPr marL="1617518" indent="-231074" eaLnBrk="0" hangingPunct="0">
              <a:spcBef>
                <a:spcPct val="30000"/>
              </a:spcBef>
              <a:defRPr sz="1200">
                <a:solidFill>
                  <a:schemeClr val="tx1"/>
                </a:solidFill>
                <a:latin typeface="Calibri" pitchFamily="34" charset="0"/>
              </a:defRPr>
            </a:lvl4pPr>
            <a:lvl5pPr marL="2079666" indent="-231074" eaLnBrk="0" hangingPunct="0">
              <a:spcBef>
                <a:spcPct val="30000"/>
              </a:spcBef>
              <a:defRPr sz="1200">
                <a:solidFill>
                  <a:schemeClr val="tx1"/>
                </a:solidFill>
                <a:latin typeface="Calibri" pitchFamily="34" charset="0"/>
              </a:defRPr>
            </a:lvl5pPr>
            <a:lvl6pPr marL="2541814" indent="-231074" eaLnBrk="0" fontAlgn="base" hangingPunct="0">
              <a:spcBef>
                <a:spcPct val="30000"/>
              </a:spcBef>
              <a:spcAft>
                <a:spcPct val="0"/>
              </a:spcAft>
              <a:defRPr sz="1200">
                <a:solidFill>
                  <a:schemeClr val="tx1"/>
                </a:solidFill>
                <a:latin typeface="Calibri" pitchFamily="34" charset="0"/>
              </a:defRPr>
            </a:lvl6pPr>
            <a:lvl7pPr marL="3003962" indent="-231074" eaLnBrk="0" fontAlgn="base" hangingPunct="0">
              <a:spcBef>
                <a:spcPct val="30000"/>
              </a:spcBef>
              <a:spcAft>
                <a:spcPct val="0"/>
              </a:spcAft>
              <a:defRPr sz="1200">
                <a:solidFill>
                  <a:schemeClr val="tx1"/>
                </a:solidFill>
                <a:latin typeface="Calibri" pitchFamily="34" charset="0"/>
              </a:defRPr>
            </a:lvl7pPr>
            <a:lvl8pPr marL="3466110" indent="-231074" eaLnBrk="0" fontAlgn="base" hangingPunct="0">
              <a:spcBef>
                <a:spcPct val="30000"/>
              </a:spcBef>
              <a:spcAft>
                <a:spcPct val="0"/>
              </a:spcAft>
              <a:defRPr sz="1200">
                <a:solidFill>
                  <a:schemeClr val="tx1"/>
                </a:solidFill>
                <a:latin typeface="Calibri" pitchFamily="34" charset="0"/>
              </a:defRPr>
            </a:lvl8pPr>
            <a:lvl9pPr marL="3928258" indent="-23107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DC6632-F8A2-4D5A-B40C-F2E8A04CBED5}" type="slidenum">
              <a:rPr lang="en-GB" altLang="en-US" smtClean="0">
                <a:latin typeface="Arial" charset="0"/>
              </a:rPr>
              <a:pPr eaLnBrk="1" hangingPunct="1">
                <a:spcBef>
                  <a:spcPct val="0"/>
                </a:spcBef>
              </a:pPr>
              <a:t>7</a:t>
            </a:fld>
            <a:endParaRPr lang="en-GB"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just">
              <a:lnSpc>
                <a:spcPct val="80000"/>
              </a:lnSpc>
              <a:defRPr/>
            </a:pPr>
            <a:r>
              <a:rPr lang="en-US" b="1" dirty="0"/>
              <a:t>Multi-modal communication – we all use different means of communication.  Introducing signing to support this.</a:t>
            </a:r>
          </a:p>
          <a:p>
            <a:pPr algn="just">
              <a:lnSpc>
                <a:spcPct val="80000"/>
              </a:lnSpc>
              <a:defRPr/>
            </a:pPr>
            <a:endParaRPr lang="en-US" b="1" dirty="0"/>
          </a:p>
          <a:p>
            <a:pPr algn="just">
              <a:lnSpc>
                <a:spcPct val="80000"/>
              </a:lnSpc>
              <a:defRPr/>
            </a:pPr>
            <a:r>
              <a:rPr lang="en-US" b="1" dirty="0"/>
              <a:t>Focus on different reasons to communicate – not just nouns</a:t>
            </a:r>
          </a:p>
          <a:p>
            <a:pPr algn="just">
              <a:lnSpc>
                <a:spcPct val="80000"/>
              </a:lnSpc>
              <a:defRPr/>
            </a:pPr>
            <a:endParaRPr lang="en-US" b="1" dirty="0"/>
          </a:p>
          <a:p>
            <a:pPr algn="just">
              <a:lnSpc>
                <a:spcPct val="80000"/>
              </a:lnSpc>
              <a:defRPr/>
            </a:pPr>
            <a:r>
              <a:rPr lang="en-US" b="1" dirty="0"/>
              <a:t>OPPORTUNITIES </a:t>
            </a:r>
            <a:r>
              <a:rPr lang="en-US" dirty="0"/>
              <a:t>    </a:t>
            </a:r>
          </a:p>
          <a:p>
            <a:pPr algn="just">
              <a:lnSpc>
                <a:spcPct val="80000"/>
              </a:lnSpc>
              <a:defRPr/>
            </a:pPr>
            <a:r>
              <a:rPr lang="en-US" dirty="0"/>
              <a:t>Down to the communication partners (i.e. you) to create opportunities by:</a:t>
            </a:r>
          </a:p>
          <a:p>
            <a:pPr marL="173305" indent="-173305" algn="just">
              <a:lnSpc>
                <a:spcPct val="80000"/>
              </a:lnSpc>
              <a:buFontTx/>
              <a:buChar char="-"/>
              <a:defRPr/>
            </a:pPr>
            <a:r>
              <a:rPr lang="en-US" dirty="0" err="1"/>
              <a:t>Modelling</a:t>
            </a:r>
            <a:r>
              <a:rPr lang="en-US" dirty="0"/>
              <a:t> signs</a:t>
            </a:r>
          </a:p>
          <a:p>
            <a:pPr marL="173305" indent="-173305" algn="just">
              <a:lnSpc>
                <a:spcPct val="80000"/>
              </a:lnSpc>
              <a:buFontTx/>
              <a:buChar char="-"/>
              <a:defRPr/>
            </a:pPr>
            <a:r>
              <a:rPr lang="en-US" dirty="0"/>
              <a:t>Pausing</a:t>
            </a:r>
          </a:p>
          <a:p>
            <a:pPr marL="173305" indent="-173305" algn="just">
              <a:lnSpc>
                <a:spcPct val="80000"/>
              </a:lnSpc>
              <a:buFontTx/>
              <a:buChar char="-"/>
              <a:defRPr/>
            </a:pPr>
            <a:r>
              <a:rPr lang="en-US" dirty="0"/>
              <a:t>Sabotage</a:t>
            </a:r>
          </a:p>
          <a:p>
            <a:pPr marL="173305" indent="-173305" algn="just">
              <a:lnSpc>
                <a:spcPct val="80000"/>
              </a:lnSpc>
              <a:buFontTx/>
              <a:buChar char="-"/>
              <a:defRPr/>
            </a:pPr>
            <a:r>
              <a:rPr lang="en-US" dirty="0"/>
              <a:t>Responding</a:t>
            </a:r>
            <a:endParaRPr lang="en-GB"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0991" indent="-288843" eaLnBrk="0" hangingPunct="0">
              <a:spcBef>
                <a:spcPct val="30000"/>
              </a:spcBef>
              <a:defRPr sz="1200">
                <a:solidFill>
                  <a:schemeClr val="tx1"/>
                </a:solidFill>
                <a:latin typeface="Arial" charset="0"/>
              </a:defRPr>
            </a:lvl2pPr>
            <a:lvl3pPr marL="1155370" indent="-231074" eaLnBrk="0" hangingPunct="0">
              <a:spcBef>
                <a:spcPct val="30000"/>
              </a:spcBef>
              <a:defRPr sz="1200">
                <a:solidFill>
                  <a:schemeClr val="tx1"/>
                </a:solidFill>
                <a:latin typeface="Arial" charset="0"/>
              </a:defRPr>
            </a:lvl3pPr>
            <a:lvl4pPr marL="1617518" indent="-231074" eaLnBrk="0" hangingPunct="0">
              <a:spcBef>
                <a:spcPct val="30000"/>
              </a:spcBef>
              <a:defRPr sz="1200">
                <a:solidFill>
                  <a:schemeClr val="tx1"/>
                </a:solidFill>
                <a:latin typeface="Arial" charset="0"/>
              </a:defRPr>
            </a:lvl4pPr>
            <a:lvl5pPr marL="2079666" indent="-231074" eaLnBrk="0" hangingPunct="0">
              <a:spcBef>
                <a:spcPct val="30000"/>
              </a:spcBef>
              <a:defRPr sz="1200">
                <a:solidFill>
                  <a:schemeClr val="tx1"/>
                </a:solidFill>
                <a:latin typeface="Arial" charset="0"/>
              </a:defRPr>
            </a:lvl5pPr>
            <a:lvl6pPr marL="2541814" indent="-231074" eaLnBrk="0" fontAlgn="base" hangingPunct="0">
              <a:spcBef>
                <a:spcPct val="30000"/>
              </a:spcBef>
              <a:spcAft>
                <a:spcPct val="0"/>
              </a:spcAft>
              <a:defRPr sz="1200">
                <a:solidFill>
                  <a:schemeClr val="tx1"/>
                </a:solidFill>
                <a:latin typeface="Arial" charset="0"/>
              </a:defRPr>
            </a:lvl6pPr>
            <a:lvl7pPr marL="3003962" indent="-231074" eaLnBrk="0" fontAlgn="base" hangingPunct="0">
              <a:spcBef>
                <a:spcPct val="30000"/>
              </a:spcBef>
              <a:spcAft>
                <a:spcPct val="0"/>
              </a:spcAft>
              <a:defRPr sz="1200">
                <a:solidFill>
                  <a:schemeClr val="tx1"/>
                </a:solidFill>
                <a:latin typeface="Arial" charset="0"/>
              </a:defRPr>
            </a:lvl7pPr>
            <a:lvl8pPr marL="3466110" indent="-231074" eaLnBrk="0" fontAlgn="base" hangingPunct="0">
              <a:spcBef>
                <a:spcPct val="30000"/>
              </a:spcBef>
              <a:spcAft>
                <a:spcPct val="0"/>
              </a:spcAft>
              <a:defRPr sz="1200">
                <a:solidFill>
                  <a:schemeClr val="tx1"/>
                </a:solidFill>
                <a:latin typeface="Arial" charset="0"/>
              </a:defRPr>
            </a:lvl8pPr>
            <a:lvl9pPr marL="3928258" indent="-2310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06684B-8E8B-4E2C-8823-16D181B2F168}" type="slidenum">
              <a:rPr lang="en-GB" altLang="en-US" smtClean="0"/>
              <a:pPr eaLnBrk="1" hangingPunct="1">
                <a:spcBef>
                  <a:spcPct val="0"/>
                </a:spcBef>
              </a:pPr>
              <a:t>8</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just">
              <a:lnSpc>
                <a:spcPct val="80000"/>
              </a:lnSpc>
              <a:defRPr/>
            </a:pPr>
            <a:r>
              <a:rPr lang="en-US" b="1" dirty="0"/>
              <a:t>Multi-modal communication – we all use different means of communication.  Introducing signing to support this.</a:t>
            </a:r>
          </a:p>
          <a:p>
            <a:pPr algn="just">
              <a:lnSpc>
                <a:spcPct val="80000"/>
              </a:lnSpc>
              <a:defRPr/>
            </a:pPr>
            <a:endParaRPr lang="en-US" b="1" dirty="0"/>
          </a:p>
          <a:p>
            <a:pPr algn="just">
              <a:lnSpc>
                <a:spcPct val="80000"/>
              </a:lnSpc>
              <a:defRPr/>
            </a:pPr>
            <a:r>
              <a:rPr lang="en-US" b="1" dirty="0"/>
              <a:t>Focus on different reasons to communicate – not just nouns</a:t>
            </a:r>
          </a:p>
          <a:p>
            <a:pPr algn="just">
              <a:lnSpc>
                <a:spcPct val="80000"/>
              </a:lnSpc>
              <a:defRPr/>
            </a:pPr>
            <a:endParaRPr lang="en-US" b="1" dirty="0"/>
          </a:p>
          <a:p>
            <a:pPr algn="just">
              <a:lnSpc>
                <a:spcPct val="80000"/>
              </a:lnSpc>
              <a:defRPr/>
            </a:pPr>
            <a:r>
              <a:rPr lang="en-US" b="1" dirty="0"/>
              <a:t>OPPORTUNITIES </a:t>
            </a:r>
            <a:r>
              <a:rPr lang="en-US" dirty="0"/>
              <a:t>    </a:t>
            </a:r>
          </a:p>
          <a:p>
            <a:pPr algn="just">
              <a:lnSpc>
                <a:spcPct val="80000"/>
              </a:lnSpc>
              <a:defRPr/>
            </a:pPr>
            <a:r>
              <a:rPr lang="en-US" dirty="0"/>
              <a:t>Down to the communication partners (i.e. you) to create opportunities by:</a:t>
            </a:r>
          </a:p>
          <a:p>
            <a:pPr marL="173305" indent="-173305" algn="just">
              <a:lnSpc>
                <a:spcPct val="80000"/>
              </a:lnSpc>
              <a:buFontTx/>
              <a:buChar char="-"/>
              <a:defRPr/>
            </a:pPr>
            <a:r>
              <a:rPr lang="en-US" dirty="0" err="1"/>
              <a:t>Modelling</a:t>
            </a:r>
            <a:r>
              <a:rPr lang="en-US" dirty="0"/>
              <a:t> signs</a:t>
            </a:r>
          </a:p>
          <a:p>
            <a:pPr marL="173305" indent="-173305" algn="just">
              <a:lnSpc>
                <a:spcPct val="80000"/>
              </a:lnSpc>
              <a:buFontTx/>
              <a:buChar char="-"/>
              <a:defRPr/>
            </a:pPr>
            <a:r>
              <a:rPr lang="en-US" dirty="0"/>
              <a:t>Pausing</a:t>
            </a:r>
          </a:p>
          <a:p>
            <a:pPr marL="173305" indent="-173305" algn="just">
              <a:lnSpc>
                <a:spcPct val="80000"/>
              </a:lnSpc>
              <a:buFontTx/>
              <a:buChar char="-"/>
              <a:defRPr/>
            </a:pPr>
            <a:r>
              <a:rPr lang="en-US" dirty="0"/>
              <a:t>Sabotage</a:t>
            </a:r>
          </a:p>
          <a:p>
            <a:pPr marL="173305" indent="-173305" algn="just">
              <a:lnSpc>
                <a:spcPct val="80000"/>
              </a:lnSpc>
              <a:buFontTx/>
              <a:buChar char="-"/>
              <a:defRPr/>
            </a:pPr>
            <a:r>
              <a:rPr lang="en-US" dirty="0"/>
              <a:t>Responding</a:t>
            </a:r>
            <a:endParaRPr lang="en-GB"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0991" indent="-288843" eaLnBrk="0" hangingPunct="0">
              <a:spcBef>
                <a:spcPct val="30000"/>
              </a:spcBef>
              <a:defRPr sz="1200">
                <a:solidFill>
                  <a:schemeClr val="tx1"/>
                </a:solidFill>
                <a:latin typeface="Arial" charset="0"/>
              </a:defRPr>
            </a:lvl2pPr>
            <a:lvl3pPr marL="1155370" indent="-231074" eaLnBrk="0" hangingPunct="0">
              <a:spcBef>
                <a:spcPct val="30000"/>
              </a:spcBef>
              <a:defRPr sz="1200">
                <a:solidFill>
                  <a:schemeClr val="tx1"/>
                </a:solidFill>
                <a:latin typeface="Arial" charset="0"/>
              </a:defRPr>
            </a:lvl3pPr>
            <a:lvl4pPr marL="1617518" indent="-231074" eaLnBrk="0" hangingPunct="0">
              <a:spcBef>
                <a:spcPct val="30000"/>
              </a:spcBef>
              <a:defRPr sz="1200">
                <a:solidFill>
                  <a:schemeClr val="tx1"/>
                </a:solidFill>
                <a:latin typeface="Arial" charset="0"/>
              </a:defRPr>
            </a:lvl4pPr>
            <a:lvl5pPr marL="2079666" indent="-231074" eaLnBrk="0" hangingPunct="0">
              <a:spcBef>
                <a:spcPct val="30000"/>
              </a:spcBef>
              <a:defRPr sz="1200">
                <a:solidFill>
                  <a:schemeClr val="tx1"/>
                </a:solidFill>
                <a:latin typeface="Arial" charset="0"/>
              </a:defRPr>
            </a:lvl5pPr>
            <a:lvl6pPr marL="2541814" indent="-231074" eaLnBrk="0" fontAlgn="base" hangingPunct="0">
              <a:spcBef>
                <a:spcPct val="30000"/>
              </a:spcBef>
              <a:spcAft>
                <a:spcPct val="0"/>
              </a:spcAft>
              <a:defRPr sz="1200">
                <a:solidFill>
                  <a:schemeClr val="tx1"/>
                </a:solidFill>
                <a:latin typeface="Arial" charset="0"/>
              </a:defRPr>
            </a:lvl6pPr>
            <a:lvl7pPr marL="3003962" indent="-231074" eaLnBrk="0" fontAlgn="base" hangingPunct="0">
              <a:spcBef>
                <a:spcPct val="30000"/>
              </a:spcBef>
              <a:spcAft>
                <a:spcPct val="0"/>
              </a:spcAft>
              <a:defRPr sz="1200">
                <a:solidFill>
                  <a:schemeClr val="tx1"/>
                </a:solidFill>
                <a:latin typeface="Arial" charset="0"/>
              </a:defRPr>
            </a:lvl7pPr>
            <a:lvl8pPr marL="3466110" indent="-231074" eaLnBrk="0" fontAlgn="base" hangingPunct="0">
              <a:spcBef>
                <a:spcPct val="30000"/>
              </a:spcBef>
              <a:spcAft>
                <a:spcPct val="0"/>
              </a:spcAft>
              <a:defRPr sz="1200">
                <a:solidFill>
                  <a:schemeClr val="tx1"/>
                </a:solidFill>
                <a:latin typeface="Arial" charset="0"/>
              </a:defRPr>
            </a:lvl8pPr>
            <a:lvl9pPr marL="3928258" indent="-2310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06684B-8E8B-4E2C-8823-16D181B2F168}" type="slidenum">
              <a:rPr lang="en-GB" altLang="en-US" smtClean="0"/>
              <a:pPr eaLnBrk="1" hangingPunct="1">
                <a:spcBef>
                  <a:spcPct val="0"/>
                </a:spcBef>
              </a:pPr>
              <a:t>9</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need to create </a:t>
            </a:r>
            <a:r>
              <a:rPr lang="en-GB" dirty="0" err="1"/>
              <a:t>opps</a:t>
            </a:r>
            <a:r>
              <a:rPr lang="en-GB" dirty="0"/>
              <a:t> to teach children </a:t>
            </a:r>
            <a:r>
              <a:rPr lang="en-GB" dirty="0" err="1"/>
              <a:t>commmunication</a:t>
            </a:r>
            <a:r>
              <a:rPr lang="en-GB" dirty="0"/>
              <a:t> skills/practise skills</a:t>
            </a:r>
          </a:p>
          <a:p>
            <a:r>
              <a:rPr lang="en-GB" dirty="0"/>
              <a:t>Give</a:t>
            </a:r>
            <a:r>
              <a:rPr lang="en-GB" baseline="0" dirty="0"/>
              <a:t> choices – model this</a:t>
            </a:r>
          </a:p>
          <a:p>
            <a:r>
              <a:rPr lang="en-GB" baseline="0" dirty="0"/>
              <a:t>Model not giving cutlery</a:t>
            </a:r>
          </a:p>
          <a:p>
            <a:r>
              <a:rPr lang="en-GB" baseline="0" dirty="0"/>
              <a:t>Give choice  - item in box – need to request help</a:t>
            </a:r>
          </a:p>
          <a:p>
            <a:endParaRPr lang="en-GB" dirty="0"/>
          </a:p>
        </p:txBody>
      </p:sp>
      <p:sp>
        <p:nvSpPr>
          <p:cNvPr id="4" name="Slide Number Placeholder 3"/>
          <p:cNvSpPr>
            <a:spLocks noGrp="1"/>
          </p:cNvSpPr>
          <p:nvPr>
            <p:ph type="sldNum" sz="quarter" idx="10"/>
          </p:nvPr>
        </p:nvSpPr>
        <p:spPr/>
        <p:txBody>
          <a:bodyPr/>
          <a:lstStyle/>
          <a:p>
            <a:fld id="{EE1AE2A4-ED6C-496D-82EB-24ED39082E16}" type="slidenum">
              <a:rPr lang="en-GB" smtClean="0"/>
              <a:t>10</a:t>
            </a:fld>
            <a:endParaRPr lang="en-GB"/>
          </a:p>
        </p:txBody>
      </p:sp>
    </p:spTree>
    <p:extLst>
      <p:ext uri="{BB962C8B-B14F-4D97-AF65-F5344CB8AC3E}">
        <p14:creationId xmlns:p14="http://schemas.microsoft.com/office/powerpoint/2010/main" val="2936534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06F0D99-8BFB-4A94-B759-2545EFAF1605}" type="datetimeFigureOut">
              <a:rPr lang="en-US"/>
              <a:pPr>
                <a:defRPr/>
              </a:pPr>
              <a:t>10/21/2021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D86D86-1130-4304-B22A-75B98140E29C}" type="slidenum">
              <a:rPr lang="en-US"/>
              <a:pPr>
                <a:defRPr/>
              </a:pPr>
              <a:t>‹#›</a:t>
            </a:fld>
            <a:endParaRPr lang="en-US"/>
          </a:p>
        </p:txBody>
      </p:sp>
    </p:spTree>
    <p:extLst>
      <p:ext uri="{BB962C8B-B14F-4D97-AF65-F5344CB8AC3E}">
        <p14:creationId xmlns:p14="http://schemas.microsoft.com/office/powerpoint/2010/main" val="3907832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44F079-C598-4BF0-B795-7BA821251070}" type="datetimeFigureOut">
              <a:rPr lang="en-US"/>
              <a:pPr>
                <a:defRPr/>
              </a:pPr>
              <a:t>10/21/2021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C7CBB2-9A3A-4A95-963A-765D4AFCB6C9}" type="slidenum">
              <a:rPr lang="en-US"/>
              <a:pPr>
                <a:defRPr/>
              </a:pPr>
              <a:t>‹#›</a:t>
            </a:fld>
            <a:endParaRPr lang="en-US"/>
          </a:p>
        </p:txBody>
      </p:sp>
    </p:spTree>
    <p:extLst>
      <p:ext uri="{BB962C8B-B14F-4D97-AF65-F5344CB8AC3E}">
        <p14:creationId xmlns:p14="http://schemas.microsoft.com/office/powerpoint/2010/main" val="275032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E2DA7DA-7B70-45BB-8A18-3F59DEC2E85C}" type="datetimeFigureOut">
              <a:rPr lang="en-US"/>
              <a:pPr>
                <a:defRPr/>
              </a:pPr>
              <a:t>10/21/2021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B3105C-EB1F-47E1-85CD-E1BE0057DF38}" type="slidenum">
              <a:rPr lang="en-US"/>
              <a:pPr>
                <a:defRPr/>
              </a:pPr>
              <a:t>‹#›</a:t>
            </a:fld>
            <a:endParaRPr lang="en-US"/>
          </a:p>
        </p:txBody>
      </p:sp>
    </p:spTree>
    <p:extLst>
      <p:ext uri="{BB962C8B-B14F-4D97-AF65-F5344CB8AC3E}">
        <p14:creationId xmlns:p14="http://schemas.microsoft.com/office/powerpoint/2010/main" val="188338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689454-9AAE-4CF2-8FB7-0D0DC143F1B0}" type="datetimeFigureOut">
              <a:rPr lang="en-US"/>
              <a:pPr>
                <a:defRPr/>
              </a:pPr>
              <a:t>10/21/2021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DF287B-0B3C-4531-9CA8-4E4C712CFA82}" type="slidenum">
              <a:rPr lang="en-US"/>
              <a:pPr>
                <a:defRPr/>
              </a:pPr>
              <a:t>‹#›</a:t>
            </a:fld>
            <a:endParaRPr lang="en-US"/>
          </a:p>
        </p:txBody>
      </p:sp>
    </p:spTree>
    <p:extLst>
      <p:ext uri="{BB962C8B-B14F-4D97-AF65-F5344CB8AC3E}">
        <p14:creationId xmlns:p14="http://schemas.microsoft.com/office/powerpoint/2010/main" val="329750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E63AE19-4884-42E8-AA49-E8F570D44FA0}" type="datetimeFigureOut">
              <a:rPr lang="en-US"/>
              <a:pPr>
                <a:defRPr/>
              </a:pPr>
              <a:t>10/21/2021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846FED-C4E1-438B-8008-00BE6532AEC2}" type="slidenum">
              <a:rPr lang="en-US"/>
              <a:pPr>
                <a:defRPr/>
              </a:pPr>
              <a:t>‹#›</a:t>
            </a:fld>
            <a:endParaRPr lang="en-US"/>
          </a:p>
        </p:txBody>
      </p:sp>
    </p:spTree>
    <p:extLst>
      <p:ext uri="{BB962C8B-B14F-4D97-AF65-F5344CB8AC3E}">
        <p14:creationId xmlns:p14="http://schemas.microsoft.com/office/powerpoint/2010/main" val="336684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C412226-1992-4E98-ACBC-16C5F9CC6616}" type="datetimeFigureOut">
              <a:rPr lang="en-US"/>
              <a:pPr>
                <a:defRPr/>
              </a:pPr>
              <a:t>10/21/2021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DDAAE0-7DE0-4119-B79F-A13B30DDC6D8}" type="slidenum">
              <a:rPr lang="en-US"/>
              <a:pPr>
                <a:defRPr/>
              </a:pPr>
              <a:t>‹#›</a:t>
            </a:fld>
            <a:endParaRPr lang="en-US"/>
          </a:p>
        </p:txBody>
      </p:sp>
    </p:spTree>
    <p:extLst>
      <p:ext uri="{BB962C8B-B14F-4D97-AF65-F5344CB8AC3E}">
        <p14:creationId xmlns:p14="http://schemas.microsoft.com/office/powerpoint/2010/main" val="271568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41C21C4-6B76-4A24-9A31-39111A1C2ED0}" type="datetimeFigureOut">
              <a:rPr lang="en-US"/>
              <a:pPr>
                <a:defRPr/>
              </a:pPr>
              <a:t>10/21/2021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E231B3-CF15-4C68-B5A9-15FC4E47F1A2}" type="slidenum">
              <a:rPr lang="en-US"/>
              <a:pPr>
                <a:defRPr/>
              </a:pPr>
              <a:t>‹#›</a:t>
            </a:fld>
            <a:endParaRPr lang="en-US"/>
          </a:p>
        </p:txBody>
      </p:sp>
    </p:spTree>
    <p:extLst>
      <p:ext uri="{BB962C8B-B14F-4D97-AF65-F5344CB8AC3E}">
        <p14:creationId xmlns:p14="http://schemas.microsoft.com/office/powerpoint/2010/main" val="363131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8F836EC-70D9-4811-A764-C7B1A5E7E72A}" type="datetimeFigureOut">
              <a:rPr lang="en-US"/>
              <a:pPr>
                <a:defRPr/>
              </a:pPr>
              <a:t>10/21/2021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73EFAAC-AFB7-472E-B9E8-463F5FD6D347}" type="slidenum">
              <a:rPr lang="en-US"/>
              <a:pPr>
                <a:defRPr/>
              </a:pPr>
              <a:t>‹#›</a:t>
            </a:fld>
            <a:endParaRPr lang="en-US"/>
          </a:p>
        </p:txBody>
      </p:sp>
    </p:spTree>
    <p:extLst>
      <p:ext uri="{BB962C8B-B14F-4D97-AF65-F5344CB8AC3E}">
        <p14:creationId xmlns:p14="http://schemas.microsoft.com/office/powerpoint/2010/main" val="1696314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A23195-14E2-49C8-B2C5-D7BABAAD5348}" type="datetimeFigureOut">
              <a:rPr lang="en-US"/>
              <a:pPr>
                <a:defRPr/>
              </a:pPr>
              <a:t>10/21/2021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035045-7602-403B-BEFB-00E7D0E2FC88}" type="slidenum">
              <a:rPr lang="en-US"/>
              <a:pPr>
                <a:defRPr/>
              </a:pPr>
              <a:t>‹#›</a:t>
            </a:fld>
            <a:endParaRPr lang="en-US"/>
          </a:p>
        </p:txBody>
      </p:sp>
    </p:spTree>
    <p:extLst>
      <p:ext uri="{BB962C8B-B14F-4D97-AF65-F5344CB8AC3E}">
        <p14:creationId xmlns:p14="http://schemas.microsoft.com/office/powerpoint/2010/main" val="545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8B1096-C2BB-4D54-AB7F-C251FC71ACDE}" type="datetimeFigureOut">
              <a:rPr lang="en-US"/>
              <a:pPr>
                <a:defRPr/>
              </a:pPr>
              <a:t>10/21/2021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A7AC1F-56C6-42EB-8D3F-D17A10E00B78}" type="slidenum">
              <a:rPr lang="en-US"/>
              <a:pPr>
                <a:defRPr/>
              </a:pPr>
              <a:t>‹#›</a:t>
            </a:fld>
            <a:endParaRPr lang="en-US"/>
          </a:p>
        </p:txBody>
      </p:sp>
    </p:spTree>
    <p:extLst>
      <p:ext uri="{BB962C8B-B14F-4D97-AF65-F5344CB8AC3E}">
        <p14:creationId xmlns:p14="http://schemas.microsoft.com/office/powerpoint/2010/main" val="109710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8401FC5-E1D4-4009-B706-5901206E30B6}" type="datetimeFigureOut">
              <a:rPr lang="en-US"/>
              <a:pPr>
                <a:defRPr/>
              </a:pPr>
              <a:t>10/21/2021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4C86AC-37D2-428A-9984-DDDB0D2C9210}" type="slidenum">
              <a:rPr lang="en-US"/>
              <a:pPr>
                <a:defRPr/>
              </a:pPr>
              <a:t>‹#›</a:t>
            </a:fld>
            <a:endParaRPr lang="en-US"/>
          </a:p>
        </p:txBody>
      </p:sp>
    </p:spTree>
    <p:extLst>
      <p:ext uri="{BB962C8B-B14F-4D97-AF65-F5344CB8AC3E}">
        <p14:creationId xmlns:p14="http://schemas.microsoft.com/office/powerpoint/2010/main" val="112866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DDC18F7-84FF-44A7-A956-88BF589C46FC}" type="datetimeFigureOut">
              <a:rPr lang="en-US"/>
              <a:pPr>
                <a:defRPr/>
              </a:pPr>
              <a:t>10/21/2021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102918E-A317-4B4B-A49F-97885DC4E9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rtlCol="0">
            <a:normAutofit fontScale="40000" lnSpcReduction="20000"/>
          </a:bodyPr>
          <a:lstStyle/>
          <a:p>
            <a:pPr algn="ctr" eaLnBrk="1" fontAlgn="auto" hangingPunct="1">
              <a:spcAft>
                <a:spcPts val="0"/>
              </a:spcAft>
              <a:buFont typeface="Arial" pitchFamily="34" charset="0"/>
              <a:buNone/>
              <a:defRPr/>
            </a:pPr>
            <a:endParaRPr lang="en-GB" sz="3600" dirty="0"/>
          </a:p>
          <a:p>
            <a:pPr algn="ctr" eaLnBrk="1" fontAlgn="auto" hangingPunct="1">
              <a:spcAft>
                <a:spcPts val="0"/>
              </a:spcAft>
              <a:buFont typeface="Arial" pitchFamily="34" charset="0"/>
              <a:buNone/>
              <a:defRPr/>
            </a:pPr>
            <a:endParaRPr lang="en-GB" sz="3600" dirty="0"/>
          </a:p>
          <a:p>
            <a:pPr algn="ctr" eaLnBrk="1" fontAlgn="auto" hangingPunct="1">
              <a:spcAft>
                <a:spcPts val="0"/>
              </a:spcAft>
              <a:buFont typeface="Arial" pitchFamily="34" charset="0"/>
              <a:buNone/>
              <a:defRPr/>
            </a:pPr>
            <a:r>
              <a:rPr lang="en-GB" sz="8000" b="1" dirty="0">
                <a:latin typeface="+mj-lt"/>
              </a:rPr>
              <a:t>Communication Support at</a:t>
            </a:r>
          </a:p>
          <a:p>
            <a:pPr algn="ctr" eaLnBrk="1" fontAlgn="auto" hangingPunct="1">
              <a:spcAft>
                <a:spcPts val="0"/>
              </a:spcAft>
              <a:buFont typeface="Arial" pitchFamily="34" charset="0"/>
              <a:buNone/>
              <a:defRPr/>
            </a:pPr>
            <a:r>
              <a:rPr lang="en-GB" sz="8000" b="1" dirty="0">
                <a:latin typeface="+mj-lt"/>
              </a:rPr>
              <a:t>The Birches Specialist Support Primary School</a:t>
            </a:r>
          </a:p>
          <a:p>
            <a:pPr algn="ctr" eaLnBrk="1" fontAlgn="auto" hangingPunct="1">
              <a:spcAft>
                <a:spcPts val="0"/>
              </a:spcAft>
              <a:buFont typeface="Arial" pitchFamily="34" charset="0"/>
              <a:buNone/>
              <a:defRPr/>
            </a:pPr>
            <a:endParaRPr lang="en-GB" sz="3600" dirty="0"/>
          </a:p>
          <a:p>
            <a:pPr algn="ctr" eaLnBrk="1" fontAlgn="auto" hangingPunct="1">
              <a:spcAft>
                <a:spcPts val="0"/>
              </a:spcAft>
              <a:buFont typeface="Arial" pitchFamily="34" charset="0"/>
              <a:buNone/>
              <a:defRPr/>
            </a:pPr>
            <a:endParaRPr lang="en-GB" sz="3600" dirty="0"/>
          </a:p>
          <a:p>
            <a:pPr algn="ctr" eaLnBrk="1" fontAlgn="auto" hangingPunct="1">
              <a:spcAft>
                <a:spcPts val="0"/>
              </a:spcAft>
              <a:buFont typeface="Arial" pitchFamily="34" charset="0"/>
              <a:buNone/>
              <a:defRPr/>
            </a:pPr>
            <a:endParaRPr lang="en-GB" sz="3600" dirty="0"/>
          </a:p>
          <a:p>
            <a:pPr algn="ctr" eaLnBrk="1" fontAlgn="auto" hangingPunct="1">
              <a:spcAft>
                <a:spcPts val="0"/>
              </a:spcAft>
              <a:buFont typeface="Arial" pitchFamily="34" charset="0"/>
              <a:buNone/>
              <a:defRPr/>
            </a:pPr>
            <a:r>
              <a:rPr lang="en-GB" sz="8000" dirty="0"/>
              <a:t>Siobhan Jeffrey and Yasmin Li</a:t>
            </a:r>
          </a:p>
          <a:p>
            <a:pPr algn="ctr" eaLnBrk="1" fontAlgn="auto" hangingPunct="1">
              <a:spcAft>
                <a:spcPts val="0"/>
              </a:spcAft>
              <a:buFont typeface="Arial" pitchFamily="34" charset="0"/>
              <a:buNone/>
              <a:defRPr/>
            </a:pPr>
            <a:r>
              <a:rPr lang="en-GB" sz="8000" dirty="0"/>
              <a:t>Speech and Language therapists</a:t>
            </a:r>
            <a:br>
              <a:rPr lang="en-US" sz="3600" dirty="0"/>
            </a:br>
            <a:endParaRPr lang="en-US" sz="3600" dirty="0"/>
          </a:p>
          <a:p>
            <a:pPr algn="ctr" eaLnBrk="1" fontAlgn="auto" hangingPunct="1">
              <a:spcAft>
                <a:spcPts val="0"/>
              </a:spcAft>
              <a:buFont typeface="Arial" pitchFamily="34" charset="0"/>
              <a:buNone/>
              <a:defRPr/>
            </a:pPr>
            <a:r>
              <a:rPr lang="en-GB" dirty="0"/>
              <a:t>11</a:t>
            </a:r>
            <a:r>
              <a:rPr lang="en-GB" baseline="30000" dirty="0"/>
              <a:t>th</a:t>
            </a:r>
            <a:r>
              <a:rPr lang="en-GB" dirty="0"/>
              <a:t> October 2021</a:t>
            </a:r>
          </a:p>
          <a:p>
            <a:pPr algn="ctr" eaLnBrk="1" fontAlgn="auto" hangingPunct="1">
              <a:spcAft>
                <a:spcPts val="0"/>
              </a:spcAft>
              <a:buFont typeface="Arial" pitchFamily="34" charset="0"/>
              <a:buNone/>
              <a:defRPr/>
            </a:pPr>
            <a:br>
              <a:rPr lang="en-US" dirty="0"/>
            </a:br>
            <a:r>
              <a:rPr lang="en-GB" b="1" i="1" dirty="0"/>
              <a:t> </a:t>
            </a:r>
            <a:br>
              <a:rPr lang="en-US" dirty="0"/>
            </a:br>
            <a:endParaRPr lang="en-GB" b="1" dirty="0"/>
          </a:p>
          <a:p>
            <a:pPr algn="ctr" eaLnBrk="1" fontAlgn="auto" hangingPunct="1">
              <a:spcAft>
                <a:spcPts val="0"/>
              </a:spcAft>
              <a:buFont typeface="Arial" pitchFamily="34" charset="0"/>
              <a:buNone/>
              <a:defRPr/>
            </a:pPr>
            <a:br>
              <a:rPr lang="en-US" dirty="0"/>
            </a:br>
            <a:endParaRPr lang="en-US" dirty="0"/>
          </a:p>
        </p:txBody>
      </p:sp>
      <p:pic>
        <p:nvPicPr>
          <p:cNvPr id="1026" name="Picture 1" descr="Description: \\xcmmc.nhs.uk\Community\Longsight HC\SPEECH AND LANGUAGE THERAPY\DEPARTMENTAL ADMIN &amp; PAPERWORK\Templates incl guidance on Corporate Identity\Logos\MLCO-Logo-withStrap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07115"/>
            <a:ext cx="2032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BLUE LOGO 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55575"/>
            <a:ext cx="8826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79388" y="549275"/>
            <a:ext cx="87852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3600" dirty="0">
                <a:latin typeface="Comic Sans MS" pitchFamily="66" charset="0"/>
                <a:ea typeface="ＭＳ Ｐゴシック" pitchFamily="-107" charset="-128"/>
              </a:rPr>
              <a:t>Communication Opportunities</a:t>
            </a:r>
          </a:p>
        </p:txBody>
      </p:sp>
      <p:sp>
        <p:nvSpPr>
          <p:cNvPr id="22531" name="AutoShape 15"/>
          <p:cNvSpPr>
            <a:spLocks noChangeArrowheads="1"/>
          </p:cNvSpPr>
          <p:nvPr/>
        </p:nvSpPr>
        <p:spPr bwMode="auto">
          <a:xfrm>
            <a:off x="3203575" y="3213100"/>
            <a:ext cx="2663825" cy="1439863"/>
          </a:xfrm>
          <a:prstGeom prst="roundRect">
            <a:avLst>
              <a:gd name="adj" fmla="val 16667"/>
            </a:avLst>
          </a:prstGeom>
          <a:solidFill>
            <a:srgbClr val="FFFF00"/>
          </a:solidFill>
          <a:ln w="28575">
            <a:solidFill>
              <a:schemeClr val="tx1"/>
            </a:solidFill>
            <a:round/>
            <a:headEnd/>
            <a:tailEnd/>
          </a:ln>
        </p:spPr>
        <p:txBody>
          <a:bodyPr wrap="none" anchor="ctr"/>
          <a:lstStyle/>
          <a:p>
            <a:endParaRPr lang="en-US">
              <a:latin typeface="Comic Sans MS" pitchFamily="66" charset="0"/>
              <a:ea typeface="ＭＳ Ｐゴシック" pitchFamily="-107" charset="-128"/>
            </a:endParaRPr>
          </a:p>
        </p:txBody>
      </p:sp>
      <p:sp>
        <p:nvSpPr>
          <p:cNvPr id="22532" name="Text Box 22"/>
          <p:cNvSpPr txBox="1">
            <a:spLocks noChangeArrowheads="1"/>
          </p:cNvSpPr>
          <p:nvPr/>
        </p:nvSpPr>
        <p:spPr bwMode="auto">
          <a:xfrm>
            <a:off x="3348038" y="3429000"/>
            <a:ext cx="23764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a:latin typeface="Comic Sans MS" pitchFamily="66" charset="0"/>
                <a:ea typeface="ＭＳ Ｐゴシック" pitchFamily="-107" charset="-128"/>
              </a:rPr>
              <a:t>Making the most of communication opportunities</a:t>
            </a:r>
          </a:p>
        </p:txBody>
      </p:sp>
      <p:sp>
        <p:nvSpPr>
          <p:cNvPr id="22533" name="AutoShape 23"/>
          <p:cNvSpPr>
            <a:spLocks noChangeArrowheads="1"/>
          </p:cNvSpPr>
          <p:nvPr/>
        </p:nvSpPr>
        <p:spPr bwMode="auto">
          <a:xfrm>
            <a:off x="3779838" y="1412875"/>
            <a:ext cx="1439862" cy="1222375"/>
          </a:xfrm>
          <a:prstGeom prst="roundRect">
            <a:avLst>
              <a:gd name="adj" fmla="val 16667"/>
            </a:avLst>
          </a:prstGeom>
          <a:solidFill>
            <a:srgbClr val="FF9900"/>
          </a:solidFill>
          <a:ln w="28575">
            <a:solidFill>
              <a:schemeClr val="tx1"/>
            </a:solidFill>
            <a:round/>
            <a:headEnd/>
            <a:tailEnd/>
          </a:ln>
        </p:spPr>
        <p:txBody>
          <a:bodyPr wrap="none" anchor="ctr"/>
          <a:lstStyle/>
          <a:p>
            <a:endParaRPr lang="en-US">
              <a:latin typeface="Comic Sans MS" pitchFamily="66" charset="0"/>
              <a:ea typeface="ＭＳ Ｐゴシック" pitchFamily="-107" charset="-128"/>
            </a:endParaRPr>
          </a:p>
        </p:txBody>
      </p:sp>
      <p:sp>
        <p:nvSpPr>
          <p:cNvPr id="22534" name="AutoShape 25"/>
          <p:cNvSpPr>
            <a:spLocks noChangeArrowheads="1"/>
          </p:cNvSpPr>
          <p:nvPr/>
        </p:nvSpPr>
        <p:spPr bwMode="auto">
          <a:xfrm>
            <a:off x="6732588" y="2205038"/>
            <a:ext cx="1439862" cy="1222375"/>
          </a:xfrm>
          <a:prstGeom prst="roundRect">
            <a:avLst>
              <a:gd name="adj" fmla="val 16667"/>
            </a:avLst>
          </a:prstGeom>
          <a:solidFill>
            <a:srgbClr val="3399FF"/>
          </a:solidFill>
          <a:ln w="28575">
            <a:solidFill>
              <a:schemeClr val="tx1"/>
            </a:solidFill>
            <a:round/>
            <a:headEnd/>
            <a:tailEnd/>
          </a:ln>
        </p:spPr>
        <p:txBody>
          <a:bodyPr wrap="none" anchor="ctr"/>
          <a:lstStyle/>
          <a:p>
            <a:endParaRPr lang="en-US">
              <a:latin typeface="Comic Sans MS" pitchFamily="66" charset="0"/>
              <a:ea typeface="ＭＳ Ｐゴシック" pitchFamily="-107" charset="-128"/>
            </a:endParaRPr>
          </a:p>
        </p:txBody>
      </p:sp>
      <p:sp>
        <p:nvSpPr>
          <p:cNvPr id="22535" name="AutoShape 26"/>
          <p:cNvSpPr>
            <a:spLocks noChangeArrowheads="1"/>
          </p:cNvSpPr>
          <p:nvPr/>
        </p:nvSpPr>
        <p:spPr bwMode="auto">
          <a:xfrm>
            <a:off x="6732588" y="4365625"/>
            <a:ext cx="1439862" cy="1222375"/>
          </a:xfrm>
          <a:prstGeom prst="roundRect">
            <a:avLst>
              <a:gd name="adj" fmla="val 16667"/>
            </a:avLst>
          </a:prstGeom>
          <a:solidFill>
            <a:srgbClr val="33CC33"/>
          </a:solidFill>
          <a:ln w="28575">
            <a:solidFill>
              <a:schemeClr val="tx1"/>
            </a:solidFill>
            <a:round/>
            <a:headEnd/>
            <a:tailEnd/>
          </a:ln>
        </p:spPr>
        <p:txBody>
          <a:bodyPr wrap="none" anchor="ctr"/>
          <a:lstStyle/>
          <a:p>
            <a:endParaRPr lang="en-US">
              <a:latin typeface="Comic Sans MS" pitchFamily="66" charset="0"/>
              <a:ea typeface="ＭＳ Ｐゴシック" pitchFamily="-107" charset="-128"/>
            </a:endParaRPr>
          </a:p>
        </p:txBody>
      </p:sp>
      <p:sp>
        <p:nvSpPr>
          <p:cNvPr id="22536" name="AutoShape 27"/>
          <p:cNvSpPr>
            <a:spLocks noChangeArrowheads="1"/>
          </p:cNvSpPr>
          <p:nvPr/>
        </p:nvSpPr>
        <p:spPr bwMode="auto">
          <a:xfrm>
            <a:off x="900113" y="2205038"/>
            <a:ext cx="1439862" cy="1222375"/>
          </a:xfrm>
          <a:prstGeom prst="roundRect">
            <a:avLst>
              <a:gd name="adj" fmla="val 16667"/>
            </a:avLst>
          </a:prstGeom>
          <a:solidFill>
            <a:srgbClr val="FF6699"/>
          </a:solidFill>
          <a:ln w="28575">
            <a:solidFill>
              <a:schemeClr val="tx1"/>
            </a:solidFill>
            <a:round/>
            <a:headEnd/>
            <a:tailEnd/>
          </a:ln>
        </p:spPr>
        <p:txBody>
          <a:bodyPr wrap="none" anchor="ctr"/>
          <a:lstStyle/>
          <a:p>
            <a:endParaRPr lang="en-US">
              <a:latin typeface="Comic Sans MS" pitchFamily="66" charset="0"/>
              <a:ea typeface="ＭＳ Ｐゴシック" pitchFamily="-107" charset="-128"/>
            </a:endParaRPr>
          </a:p>
        </p:txBody>
      </p:sp>
      <p:sp>
        <p:nvSpPr>
          <p:cNvPr id="22537" name="AutoShape 28"/>
          <p:cNvSpPr>
            <a:spLocks noChangeArrowheads="1"/>
          </p:cNvSpPr>
          <p:nvPr/>
        </p:nvSpPr>
        <p:spPr bwMode="auto">
          <a:xfrm>
            <a:off x="900113" y="4365625"/>
            <a:ext cx="1439862" cy="1222375"/>
          </a:xfrm>
          <a:prstGeom prst="roundRect">
            <a:avLst>
              <a:gd name="adj" fmla="val 16667"/>
            </a:avLst>
          </a:prstGeom>
          <a:solidFill>
            <a:schemeClr val="folHlink"/>
          </a:solidFill>
          <a:ln w="28575">
            <a:solidFill>
              <a:schemeClr val="tx1"/>
            </a:solidFill>
            <a:round/>
            <a:headEnd/>
            <a:tailEnd/>
          </a:ln>
        </p:spPr>
        <p:txBody>
          <a:bodyPr wrap="none" anchor="ctr"/>
          <a:lstStyle/>
          <a:p>
            <a:endParaRPr lang="en-US">
              <a:latin typeface="Comic Sans MS" pitchFamily="66" charset="0"/>
              <a:ea typeface="ＭＳ Ｐゴシック" pitchFamily="-107" charset="-128"/>
            </a:endParaRPr>
          </a:p>
        </p:txBody>
      </p:sp>
      <p:sp>
        <p:nvSpPr>
          <p:cNvPr id="22538" name="Text Box 29"/>
          <p:cNvSpPr txBox="1">
            <a:spLocks noChangeArrowheads="1"/>
          </p:cNvSpPr>
          <p:nvPr/>
        </p:nvSpPr>
        <p:spPr bwMode="auto">
          <a:xfrm>
            <a:off x="3779838" y="1700213"/>
            <a:ext cx="1439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atin typeface="Comic Sans MS" pitchFamily="66" charset="0"/>
                <a:ea typeface="ＭＳ Ｐゴシック" pitchFamily="-107" charset="-128"/>
              </a:rPr>
              <a:t>Give choices</a:t>
            </a:r>
          </a:p>
        </p:txBody>
      </p:sp>
      <p:sp>
        <p:nvSpPr>
          <p:cNvPr id="22539" name="Text Box 30"/>
          <p:cNvSpPr txBox="1">
            <a:spLocks noChangeArrowheads="1"/>
          </p:cNvSpPr>
          <p:nvPr/>
        </p:nvSpPr>
        <p:spPr bwMode="auto">
          <a:xfrm>
            <a:off x="6732588" y="2349500"/>
            <a:ext cx="14398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atin typeface="Comic Sans MS" pitchFamily="66" charset="0"/>
                <a:ea typeface="ＭＳ Ｐゴシック" pitchFamily="-107" charset="-128"/>
              </a:rPr>
              <a:t>Miss out steps of a sequence</a:t>
            </a:r>
          </a:p>
        </p:txBody>
      </p:sp>
      <p:sp>
        <p:nvSpPr>
          <p:cNvPr id="22540" name="Text Box 31"/>
          <p:cNvSpPr txBox="1">
            <a:spLocks noChangeArrowheads="1"/>
          </p:cNvSpPr>
          <p:nvPr/>
        </p:nvSpPr>
        <p:spPr bwMode="auto">
          <a:xfrm>
            <a:off x="6732588" y="4797425"/>
            <a:ext cx="1439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atin typeface="Comic Sans MS" pitchFamily="66" charset="0"/>
                <a:ea typeface="ＭＳ Ｐゴシック" pitchFamily="-107" charset="-128"/>
              </a:rPr>
              <a:t>Do the unexpected</a:t>
            </a:r>
          </a:p>
        </p:txBody>
      </p:sp>
      <p:sp>
        <p:nvSpPr>
          <p:cNvPr id="22541" name="Text Box 33"/>
          <p:cNvSpPr txBox="1">
            <a:spLocks noChangeArrowheads="1"/>
          </p:cNvSpPr>
          <p:nvPr/>
        </p:nvSpPr>
        <p:spPr bwMode="auto">
          <a:xfrm>
            <a:off x="900113" y="2349500"/>
            <a:ext cx="14398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a:latin typeface="Comic Sans MS" pitchFamily="66" charset="0"/>
                <a:ea typeface="ＭＳ Ｐゴシック" pitchFamily="-107" charset="-128"/>
              </a:rPr>
              <a:t>Put things out of reach</a:t>
            </a:r>
          </a:p>
        </p:txBody>
      </p:sp>
      <p:sp>
        <p:nvSpPr>
          <p:cNvPr id="22542" name="Text Box 34"/>
          <p:cNvSpPr txBox="1">
            <a:spLocks noChangeArrowheads="1"/>
          </p:cNvSpPr>
          <p:nvPr/>
        </p:nvSpPr>
        <p:spPr bwMode="auto">
          <a:xfrm>
            <a:off x="900113" y="4652963"/>
            <a:ext cx="1439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atin typeface="Comic Sans MS" pitchFamily="66" charset="0"/>
                <a:ea typeface="ＭＳ Ｐゴシック" pitchFamily="-107" charset="-128"/>
              </a:rPr>
              <a:t>Sabotage </a:t>
            </a:r>
          </a:p>
        </p:txBody>
      </p:sp>
      <p:sp>
        <p:nvSpPr>
          <p:cNvPr id="22543" name="Line 37"/>
          <p:cNvSpPr>
            <a:spLocks noChangeShapeType="1"/>
          </p:cNvSpPr>
          <p:nvPr/>
        </p:nvSpPr>
        <p:spPr bwMode="auto">
          <a:xfrm flipV="1">
            <a:off x="6084888" y="3284538"/>
            <a:ext cx="431800" cy="21748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4" name="Line 38"/>
          <p:cNvSpPr>
            <a:spLocks noChangeShapeType="1"/>
          </p:cNvSpPr>
          <p:nvPr/>
        </p:nvSpPr>
        <p:spPr bwMode="auto">
          <a:xfrm flipH="1" flipV="1">
            <a:off x="2555875" y="3284538"/>
            <a:ext cx="431800" cy="21748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5" name="Line 39"/>
          <p:cNvSpPr>
            <a:spLocks noChangeShapeType="1"/>
          </p:cNvSpPr>
          <p:nvPr/>
        </p:nvSpPr>
        <p:spPr bwMode="auto">
          <a:xfrm flipV="1">
            <a:off x="4500563" y="2708275"/>
            <a:ext cx="0" cy="4333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6" name="Line 42"/>
          <p:cNvSpPr>
            <a:spLocks noChangeShapeType="1"/>
          </p:cNvSpPr>
          <p:nvPr/>
        </p:nvSpPr>
        <p:spPr bwMode="auto">
          <a:xfrm flipH="1">
            <a:off x="2555875" y="4437063"/>
            <a:ext cx="431800" cy="21748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7" name="Line 43"/>
          <p:cNvSpPr>
            <a:spLocks noChangeShapeType="1"/>
          </p:cNvSpPr>
          <p:nvPr/>
        </p:nvSpPr>
        <p:spPr bwMode="auto">
          <a:xfrm>
            <a:off x="6084888" y="4437063"/>
            <a:ext cx="431800" cy="21748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 name="AutoShape 23"/>
          <p:cNvSpPr>
            <a:spLocks noChangeArrowheads="1"/>
          </p:cNvSpPr>
          <p:nvPr/>
        </p:nvSpPr>
        <p:spPr bwMode="auto">
          <a:xfrm>
            <a:off x="3932238" y="5438775"/>
            <a:ext cx="1439862" cy="1222375"/>
          </a:xfrm>
          <a:prstGeom prst="roundRect">
            <a:avLst>
              <a:gd name="adj" fmla="val 16667"/>
            </a:avLst>
          </a:prstGeom>
          <a:solidFill>
            <a:schemeClr val="tx2">
              <a:lumMod val="60000"/>
              <a:lumOff val="40000"/>
            </a:schemeClr>
          </a:solidFill>
          <a:ln w="28575">
            <a:solidFill>
              <a:schemeClr val="tx1"/>
            </a:solidFill>
            <a:round/>
            <a:headEnd/>
            <a:tailEnd/>
          </a:ln>
        </p:spPr>
        <p:txBody>
          <a:bodyPr wrap="none" anchor="ctr"/>
          <a:lstStyle/>
          <a:p>
            <a:r>
              <a:rPr lang="en-US" dirty="0">
                <a:latin typeface="Comic Sans MS" pitchFamily="66" charset="0"/>
                <a:ea typeface="ＭＳ Ｐゴシック" pitchFamily="-107" charset="-128"/>
              </a:rPr>
              <a:t>Have fun!</a:t>
            </a:r>
          </a:p>
        </p:txBody>
      </p:sp>
      <p:sp>
        <p:nvSpPr>
          <p:cNvPr id="21" name="Line 42"/>
          <p:cNvSpPr>
            <a:spLocks noChangeShapeType="1"/>
          </p:cNvSpPr>
          <p:nvPr/>
        </p:nvSpPr>
        <p:spPr bwMode="auto">
          <a:xfrm>
            <a:off x="4607201" y="4749110"/>
            <a:ext cx="44968" cy="48009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807230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388" y="404813"/>
            <a:ext cx="8785225" cy="993775"/>
          </a:xfrm>
          <a:prstGeom prst="rect">
            <a:avLst/>
          </a:prstGeom>
          <a:noFill/>
          <a:ln w="9525">
            <a:noFill/>
            <a:miter lim="800000"/>
            <a:headEnd/>
            <a:tailEnd/>
          </a:ln>
        </p:spPr>
        <p:txBody>
          <a:bodyPr anchor="ctr"/>
          <a:lstStyle/>
          <a:p>
            <a:pPr algn="ctr">
              <a:defRPr/>
            </a:pPr>
            <a:r>
              <a:rPr lang="en-GB" sz="4400" dirty="0">
                <a:latin typeface="Comic Sans MS" panose="030F0702030302020204" pitchFamily="66" charset="0"/>
                <a:ea typeface="ＭＳ Ｐゴシック" pitchFamily="-107" charset="-128"/>
              </a:rPr>
              <a:t>How Language Develops</a:t>
            </a:r>
          </a:p>
        </p:txBody>
      </p:sp>
      <p:pic>
        <p:nvPicPr>
          <p:cNvPr id="10243" name="Picture 7" descr="Pyram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484313"/>
            <a:ext cx="5240338"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2700338" y="5013325"/>
            <a:ext cx="3671887" cy="366713"/>
          </a:xfrm>
          <a:prstGeom prst="rect">
            <a:avLst/>
          </a:prstGeom>
          <a:noFill/>
          <a:ln w="9525">
            <a:noFill/>
            <a:miter lim="800000"/>
            <a:headEnd/>
            <a:tailEnd/>
          </a:ln>
        </p:spPr>
        <p:txBody>
          <a:bodyPr>
            <a:spAutoFit/>
          </a:bodyPr>
          <a:lstStyle/>
          <a:p>
            <a:pPr algn="ctr">
              <a:spcBef>
                <a:spcPct val="50000"/>
              </a:spcBef>
              <a:defRPr/>
            </a:pPr>
            <a:r>
              <a:rPr lang="en-GB" dirty="0">
                <a:latin typeface="Comic Sans MS" panose="030F0702030302020204" pitchFamily="66" charset="0"/>
                <a:ea typeface="ＭＳ Ｐゴシック" pitchFamily="-107" charset="-128"/>
              </a:rPr>
              <a:t>Looking and listening</a:t>
            </a:r>
          </a:p>
        </p:txBody>
      </p:sp>
      <p:sp>
        <p:nvSpPr>
          <p:cNvPr id="7" name="Text Box 10"/>
          <p:cNvSpPr txBox="1">
            <a:spLocks noChangeArrowheads="1"/>
          </p:cNvSpPr>
          <p:nvPr/>
        </p:nvSpPr>
        <p:spPr bwMode="auto">
          <a:xfrm>
            <a:off x="2700338" y="4292600"/>
            <a:ext cx="3671887" cy="366713"/>
          </a:xfrm>
          <a:prstGeom prst="rect">
            <a:avLst/>
          </a:prstGeom>
          <a:noFill/>
          <a:ln w="9525">
            <a:noFill/>
            <a:miter lim="800000"/>
            <a:headEnd/>
            <a:tailEnd/>
          </a:ln>
        </p:spPr>
        <p:txBody>
          <a:bodyPr>
            <a:spAutoFit/>
          </a:bodyPr>
          <a:lstStyle/>
          <a:p>
            <a:pPr algn="ctr">
              <a:spcBef>
                <a:spcPct val="50000"/>
              </a:spcBef>
              <a:defRPr/>
            </a:pPr>
            <a:r>
              <a:rPr lang="en-GB" dirty="0">
                <a:latin typeface="Comic Sans MS" panose="030F0702030302020204" pitchFamily="66" charset="0"/>
                <a:ea typeface="ＭＳ Ｐゴシック" pitchFamily="-107" charset="-128"/>
              </a:rPr>
              <a:t>Play</a:t>
            </a:r>
          </a:p>
        </p:txBody>
      </p:sp>
      <p:sp>
        <p:nvSpPr>
          <p:cNvPr id="8" name="Text Box 11"/>
          <p:cNvSpPr txBox="1">
            <a:spLocks noChangeArrowheads="1"/>
          </p:cNvSpPr>
          <p:nvPr/>
        </p:nvSpPr>
        <p:spPr bwMode="auto">
          <a:xfrm>
            <a:off x="2700338" y="3500438"/>
            <a:ext cx="3671887" cy="366712"/>
          </a:xfrm>
          <a:prstGeom prst="rect">
            <a:avLst/>
          </a:prstGeom>
          <a:noFill/>
          <a:ln w="9525">
            <a:noFill/>
            <a:miter lim="800000"/>
            <a:headEnd/>
            <a:tailEnd/>
          </a:ln>
        </p:spPr>
        <p:txBody>
          <a:bodyPr>
            <a:spAutoFit/>
          </a:bodyPr>
          <a:lstStyle/>
          <a:p>
            <a:pPr algn="ctr">
              <a:spcBef>
                <a:spcPct val="50000"/>
              </a:spcBef>
              <a:defRPr/>
            </a:pPr>
            <a:r>
              <a:rPr lang="en-GB" dirty="0">
                <a:latin typeface="Comic Sans MS" panose="030F0702030302020204" pitchFamily="66" charset="0"/>
                <a:ea typeface="ＭＳ Ｐゴシック" pitchFamily="-107" charset="-128"/>
              </a:rPr>
              <a:t>Understanding</a:t>
            </a:r>
          </a:p>
        </p:txBody>
      </p:sp>
      <p:sp>
        <p:nvSpPr>
          <p:cNvPr id="9" name="Text Box 12"/>
          <p:cNvSpPr txBox="1">
            <a:spLocks noChangeArrowheads="1"/>
          </p:cNvSpPr>
          <p:nvPr/>
        </p:nvSpPr>
        <p:spPr bwMode="auto">
          <a:xfrm>
            <a:off x="2700338" y="2781300"/>
            <a:ext cx="3671887" cy="366713"/>
          </a:xfrm>
          <a:prstGeom prst="rect">
            <a:avLst/>
          </a:prstGeom>
          <a:noFill/>
          <a:ln w="9525">
            <a:noFill/>
            <a:miter lim="800000"/>
            <a:headEnd/>
            <a:tailEnd/>
          </a:ln>
        </p:spPr>
        <p:txBody>
          <a:bodyPr>
            <a:spAutoFit/>
          </a:bodyPr>
          <a:lstStyle/>
          <a:p>
            <a:pPr algn="ctr">
              <a:spcBef>
                <a:spcPct val="50000"/>
              </a:spcBef>
              <a:defRPr/>
            </a:pPr>
            <a:r>
              <a:rPr lang="en-GB" dirty="0">
                <a:latin typeface="Comic Sans MS" panose="030F0702030302020204" pitchFamily="66" charset="0"/>
                <a:ea typeface="ＭＳ Ｐゴシック" pitchFamily="-107" charset="-128"/>
              </a:rPr>
              <a:t>Talking</a:t>
            </a:r>
          </a:p>
        </p:txBody>
      </p:sp>
      <p:sp>
        <p:nvSpPr>
          <p:cNvPr id="10" name="Text Box 13"/>
          <p:cNvSpPr txBox="1">
            <a:spLocks noChangeArrowheads="1"/>
          </p:cNvSpPr>
          <p:nvPr/>
        </p:nvSpPr>
        <p:spPr bwMode="auto">
          <a:xfrm>
            <a:off x="4140200" y="1989138"/>
            <a:ext cx="3671888" cy="366712"/>
          </a:xfrm>
          <a:prstGeom prst="rect">
            <a:avLst/>
          </a:prstGeom>
          <a:noFill/>
          <a:ln w="9525">
            <a:noFill/>
            <a:miter lim="800000"/>
            <a:headEnd/>
            <a:tailEnd/>
          </a:ln>
        </p:spPr>
        <p:txBody>
          <a:bodyPr>
            <a:spAutoFit/>
          </a:bodyPr>
          <a:lstStyle/>
          <a:p>
            <a:pPr algn="ctr">
              <a:spcBef>
                <a:spcPct val="50000"/>
              </a:spcBef>
              <a:defRPr/>
            </a:pPr>
            <a:r>
              <a:rPr lang="en-GB" dirty="0">
                <a:latin typeface="Comic Sans MS" panose="030F0702030302020204" pitchFamily="66" charset="0"/>
                <a:ea typeface="ＭＳ Ｐゴシック" pitchFamily="-107" charset="-128"/>
              </a:rPr>
              <a:t>Speech sounds</a:t>
            </a:r>
          </a:p>
        </p:txBody>
      </p:sp>
      <p:sp>
        <p:nvSpPr>
          <p:cNvPr id="11" name="Line 14"/>
          <p:cNvSpPr>
            <a:spLocks noChangeShapeType="1"/>
          </p:cNvSpPr>
          <p:nvPr/>
        </p:nvSpPr>
        <p:spPr bwMode="auto">
          <a:xfrm flipH="1">
            <a:off x="4500563" y="2205038"/>
            <a:ext cx="576262" cy="0"/>
          </a:xfrm>
          <a:prstGeom prst="line">
            <a:avLst/>
          </a:prstGeom>
          <a:noFill/>
          <a:ln w="28575">
            <a:solidFill>
              <a:schemeClr val="tx1"/>
            </a:solidFill>
            <a:round/>
            <a:headEnd/>
            <a:tailEnd type="triangle" w="med" len="med"/>
          </a:ln>
        </p:spPr>
        <p:txBody>
          <a:bodyPr/>
          <a:lstStyle/>
          <a:p>
            <a:pPr>
              <a:defRPr/>
            </a:pPr>
            <a:endParaRPr lang="en-US">
              <a:latin typeface="+mn-lt"/>
            </a:endParaRPr>
          </a:p>
        </p:txBody>
      </p:sp>
      <p:sp>
        <p:nvSpPr>
          <p:cNvPr id="12" name="Text Box 11"/>
          <p:cNvSpPr txBox="1">
            <a:spLocks noChangeArrowheads="1"/>
          </p:cNvSpPr>
          <p:nvPr/>
        </p:nvSpPr>
        <p:spPr bwMode="auto">
          <a:xfrm>
            <a:off x="539750" y="2781300"/>
            <a:ext cx="1800225" cy="2031325"/>
          </a:xfrm>
          <a:prstGeom prst="rect">
            <a:avLst/>
          </a:prstGeom>
          <a:noFill/>
          <a:ln w="9525">
            <a:noFill/>
            <a:miter lim="800000"/>
            <a:headEnd/>
            <a:tailEnd/>
          </a:ln>
        </p:spPr>
        <p:txBody>
          <a:bodyPr>
            <a:spAutoFit/>
          </a:bodyPr>
          <a:lstStyle/>
          <a:p>
            <a:pPr algn="ctr">
              <a:spcBef>
                <a:spcPct val="50000"/>
              </a:spcBef>
              <a:defRPr/>
            </a:pPr>
            <a:r>
              <a:rPr lang="en-GB" dirty="0">
                <a:latin typeface="Comic Sans MS" panose="030F0702030302020204" pitchFamily="66" charset="0"/>
                <a:ea typeface="ＭＳ Ｐゴシック" pitchFamily="-107" charset="-128"/>
              </a:rPr>
              <a:t>Skills at the bottom have to be in place before the skills above them can develop</a:t>
            </a:r>
          </a:p>
        </p:txBody>
      </p:sp>
      <p:sp>
        <p:nvSpPr>
          <p:cNvPr id="13" name="Text Box 9"/>
          <p:cNvSpPr txBox="1">
            <a:spLocks noChangeArrowheads="1"/>
          </p:cNvSpPr>
          <p:nvPr/>
        </p:nvSpPr>
        <p:spPr bwMode="auto">
          <a:xfrm>
            <a:off x="2771775" y="5734050"/>
            <a:ext cx="3671888" cy="366713"/>
          </a:xfrm>
          <a:prstGeom prst="rect">
            <a:avLst/>
          </a:prstGeom>
          <a:noFill/>
          <a:ln w="9525">
            <a:noFill/>
            <a:miter lim="800000"/>
            <a:headEnd/>
            <a:tailEnd/>
          </a:ln>
        </p:spPr>
        <p:txBody>
          <a:bodyPr>
            <a:spAutoFit/>
          </a:bodyPr>
          <a:lstStyle/>
          <a:p>
            <a:pPr algn="ctr">
              <a:spcBef>
                <a:spcPct val="50000"/>
              </a:spcBef>
              <a:defRPr/>
            </a:pPr>
            <a:r>
              <a:rPr lang="en-GB" dirty="0">
                <a:latin typeface="Comic Sans MS" panose="030F0702030302020204" pitchFamily="66" charset="0"/>
                <a:ea typeface="ＭＳ Ｐゴシック" pitchFamily="-107" charset="-128"/>
              </a:rPr>
              <a:t>Adult – child interaction</a:t>
            </a:r>
          </a:p>
        </p:txBody>
      </p:sp>
    </p:spTree>
    <p:extLst>
      <p:ext uri="{BB962C8B-B14F-4D97-AF65-F5344CB8AC3E}">
        <p14:creationId xmlns:p14="http://schemas.microsoft.com/office/powerpoint/2010/main" val="2963146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611560" y="642938"/>
            <a:ext cx="8352928"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GB" sz="2800" dirty="0">
                <a:latin typeface="Comic Sans MS" panose="030F0702030302020204" pitchFamily="66" charset="0"/>
              </a:rPr>
              <a:t>Resources and strategies</a:t>
            </a:r>
          </a:p>
          <a:p>
            <a:pPr algn="ctr" eaLnBrk="1" hangingPunct="1">
              <a:defRPr/>
            </a:pPr>
            <a:r>
              <a:rPr lang="en-GB" sz="2800" dirty="0">
                <a:latin typeface="Comic Sans MS" panose="030F0702030302020204" pitchFamily="66" charset="0"/>
              </a:rPr>
              <a:t>to support communication</a:t>
            </a:r>
          </a:p>
          <a:p>
            <a:pPr eaLnBrk="1" hangingPunct="1">
              <a:defRPr/>
            </a:pPr>
            <a:endParaRPr lang="en-GB" dirty="0">
              <a:latin typeface="Comic Sans MS" panose="030F0702030302020204" pitchFamily="66" charset="0"/>
            </a:endParaRPr>
          </a:p>
          <a:p>
            <a:pPr eaLnBrk="1" hangingPunct="1">
              <a:defRPr/>
            </a:pPr>
            <a:r>
              <a:rPr lang="en-GB" sz="2000" dirty="0">
                <a:solidFill>
                  <a:srgbClr val="FF0000"/>
                </a:solidFill>
                <a:latin typeface="Comic Sans MS" panose="030F0702030302020204" pitchFamily="66" charset="0"/>
              </a:rPr>
              <a:t>Key fobs</a:t>
            </a:r>
            <a:r>
              <a:rPr lang="en-GB" sz="2000" dirty="0">
                <a:latin typeface="Comic Sans MS" panose="030F0702030302020204" pitchFamily="66" charset="0"/>
              </a:rPr>
              <a:t>			</a:t>
            </a:r>
            <a:r>
              <a:rPr lang="en-GB" sz="2000" dirty="0">
                <a:solidFill>
                  <a:srgbClr val="7030A0"/>
                </a:solidFill>
                <a:latin typeface="Comic Sans MS" panose="030F0702030302020204" pitchFamily="66" charset="0"/>
              </a:rPr>
              <a:t>Intensive interaction</a:t>
            </a:r>
          </a:p>
          <a:p>
            <a:pPr eaLnBrk="1" hangingPunct="1">
              <a:defRPr/>
            </a:pPr>
            <a:endParaRPr lang="en-GB" sz="2000" dirty="0">
              <a:solidFill>
                <a:srgbClr val="7030A0"/>
              </a:solidFill>
              <a:latin typeface="Comic Sans MS" panose="030F0702030302020204" pitchFamily="66" charset="0"/>
            </a:endParaRPr>
          </a:p>
          <a:p>
            <a:pPr eaLnBrk="1" hangingPunct="1">
              <a:defRPr/>
            </a:pPr>
            <a:r>
              <a:rPr lang="en-GB" sz="2000" dirty="0">
                <a:solidFill>
                  <a:srgbClr val="00B050"/>
                </a:solidFill>
                <a:latin typeface="Comic Sans MS" panose="030F0702030302020204" pitchFamily="66" charset="0"/>
              </a:rPr>
              <a:t>First/then</a:t>
            </a:r>
            <a:r>
              <a:rPr lang="en-GB" sz="2000" dirty="0">
                <a:latin typeface="Comic Sans MS" panose="030F0702030302020204" pitchFamily="66" charset="0"/>
              </a:rPr>
              <a:t>			</a:t>
            </a:r>
            <a:r>
              <a:rPr lang="en-GB" sz="2000" dirty="0">
                <a:solidFill>
                  <a:schemeClr val="accent6">
                    <a:lumMod val="75000"/>
                  </a:schemeClr>
                </a:solidFill>
                <a:latin typeface="Comic Sans MS" panose="030F0702030302020204" pitchFamily="66" charset="0"/>
              </a:rPr>
              <a:t>Interaction strategies -  			                  Include, Interpret, Imitate, Intrude</a:t>
            </a:r>
            <a:endParaRPr lang="en-US" sz="2000" dirty="0"/>
          </a:p>
          <a:p>
            <a:pPr eaLnBrk="1" hangingPunct="1">
              <a:defRPr/>
            </a:pPr>
            <a:endParaRPr lang="en-GB" sz="2000" dirty="0">
              <a:solidFill>
                <a:schemeClr val="accent6">
                  <a:lumMod val="75000"/>
                </a:schemeClr>
              </a:solidFill>
              <a:latin typeface="Comic Sans MS" panose="030F0702030302020204" pitchFamily="66" charset="0"/>
            </a:endParaRPr>
          </a:p>
          <a:p>
            <a:pPr eaLnBrk="1" hangingPunct="1">
              <a:defRPr/>
            </a:pPr>
            <a:endParaRPr lang="en-GB" sz="2000" dirty="0">
              <a:solidFill>
                <a:srgbClr val="0070C0"/>
              </a:solidFill>
              <a:latin typeface="Comic Sans MS" panose="030F0702030302020204" pitchFamily="66" charset="0"/>
            </a:endParaRPr>
          </a:p>
          <a:p>
            <a:pPr eaLnBrk="1" hangingPunct="1">
              <a:defRPr/>
            </a:pPr>
            <a:r>
              <a:rPr lang="en-GB" sz="2000" dirty="0">
                <a:solidFill>
                  <a:srgbClr val="0070C0"/>
                </a:solidFill>
                <a:latin typeface="Comic Sans MS" panose="030F0702030302020204" pitchFamily="66" charset="0"/>
              </a:rPr>
              <a:t>Visual timetables	</a:t>
            </a:r>
            <a:r>
              <a:rPr lang="en-GB" sz="2000" dirty="0">
                <a:latin typeface="Comic Sans MS" panose="030F0702030302020204" pitchFamily="66" charset="0"/>
              </a:rPr>
              <a:t>		</a:t>
            </a:r>
          </a:p>
          <a:p>
            <a:pPr eaLnBrk="1" hangingPunct="1">
              <a:defRPr/>
            </a:pPr>
            <a:r>
              <a:rPr lang="en-GB" sz="2000" dirty="0">
                <a:solidFill>
                  <a:srgbClr val="FF0000"/>
                </a:solidFill>
                <a:latin typeface="Comic Sans MS" panose="030F0702030302020204" pitchFamily="66" charset="0"/>
              </a:rPr>
              <a:t>				In-task schedules</a:t>
            </a:r>
          </a:p>
          <a:p>
            <a:pPr eaLnBrk="1" hangingPunct="1">
              <a:defRPr/>
            </a:pPr>
            <a:endParaRPr lang="en-GB" sz="2000" dirty="0">
              <a:solidFill>
                <a:srgbClr val="FF0000"/>
              </a:solidFill>
              <a:latin typeface="Comic Sans MS" panose="030F0702030302020204" pitchFamily="66" charset="0"/>
            </a:endParaRPr>
          </a:p>
          <a:p>
            <a:pPr eaLnBrk="1" hangingPunct="1">
              <a:defRPr/>
            </a:pPr>
            <a:r>
              <a:rPr lang="en-GB" sz="2000" dirty="0">
                <a:solidFill>
                  <a:srgbClr val="7030A0"/>
                </a:solidFill>
                <a:latin typeface="Comic Sans MS" panose="030F0702030302020204" pitchFamily="66" charset="0"/>
              </a:rPr>
              <a:t>Choice board</a:t>
            </a:r>
            <a:r>
              <a:rPr lang="en-GB" sz="2000" dirty="0">
                <a:latin typeface="Comic Sans MS" panose="030F0702030302020204" pitchFamily="66" charset="0"/>
              </a:rPr>
              <a:t>			</a:t>
            </a:r>
            <a:r>
              <a:rPr lang="en-GB" sz="2000" dirty="0">
                <a:solidFill>
                  <a:srgbClr val="00B050"/>
                </a:solidFill>
                <a:latin typeface="Comic Sans MS" panose="030F0702030302020204" pitchFamily="66" charset="0"/>
              </a:rPr>
              <a:t>PECS (Picture Exchange 				Communication approach)</a:t>
            </a:r>
            <a:endParaRPr lang="en-GB" sz="2000" dirty="0">
              <a:latin typeface="Comic Sans MS" panose="030F0702030302020204" pitchFamily="66" charset="0"/>
            </a:endParaRPr>
          </a:p>
          <a:p>
            <a:pPr eaLnBrk="1" hangingPunct="1">
              <a:defRPr/>
            </a:pPr>
            <a:r>
              <a:rPr lang="en-GB" sz="2000" dirty="0">
                <a:solidFill>
                  <a:schemeClr val="accent6">
                    <a:lumMod val="75000"/>
                  </a:schemeClr>
                </a:solidFill>
                <a:latin typeface="Comic Sans MS" panose="030F0702030302020204" pitchFamily="66" charset="0"/>
              </a:rPr>
              <a:t>Communication boards </a:t>
            </a:r>
          </a:p>
          <a:p>
            <a:pPr eaLnBrk="1" hangingPunct="1">
              <a:defRPr/>
            </a:pPr>
            <a:r>
              <a:rPr lang="en-GB" sz="2000" dirty="0">
                <a:solidFill>
                  <a:schemeClr val="accent6">
                    <a:lumMod val="75000"/>
                  </a:schemeClr>
                </a:solidFill>
                <a:latin typeface="Comic Sans MS" panose="030F0702030302020204" pitchFamily="66" charset="0"/>
              </a:rPr>
              <a:t>and books	</a:t>
            </a:r>
            <a:r>
              <a:rPr lang="en-GB" sz="2000" dirty="0">
                <a:latin typeface="Comic Sans MS" panose="030F0702030302020204" pitchFamily="66" charset="0"/>
              </a:rPr>
              <a:t>		</a:t>
            </a:r>
            <a:r>
              <a:rPr lang="en-GB" sz="2000" dirty="0">
                <a:solidFill>
                  <a:srgbClr val="0070C0"/>
                </a:solidFill>
                <a:latin typeface="Comic Sans MS" panose="030F0702030302020204" pitchFamily="66" charset="0"/>
              </a:rPr>
              <a:t>Language bags</a:t>
            </a:r>
          </a:p>
          <a:p>
            <a:pPr eaLnBrk="1" hangingPunct="1">
              <a:defRPr/>
            </a:pPr>
            <a:endParaRPr lang="en-GB" sz="2000" dirty="0">
              <a:latin typeface="Comic Sans MS" panose="030F0702030302020204" pitchFamily="66" charset="0"/>
            </a:endParaRPr>
          </a:p>
          <a:p>
            <a:pPr eaLnBrk="1" hangingPunct="1">
              <a:defRPr/>
            </a:pPr>
            <a:r>
              <a:rPr lang="en-GB" sz="2000" dirty="0">
                <a:solidFill>
                  <a:srgbClr val="7030A0"/>
                </a:solidFill>
                <a:latin typeface="Comic Sans MS" panose="030F0702030302020204" pitchFamily="66" charset="0"/>
              </a:rPr>
              <a:t>Communication aids 		</a:t>
            </a:r>
            <a:r>
              <a:rPr lang="en-GB" sz="2000" dirty="0">
                <a:solidFill>
                  <a:srgbClr val="FF0000"/>
                </a:solidFill>
                <a:latin typeface="Comic Sans MS" panose="030F0702030302020204" pitchFamily="66" charset="0"/>
              </a:rPr>
              <a:t>Objects of reference bags</a:t>
            </a:r>
          </a:p>
          <a:p>
            <a:pPr eaLnBrk="1" hangingPunct="1">
              <a:defRPr/>
            </a:pPr>
            <a:r>
              <a:rPr lang="en-GB" sz="2000" dirty="0">
                <a:solidFill>
                  <a:srgbClr val="7030A0"/>
                </a:solidFill>
                <a:latin typeface="Comic Sans MS" panose="030F0702030302020204" pitchFamily="66" charset="0"/>
              </a:rPr>
              <a:t>e.g. iPad, Liberator, switches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omic Sans MS" pitchFamily="66" charset="0"/>
              </a:rPr>
              <a:t>Promoting Understanding</a:t>
            </a:r>
          </a:p>
        </p:txBody>
      </p:sp>
      <p:sp>
        <p:nvSpPr>
          <p:cNvPr id="3" name="Content Placeholder 2"/>
          <p:cNvSpPr>
            <a:spLocks noGrp="1"/>
          </p:cNvSpPr>
          <p:nvPr>
            <p:ph idx="1"/>
          </p:nvPr>
        </p:nvSpPr>
        <p:spPr>
          <a:xfrm>
            <a:off x="457200" y="1935480"/>
            <a:ext cx="8229600" cy="4805888"/>
          </a:xfrm>
        </p:spPr>
        <p:txBody>
          <a:bodyPr>
            <a:normAutofit lnSpcReduction="10000"/>
          </a:bodyPr>
          <a:lstStyle/>
          <a:p>
            <a:pPr marL="0" indent="0" algn="ctr">
              <a:buNone/>
            </a:pPr>
            <a:r>
              <a:rPr lang="en-GB" sz="4400" dirty="0">
                <a:latin typeface="+mj-lt"/>
              </a:rPr>
              <a:t>Language strategies to support understanding</a:t>
            </a:r>
          </a:p>
          <a:p>
            <a:pPr marL="0" indent="0" algn="ctr">
              <a:buNone/>
            </a:pPr>
            <a:endParaRPr lang="en-GB" b="1" i="1" u="sng" dirty="0">
              <a:latin typeface="Comic Sans MS" pitchFamily="66" charset="0"/>
            </a:endParaRPr>
          </a:p>
          <a:p>
            <a:pPr marL="0" indent="0">
              <a:buNone/>
            </a:pPr>
            <a:r>
              <a:rPr lang="en-GB" dirty="0">
                <a:solidFill>
                  <a:srgbClr val="FF0000"/>
                </a:solidFill>
                <a:latin typeface="Comic Sans MS" pitchFamily="66" charset="0"/>
              </a:rPr>
              <a:t>    </a:t>
            </a:r>
            <a:r>
              <a:rPr lang="en-GB" sz="2000" u="sng" dirty="0">
                <a:solidFill>
                  <a:srgbClr val="FF0000"/>
                </a:solidFill>
              </a:rPr>
              <a:t>reducing language </a:t>
            </a:r>
            <a:r>
              <a:rPr lang="en-GB" sz="2000" dirty="0"/>
              <a:t>- keep your language short and simple</a:t>
            </a:r>
          </a:p>
          <a:p>
            <a:pPr marL="0" indent="0">
              <a:buNone/>
            </a:pPr>
            <a:endParaRPr lang="en-GB" sz="2000" dirty="0"/>
          </a:p>
          <a:p>
            <a:pPr marL="0" indent="0">
              <a:buNone/>
            </a:pPr>
            <a:r>
              <a:rPr lang="en-GB" sz="2000" dirty="0">
                <a:solidFill>
                  <a:srgbClr val="FF0000"/>
                </a:solidFill>
              </a:rPr>
              <a:t>         </a:t>
            </a:r>
            <a:r>
              <a:rPr lang="en-GB" sz="2000" u="sng" dirty="0">
                <a:solidFill>
                  <a:srgbClr val="FF0000"/>
                </a:solidFill>
              </a:rPr>
              <a:t>add stress to key words </a:t>
            </a:r>
            <a:r>
              <a:rPr lang="en-GB" sz="2000" dirty="0"/>
              <a:t>- Emphasise the important words and</a:t>
            </a:r>
          </a:p>
          <a:p>
            <a:pPr marL="0" indent="0">
              <a:buNone/>
            </a:pPr>
            <a:r>
              <a:rPr lang="en-GB" sz="2000" dirty="0"/>
              <a:t>                                                  instructions</a:t>
            </a:r>
          </a:p>
          <a:p>
            <a:pPr marL="0" indent="0">
              <a:buNone/>
            </a:pPr>
            <a:endParaRPr lang="en-GB" sz="2000" u="sng" dirty="0"/>
          </a:p>
          <a:p>
            <a:pPr marL="0" indent="0">
              <a:buNone/>
            </a:pPr>
            <a:r>
              <a:rPr lang="en-GB" sz="2000" dirty="0">
                <a:solidFill>
                  <a:srgbClr val="FF0000"/>
                </a:solidFill>
              </a:rPr>
              <a:t>         </a:t>
            </a:r>
            <a:r>
              <a:rPr lang="en-GB" sz="2000" u="sng" dirty="0">
                <a:solidFill>
                  <a:srgbClr val="FF0000"/>
                </a:solidFill>
              </a:rPr>
              <a:t>slow down </a:t>
            </a:r>
            <a:r>
              <a:rPr lang="en-GB" sz="2000" dirty="0"/>
              <a:t>– Speak slowly and clearly</a:t>
            </a:r>
          </a:p>
          <a:p>
            <a:pPr marL="0" indent="0">
              <a:buNone/>
            </a:pPr>
            <a:endParaRPr lang="en-GB" sz="2000" u="sng" dirty="0"/>
          </a:p>
          <a:p>
            <a:pPr marL="0" indent="0">
              <a:buNone/>
            </a:pPr>
            <a:r>
              <a:rPr lang="en-GB" sz="2000" dirty="0">
                <a:solidFill>
                  <a:srgbClr val="FF0000"/>
                </a:solidFill>
              </a:rPr>
              <a:t>         </a:t>
            </a:r>
            <a:r>
              <a:rPr lang="en-GB" sz="2000" u="sng" dirty="0">
                <a:solidFill>
                  <a:srgbClr val="FF0000"/>
                </a:solidFill>
              </a:rPr>
              <a:t>Show alongside word </a:t>
            </a:r>
            <a:r>
              <a:rPr lang="en-GB" sz="2000" dirty="0"/>
              <a:t>– Use visuals to support what you say</a:t>
            </a:r>
            <a:endParaRPr lang="en-GB" sz="2000" u="sn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64" y="3573016"/>
            <a:ext cx="738188"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32" y="4437112"/>
            <a:ext cx="569077" cy="48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778" y="5157192"/>
            <a:ext cx="777561" cy="66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778" y="5937855"/>
            <a:ext cx="738187"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2994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altLang="en-US">
                <a:latin typeface="Comic Sans MS" pitchFamily="66" charset="0"/>
              </a:rPr>
              <a:t>Intensive Interaction</a:t>
            </a:r>
          </a:p>
        </p:txBody>
      </p:sp>
      <p:sp>
        <p:nvSpPr>
          <p:cNvPr id="45059" name="Rectangle 3"/>
          <p:cNvSpPr>
            <a:spLocks noGrp="1" noChangeArrowheads="1"/>
          </p:cNvSpPr>
          <p:nvPr>
            <p:ph type="body" idx="1"/>
          </p:nvPr>
        </p:nvSpPr>
        <p:spPr/>
        <p:txBody>
          <a:bodyPr/>
          <a:lstStyle/>
          <a:p>
            <a:r>
              <a:rPr lang="en-GB" altLang="en-US">
                <a:latin typeface="Comic Sans MS" pitchFamily="66" charset="0"/>
              </a:rPr>
              <a:t>What is it?</a:t>
            </a:r>
          </a:p>
          <a:p>
            <a:pPr lvl="1"/>
            <a:r>
              <a:rPr lang="en-GB" altLang="en-US">
                <a:latin typeface="Comic Sans MS" pitchFamily="66" charset="0"/>
              </a:rPr>
              <a:t>An approach that involves the person with another individual</a:t>
            </a:r>
          </a:p>
          <a:p>
            <a:pPr lvl="1"/>
            <a:endParaRPr lang="en-GB" altLang="en-US">
              <a:latin typeface="Comic Sans MS" pitchFamily="66" charset="0"/>
            </a:endParaRPr>
          </a:p>
          <a:p>
            <a:pPr lvl="1"/>
            <a:endParaRPr lang="en-GB" altLang="en-US">
              <a:latin typeface="Comic Sans MS" pitchFamily="66" charset="0"/>
            </a:endParaRPr>
          </a:p>
          <a:p>
            <a:pPr lvl="1"/>
            <a:r>
              <a:rPr lang="en-GB" altLang="en-US" i="1">
                <a:latin typeface="Comic Sans MS" pitchFamily="66" charset="0"/>
              </a:rPr>
              <a:t>interact </a:t>
            </a:r>
            <a:r>
              <a:rPr lang="en-GB" altLang="en-US">
                <a:latin typeface="Comic Sans MS" pitchFamily="66" charset="0"/>
              </a:rPr>
              <a:t> - </a:t>
            </a:r>
            <a:r>
              <a:rPr lang="en-GB" altLang="en-US">
                <a:solidFill>
                  <a:srgbClr val="FF0000"/>
                </a:solidFill>
                <a:latin typeface="Comic Sans MS" pitchFamily="66" charset="0"/>
              </a:rPr>
              <a:t>‘to act upon each other’</a:t>
            </a:r>
          </a:p>
          <a:p>
            <a:pPr lvl="1">
              <a:buFont typeface="Wingdings" pitchFamily="2" charset="2"/>
              <a:buNone/>
            </a:pPr>
            <a:endParaRPr lang="en-GB" altLang="en-US">
              <a:solidFill>
                <a:srgbClr val="FF0000"/>
              </a:solidFill>
              <a:latin typeface="Comic Sans MS" pitchFamily="66" charset="0"/>
            </a:endParaRPr>
          </a:p>
        </p:txBody>
      </p:sp>
    </p:spTree>
    <p:extLst>
      <p:ext uri="{BB962C8B-B14F-4D97-AF65-F5344CB8AC3E}">
        <p14:creationId xmlns:p14="http://schemas.microsoft.com/office/powerpoint/2010/main" val="1847924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1" y="476672"/>
            <a:ext cx="8229600" cy="792088"/>
          </a:xfrm>
        </p:spPr>
        <p:txBody>
          <a:bodyPr>
            <a:noAutofit/>
          </a:bodyPr>
          <a:lstStyle/>
          <a:p>
            <a:r>
              <a:rPr lang="en-GB" dirty="0">
                <a:latin typeface="Comic Sans MS" panose="030F0702030302020204" pitchFamily="66" charset="0"/>
              </a:rPr>
              <a:t>Social Use of Language Programme</a:t>
            </a:r>
          </a:p>
        </p:txBody>
      </p:sp>
      <p:sp>
        <p:nvSpPr>
          <p:cNvPr id="3" name="Content Placeholder 2"/>
          <p:cNvSpPr>
            <a:spLocks noGrp="1"/>
          </p:cNvSpPr>
          <p:nvPr>
            <p:ph idx="1"/>
          </p:nvPr>
        </p:nvSpPr>
        <p:spPr>
          <a:xfrm>
            <a:off x="457200" y="1628800"/>
            <a:ext cx="8229600" cy="4695800"/>
          </a:xfrm>
        </p:spPr>
        <p:txBody>
          <a:bodyPr/>
          <a:lstStyle/>
          <a:p>
            <a:pPr marL="0" indent="0" algn="ctr">
              <a:buNone/>
            </a:pPr>
            <a:r>
              <a:rPr lang="en-GB" dirty="0">
                <a:latin typeface="Comic Sans MS" pitchFamily="66" charset="0"/>
              </a:rPr>
              <a:t>This uses characters to represent  active listening strategies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02" y="2636912"/>
            <a:ext cx="1019605" cy="76470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802" y="3573016"/>
            <a:ext cx="1019605" cy="76470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801" y="4509120"/>
            <a:ext cx="1019605" cy="76470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39" y="5464344"/>
            <a:ext cx="1061867" cy="796400"/>
          </a:xfrm>
          <a:prstGeom prst="rect">
            <a:avLst/>
          </a:prstGeom>
        </p:spPr>
      </p:pic>
      <p:sp>
        <p:nvSpPr>
          <p:cNvPr id="8" name="TextBox 7"/>
          <p:cNvSpPr txBox="1"/>
          <p:nvPr/>
        </p:nvSpPr>
        <p:spPr>
          <a:xfrm>
            <a:off x="1529407" y="2636912"/>
            <a:ext cx="5472608" cy="382352"/>
          </a:xfrm>
          <a:prstGeom prst="rect">
            <a:avLst/>
          </a:prstGeom>
          <a:noFill/>
        </p:spPr>
        <p:txBody>
          <a:bodyPr wrap="square" rtlCol="0">
            <a:spAutoFit/>
          </a:bodyPr>
          <a:lstStyle/>
          <a:p>
            <a:r>
              <a:rPr lang="en-GB" dirty="0">
                <a:latin typeface="Comic Sans MS" panose="030F0702030302020204" pitchFamily="66" charset="0"/>
              </a:rPr>
              <a:t>Moby The Monster – Good sitting</a:t>
            </a:r>
          </a:p>
        </p:txBody>
      </p:sp>
      <p:sp>
        <p:nvSpPr>
          <p:cNvPr id="10" name="TextBox 9"/>
          <p:cNvSpPr txBox="1"/>
          <p:nvPr/>
        </p:nvSpPr>
        <p:spPr>
          <a:xfrm>
            <a:off x="1673422" y="3717087"/>
            <a:ext cx="4338737" cy="369332"/>
          </a:xfrm>
          <a:prstGeom prst="rect">
            <a:avLst/>
          </a:prstGeom>
          <a:noFill/>
        </p:spPr>
        <p:txBody>
          <a:bodyPr wrap="square" rtlCol="0">
            <a:spAutoFit/>
          </a:bodyPr>
          <a:lstStyle/>
          <a:p>
            <a:r>
              <a:rPr lang="en-GB" dirty="0">
                <a:latin typeface="Comic Sans MS" panose="030F0702030302020204" pitchFamily="66" charset="0"/>
              </a:rPr>
              <a:t>Looking Luke – Good looking</a:t>
            </a:r>
          </a:p>
        </p:txBody>
      </p:sp>
      <p:sp>
        <p:nvSpPr>
          <p:cNvPr id="9" name="TextBox 8"/>
          <p:cNvSpPr txBox="1"/>
          <p:nvPr/>
        </p:nvSpPr>
        <p:spPr>
          <a:xfrm>
            <a:off x="1529407" y="4725144"/>
            <a:ext cx="4626769" cy="369332"/>
          </a:xfrm>
          <a:prstGeom prst="rect">
            <a:avLst/>
          </a:prstGeom>
          <a:noFill/>
        </p:spPr>
        <p:txBody>
          <a:bodyPr wrap="square" rtlCol="0">
            <a:spAutoFit/>
          </a:bodyPr>
          <a:lstStyle/>
          <a:p>
            <a:r>
              <a:rPr lang="en-GB" dirty="0">
                <a:latin typeface="Comic Sans MS" panose="030F0702030302020204" pitchFamily="66" charset="0"/>
              </a:rPr>
              <a:t>Listening Lizzie – Good listening</a:t>
            </a:r>
          </a:p>
        </p:txBody>
      </p:sp>
      <p:sp>
        <p:nvSpPr>
          <p:cNvPr id="12" name="TextBox 11"/>
          <p:cNvSpPr txBox="1"/>
          <p:nvPr/>
        </p:nvSpPr>
        <p:spPr>
          <a:xfrm>
            <a:off x="1529407" y="5661248"/>
            <a:ext cx="6354961" cy="369332"/>
          </a:xfrm>
          <a:prstGeom prst="rect">
            <a:avLst/>
          </a:prstGeom>
          <a:noFill/>
        </p:spPr>
        <p:txBody>
          <a:bodyPr wrap="square" rtlCol="0">
            <a:spAutoFit/>
          </a:bodyPr>
          <a:lstStyle/>
          <a:p>
            <a:r>
              <a:rPr lang="en-GB" dirty="0">
                <a:latin typeface="Comic Sans MS" panose="030F0702030302020204" pitchFamily="66" charset="0"/>
              </a:rPr>
              <a:t>Timmy and Tommy – Good sharing and taking turns</a:t>
            </a:r>
          </a:p>
        </p:txBody>
      </p:sp>
    </p:spTree>
    <p:extLst>
      <p:ext uri="{BB962C8B-B14F-4D97-AF65-F5344CB8AC3E}">
        <p14:creationId xmlns:p14="http://schemas.microsoft.com/office/powerpoint/2010/main" val="1194683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Gestures &amp; Signing </a:t>
            </a:r>
          </a:p>
        </p:txBody>
      </p:sp>
      <p:sp>
        <p:nvSpPr>
          <p:cNvPr id="3" name="TextBox 2"/>
          <p:cNvSpPr txBox="1"/>
          <p:nvPr/>
        </p:nvSpPr>
        <p:spPr>
          <a:xfrm>
            <a:off x="611560" y="1772816"/>
            <a:ext cx="7056784" cy="4093428"/>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omic Sans MS" panose="030F0702030302020204" pitchFamily="66" charset="0"/>
              </a:rPr>
              <a:t>Early gesture</a:t>
            </a:r>
          </a:p>
          <a:p>
            <a:pPr marL="342900" indent="-342900">
              <a:buFont typeface="Arial" panose="020B0604020202020204" pitchFamily="34" charset="0"/>
              <a:buChar char="•"/>
            </a:pPr>
            <a:r>
              <a:rPr lang="en-GB" sz="2000" dirty="0">
                <a:latin typeface="Comic Sans MS" panose="030F0702030302020204" pitchFamily="66" charset="0"/>
              </a:rPr>
              <a:t>Keyword signs</a:t>
            </a:r>
          </a:p>
          <a:p>
            <a:pPr marL="342900" indent="-342900">
              <a:buFont typeface="Arial" panose="020B0604020202020204" pitchFamily="34" charset="0"/>
              <a:buChar char="•"/>
            </a:pPr>
            <a:r>
              <a:rPr lang="en-GB" sz="2000" dirty="0">
                <a:latin typeface="Comic Sans MS" panose="030F0702030302020204" pitchFamily="66" charset="0"/>
              </a:rPr>
              <a:t>In Manchester special schools we use Sign Supported English.  </a:t>
            </a:r>
          </a:p>
          <a:p>
            <a:endParaRPr lang="en-GB" sz="2000" dirty="0">
              <a:latin typeface="Comic Sans MS" panose="030F0702030302020204" pitchFamily="66" charset="0"/>
            </a:endParaRPr>
          </a:p>
          <a:p>
            <a:r>
              <a:rPr lang="en-GB" sz="2000" dirty="0">
                <a:latin typeface="Comic Sans MS" panose="030F0702030302020204" pitchFamily="66" charset="0"/>
              </a:rPr>
              <a:t>This means:</a:t>
            </a:r>
          </a:p>
          <a:p>
            <a:endParaRPr lang="en-GB" sz="2000" dirty="0">
              <a:latin typeface="Comic Sans MS" panose="030F0702030302020204" pitchFamily="66" charset="0"/>
            </a:endParaRPr>
          </a:p>
          <a:p>
            <a:pPr marL="285750" indent="-285750">
              <a:buFont typeface="Arial" pitchFamily="34" charset="0"/>
              <a:buChar char="•"/>
            </a:pPr>
            <a:r>
              <a:rPr lang="en-GB" sz="2000" dirty="0">
                <a:latin typeface="Comic Sans MS" panose="030F0702030302020204" pitchFamily="66" charset="0"/>
              </a:rPr>
              <a:t>We always speak as we sign</a:t>
            </a:r>
          </a:p>
          <a:p>
            <a:endParaRPr lang="en-GB" sz="2000" dirty="0">
              <a:latin typeface="Comic Sans MS" panose="030F0702030302020204" pitchFamily="66" charset="0"/>
            </a:endParaRPr>
          </a:p>
          <a:p>
            <a:pPr marL="285750" indent="-285750">
              <a:buFont typeface="Arial" pitchFamily="34" charset="0"/>
              <a:buChar char="•"/>
            </a:pPr>
            <a:r>
              <a:rPr lang="en-GB" sz="2000" dirty="0">
                <a:latin typeface="Comic Sans MS" panose="030F0702030302020204" pitchFamily="66" charset="0"/>
              </a:rPr>
              <a:t>We only sign key words</a:t>
            </a:r>
          </a:p>
          <a:p>
            <a:endParaRPr lang="en-GB" sz="2000" dirty="0">
              <a:latin typeface="Comic Sans MS" panose="030F0702030302020204" pitchFamily="66" charset="0"/>
            </a:endParaRPr>
          </a:p>
          <a:p>
            <a:pPr marL="285750" indent="-285750">
              <a:buFont typeface="Arial" pitchFamily="34" charset="0"/>
              <a:buChar char="•"/>
            </a:pPr>
            <a:r>
              <a:rPr lang="en-GB" sz="2000" dirty="0">
                <a:latin typeface="Comic Sans MS" panose="030F0702030302020204" pitchFamily="66" charset="0"/>
              </a:rPr>
              <a:t>We keep words in the order in which we say them</a:t>
            </a:r>
          </a:p>
          <a:p>
            <a:endParaRPr lang="en-GB" sz="2000" dirty="0">
              <a:latin typeface="Comic Sans MS" panose="030F0702030302020204"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521547"/>
            <a:ext cx="14382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192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404" y="404664"/>
            <a:ext cx="8229600" cy="1143000"/>
          </a:xfrm>
        </p:spPr>
        <p:txBody>
          <a:bodyPr>
            <a:normAutofit/>
          </a:bodyPr>
          <a:lstStyle/>
          <a:p>
            <a:r>
              <a:rPr lang="en-GB" sz="3600" dirty="0">
                <a:latin typeface="Comic Sans MS" pitchFamily="66" charset="0"/>
              </a:rPr>
              <a:t>Visuals</a:t>
            </a:r>
          </a:p>
        </p:txBody>
      </p:sp>
      <p:sp>
        <p:nvSpPr>
          <p:cNvPr id="5" name="Content Placeholder 4"/>
          <p:cNvSpPr>
            <a:spLocks noGrp="1"/>
          </p:cNvSpPr>
          <p:nvPr>
            <p:ph idx="1"/>
          </p:nvPr>
        </p:nvSpPr>
        <p:spPr>
          <a:xfrm>
            <a:off x="1259632" y="1412776"/>
            <a:ext cx="6923112" cy="3127767"/>
          </a:xfrm>
        </p:spPr>
        <p:txBody>
          <a:bodyPr>
            <a:normAutofit/>
          </a:bodyPr>
          <a:lstStyle/>
          <a:p>
            <a:pPr marL="0" indent="0">
              <a:buNone/>
            </a:pPr>
            <a:r>
              <a:rPr lang="en-GB" dirty="0">
                <a:latin typeface="Comic Sans MS" pitchFamily="66" charset="0"/>
              </a:rPr>
              <a:t>Traffic light key fobs.  </a:t>
            </a:r>
            <a:r>
              <a:rPr lang="en-GB" sz="2000" dirty="0">
                <a:latin typeface="Comic Sans MS" pitchFamily="66" charset="0"/>
              </a:rPr>
              <a:t>Some classes have added their own photos. Everyone in school needs to wear a key fob and use it.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676" y="2637502"/>
            <a:ext cx="14668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673" y="2636912"/>
            <a:ext cx="14763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3017" y="2636912"/>
            <a:ext cx="14763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3" y="2636912"/>
            <a:ext cx="14763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15616" y="3894212"/>
            <a:ext cx="936104" cy="369332"/>
          </a:xfrm>
          <a:prstGeom prst="rect">
            <a:avLst/>
          </a:prstGeom>
          <a:noFill/>
        </p:spPr>
        <p:txBody>
          <a:bodyPr wrap="square" rtlCol="0">
            <a:spAutoFit/>
          </a:bodyPr>
          <a:lstStyle/>
          <a:p>
            <a:pPr algn="ctr"/>
            <a:r>
              <a:rPr lang="en-GB" dirty="0">
                <a:latin typeface="Comic Sans MS" pitchFamily="66" charset="0"/>
              </a:rPr>
              <a:t>Stop</a:t>
            </a:r>
          </a:p>
        </p:txBody>
      </p:sp>
      <p:sp>
        <p:nvSpPr>
          <p:cNvPr id="3" name="TextBox 2"/>
          <p:cNvSpPr txBox="1"/>
          <p:nvPr/>
        </p:nvSpPr>
        <p:spPr>
          <a:xfrm>
            <a:off x="2699793" y="3894212"/>
            <a:ext cx="792088" cy="369332"/>
          </a:xfrm>
          <a:prstGeom prst="rect">
            <a:avLst/>
          </a:prstGeom>
          <a:noFill/>
        </p:spPr>
        <p:txBody>
          <a:bodyPr wrap="square" rtlCol="0">
            <a:spAutoFit/>
          </a:bodyPr>
          <a:lstStyle/>
          <a:p>
            <a:r>
              <a:rPr lang="en-GB" dirty="0">
                <a:latin typeface="Comic Sans MS" pitchFamily="66" charset="0"/>
              </a:rPr>
              <a:t>Wait</a:t>
            </a:r>
          </a:p>
        </p:txBody>
      </p:sp>
      <p:sp>
        <p:nvSpPr>
          <p:cNvPr id="6" name="TextBox 5"/>
          <p:cNvSpPr txBox="1"/>
          <p:nvPr/>
        </p:nvSpPr>
        <p:spPr>
          <a:xfrm>
            <a:off x="3901048" y="3894212"/>
            <a:ext cx="1247015" cy="830997"/>
          </a:xfrm>
          <a:prstGeom prst="rect">
            <a:avLst/>
          </a:prstGeom>
          <a:noFill/>
        </p:spPr>
        <p:txBody>
          <a:bodyPr wrap="square" rtlCol="0">
            <a:spAutoFit/>
          </a:bodyPr>
          <a:lstStyle/>
          <a:p>
            <a:pPr algn="ctr"/>
            <a:r>
              <a:rPr lang="en-GB" sz="1600" dirty="0">
                <a:latin typeface="Comic Sans MS" pitchFamily="66" charset="0"/>
              </a:rPr>
              <a:t>Nearly done (“Nearly”)</a:t>
            </a:r>
          </a:p>
        </p:txBody>
      </p:sp>
      <p:sp>
        <p:nvSpPr>
          <p:cNvPr id="7" name="TextBox 6"/>
          <p:cNvSpPr txBox="1"/>
          <p:nvPr/>
        </p:nvSpPr>
        <p:spPr>
          <a:xfrm>
            <a:off x="5436096" y="3938972"/>
            <a:ext cx="1188342" cy="369332"/>
          </a:xfrm>
          <a:prstGeom prst="rect">
            <a:avLst/>
          </a:prstGeom>
          <a:noFill/>
        </p:spPr>
        <p:txBody>
          <a:bodyPr wrap="square" rtlCol="0">
            <a:spAutoFit/>
          </a:bodyPr>
          <a:lstStyle/>
          <a:p>
            <a:r>
              <a:rPr lang="en-GB" dirty="0">
                <a:latin typeface="Comic Sans MS" pitchFamily="66" charset="0"/>
              </a:rPr>
              <a:t>Go/ok</a:t>
            </a:r>
          </a:p>
        </p:txBody>
      </p:sp>
      <p:sp>
        <p:nvSpPr>
          <p:cNvPr id="8" name="TextBox 7"/>
          <p:cNvSpPr txBox="1"/>
          <p:nvPr/>
        </p:nvSpPr>
        <p:spPr>
          <a:xfrm>
            <a:off x="683568" y="4869160"/>
            <a:ext cx="6768752" cy="1077218"/>
          </a:xfrm>
          <a:prstGeom prst="rect">
            <a:avLst/>
          </a:prstGeom>
          <a:noFill/>
        </p:spPr>
        <p:txBody>
          <a:bodyPr wrap="square" rtlCol="0">
            <a:spAutoFit/>
          </a:bodyPr>
          <a:lstStyle/>
          <a:p>
            <a:pPr algn="ctr"/>
            <a:r>
              <a:rPr lang="en-GB" sz="3200" dirty="0">
                <a:solidFill>
                  <a:srgbClr val="FF0000"/>
                </a:solidFill>
                <a:latin typeface="Comic Sans MS" pitchFamily="66" charset="0"/>
              </a:rPr>
              <a:t>Please make sure you use the visuals to support what you say.</a:t>
            </a:r>
          </a:p>
        </p:txBody>
      </p:sp>
    </p:spTree>
    <p:extLst>
      <p:ext uri="{BB962C8B-B14F-4D97-AF65-F5344CB8AC3E}">
        <p14:creationId xmlns:p14="http://schemas.microsoft.com/office/powerpoint/2010/main" val="3185758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94" y="413792"/>
            <a:ext cx="8305800" cy="1143000"/>
          </a:xfrm>
        </p:spPr>
        <p:txBody>
          <a:bodyPr>
            <a:normAutofit/>
          </a:bodyPr>
          <a:lstStyle/>
          <a:p>
            <a:r>
              <a:rPr lang="en-GB" dirty="0">
                <a:latin typeface="Comic Sans MS" pitchFamily="66" charset="0"/>
              </a:rPr>
              <a:t>Schedules / Visual Timelines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507" y="1556792"/>
            <a:ext cx="979979" cy="85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7603" y="2431559"/>
            <a:ext cx="1022179" cy="89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6946" y="3327716"/>
            <a:ext cx="1001078" cy="87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7603" y="4205373"/>
            <a:ext cx="1034266" cy="906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1560" y="2132856"/>
            <a:ext cx="2016224" cy="2862322"/>
          </a:xfrm>
          <a:prstGeom prst="rect">
            <a:avLst/>
          </a:prstGeom>
          <a:noFill/>
        </p:spPr>
        <p:txBody>
          <a:bodyPr wrap="square" rtlCol="0">
            <a:spAutoFit/>
          </a:bodyPr>
          <a:lstStyle/>
          <a:p>
            <a:r>
              <a:rPr lang="en-GB" dirty="0">
                <a:latin typeface="Comic Sans MS" pitchFamily="66" charset="0"/>
              </a:rPr>
              <a:t>These can be used for the whole class or individually.  The timeline or schedule helps pupils to see what is next and so to make sense of their day.</a:t>
            </a:r>
          </a:p>
        </p:txBody>
      </p:sp>
      <p:sp>
        <p:nvSpPr>
          <p:cNvPr id="4" name="TextBox 3"/>
          <p:cNvSpPr txBox="1"/>
          <p:nvPr/>
        </p:nvSpPr>
        <p:spPr>
          <a:xfrm>
            <a:off x="4716016" y="2132856"/>
            <a:ext cx="2952328" cy="3416320"/>
          </a:xfrm>
          <a:prstGeom prst="rect">
            <a:avLst/>
          </a:prstGeom>
          <a:noFill/>
        </p:spPr>
        <p:txBody>
          <a:bodyPr wrap="square" rtlCol="0">
            <a:spAutoFit/>
          </a:bodyPr>
          <a:lstStyle/>
          <a:p>
            <a:r>
              <a:rPr lang="en-GB" dirty="0">
                <a:latin typeface="Comic Sans MS" pitchFamily="66" charset="0"/>
              </a:rPr>
              <a:t>Pupils with learn better when they can see a picture or a photograph.  It helps them to understand because they can see it and it is there for longer than words.  They find it harder to understand spoken words.  It often helps pupils’ understanding if you sign key words too.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586173"/>
            <a:ext cx="979979" cy="85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4606" y="5586173"/>
            <a:ext cx="1022179" cy="89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7285" y="5585186"/>
            <a:ext cx="1001078" cy="87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5728" y="5561007"/>
            <a:ext cx="1034266" cy="906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87285" y="1628800"/>
            <a:ext cx="977222" cy="307777"/>
          </a:xfrm>
          <a:prstGeom prst="rect">
            <a:avLst/>
          </a:prstGeom>
          <a:noFill/>
        </p:spPr>
        <p:txBody>
          <a:bodyPr wrap="square" rtlCol="0">
            <a:spAutoFit/>
          </a:bodyPr>
          <a:lstStyle/>
          <a:p>
            <a:r>
              <a:rPr lang="en-GB" sz="1400" u="sng" dirty="0">
                <a:latin typeface="Comic Sans MS" pitchFamily="66" charset="0"/>
              </a:rPr>
              <a:t>Schedule</a:t>
            </a:r>
          </a:p>
        </p:txBody>
      </p:sp>
      <p:sp>
        <p:nvSpPr>
          <p:cNvPr id="6" name="TextBox 5"/>
          <p:cNvSpPr txBox="1"/>
          <p:nvPr/>
        </p:nvSpPr>
        <p:spPr>
          <a:xfrm>
            <a:off x="4579994" y="5880362"/>
            <a:ext cx="1936222" cy="307777"/>
          </a:xfrm>
          <a:prstGeom prst="rect">
            <a:avLst/>
          </a:prstGeom>
          <a:noFill/>
        </p:spPr>
        <p:txBody>
          <a:bodyPr wrap="square" rtlCol="0">
            <a:spAutoFit/>
          </a:bodyPr>
          <a:lstStyle/>
          <a:p>
            <a:r>
              <a:rPr lang="en-GB" sz="1400" u="sng" dirty="0">
                <a:latin typeface="Comic Sans MS" pitchFamily="66" charset="0"/>
              </a:rPr>
              <a:t>Timeline</a:t>
            </a:r>
          </a:p>
        </p:txBody>
      </p:sp>
    </p:spTree>
    <p:extLst>
      <p:ext uri="{BB962C8B-B14F-4D97-AF65-F5344CB8AC3E}">
        <p14:creationId xmlns:p14="http://schemas.microsoft.com/office/powerpoint/2010/main" val="1303711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1143000"/>
          </a:xfrm>
        </p:spPr>
        <p:txBody>
          <a:bodyPr>
            <a:normAutofit/>
          </a:bodyPr>
          <a:lstStyle/>
          <a:p>
            <a:r>
              <a:rPr lang="en-GB" dirty="0">
                <a:latin typeface="Comic Sans MS" pitchFamily="66" charset="0"/>
              </a:rPr>
              <a:t>First/Then </a:t>
            </a:r>
          </a:p>
        </p:txBody>
      </p:sp>
      <p:sp>
        <p:nvSpPr>
          <p:cNvPr id="4" name="Rectangle 3"/>
          <p:cNvSpPr/>
          <p:nvPr/>
        </p:nvSpPr>
        <p:spPr>
          <a:xfrm>
            <a:off x="2281608" y="1725089"/>
            <a:ext cx="1656184" cy="24719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937792" y="1725088"/>
            <a:ext cx="1584176" cy="247199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6" name="TextBox 5"/>
          <p:cNvSpPr txBox="1"/>
          <p:nvPr/>
        </p:nvSpPr>
        <p:spPr>
          <a:xfrm>
            <a:off x="2605644" y="1761966"/>
            <a:ext cx="1008112" cy="369332"/>
          </a:xfrm>
          <a:prstGeom prst="rect">
            <a:avLst/>
          </a:prstGeom>
          <a:noFill/>
        </p:spPr>
        <p:txBody>
          <a:bodyPr wrap="square" rtlCol="0">
            <a:spAutoFit/>
          </a:bodyPr>
          <a:lstStyle/>
          <a:p>
            <a:pPr algn="ctr"/>
            <a:r>
              <a:rPr lang="en-GB" dirty="0">
                <a:latin typeface="Comic Sans MS" pitchFamily="66" charset="0"/>
              </a:rPr>
              <a:t>First</a:t>
            </a:r>
          </a:p>
        </p:txBody>
      </p:sp>
      <p:sp>
        <p:nvSpPr>
          <p:cNvPr id="7" name="TextBox 6"/>
          <p:cNvSpPr txBox="1"/>
          <p:nvPr/>
        </p:nvSpPr>
        <p:spPr>
          <a:xfrm>
            <a:off x="4225824" y="1761966"/>
            <a:ext cx="1008112" cy="369332"/>
          </a:xfrm>
          <a:prstGeom prst="rect">
            <a:avLst/>
          </a:prstGeom>
          <a:noFill/>
        </p:spPr>
        <p:txBody>
          <a:bodyPr wrap="square" rtlCol="0">
            <a:spAutoFit/>
          </a:bodyPr>
          <a:lstStyle/>
          <a:p>
            <a:pPr algn="ctr"/>
            <a:r>
              <a:rPr lang="en-GB" dirty="0">
                <a:latin typeface="Comic Sans MS" pitchFamily="66" charset="0"/>
              </a:rPr>
              <a:t>Then</a:t>
            </a:r>
          </a:p>
        </p:txBody>
      </p:sp>
      <p:sp>
        <p:nvSpPr>
          <p:cNvPr id="8" name="TextBox 7"/>
          <p:cNvSpPr txBox="1"/>
          <p:nvPr/>
        </p:nvSpPr>
        <p:spPr>
          <a:xfrm>
            <a:off x="539552" y="4581128"/>
            <a:ext cx="7128792" cy="1754326"/>
          </a:xfrm>
          <a:prstGeom prst="rect">
            <a:avLst/>
          </a:prstGeom>
          <a:noFill/>
        </p:spPr>
        <p:txBody>
          <a:bodyPr wrap="square" rtlCol="0">
            <a:spAutoFit/>
          </a:bodyPr>
          <a:lstStyle/>
          <a:p>
            <a:r>
              <a:rPr lang="en-GB" dirty="0">
                <a:latin typeface="Comic Sans MS" pitchFamily="66" charset="0"/>
              </a:rPr>
              <a:t>First/then cards are used to show pupils that something they like is coming but first they need to do something they’re not so keen on. </a:t>
            </a:r>
          </a:p>
          <a:p>
            <a:endParaRPr lang="en-GB" dirty="0">
              <a:latin typeface="Comic Sans MS" pitchFamily="66" charset="0"/>
            </a:endParaRPr>
          </a:p>
          <a:p>
            <a:r>
              <a:rPr lang="en-GB" dirty="0">
                <a:latin typeface="Comic Sans MS" pitchFamily="66" charset="0"/>
              </a:rPr>
              <a:t>They are also a way of showing pupils what is next and can be used with a schedule or timeline.</a:t>
            </a:r>
          </a:p>
        </p:txBody>
      </p:sp>
    </p:spTree>
    <p:extLst>
      <p:ext uri="{BB962C8B-B14F-4D97-AF65-F5344CB8AC3E}">
        <p14:creationId xmlns:p14="http://schemas.microsoft.com/office/powerpoint/2010/main" val="403884989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dirty="0"/>
              <a:t>Aims </a:t>
            </a:r>
            <a:endParaRPr lang="en-US" altLang="en-US" dirty="0"/>
          </a:p>
        </p:txBody>
      </p:sp>
      <p:sp>
        <p:nvSpPr>
          <p:cNvPr id="3075" name="Content Placeholder 2"/>
          <p:cNvSpPr>
            <a:spLocks noGrp="1"/>
          </p:cNvSpPr>
          <p:nvPr>
            <p:ph idx="1"/>
          </p:nvPr>
        </p:nvSpPr>
        <p:spPr/>
        <p:txBody>
          <a:bodyPr/>
          <a:lstStyle/>
          <a:p>
            <a:pPr>
              <a:buFont typeface="Arial" pitchFamily="34" charset="0"/>
              <a:buChar char="•"/>
              <a:defRPr/>
            </a:pPr>
            <a:r>
              <a:rPr lang="en-GB" altLang="en-US" dirty="0"/>
              <a:t>To introduce the Speech and Language therapists </a:t>
            </a:r>
          </a:p>
          <a:p>
            <a:pPr>
              <a:buFont typeface="Arial" pitchFamily="34" charset="0"/>
              <a:buChar char="•"/>
              <a:defRPr/>
            </a:pPr>
            <a:r>
              <a:rPr lang="en-GB" altLang="en-US" dirty="0"/>
              <a:t>To talk about how we work in school</a:t>
            </a:r>
          </a:p>
          <a:p>
            <a:pPr>
              <a:buFont typeface="Arial" pitchFamily="34" charset="0"/>
              <a:buChar char="•"/>
              <a:defRPr/>
            </a:pPr>
            <a:r>
              <a:rPr lang="en-GB" altLang="en-US" dirty="0"/>
              <a:t>To share models of language and communication development</a:t>
            </a:r>
          </a:p>
          <a:p>
            <a:pPr>
              <a:buFont typeface="Arial" pitchFamily="34" charset="0"/>
              <a:buChar char="•"/>
              <a:defRPr/>
            </a:pPr>
            <a:r>
              <a:rPr lang="en-GB" altLang="en-US" dirty="0"/>
              <a:t>To demonstrate some of the resources used across our school</a:t>
            </a:r>
          </a:p>
          <a:p>
            <a:pPr marL="0" indent="0">
              <a:buFont typeface="Arial" pitchFamily="34" charset="0"/>
              <a:buNone/>
              <a:defRPr/>
            </a:pPr>
            <a:endParaRPr lang="en-GB" altLang="en-US" dirty="0"/>
          </a:p>
          <a:p>
            <a:pPr marL="0" indent="0">
              <a:buFont typeface="Arial" pitchFamily="34" charset="0"/>
              <a:buNone/>
              <a:defRPr/>
            </a:pPr>
            <a:endParaRPr lang="en-GB" altLang="en-US" dirty="0"/>
          </a:p>
          <a:p>
            <a:pPr>
              <a:buFont typeface="Arial" pitchFamily="34" charset="0"/>
              <a:buChar char="•"/>
              <a:defRPr/>
            </a:pPr>
            <a:endParaRPr lang="en-GB" altLang="en-US" dirty="0"/>
          </a:p>
          <a:p>
            <a:pPr>
              <a:buFont typeface="Arial" pitchFamily="34" charset="0"/>
              <a:buChar char="•"/>
              <a:defRPr/>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Pictures &amp; Symbols</a:t>
            </a:r>
            <a:r>
              <a:rPr lang="en-GB" dirty="0"/>
              <a:t>	</a:t>
            </a:r>
          </a:p>
        </p:txBody>
      </p:sp>
      <p:sp>
        <p:nvSpPr>
          <p:cNvPr id="3" name="Content Placeholder 2"/>
          <p:cNvSpPr>
            <a:spLocks noGrp="1"/>
          </p:cNvSpPr>
          <p:nvPr>
            <p:ph idx="1"/>
          </p:nvPr>
        </p:nvSpPr>
        <p:spPr/>
        <p:txBody>
          <a:bodyPr/>
          <a:lstStyle/>
          <a:p>
            <a:r>
              <a:rPr lang="en-GB" dirty="0">
                <a:latin typeface="Comic Sans MS" panose="030F0702030302020204" pitchFamily="66" charset="0"/>
              </a:rPr>
              <a:t>Can be used to support both</a:t>
            </a:r>
          </a:p>
          <a:p>
            <a:pPr>
              <a:buFont typeface="Wingdings" panose="05000000000000000000" pitchFamily="2" charset="2"/>
              <a:buChar char="ü"/>
            </a:pPr>
            <a:r>
              <a:rPr lang="en-GB" dirty="0">
                <a:latin typeface="Comic Sans MS" panose="030F0702030302020204" pitchFamily="66" charset="0"/>
              </a:rPr>
              <a:t>	Understanding</a:t>
            </a:r>
          </a:p>
          <a:p>
            <a:pPr>
              <a:buFont typeface="Wingdings" panose="05000000000000000000" pitchFamily="2" charset="2"/>
              <a:buChar char="ü"/>
            </a:pPr>
            <a:r>
              <a:rPr lang="en-GB" dirty="0">
                <a:latin typeface="Comic Sans MS" panose="030F0702030302020204" pitchFamily="66" charset="0"/>
              </a:rPr>
              <a:t> 	Expressive communication </a:t>
            </a:r>
          </a:p>
          <a:p>
            <a:pPr marL="0" indent="0">
              <a:buNone/>
            </a:pPr>
            <a:endParaRPr lang="en-GB" dirty="0">
              <a:latin typeface="Comic Sans MS" panose="030F0702030302020204" pitchFamily="66" charset="0"/>
            </a:endParaRPr>
          </a:p>
          <a:p>
            <a:r>
              <a:rPr lang="en-GB" dirty="0">
                <a:latin typeface="Comic Sans MS" panose="030F0702030302020204" pitchFamily="66" charset="0"/>
              </a:rPr>
              <a:t> Introduce at home by placing on the item or location </a:t>
            </a:r>
          </a:p>
          <a:p>
            <a:r>
              <a:rPr lang="en-GB" dirty="0">
                <a:latin typeface="Comic Sans MS" panose="030F0702030302020204" pitchFamily="66" charset="0"/>
              </a:rPr>
              <a:t>Keep another set on a choice board or in a book</a:t>
            </a:r>
          </a:p>
        </p:txBody>
      </p:sp>
    </p:spTree>
    <p:extLst>
      <p:ext uri="{BB962C8B-B14F-4D97-AF65-F5344CB8AC3E}">
        <p14:creationId xmlns:p14="http://schemas.microsoft.com/office/powerpoint/2010/main" val="2038244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Colourful Semantics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84275"/>
            <a:ext cx="8229600"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girl-pain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2" y="2750458"/>
            <a:ext cx="2338387" cy="348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241675" y="3108325"/>
            <a:ext cx="2295525" cy="914400"/>
          </a:xfrm>
          <a:prstGeom prst="rect">
            <a:avLst/>
          </a:prstGeom>
          <a:solidFill>
            <a:srgbClr val="FF66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 name="Rectangle 4"/>
          <p:cNvSpPr>
            <a:spLocks noChangeArrowheads="1"/>
          </p:cNvSpPr>
          <p:nvPr/>
        </p:nvSpPr>
        <p:spPr bwMode="auto">
          <a:xfrm>
            <a:off x="5888038" y="3109913"/>
            <a:ext cx="2295525" cy="914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pic>
        <p:nvPicPr>
          <p:cNvPr id="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2875" y="4694238"/>
            <a:ext cx="1457325" cy="1457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7563" y="4678363"/>
            <a:ext cx="1457325" cy="1457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8555" y="3071978"/>
            <a:ext cx="1401763"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1340769"/>
            <a:ext cx="3535362" cy="152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07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7412"/>
            <a:ext cx="8305800" cy="1143000"/>
          </a:xfrm>
        </p:spPr>
        <p:txBody>
          <a:bodyPr/>
          <a:lstStyle/>
          <a:p>
            <a:r>
              <a:rPr lang="en-GB" dirty="0">
                <a:latin typeface="Comic Sans MS" pitchFamily="66" charset="0"/>
              </a:rPr>
              <a:t>PECS</a:t>
            </a:r>
          </a:p>
        </p:txBody>
      </p:sp>
      <p:sp>
        <p:nvSpPr>
          <p:cNvPr id="3" name="TextBox 2"/>
          <p:cNvSpPr txBox="1"/>
          <p:nvPr/>
        </p:nvSpPr>
        <p:spPr>
          <a:xfrm>
            <a:off x="611560" y="1484784"/>
            <a:ext cx="6696744" cy="1569660"/>
          </a:xfrm>
          <a:prstGeom prst="rect">
            <a:avLst/>
          </a:prstGeom>
          <a:noFill/>
        </p:spPr>
        <p:txBody>
          <a:bodyPr wrap="square" rtlCol="0">
            <a:spAutoFit/>
          </a:bodyPr>
          <a:lstStyle/>
          <a:p>
            <a:r>
              <a:rPr lang="en-GB" sz="2400" dirty="0">
                <a:latin typeface="Comic Sans MS" pitchFamily="66" charset="0"/>
              </a:rPr>
              <a:t>Some children have PECS books and use this system to make requests.  PECS means “Picture Exchange Communication System” and is a specific communication system.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861048"/>
            <a:ext cx="1840081"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429000"/>
            <a:ext cx="14382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938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Communication Boards </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852" y="4941168"/>
            <a:ext cx="14763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6" y="1484784"/>
            <a:ext cx="4253325" cy="3003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3708" y="1935567"/>
            <a:ext cx="431958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392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616" y="11565903"/>
            <a:ext cx="2945047" cy="228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0" name="Title 1"/>
          <p:cNvSpPr>
            <a:spLocks noGrp="1"/>
          </p:cNvSpPr>
          <p:nvPr>
            <p:ph type="title"/>
          </p:nvPr>
        </p:nvSpPr>
        <p:spPr>
          <a:xfrm>
            <a:off x="457200" y="428625"/>
            <a:ext cx="8229600" cy="1143000"/>
          </a:xfrm>
        </p:spPr>
        <p:txBody>
          <a:bodyPr/>
          <a:lstStyle/>
          <a:p>
            <a:pPr eaLnBrk="1" hangingPunct="1"/>
            <a:r>
              <a:rPr lang="en-GB" sz="4800" dirty="0"/>
              <a:t>Communication Aids</a:t>
            </a:r>
            <a:br>
              <a:rPr lang="en-GB" sz="1800" dirty="0"/>
            </a:br>
            <a:endParaRPr lang="en-GB" sz="1800" dirty="0"/>
          </a:p>
        </p:txBody>
      </p:sp>
      <p:sp>
        <p:nvSpPr>
          <p:cNvPr id="22531" name="Content Placeholder 2"/>
          <p:cNvSpPr>
            <a:spLocks noGrp="1"/>
          </p:cNvSpPr>
          <p:nvPr>
            <p:ph idx="1"/>
          </p:nvPr>
        </p:nvSpPr>
        <p:spPr>
          <a:xfrm>
            <a:off x="457200" y="1714500"/>
            <a:ext cx="8229600" cy="4610100"/>
          </a:xfrm>
        </p:spPr>
        <p:txBody>
          <a:bodyPr>
            <a:normAutofit/>
          </a:bodyPr>
          <a:lstStyle/>
          <a:p>
            <a:pPr eaLnBrk="1" hangingPunct="1"/>
            <a:endParaRPr lang="en-GB" sz="2000" dirty="0"/>
          </a:p>
          <a:p>
            <a:pPr eaLnBrk="1" hangingPunct="1"/>
            <a:r>
              <a:rPr lang="en-GB" sz="2000" dirty="0"/>
              <a:t>We may recommend individual communication aids assessments and will work jointly with you across school and home</a:t>
            </a:r>
          </a:p>
          <a:p>
            <a:pPr marL="0" indent="0" eaLnBrk="1" hangingPunct="1">
              <a:buNone/>
            </a:pPr>
            <a:endParaRPr lang="en-GB" sz="2000" dirty="0"/>
          </a:p>
          <a:p>
            <a:pPr eaLnBrk="1" hangingPunct="1"/>
            <a:r>
              <a:rPr lang="en-GB" sz="2000" dirty="0"/>
              <a:t>If you feel a student needs a more individualised communication system please come and talk to us</a:t>
            </a:r>
          </a:p>
          <a:p>
            <a:pPr marL="0" indent="0" eaLnBrk="1" hangingPunct="1">
              <a:buNone/>
            </a:pPr>
            <a:endParaRPr lang="en-GB" sz="2000" dirty="0">
              <a:latin typeface="Comic Sans MS" pitchFamily="66" charset="0"/>
            </a:endParaRPr>
          </a:p>
          <a:p>
            <a:pPr eaLnBrk="1" hangingPunct="1"/>
            <a:endParaRPr lang="en-GB" sz="2000" dirty="0">
              <a:latin typeface="Comic Sans MS" pitchFamily="66" charset="0"/>
            </a:endParaRPr>
          </a:p>
          <a:p>
            <a:pPr marL="114300" indent="0" eaLnBrk="1" hangingPunct="1">
              <a:buNone/>
            </a:pPr>
            <a:endParaRPr lang="en-GB" sz="2000" dirty="0">
              <a:latin typeface="Comic Sans MS" pitchFamily="66"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863" y="4941168"/>
            <a:ext cx="14382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531" y="4056385"/>
            <a:ext cx="2771800" cy="214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3881127"/>
            <a:ext cx="2120081" cy="212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347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dirty="0">
                <a:latin typeface="Comic Sans MS" panose="030F0702030302020204" pitchFamily="66" charset="0"/>
              </a:rPr>
              <a:t>Feeding &amp; Swallowing</a:t>
            </a:r>
            <a:endParaRPr lang="en-US" altLang="en-US" dirty="0">
              <a:latin typeface="Comic Sans MS" panose="030F0702030302020204" pitchFamily="66" charset="0"/>
            </a:endParaRPr>
          </a:p>
        </p:txBody>
      </p:sp>
      <p:sp>
        <p:nvSpPr>
          <p:cNvPr id="14339" name="Content Placeholder 2"/>
          <p:cNvSpPr>
            <a:spLocks noGrp="1"/>
          </p:cNvSpPr>
          <p:nvPr>
            <p:ph idx="1"/>
          </p:nvPr>
        </p:nvSpPr>
        <p:spPr/>
        <p:txBody>
          <a:bodyPr/>
          <a:lstStyle/>
          <a:p>
            <a:r>
              <a:rPr lang="en-GB" altLang="en-US" dirty="0">
                <a:latin typeface="Comic Sans MS" panose="030F0702030302020204" pitchFamily="66" charset="0"/>
              </a:rPr>
              <a:t>All waves - mainly 1 and 3 </a:t>
            </a:r>
          </a:p>
          <a:p>
            <a:pPr lvl="1"/>
            <a:r>
              <a:rPr lang="en-GB" altLang="en-US" sz="3200" dirty="0">
                <a:latin typeface="Comic Sans MS" panose="030F0702030302020204" pitchFamily="66" charset="0"/>
              </a:rPr>
              <a:t>Observations and assessment</a:t>
            </a:r>
          </a:p>
          <a:p>
            <a:pPr lvl="1"/>
            <a:r>
              <a:rPr lang="en-GB" altLang="en-US" sz="3200" dirty="0">
                <a:latin typeface="Comic Sans MS" panose="030F0702030302020204" pitchFamily="66" charset="0"/>
              </a:rPr>
              <a:t>Modelling strategies </a:t>
            </a:r>
            <a:endParaRPr lang="en-US" altLang="en-US" sz="3200" dirty="0">
              <a:latin typeface="Comic Sans MS" panose="030F0702030302020204" pitchFamily="66" charset="0"/>
            </a:endParaRPr>
          </a:p>
          <a:p>
            <a:pPr lvl="1"/>
            <a:r>
              <a:rPr lang="en-GB" altLang="en-US" sz="3200" dirty="0">
                <a:latin typeface="Comic Sans MS" panose="030F0702030302020204" pitchFamily="66" charset="0"/>
              </a:rPr>
              <a:t>Problem solving with staff</a:t>
            </a:r>
          </a:p>
          <a:p>
            <a:pPr lvl="1"/>
            <a:r>
              <a:rPr lang="en-GB" altLang="en-US" sz="3200" dirty="0">
                <a:latin typeface="Comic Sans MS" panose="030F0702030302020204" pitchFamily="66" charset="0"/>
              </a:rPr>
              <a:t>Individual Programmes – placemats</a:t>
            </a:r>
          </a:p>
          <a:p>
            <a:pPr lvl="1"/>
            <a:r>
              <a:rPr lang="en-GB" altLang="en-US" sz="3200" dirty="0">
                <a:latin typeface="Comic Sans MS" panose="030F0702030302020204" pitchFamily="66" charset="0"/>
              </a:rPr>
              <a:t>Joint working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0040"/>
            <a:ext cx="7242048" cy="2680332"/>
          </a:xfrm>
        </p:spPr>
        <p:txBody>
          <a:bodyPr/>
          <a:lstStyle/>
          <a:p>
            <a:pPr algn="ctr"/>
            <a:r>
              <a:rPr lang="en-GB" dirty="0">
                <a:latin typeface="Comic Sans MS" pitchFamily="66" charset="0"/>
              </a:rPr>
              <a:t>Any Questions?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068960"/>
            <a:ext cx="14382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43833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571875" y="2071688"/>
            <a:ext cx="2071688" cy="21431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3" name="Title 1"/>
          <p:cNvSpPr>
            <a:spLocks noGrp="1"/>
          </p:cNvSpPr>
          <p:nvPr>
            <p:ph type="title"/>
          </p:nvPr>
        </p:nvSpPr>
        <p:spPr/>
        <p:txBody>
          <a:bodyPr/>
          <a:lstStyle/>
          <a:p>
            <a:pPr eaLnBrk="1" hangingPunct="1"/>
            <a:r>
              <a:rPr lang="en-GB" dirty="0"/>
              <a:t>How we work</a:t>
            </a:r>
            <a:endParaRPr lang="en-US" altLang="en-US" dirty="0"/>
          </a:p>
        </p:txBody>
      </p:sp>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2500313"/>
            <a:ext cx="14763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2000250"/>
            <a:ext cx="14763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8" y="1785938"/>
            <a:ext cx="14763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500438" y="4429125"/>
            <a:ext cx="2071687" cy="21431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571500" y="1428750"/>
            <a:ext cx="2071688" cy="21431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6357938" y="1500188"/>
            <a:ext cx="2071687" cy="21431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7" name="Straight Arrow Connector 26"/>
          <p:cNvCxnSpPr>
            <a:stCxn id="9" idx="7"/>
          </p:cNvCxnSpPr>
          <p:nvPr/>
        </p:nvCxnSpPr>
        <p:spPr>
          <a:xfrm rot="5400000" flipH="1" flipV="1">
            <a:off x="4513262" y="-458787"/>
            <a:ext cx="28575" cy="43751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143125" y="3429000"/>
            <a:ext cx="1571625" cy="13573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8" idx="7"/>
          </p:cNvCxnSpPr>
          <p:nvPr/>
        </p:nvCxnSpPr>
        <p:spPr>
          <a:xfrm rot="5400000">
            <a:off x="5257801" y="3340100"/>
            <a:ext cx="1414462" cy="13922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571750" y="2857500"/>
            <a:ext cx="1000125"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643563" y="2857500"/>
            <a:ext cx="714375"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7" idx="4"/>
            <a:endCxn id="8" idx="0"/>
          </p:cNvCxnSpPr>
          <p:nvPr/>
        </p:nvCxnSpPr>
        <p:spPr>
          <a:xfrm rot="5400000">
            <a:off x="4464845" y="4285456"/>
            <a:ext cx="214312" cy="730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5843" y="4930973"/>
            <a:ext cx="14382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6094" y="4961836"/>
            <a:ext cx="14763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altLang="en-US" dirty="0"/>
              <a:t>The Wave Approach</a:t>
            </a:r>
            <a:endParaRPr lang="en-US" altLang="en-US" dirty="0"/>
          </a:p>
        </p:txBody>
      </p:sp>
      <p:sp>
        <p:nvSpPr>
          <p:cNvPr id="6147" name="AutoShape 4"/>
          <p:cNvSpPr>
            <a:spLocks noChangeArrowheads="1"/>
          </p:cNvSpPr>
          <p:nvPr/>
        </p:nvSpPr>
        <p:spPr bwMode="auto">
          <a:xfrm>
            <a:off x="2484438" y="1916112"/>
            <a:ext cx="4895874" cy="3961159"/>
          </a:xfrm>
          <a:prstGeom prst="triangle">
            <a:avLst>
              <a:gd name="adj" fmla="val 50000"/>
            </a:avLst>
          </a:prstGeom>
          <a:solidFill>
            <a:schemeClr val="tx2">
              <a:lumMod val="20000"/>
              <a:lumOff val="80000"/>
            </a:schemeClr>
          </a:solidFill>
          <a:ln w="9525">
            <a:solidFill>
              <a:schemeClr val="tx1"/>
            </a:solidFill>
            <a:miter lim="800000"/>
            <a:headEnd/>
            <a:tailEnd/>
          </a:ln>
        </p:spPr>
        <p:txBody>
          <a:bodyPr wrap="none" anchor="ctr"/>
          <a:lstStyle/>
          <a:p>
            <a:pPr>
              <a:defRPr/>
            </a:pPr>
            <a:endParaRPr lang="en-US">
              <a:latin typeface="Arial" pitchFamily="34" charset="0"/>
            </a:endParaRPr>
          </a:p>
        </p:txBody>
      </p:sp>
      <p:sp>
        <p:nvSpPr>
          <p:cNvPr id="6148" name="Line 6"/>
          <p:cNvSpPr>
            <a:spLocks noChangeShapeType="1"/>
          </p:cNvSpPr>
          <p:nvPr/>
        </p:nvSpPr>
        <p:spPr bwMode="auto">
          <a:xfrm>
            <a:off x="4148220" y="3141663"/>
            <a:ext cx="15128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9" name="Line 7"/>
          <p:cNvSpPr>
            <a:spLocks noChangeShapeType="1"/>
          </p:cNvSpPr>
          <p:nvPr/>
        </p:nvSpPr>
        <p:spPr bwMode="auto">
          <a:xfrm>
            <a:off x="3528231" y="4379356"/>
            <a:ext cx="2808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50" name="Text Box 8"/>
          <p:cNvSpPr txBox="1">
            <a:spLocks noChangeArrowheads="1"/>
          </p:cNvSpPr>
          <p:nvPr/>
        </p:nvSpPr>
        <p:spPr bwMode="auto">
          <a:xfrm>
            <a:off x="4067175" y="4652963"/>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endParaRPr lang="en-US" altLang="en-US" sz="2400" b="1">
              <a:latin typeface="Arial" charset="0"/>
            </a:endParaRPr>
          </a:p>
        </p:txBody>
      </p:sp>
      <p:sp>
        <p:nvSpPr>
          <p:cNvPr id="9" name="Text Box 9"/>
          <p:cNvSpPr txBox="1">
            <a:spLocks noChangeArrowheads="1"/>
          </p:cNvSpPr>
          <p:nvPr/>
        </p:nvSpPr>
        <p:spPr bwMode="auto">
          <a:xfrm>
            <a:off x="3600450" y="3352800"/>
            <a:ext cx="2663032" cy="830997"/>
          </a:xfrm>
          <a:prstGeom prst="rect">
            <a:avLst/>
          </a:prstGeom>
          <a:noFill/>
          <a:ln w="9525">
            <a:noFill/>
            <a:miter lim="800000"/>
            <a:headEnd/>
            <a:tailEnd/>
          </a:ln>
          <a:effectLst/>
        </p:spPr>
        <p:txBody>
          <a:bodyPr wrap="square">
            <a:spAutoFit/>
          </a:bodyPr>
          <a:lstStyle/>
          <a:p>
            <a:pPr>
              <a:defRPr/>
            </a:pPr>
            <a:r>
              <a:rPr lang="en-GB" sz="1200" b="1" dirty="0">
                <a:solidFill>
                  <a:schemeClr val="tx2"/>
                </a:solidFill>
                <a:latin typeface="+mn-lt"/>
              </a:rPr>
              <a:t>                   Wave 2</a:t>
            </a:r>
          </a:p>
          <a:p>
            <a:pPr lvl="1">
              <a:buFontTx/>
              <a:buChar char="•"/>
              <a:defRPr/>
            </a:pPr>
            <a:r>
              <a:rPr lang="en-GB" sz="1200" dirty="0">
                <a:solidFill>
                  <a:schemeClr val="tx2"/>
                </a:solidFill>
                <a:latin typeface="+mn-lt"/>
              </a:rPr>
              <a:t> Group interventions delivered by therapists and school staff e.g. LEGO, Social skills , SPOT</a:t>
            </a:r>
          </a:p>
        </p:txBody>
      </p:sp>
      <p:sp>
        <p:nvSpPr>
          <p:cNvPr id="10" name="Text Box 11"/>
          <p:cNvSpPr txBox="1">
            <a:spLocks noChangeArrowheads="1"/>
          </p:cNvSpPr>
          <p:nvPr/>
        </p:nvSpPr>
        <p:spPr bwMode="auto">
          <a:xfrm>
            <a:off x="5508625" y="2060575"/>
            <a:ext cx="3024188" cy="646331"/>
          </a:xfrm>
          <a:prstGeom prst="rect">
            <a:avLst/>
          </a:prstGeom>
          <a:noFill/>
          <a:ln w="9525">
            <a:noFill/>
            <a:miter lim="800000"/>
            <a:headEnd/>
            <a:tailEnd/>
          </a:ln>
          <a:effectLst/>
        </p:spPr>
        <p:txBody>
          <a:bodyPr>
            <a:spAutoFit/>
          </a:bodyPr>
          <a:lstStyle/>
          <a:p>
            <a:pPr>
              <a:spcBef>
                <a:spcPct val="50000"/>
              </a:spcBef>
              <a:defRPr/>
            </a:pPr>
            <a:r>
              <a:rPr lang="en-GB" dirty="0">
                <a:latin typeface="+mn-lt"/>
              </a:rPr>
              <a:t>Majority of input will be waves 1 and 2</a:t>
            </a:r>
          </a:p>
        </p:txBody>
      </p:sp>
      <p:sp>
        <p:nvSpPr>
          <p:cNvPr id="11" name="Text Box 12"/>
          <p:cNvSpPr txBox="1">
            <a:spLocks noChangeArrowheads="1"/>
          </p:cNvSpPr>
          <p:nvPr/>
        </p:nvSpPr>
        <p:spPr bwMode="auto">
          <a:xfrm>
            <a:off x="3455194" y="4509120"/>
            <a:ext cx="2808288" cy="1015663"/>
          </a:xfrm>
          <a:prstGeom prst="rect">
            <a:avLst/>
          </a:prstGeom>
          <a:noFill/>
          <a:ln w="9525">
            <a:noFill/>
            <a:miter lim="800000"/>
            <a:headEnd/>
            <a:tailEnd/>
          </a:ln>
          <a:effectLst/>
        </p:spPr>
        <p:txBody>
          <a:bodyPr wrap="square">
            <a:spAutoFit/>
          </a:bodyPr>
          <a:lstStyle/>
          <a:p>
            <a:pPr>
              <a:defRPr/>
            </a:pPr>
            <a:r>
              <a:rPr lang="en-GB" sz="1200" b="1" dirty="0">
                <a:solidFill>
                  <a:schemeClr val="tx2"/>
                </a:solidFill>
                <a:latin typeface="+mn-lt"/>
              </a:rPr>
              <a:t>Wave 1</a:t>
            </a:r>
          </a:p>
          <a:p>
            <a:pPr lvl="1">
              <a:buFontTx/>
              <a:buChar char="•"/>
              <a:defRPr/>
            </a:pPr>
            <a:r>
              <a:rPr lang="en-GB" sz="1200" dirty="0">
                <a:solidFill>
                  <a:schemeClr val="tx2"/>
                </a:solidFill>
                <a:latin typeface="+mn-lt"/>
              </a:rPr>
              <a:t>Whole school strategies e.g. total communication, sensory needs</a:t>
            </a:r>
          </a:p>
          <a:p>
            <a:pPr lvl="1">
              <a:buFontTx/>
              <a:buChar char="•"/>
              <a:defRPr/>
            </a:pPr>
            <a:r>
              <a:rPr lang="en-GB" sz="1200" dirty="0">
                <a:solidFill>
                  <a:schemeClr val="tx2"/>
                </a:solidFill>
                <a:latin typeface="+mn-lt"/>
              </a:rPr>
              <a:t> Training for staff </a:t>
            </a:r>
          </a:p>
          <a:p>
            <a:pPr lvl="1">
              <a:buFontTx/>
              <a:buChar char="•"/>
              <a:defRPr/>
            </a:pPr>
            <a:r>
              <a:rPr lang="en-GB" sz="1200" dirty="0">
                <a:solidFill>
                  <a:schemeClr val="tx2"/>
                </a:solidFill>
                <a:latin typeface="+mn-lt"/>
              </a:rPr>
              <a:t> Parent/carer workshops</a:t>
            </a:r>
          </a:p>
        </p:txBody>
      </p:sp>
      <p:sp>
        <p:nvSpPr>
          <p:cNvPr id="12" name="Text Box 13"/>
          <p:cNvSpPr txBox="1">
            <a:spLocks noChangeArrowheads="1"/>
          </p:cNvSpPr>
          <p:nvPr/>
        </p:nvSpPr>
        <p:spPr bwMode="auto">
          <a:xfrm>
            <a:off x="2051050" y="1844675"/>
            <a:ext cx="2160588" cy="1015663"/>
          </a:xfrm>
          <a:prstGeom prst="rect">
            <a:avLst/>
          </a:prstGeom>
          <a:noFill/>
          <a:ln w="9525">
            <a:noFill/>
            <a:miter lim="800000"/>
            <a:headEnd/>
            <a:tailEnd/>
          </a:ln>
          <a:effectLst/>
        </p:spPr>
        <p:txBody>
          <a:bodyPr>
            <a:spAutoFit/>
          </a:bodyPr>
          <a:lstStyle/>
          <a:p>
            <a:pPr>
              <a:defRPr/>
            </a:pPr>
            <a:r>
              <a:rPr lang="en-GB" sz="1200" b="1" dirty="0">
                <a:solidFill>
                  <a:schemeClr val="tx2"/>
                </a:solidFill>
                <a:latin typeface="+mn-lt"/>
              </a:rPr>
              <a:t>Wave 3</a:t>
            </a:r>
          </a:p>
          <a:p>
            <a:pPr lvl="1">
              <a:buFontTx/>
              <a:buChar char="•"/>
              <a:defRPr/>
            </a:pPr>
            <a:r>
              <a:rPr lang="en-GB" sz="1200" dirty="0">
                <a:solidFill>
                  <a:schemeClr val="tx2"/>
                </a:solidFill>
                <a:latin typeface="+mn-lt"/>
              </a:rPr>
              <a:t> Joint target setting</a:t>
            </a:r>
          </a:p>
          <a:p>
            <a:pPr lvl="1">
              <a:buFontTx/>
              <a:buChar char="•"/>
              <a:defRPr/>
            </a:pPr>
            <a:r>
              <a:rPr lang="en-GB" sz="1200" dirty="0">
                <a:solidFill>
                  <a:schemeClr val="tx2"/>
                </a:solidFill>
                <a:latin typeface="+mn-lt"/>
              </a:rPr>
              <a:t>Individual assessment</a:t>
            </a:r>
          </a:p>
          <a:p>
            <a:pPr lvl="1">
              <a:buFontTx/>
              <a:buChar char="•"/>
              <a:defRPr/>
            </a:pPr>
            <a:r>
              <a:rPr lang="en-GB" sz="1200" dirty="0">
                <a:solidFill>
                  <a:schemeClr val="tx2"/>
                </a:solidFill>
                <a:latin typeface="+mn-lt"/>
              </a:rPr>
              <a:t>Individual input</a:t>
            </a:r>
          </a:p>
          <a:p>
            <a:pPr lvl="1">
              <a:buFontTx/>
              <a:buChar char="•"/>
              <a:defRPr/>
            </a:pPr>
            <a:r>
              <a:rPr lang="en-GB" sz="1200" dirty="0">
                <a:solidFill>
                  <a:schemeClr val="tx2"/>
                </a:solidFill>
                <a:latin typeface="+mn-lt"/>
              </a:rPr>
              <a:t> Statutory assessments</a:t>
            </a:r>
          </a:p>
        </p:txBody>
      </p:sp>
      <p:sp>
        <p:nvSpPr>
          <p:cNvPr id="6155" name="Line 14"/>
          <p:cNvSpPr>
            <a:spLocks noChangeShapeType="1"/>
          </p:cNvSpPr>
          <p:nvPr/>
        </p:nvSpPr>
        <p:spPr bwMode="auto">
          <a:xfrm>
            <a:off x="4211638" y="2381250"/>
            <a:ext cx="64770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GB" sz="3600" dirty="0">
                <a:latin typeface="Comic Sans MS" pitchFamily="66" charset="0"/>
              </a:rPr>
              <a:t>COMMUNICATION</a:t>
            </a:r>
          </a:p>
        </p:txBody>
      </p:sp>
      <p:sp>
        <p:nvSpPr>
          <p:cNvPr id="3" name="Content Placeholder 2"/>
          <p:cNvSpPr>
            <a:spLocks noGrp="1"/>
          </p:cNvSpPr>
          <p:nvPr>
            <p:ph idx="1"/>
          </p:nvPr>
        </p:nvSpPr>
        <p:spPr/>
        <p:txBody>
          <a:bodyPr>
            <a:normAutofit/>
          </a:bodyPr>
          <a:lstStyle/>
          <a:p>
            <a:pPr marL="114300" indent="0">
              <a:buNone/>
            </a:pPr>
            <a:r>
              <a:rPr lang="en-GB" sz="1800" dirty="0">
                <a:latin typeface="Comic Sans MS" pitchFamily="66" charset="0"/>
              </a:rPr>
              <a:t>Many of our students have:</a:t>
            </a:r>
          </a:p>
          <a:p>
            <a:endParaRPr lang="en-GB" sz="1800" dirty="0">
              <a:latin typeface="Comic Sans MS" pitchFamily="66" charset="0"/>
            </a:endParaRPr>
          </a:p>
          <a:p>
            <a:r>
              <a:rPr lang="en-GB" sz="1800" dirty="0">
                <a:latin typeface="Comic Sans MS" pitchFamily="66" charset="0"/>
              </a:rPr>
              <a:t>Limited understanding</a:t>
            </a:r>
          </a:p>
          <a:p>
            <a:pPr marL="0" indent="0">
              <a:buNone/>
            </a:pPr>
            <a:r>
              <a:rPr lang="en-GB" sz="1800" dirty="0">
                <a:latin typeface="Comic Sans MS" pitchFamily="66" charset="0"/>
              </a:rPr>
              <a:t>    and are</a:t>
            </a:r>
          </a:p>
          <a:p>
            <a:r>
              <a:rPr lang="en-GB" sz="1800" dirty="0">
                <a:latin typeface="Comic Sans MS" pitchFamily="66" charset="0"/>
              </a:rPr>
              <a:t>Non-verbal communicators with limited language and vocabulary</a:t>
            </a:r>
          </a:p>
          <a:p>
            <a:r>
              <a:rPr lang="en-GB" sz="1800" dirty="0">
                <a:latin typeface="Comic Sans MS" pitchFamily="66" charset="0"/>
              </a:rPr>
              <a:t>Some have good verbal skills but poor understanding which is further reduced when anxious so visual support is still necessary.</a:t>
            </a:r>
          </a:p>
          <a:p>
            <a:endParaRPr lang="en-GB" sz="1800" dirty="0">
              <a:latin typeface="Comic Sans MS" pitchFamily="66" charset="0"/>
            </a:endParaRPr>
          </a:p>
          <a:p>
            <a:endParaRPr lang="en-GB" sz="1800" dirty="0">
              <a:latin typeface="Comic Sans MS" pitchFamily="66" charset="0"/>
            </a:endParaRPr>
          </a:p>
          <a:p>
            <a:endParaRPr lang="en-GB" sz="1800" dirty="0">
              <a:latin typeface="Comic Sans MS" pitchFamily="66" charset="0"/>
            </a:endParaRPr>
          </a:p>
          <a:p>
            <a:endParaRPr lang="en-GB" sz="1800" dirty="0"/>
          </a:p>
          <a:p>
            <a:pPr marL="114300" indent="0" algn="ctr">
              <a:buNone/>
            </a:pPr>
            <a:endParaRPr lang="en-GB" sz="1800" dirty="0">
              <a:solidFill>
                <a:srgbClr val="FF0000"/>
              </a:solidFill>
              <a:latin typeface="Comic Sans MS" pitchFamily="66" charset="0"/>
            </a:endParaRPr>
          </a:p>
          <a:p>
            <a:pPr marL="114300" indent="0" algn="ctr">
              <a:buNone/>
            </a:pPr>
            <a:r>
              <a:rPr lang="en-GB" sz="1800" dirty="0">
                <a:solidFill>
                  <a:srgbClr val="FF0000"/>
                </a:solidFill>
                <a:latin typeface="Comic Sans MS" pitchFamily="66" charset="0"/>
              </a:rPr>
              <a:t> LIMITED LANGUAGE AND MAKING USE OF VISUALS IS VITAL</a:t>
            </a:r>
            <a:endParaRPr lang="en-GB" sz="1800" dirty="0">
              <a:solidFill>
                <a:srgbClr val="FF0000"/>
              </a:solidFill>
            </a:endParaRP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435" y="1518320"/>
            <a:ext cx="14382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7712" y="3861048"/>
            <a:ext cx="14382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808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Total Communication</a:t>
            </a:r>
          </a:p>
        </p:txBody>
      </p:sp>
      <p:sp>
        <p:nvSpPr>
          <p:cNvPr id="3" name="Content Placeholder 2"/>
          <p:cNvSpPr>
            <a:spLocks noGrp="1"/>
          </p:cNvSpPr>
          <p:nvPr>
            <p:ph idx="1"/>
          </p:nvPr>
        </p:nvSpPr>
        <p:spPr>
          <a:xfrm>
            <a:off x="179513" y="1268760"/>
            <a:ext cx="8821190" cy="4857403"/>
          </a:xfrm>
        </p:spPr>
        <p:txBody>
          <a:bodyPr/>
          <a:lstStyle/>
          <a:p>
            <a:pPr marL="0" indent="0">
              <a:buNone/>
            </a:pPr>
            <a:r>
              <a:rPr lang="en-GB" dirty="0"/>
              <a:t>We use a range of means to support children to understand and communicate:</a:t>
            </a:r>
          </a:p>
          <a:p>
            <a:r>
              <a:rPr lang="en-GB" dirty="0"/>
              <a:t>the physical environment, </a:t>
            </a:r>
          </a:p>
          <a:p>
            <a:r>
              <a:rPr lang="en-GB" dirty="0"/>
              <a:t>gestures and signs </a:t>
            </a:r>
          </a:p>
          <a:p>
            <a:r>
              <a:rPr lang="en-GB" dirty="0"/>
              <a:t>objects, pictures and symbols</a:t>
            </a:r>
            <a:endParaRPr lang="en-GB" dirty="0">
              <a:latin typeface="Comic Sans MS" pitchFamily="66" charset="0"/>
            </a:endParaRPr>
          </a:p>
          <a:p>
            <a:r>
              <a:rPr lang="en-GB" dirty="0"/>
              <a:t>written words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733834"/>
            <a:ext cx="14763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722" y="2924944"/>
            <a:ext cx="14763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4746175"/>
            <a:ext cx="14763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328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defRPr/>
            </a:pPr>
            <a:r>
              <a:rPr lang="en-GB" sz="4400" dirty="0">
                <a:latin typeface="Comic Sans MS" panose="030F0702030302020204" pitchFamily="66" charset="0"/>
                <a:ea typeface="+mj-ea"/>
                <a:cs typeface="+mj-cs"/>
              </a:rPr>
              <a:t>Functional Communication</a:t>
            </a:r>
          </a:p>
        </p:txBody>
      </p:sp>
      <p:sp>
        <p:nvSpPr>
          <p:cNvPr id="9" name="Oval 14"/>
          <p:cNvSpPr>
            <a:spLocks noChangeArrowheads="1"/>
          </p:cNvSpPr>
          <p:nvPr/>
        </p:nvSpPr>
        <p:spPr bwMode="auto">
          <a:xfrm>
            <a:off x="1619672" y="1700808"/>
            <a:ext cx="2735263" cy="2881312"/>
          </a:xfrm>
          <a:prstGeom prst="ellipse">
            <a:avLst/>
          </a:prstGeom>
          <a:solidFill>
            <a:srgbClr val="FFCC00">
              <a:alpha val="25882"/>
            </a:srgbClr>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800" b="1" dirty="0">
                <a:latin typeface="Comic Sans MS" panose="030F0702030302020204" pitchFamily="66" charset="0"/>
              </a:rPr>
              <a:t>Means</a:t>
            </a:r>
          </a:p>
        </p:txBody>
      </p:sp>
      <p:sp>
        <p:nvSpPr>
          <p:cNvPr id="10" name="Oval 11"/>
          <p:cNvSpPr>
            <a:spLocks noChangeArrowheads="1"/>
          </p:cNvSpPr>
          <p:nvPr/>
        </p:nvSpPr>
        <p:spPr bwMode="auto">
          <a:xfrm>
            <a:off x="3132138" y="3357563"/>
            <a:ext cx="2735262" cy="2881312"/>
          </a:xfrm>
          <a:prstGeom prst="ellipse">
            <a:avLst/>
          </a:prstGeom>
          <a:solidFill>
            <a:srgbClr val="00CC99">
              <a:alpha val="41960"/>
            </a:srgbClr>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800" b="1" dirty="0">
                <a:latin typeface="Arial" charset="0"/>
              </a:rPr>
              <a:t>Opportunity</a:t>
            </a:r>
          </a:p>
        </p:txBody>
      </p:sp>
      <p:sp>
        <p:nvSpPr>
          <p:cNvPr id="11" name="Oval 13"/>
          <p:cNvSpPr>
            <a:spLocks noChangeArrowheads="1"/>
          </p:cNvSpPr>
          <p:nvPr/>
        </p:nvSpPr>
        <p:spPr bwMode="auto">
          <a:xfrm>
            <a:off x="4211638" y="1449388"/>
            <a:ext cx="2879725" cy="2881312"/>
          </a:xfrm>
          <a:prstGeom prst="ellipse">
            <a:avLst/>
          </a:prstGeom>
          <a:solidFill>
            <a:srgbClr val="800080">
              <a:alpha val="49019"/>
            </a:srgbClr>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800" b="1">
                <a:latin typeface="Arial" charset="0"/>
              </a:rPr>
              <a:t>Reasons</a:t>
            </a:r>
          </a:p>
        </p:txBody>
      </p:sp>
      <p:sp>
        <p:nvSpPr>
          <p:cNvPr id="3" name="Rectangle 2">
            <a:extLst>
              <a:ext uri="{FF2B5EF4-FFF2-40B4-BE49-F238E27FC236}">
                <a16:creationId xmlns:a16="http://schemas.microsoft.com/office/drawing/2014/main" id="{509BCE87-391C-459D-ADCB-F10455F405FD}"/>
              </a:ext>
            </a:extLst>
          </p:cNvPr>
          <p:cNvSpPr/>
          <p:nvPr/>
        </p:nvSpPr>
        <p:spPr>
          <a:xfrm>
            <a:off x="7246640" y="1449388"/>
            <a:ext cx="1440160" cy="646331"/>
          </a:xfrm>
          <a:prstGeom prst="rect">
            <a:avLst/>
          </a:prstGeom>
        </p:spPr>
        <p:txBody>
          <a:bodyPr wrap="square">
            <a:spAutoFit/>
          </a:bodyPr>
          <a:lstStyle/>
          <a:p>
            <a:r>
              <a:rPr lang="en-GB" sz="3600" dirty="0">
                <a:latin typeface="Comic Sans MS" panose="030F0702030302020204" pitchFamily="66" charset="0"/>
              </a:rPr>
              <a:t>Why?</a:t>
            </a:r>
          </a:p>
        </p:txBody>
      </p:sp>
      <p:sp>
        <p:nvSpPr>
          <p:cNvPr id="7" name="Rectangle 6">
            <a:extLst>
              <a:ext uri="{FF2B5EF4-FFF2-40B4-BE49-F238E27FC236}">
                <a16:creationId xmlns:a16="http://schemas.microsoft.com/office/drawing/2014/main" id="{B0AD2087-801F-4C1C-BC93-91E5B00C2289}"/>
              </a:ext>
            </a:extLst>
          </p:cNvPr>
          <p:cNvSpPr/>
          <p:nvPr/>
        </p:nvSpPr>
        <p:spPr>
          <a:xfrm>
            <a:off x="475928" y="1601788"/>
            <a:ext cx="1440160" cy="646331"/>
          </a:xfrm>
          <a:prstGeom prst="rect">
            <a:avLst/>
          </a:prstGeom>
        </p:spPr>
        <p:txBody>
          <a:bodyPr wrap="square">
            <a:spAutoFit/>
          </a:bodyPr>
          <a:lstStyle/>
          <a:p>
            <a:r>
              <a:rPr lang="en-GB" sz="3600" dirty="0">
                <a:latin typeface="Comic Sans MS" panose="030F0702030302020204" pitchFamily="66" charset="0"/>
              </a:rPr>
              <a:t>Who?</a:t>
            </a:r>
          </a:p>
        </p:txBody>
      </p:sp>
      <p:sp>
        <p:nvSpPr>
          <p:cNvPr id="12" name="Rectangle 11">
            <a:extLst>
              <a:ext uri="{FF2B5EF4-FFF2-40B4-BE49-F238E27FC236}">
                <a16:creationId xmlns:a16="http://schemas.microsoft.com/office/drawing/2014/main" id="{34DA1B5E-D423-4004-A42B-F3759286321A}"/>
              </a:ext>
            </a:extLst>
          </p:cNvPr>
          <p:cNvSpPr/>
          <p:nvPr/>
        </p:nvSpPr>
        <p:spPr>
          <a:xfrm>
            <a:off x="6659786" y="5408612"/>
            <a:ext cx="1728638" cy="646331"/>
          </a:xfrm>
          <a:prstGeom prst="rect">
            <a:avLst/>
          </a:prstGeom>
        </p:spPr>
        <p:txBody>
          <a:bodyPr wrap="square">
            <a:spAutoFit/>
          </a:bodyPr>
          <a:lstStyle/>
          <a:p>
            <a:r>
              <a:rPr lang="en-GB" sz="3600" dirty="0">
                <a:latin typeface="Comic Sans MS" panose="030F0702030302020204" pitchFamily="66" charset="0"/>
              </a:rPr>
              <a:t>When?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67544" y="0"/>
            <a:ext cx="8306569" cy="1527175"/>
          </a:xfrm>
        </p:spPr>
        <p:txBody>
          <a:bodyPr/>
          <a:lstStyle/>
          <a:p>
            <a:r>
              <a:rPr lang="en-US" sz="4000" dirty="0">
                <a:latin typeface="Comic Sans MS" panose="030F0702030302020204" pitchFamily="66" charset="0"/>
              </a:rPr>
              <a:t>Reasons = Why we communicate</a:t>
            </a:r>
            <a:br>
              <a:rPr lang="en-US" sz="4000" dirty="0">
                <a:latin typeface="Comic Sans MS" panose="030F0702030302020204" pitchFamily="66" charset="0"/>
              </a:rPr>
            </a:br>
            <a:r>
              <a:rPr lang="en-GB" altLang="en-US" sz="4000" dirty="0">
                <a:latin typeface="Comic Sans MS" panose="030F0702030302020204" pitchFamily="66" charset="0"/>
              </a:rPr>
              <a:t>               </a:t>
            </a:r>
            <a:r>
              <a:rPr lang="en-GB" altLang="en-US" sz="4000" dirty="0">
                <a:solidFill>
                  <a:schemeClr val="bg1"/>
                </a:solidFill>
                <a:latin typeface="Comic Sans MS" panose="030F0702030302020204" pitchFamily="66" charset="0"/>
              </a:rPr>
              <a:t>Reasons</a:t>
            </a:r>
          </a:p>
        </p:txBody>
      </p:sp>
      <p:sp>
        <p:nvSpPr>
          <p:cNvPr id="5126" name="Text Box 7"/>
          <p:cNvSpPr txBox="1">
            <a:spLocks noChangeArrowheads="1"/>
          </p:cNvSpPr>
          <p:nvPr/>
        </p:nvSpPr>
        <p:spPr bwMode="auto">
          <a:xfrm>
            <a:off x="611561" y="1125538"/>
            <a:ext cx="7992690" cy="531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80000"/>
              </a:lnSpc>
              <a:defRPr/>
            </a:pPr>
            <a:endParaRPr lang="en-US" sz="1050" dirty="0"/>
          </a:p>
          <a:p>
            <a:pPr>
              <a:lnSpc>
                <a:spcPct val="80000"/>
              </a:lnSpc>
              <a:defRPr/>
            </a:pPr>
            <a:r>
              <a:rPr lang="en-US" dirty="0"/>
              <a:t>   </a:t>
            </a:r>
            <a:r>
              <a:rPr lang="en-US" dirty="0">
                <a:latin typeface="Comic Sans MS" panose="030F0702030302020204" pitchFamily="66" charset="0"/>
              </a:rPr>
              <a:t>Greeting</a:t>
            </a:r>
          </a:p>
          <a:p>
            <a:pPr>
              <a:lnSpc>
                <a:spcPct val="80000"/>
              </a:lnSpc>
              <a:defRPr/>
            </a:pPr>
            <a:endParaRPr lang="en-US" dirty="0">
              <a:latin typeface="Comic Sans MS" panose="030F0702030302020204" pitchFamily="66" charset="0"/>
            </a:endParaRPr>
          </a:p>
          <a:p>
            <a:pPr>
              <a:lnSpc>
                <a:spcPct val="80000"/>
              </a:lnSpc>
              <a:defRPr/>
            </a:pPr>
            <a:r>
              <a:rPr lang="en-US" dirty="0">
                <a:latin typeface="Comic Sans MS" panose="030F0702030302020204" pitchFamily="66" charset="0"/>
              </a:rPr>
              <a:t>   </a:t>
            </a:r>
            <a:r>
              <a:rPr lang="en-US" dirty="0" err="1">
                <a:latin typeface="Comic Sans MS" panose="030F0702030302020204" pitchFamily="66" charset="0"/>
              </a:rPr>
              <a:t>Socialising</a:t>
            </a:r>
            <a:endParaRPr lang="en-US" dirty="0">
              <a:latin typeface="Comic Sans MS" panose="030F0702030302020204" pitchFamily="66" charset="0"/>
            </a:endParaRPr>
          </a:p>
          <a:p>
            <a:pPr>
              <a:lnSpc>
                <a:spcPct val="80000"/>
              </a:lnSpc>
              <a:defRPr/>
            </a:pPr>
            <a:endParaRPr lang="en-US" dirty="0">
              <a:latin typeface="Comic Sans MS" panose="030F0702030302020204" pitchFamily="66" charset="0"/>
            </a:endParaRPr>
          </a:p>
          <a:p>
            <a:pPr>
              <a:lnSpc>
                <a:spcPct val="80000"/>
              </a:lnSpc>
              <a:defRPr/>
            </a:pPr>
            <a:r>
              <a:rPr lang="en-US" dirty="0">
                <a:latin typeface="Comic Sans MS" panose="030F0702030302020204" pitchFamily="66" charset="0"/>
              </a:rPr>
              <a:t>   Expressing  - pain, likes, dislikes</a:t>
            </a:r>
          </a:p>
          <a:p>
            <a:pPr>
              <a:lnSpc>
                <a:spcPct val="80000"/>
              </a:lnSpc>
              <a:defRPr/>
            </a:pPr>
            <a:endParaRPr lang="en-US" dirty="0">
              <a:latin typeface="Comic Sans MS" panose="030F0702030302020204" pitchFamily="66" charset="0"/>
            </a:endParaRPr>
          </a:p>
          <a:p>
            <a:pPr>
              <a:lnSpc>
                <a:spcPct val="80000"/>
              </a:lnSpc>
              <a:defRPr/>
            </a:pPr>
            <a:r>
              <a:rPr lang="en-US" dirty="0">
                <a:latin typeface="Comic Sans MS" panose="030F0702030302020204" pitchFamily="66" charset="0"/>
              </a:rPr>
              <a:t>   Give instructions</a:t>
            </a:r>
          </a:p>
          <a:p>
            <a:pPr>
              <a:lnSpc>
                <a:spcPct val="80000"/>
              </a:lnSpc>
              <a:defRPr/>
            </a:pPr>
            <a:endParaRPr lang="en-US" dirty="0">
              <a:latin typeface="Comic Sans MS" panose="030F0702030302020204" pitchFamily="66" charset="0"/>
            </a:endParaRPr>
          </a:p>
          <a:p>
            <a:pPr>
              <a:lnSpc>
                <a:spcPct val="80000"/>
              </a:lnSpc>
              <a:defRPr/>
            </a:pPr>
            <a:r>
              <a:rPr lang="en-US" dirty="0">
                <a:latin typeface="Comic Sans MS" panose="030F0702030302020204" pitchFamily="66" charset="0"/>
              </a:rPr>
              <a:t>   Indicate pleasure</a:t>
            </a:r>
          </a:p>
          <a:p>
            <a:pPr>
              <a:lnSpc>
                <a:spcPct val="80000"/>
              </a:lnSpc>
              <a:defRPr/>
            </a:pPr>
            <a:endParaRPr lang="en-US" dirty="0">
              <a:latin typeface="Comic Sans MS" panose="030F0702030302020204" pitchFamily="66" charset="0"/>
            </a:endParaRPr>
          </a:p>
          <a:p>
            <a:pPr>
              <a:lnSpc>
                <a:spcPct val="80000"/>
              </a:lnSpc>
              <a:defRPr/>
            </a:pPr>
            <a:r>
              <a:rPr lang="en-US" dirty="0">
                <a:latin typeface="Comic Sans MS" panose="030F0702030302020204" pitchFamily="66" charset="0"/>
              </a:rPr>
              <a:t>   Wants/needs</a:t>
            </a:r>
          </a:p>
          <a:p>
            <a:pPr>
              <a:lnSpc>
                <a:spcPct val="80000"/>
              </a:lnSpc>
              <a:defRPr/>
            </a:pPr>
            <a:endParaRPr lang="en-US" dirty="0">
              <a:latin typeface="Comic Sans MS" panose="030F0702030302020204" pitchFamily="66" charset="0"/>
            </a:endParaRPr>
          </a:p>
          <a:p>
            <a:pPr>
              <a:lnSpc>
                <a:spcPct val="80000"/>
              </a:lnSpc>
              <a:defRPr/>
            </a:pPr>
            <a:r>
              <a:rPr lang="en-US" dirty="0">
                <a:latin typeface="Comic Sans MS" panose="030F0702030302020204" pitchFamily="66" charset="0"/>
              </a:rPr>
              <a:t>   Give/Receive information</a:t>
            </a:r>
          </a:p>
          <a:p>
            <a:pPr>
              <a:lnSpc>
                <a:spcPct val="80000"/>
              </a:lnSpc>
              <a:defRPr/>
            </a:pPr>
            <a:endParaRPr lang="en-US" dirty="0">
              <a:latin typeface="Comic Sans MS" panose="030F0702030302020204" pitchFamily="66" charset="0"/>
            </a:endParaRPr>
          </a:p>
          <a:p>
            <a:pPr>
              <a:lnSpc>
                <a:spcPct val="80000"/>
              </a:lnSpc>
              <a:defRPr/>
            </a:pPr>
            <a:r>
              <a:rPr lang="en-US" dirty="0">
                <a:latin typeface="Comic Sans MS" panose="030F0702030302020204" pitchFamily="66" charset="0"/>
              </a:rPr>
              <a:t>   Clarification</a:t>
            </a:r>
          </a:p>
          <a:p>
            <a:pPr>
              <a:lnSpc>
                <a:spcPct val="80000"/>
              </a:lnSpc>
              <a:defRPr/>
            </a:pPr>
            <a:endParaRPr lang="en-US" dirty="0">
              <a:latin typeface="Comic Sans MS" panose="030F0702030302020204" pitchFamily="66" charset="0"/>
            </a:endParaRPr>
          </a:p>
          <a:p>
            <a:pPr>
              <a:lnSpc>
                <a:spcPct val="80000"/>
              </a:lnSpc>
              <a:defRPr/>
            </a:pPr>
            <a:r>
              <a:rPr lang="en-US" dirty="0">
                <a:latin typeface="Comic Sans MS" panose="030F0702030302020204" pitchFamily="66" charset="0"/>
              </a:rPr>
              <a:t>   Get attention</a:t>
            </a:r>
          </a:p>
          <a:p>
            <a:pPr>
              <a:lnSpc>
                <a:spcPct val="80000"/>
              </a:lnSpc>
              <a:defRPr/>
            </a:pPr>
            <a:endParaRPr lang="en-US" dirty="0">
              <a:latin typeface="Comic Sans MS" panose="030F0702030302020204" pitchFamily="66" charset="0"/>
            </a:endParaRPr>
          </a:p>
          <a:p>
            <a:pPr>
              <a:lnSpc>
                <a:spcPct val="80000"/>
              </a:lnSpc>
              <a:defRPr/>
            </a:pPr>
            <a:r>
              <a:rPr lang="en-US" dirty="0">
                <a:latin typeface="Comic Sans MS" panose="030F0702030302020204" pitchFamily="66" charset="0"/>
              </a:rPr>
              <a:t>   Comment</a:t>
            </a:r>
          </a:p>
          <a:p>
            <a:pPr>
              <a:lnSpc>
                <a:spcPct val="80000"/>
              </a:lnSpc>
              <a:defRPr/>
            </a:pPr>
            <a:endParaRPr lang="en-US" dirty="0">
              <a:latin typeface="Comic Sans MS" panose="030F0702030302020204" pitchFamily="66" charset="0"/>
            </a:endParaRPr>
          </a:p>
          <a:p>
            <a:pPr>
              <a:lnSpc>
                <a:spcPct val="80000"/>
              </a:lnSpc>
              <a:defRPr/>
            </a:pPr>
            <a:r>
              <a:rPr lang="en-US" dirty="0">
                <a:latin typeface="Comic Sans MS" panose="030F0702030302020204" pitchFamily="66" charset="0"/>
              </a:rPr>
              <a:t>   Acknowledging (yes, thanks)</a:t>
            </a:r>
          </a:p>
          <a:p>
            <a:pPr>
              <a:lnSpc>
                <a:spcPct val="80000"/>
              </a:lnSpc>
              <a:defRPr/>
            </a:pPr>
            <a:endParaRPr lang="en-US" dirty="0">
              <a:latin typeface="Comic Sans MS" panose="030F0702030302020204" pitchFamily="66" charset="0"/>
            </a:endParaRPr>
          </a:p>
          <a:p>
            <a:pPr>
              <a:lnSpc>
                <a:spcPct val="80000"/>
              </a:lnSpc>
              <a:defRPr/>
            </a:pPr>
            <a:r>
              <a:rPr lang="en-US" dirty="0">
                <a:latin typeface="Comic Sans MS" panose="030F0702030302020204" pitchFamily="66" charset="0"/>
              </a:rPr>
              <a:t>   Protests (no)</a:t>
            </a:r>
          </a:p>
        </p:txBody>
      </p:sp>
    </p:spTree>
    <p:extLst>
      <p:ext uri="{BB962C8B-B14F-4D97-AF65-F5344CB8AC3E}">
        <p14:creationId xmlns:p14="http://schemas.microsoft.com/office/powerpoint/2010/main" val="3011732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539552" y="-387424"/>
            <a:ext cx="8234561" cy="1527175"/>
          </a:xfrm>
        </p:spPr>
        <p:txBody>
          <a:bodyPr>
            <a:normAutofit/>
          </a:bodyPr>
          <a:lstStyle/>
          <a:p>
            <a:r>
              <a:rPr lang="en-GB" altLang="en-US" sz="3600" dirty="0">
                <a:latin typeface="Comic Sans MS" panose="030F0702030302020204" pitchFamily="66" charset="0"/>
                <a:cs typeface="Arial" pitchFamily="34" charset="0"/>
              </a:rPr>
              <a:t>Means = </a:t>
            </a:r>
            <a:r>
              <a:rPr lang="en-US" sz="3600" dirty="0">
                <a:latin typeface="Comic Sans MS" panose="030F0702030302020204" pitchFamily="66" charset="0"/>
                <a:cs typeface="Arial" pitchFamily="34" charset="0"/>
              </a:rPr>
              <a:t>How we communicate</a:t>
            </a:r>
            <a:endParaRPr lang="en-GB" altLang="en-US" sz="3600" dirty="0">
              <a:latin typeface="Comic Sans MS" panose="030F0702030302020204" pitchFamily="66" charset="0"/>
              <a:cs typeface="Arial" pitchFamily="34" charset="0"/>
            </a:endParaRPr>
          </a:p>
        </p:txBody>
      </p:sp>
      <p:sp>
        <p:nvSpPr>
          <p:cNvPr id="5125" name="Rectangle 21"/>
          <p:cNvSpPr>
            <a:spLocks noGrp="1" noChangeArrowheads="1"/>
          </p:cNvSpPr>
          <p:nvPr>
            <p:ph idx="1"/>
          </p:nvPr>
        </p:nvSpPr>
        <p:spPr>
          <a:xfrm>
            <a:off x="250825" y="1125538"/>
            <a:ext cx="4321175" cy="5399806"/>
          </a:xfrm>
        </p:spPr>
        <p:txBody>
          <a:bodyPr>
            <a:normAutofit/>
          </a:bodyPr>
          <a:lstStyle/>
          <a:p>
            <a:pPr marL="0" indent="0">
              <a:lnSpc>
                <a:spcPct val="80000"/>
              </a:lnSpc>
              <a:buFont typeface="Arial" charset="0"/>
              <a:buNone/>
              <a:defRPr/>
            </a:pPr>
            <a:endParaRPr lang="en-US" sz="1800" b="1" dirty="0">
              <a:latin typeface="Comic Sans MS" panose="030F0702030302020204" pitchFamily="66" charset="0"/>
              <a:cs typeface="Arial" pitchFamily="34" charset="0"/>
            </a:endParaRPr>
          </a:p>
          <a:p>
            <a:pPr marL="0" indent="0">
              <a:lnSpc>
                <a:spcPct val="80000"/>
              </a:lnSpc>
              <a:buFont typeface="Arial" charset="0"/>
              <a:buNone/>
              <a:defRPr/>
            </a:pPr>
            <a:r>
              <a:rPr lang="en-US" sz="1800" b="1" dirty="0">
                <a:latin typeface="Comic Sans MS" panose="030F0702030302020204" pitchFamily="66" charset="0"/>
                <a:cs typeface="Arial" pitchFamily="34" charset="0"/>
              </a:rPr>
              <a:t>Main means:  </a:t>
            </a:r>
            <a:r>
              <a:rPr lang="en-US" sz="1800" dirty="0">
                <a:latin typeface="Comic Sans MS" panose="030F0702030302020204" pitchFamily="66" charset="0"/>
                <a:cs typeface="Arial" pitchFamily="34" charset="0"/>
              </a:rPr>
              <a:t>understanding &amp; using</a:t>
            </a:r>
          </a:p>
          <a:p>
            <a:pPr>
              <a:lnSpc>
                <a:spcPct val="80000"/>
              </a:lnSpc>
              <a:defRPr/>
            </a:pPr>
            <a:r>
              <a:rPr lang="en-US" sz="1800" dirty="0">
                <a:latin typeface="Comic Sans MS" panose="030F0702030302020204" pitchFamily="66" charset="0"/>
                <a:cs typeface="Arial" pitchFamily="34" charset="0"/>
              </a:rPr>
              <a:t>language 	</a:t>
            </a:r>
          </a:p>
          <a:p>
            <a:pPr>
              <a:lnSpc>
                <a:spcPct val="80000"/>
              </a:lnSpc>
              <a:defRPr/>
            </a:pPr>
            <a:r>
              <a:rPr lang="en-US" sz="1800" dirty="0">
                <a:latin typeface="Comic Sans MS" panose="030F0702030302020204" pitchFamily="66" charset="0"/>
                <a:cs typeface="Arial" pitchFamily="34" charset="0"/>
              </a:rPr>
              <a:t>speech</a:t>
            </a:r>
          </a:p>
          <a:p>
            <a:pPr>
              <a:lnSpc>
                <a:spcPct val="80000"/>
              </a:lnSpc>
              <a:defRPr/>
            </a:pPr>
            <a:r>
              <a:rPr lang="en-US" sz="1800" dirty="0">
                <a:latin typeface="Comic Sans MS" panose="030F0702030302020204" pitchFamily="66" charset="0"/>
                <a:cs typeface="Arial" pitchFamily="34" charset="0"/>
              </a:rPr>
              <a:t>signs/gestures</a:t>
            </a:r>
          </a:p>
          <a:p>
            <a:pPr>
              <a:lnSpc>
                <a:spcPct val="80000"/>
              </a:lnSpc>
              <a:defRPr/>
            </a:pPr>
            <a:r>
              <a:rPr lang="en-US" sz="1800" dirty="0">
                <a:latin typeface="Comic Sans MS" panose="030F0702030302020204" pitchFamily="66" charset="0"/>
                <a:cs typeface="Arial" pitchFamily="34" charset="0"/>
              </a:rPr>
              <a:t>symbols/pictures</a:t>
            </a:r>
          </a:p>
          <a:p>
            <a:pPr>
              <a:lnSpc>
                <a:spcPct val="80000"/>
              </a:lnSpc>
              <a:defRPr/>
            </a:pPr>
            <a:r>
              <a:rPr lang="en-US" sz="1800" dirty="0">
                <a:latin typeface="Comic Sans MS" panose="030F0702030302020204" pitchFamily="66" charset="0"/>
                <a:cs typeface="Arial" pitchFamily="34" charset="0"/>
              </a:rPr>
              <a:t>reading/writing</a:t>
            </a:r>
          </a:p>
          <a:p>
            <a:pPr marL="0" indent="0">
              <a:lnSpc>
                <a:spcPct val="80000"/>
              </a:lnSpc>
              <a:buFont typeface="Arial" charset="0"/>
              <a:buNone/>
              <a:defRPr/>
            </a:pPr>
            <a:endParaRPr lang="en-US" sz="1800" dirty="0">
              <a:latin typeface="Comic Sans MS" panose="030F0702030302020204" pitchFamily="66" charset="0"/>
              <a:cs typeface="Arial" pitchFamily="34" charset="0"/>
            </a:endParaRPr>
          </a:p>
          <a:p>
            <a:pPr marL="0" indent="0">
              <a:lnSpc>
                <a:spcPct val="80000"/>
              </a:lnSpc>
              <a:buFont typeface="Arial" charset="0"/>
              <a:buNone/>
              <a:defRPr/>
            </a:pPr>
            <a:r>
              <a:rPr lang="en-US" sz="1800" b="1" dirty="0">
                <a:latin typeface="Comic Sans MS" panose="030F0702030302020204" pitchFamily="66" charset="0"/>
                <a:cs typeface="Arial" pitchFamily="34" charset="0"/>
              </a:rPr>
              <a:t>Non-verbal means: </a:t>
            </a:r>
            <a:endParaRPr lang="en-US" sz="1800" dirty="0">
              <a:latin typeface="Comic Sans MS" panose="030F0702030302020204" pitchFamily="66" charset="0"/>
              <a:cs typeface="Arial" pitchFamily="34" charset="0"/>
            </a:endParaRPr>
          </a:p>
          <a:p>
            <a:pPr>
              <a:lnSpc>
                <a:spcPct val="80000"/>
              </a:lnSpc>
              <a:defRPr/>
            </a:pPr>
            <a:r>
              <a:rPr lang="en-US" sz="1800" dirty="0">
                <a:latin typeface="Comic Sans MS" panose="030F0702030302020204" pitchFamily="66" charset="0"/>
                <a:cs typeface="Arial" pitchFamily="34" charset="0"/>
              </a:rPr>
              <a:t>body language</a:t>
            </a:r>
          </a:p>
          <a:p>
            <a:pPr>
              <a:lnSpc>
                <a:spcPct val="80000"/>
              </a:lnSpc>
              <a:defRPr/>
            </a:pPr>
            <a:r>
              <a:rPr lang="en-US" sz="1800" dirty="0">
                <a:latin typeface="Comic Sans MS" panose="030F0702030302020204" pitchFamily="66" charset="0"/>
                <a:cs typeface="Arial" pitchFamily="34" charset="0"/>
              </a:rPr>
              <a:t>facial expression	    </a:t>
            </a:r>
          </a:p>
          <a:p>
            <a:pPr>
              <a:lnSpc>
                <a:spcPct val="80000"/>
              </a:lnSpc>
              <a:defRPr/>
            </a:pPr>
            <a:r>
              <a:rPr lang="en-US" sz="1800" dirty="0">
                <a:latin typeface="Comic Sans MS" panose="030F0702030302020204" pitchFamily="66" charset="0"/>
                <a:cs typeface="Arial" pitchFamily="34" charset="0"/>
              </a:rPr>
              <a:t>Pointing</a:t>
            </a:r>
          </a:p>
          <a:p>
            <a:pPr marL="0" indent="0">
              <a:lnSpc>
                <a:spcPct val="80000"/>
              </a:lnSpc>
              <a:buFont typeface="Arial" charset="0"/>
              <a:buNone/>
              <a:defRPr/>
            </a:pPr>
            <a:endParaRPr lang="en-US" sz="1800" dirty="0">
              <a:latin typeface="Comic Sans MS" panose="030F0702030302020204" pitchFamily="66" charset="0"/>
              <a:cs typeface="Arial" pitchFamily="34" charset="0"/>
            </a:endParaRPr>
          </a:p>
          <a:p>
            <a:pPr marL="0" indent="0">
              <a:lnSpc>
                <a:spcPct val="80000"/>
              </a:lnSpc>
              <a:buFont typeface="Arial" charset="0"/>
              <a:buNone/>
              <a:defRPr/>
            </a:pPr>
            <a:r>
              <a:rPr lang="en-US" sz="1800" b="1" dirty="0">
                <a:latin typeface="Comic Sans MS" panose="030F0702030302020204" pitchFamily="66" charset="0"/>
                <a:cs typeface="Arial" pitchFamily="34" charset="0"/>
              </a:rPr>
              <a:t>Paralinguistic means:</a:t>
            </a:r>
          </a:p>
          <a:p>
            <a:pPr>
              <a:lnSpc>
                <a:spcPct val="80000"/>
              </a:lnSpc>
              <a:defRPr/>
            </a:pPr>
            <a:r>
              <a:rPr lang="en-US" sz="1800" dirty="0">
                <a:latin typeface="Comic Sans MS" panose="030F0702030302020204" pitchFamily="66" charset="0"/>
                <a:cs typeface="Arial" pitchFamily="34" charset="0"/>
              </a:rPr>
              <a:t>intonation</a:t>
            </a:r>
          </a:p>
          <a:p>
            <a:pPr>
              <a:lnSpc>
                <a:spcPct val="80000"/>
              </a:lnSpc>
              <a:defRPr/>
            </a:pPr>
            <a:r>
              <a:rPr lang="en-US" sz="1800" dirty="0">
                <a:latin typeface="Comic Sans MS" panose="030F0702030302020204" pitchFamily="66" charset="0"/>
                <a:cs typeface="Arial" pitchFamily="34" charset="0"/>
              </a:rPr>
              <a:t>rate</a:t>
            </a:r>
          </a:p>
          <a:p>
            <a:pPr>
              <a:lnSpc>
                <a:spcPct val="80000"/>
              </a:lnSpc>
              <a:defRPr/>
            </a:pPr>
            <a:r>
              <a:rPr lang="en-US" sz="1800" dirty="0">
                <a:latin typeface="Comic Sans MS" panose="030F0702030302020204" pitchFamily="66" charset="0"/>
                <a:cs typeface="Arial" pitchFamily="34" charset="0"/>
              </a:rPr>
              <a:t>pitch</a:t>
            </a:r>
          </a:p>
          <a:p>
            <a:pPr>
              <a:lnSpc>
                <a:spcPct val="80000"/>
              </a:lnSpc>
              <a:defRPr/>
            </a:pPr>
            <a:r>
              <a:rPr lang="en-US" sz="1800" dirty="0">
                <a:latin typeface="Comic Sans MS" panose="030F0702030302020204" pitchFamily="66" charset="0"/>
                <a:cs typeface="Arial" pitchFamily="34" charset="0"/>
              </a:rPr>
              <a:t>tone</a:t>
            </a:r>
          </a:p>
          <a:p>
            <a:pPr>
              <a:lnSpc>
                <a:spcPct val="80000"/>
              </a:lnSpc>
              <a:defRPr/>
            </a:pPr>
            <a:r>
              <a:rPr lang="en-US" sz="1800" dirty="0">
                <a:latin typeface="Comic Sans MS" panose="030F0702030302020204" pitchFamily="66" charset="0"/>
                <a:cs typeface="Arial" pitchFamily="34" charset="0"/>
              </a:rPr>
              <a:t>fluency	</a:t>
            </a:r>
          </a:p>
          <a:p>
            <a:pPr eaLnBrk="1" hangingPunct="1">
              <a:defRPr/>
            </a:pPr>
            <a:endParaRPr lang="en-GB" sz="2000" dirty="0">
              <a:latin typeface="Arial" charset="0"/>
            </a:endParaRPr>
          </a:p>
        </p:txBody>
      </p:sp>
    </p:spTree>
    <p:extLst>
      <p:ext uri="{BB962C8B-B14F-4D97-AF65-F5344CB8AC3E}">
        <p14:creationId xmlns:p14="http://schemas.microsoft.com/office/powerpoint/2010/main" val="4243620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1543</Words>
  <Application>Microsoft Office PowerPoint</Application>
  <PresentationFormat>On-screen Show (4:3)</PresentationFormat>
  <Paragraphs>298</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ＭＳ Ｐゴシック</vt:lpstr>
      <vt:lpstr>Arial</vt:lpstr>
      <vt:lpstr>Calibri</vt:lpstr>
      <vt:lpstr>Comic Sans MS</vt:lpstr>
      <vt:lpstr>Wingdings</vt:lpstr>
      <vt:lpstr>Office Theme</vt:lpstr>
      <vt:lpstr>PowerPoint Presentation</vt:lpstr>
      <vt:lpstr>Aims </vt:lpstr>
      <vt:lpstr>How we work</vt:lpstr>
      <vt:lpstr>The Wave Approach</vt:lpstr>
      <vt:lpstr>COMMUNICATION</vt:lpstr>
      <vt:lpstr>Total Communication</vt:lpstr>
      <vt:lpstr>PowerPoint Presentation</vt:lpstr>
      <vt:lpstr>Reasons = Why we communicate                Reasons</vt:lpstr>
      <vt:lpstr>Means = How we communicate</vt:lpstr>
      <vt:lpstr>PowerPoint Presentation</vt:lpstr>
      <vt:lpstr>PowerPoint Presentation</vt:lpstr>
      <vt:lpstr>PowerPoint Presentation</vt:lpstr>
      <vt:lpstr>Promoting Understanding</vt:lpstr>
      <vt:lpstr>Intensive Interaction</vt:lpstr>
      <vt:lpstr>Social Use of Language Programme</vt:lpstr>
      <vt:lpstr>Gestures &amp; Signing </vt:lpstr>
      <vt:lpstr>Visuals</vt:lpstr>
      <vt:lpstr>Schedules / Visual Timelines</vt:lpstr>
      <vt:lpstr>First/Then </vt:lpstr>
      <vt:lpstr>Pictures &amp; Symbols </vt:lpstr>
      <vt:lpstr>Colourful Semantics</vt:lpstr>
      <vt:lpstr>PECS</vt:lpstr>
      <vt:lpstr>Communication Boards </vt:lpstr>
      <vt:lpstr>Communication Aids </vt:lpstr>
      <vt:lpstr>Feeding &amp; Swallowing</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carolineh</dc:creator>
  <cp:lastModifiedBy>P Parker</cp:lastModifiedBy>
  <cp:revision>70</cp:revision>
  <cp:lastPrinted>2021-10-21T08:00:32Z</cp:lastPrinted>
  <dcterms:created xsi:type="dcterms:W3CDTF">2011-12-05T11:10:25Z</dcterms:created>
  <dcterms:modified xsi:type="dcterms:W3CDTF">2021-10-21T08:09:01Z</dcterms:modified>
</cp:coreProperties>
</file>