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Comic Neue"/>
      <p:regular r:id="rId15"/>
      <p:bold r:id="rId16"/>
      <p:italic r:id="rId17"/>
      <p:boldItalic r:id="rId18"/>
    </p:embeddedFont>
    <p:embeddedFont>
      <p:font typeface="Livvic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vvic-bold.fntdata"/><Relationship Id="rId11" Type="http://schemas.openxmlformats.org/officeDocument/2006/relationships/slide" Target="slides/slide6.xml"/><Relationship Id="rId22" Type="http://schemas.openxmlformats.org/officeDocument/2006/relationships/font" Target="fonts/Livvic-boldItalic.fntdata"/><Relationship Id="rId10" Type="http://schemas.openxmlformats.org/officeDocument/2006/relationships/slide" Target="slides/slide5.xml"/><Relationship Id="rId21" Type="http://schemas.openxmlformats.org/officeDocument/2006/relationships/font" Target="fonts/Livv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micNeue-regular.fntdata"/><Relationship Id="rId14" Type="http://schemas.openxmlformats.org/officeDocument/2006/relationships/slide" Target="slides/slide9.xml"/><Relationship Id="rId17" Type="http://schemas.openxmlformats.org/officeDocument/2006/relationships/font" Target="fonts/ComicNeue-italic.fntdata"/><Relationship Id="rId16" Type="http://schemas.openxmlformats.org/officeDocument/2006/relationships/font" Target="fonts/ComicNeue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ivvic-regular.fntdata"/><Relationship Id="rId6" Type="http://schemas.openxmlformats.org/officeDocument/2006/relationships/slide" Target="slides/slide1.xml"/><Relationship Id="rId18" Type="http://schemas.openxmlformats.org/officeDocument/2006/relationships/font" Target="fonts/ComicNeue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a552ec0181ba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a552ec0181ba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6a552ec05015e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6a552ec05015e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6a552ec0503a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6a552ec0503a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6a552ec0a2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6a552ec0a2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6a552ec0bf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6a552ec0bf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6a552ec0dcc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6a552ec0dcc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6a552ec10f1d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6a552ec10f1d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6a552ec1271de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6a552ec1271de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6a552ec150f3f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6a552ec150f3f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12.jpg"/><Relationship Id="rId5" Type="http://schemas.openxmlformats.org/officeDocument/2006/relationships/image" Target="../media/image5.jpg"/><Relationship Id="rId6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260" y="74295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14900" y="1577340"/>
            <a:ext cx="3829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60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Welcome to Year 4!</a:t>
            </a:r>
            <a:endParaRPr b="1" sz="360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914900" y="2846070"/>
            <a:ext cx="38292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Moving Up and Transition Day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4286250" y="2354580"/>
            <a:ext cx="4572000" cy="1245900"/>
          </a:xfrm>
          <a:prstGeom prst="roundRect">
            <a:avLst>
              <a:gd fmla="val 16667" name="adj"/>
            </a:avLst>
          </a:prstGeom>
          <a:solidFill>
            <a:srgbClr val="EEEDFE"/>
          </a:solidFill>
          <a:ln cap="flat" cmpd="sng" w="12700">
            <a:solidFill>
              <a:srgbClr val="08044D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4309110" y="241173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08044D"/>
                </a:solidFill>
              </a:rPr>
              <a:t>🤯</a:t>
            </a:r>
            <a:endParaRPr sz="2160">
              <a:solidFill>
                <a:srgbClr val="08044D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85750" y="1714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Meet Miss Forshaw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4286250" y="845820"/>
            <a:ext cx="4572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Hello! I am </a:t>
            </a: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Miss Forshaw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, and I am so excited to be your teacher next year. We are going to have a fantastic time together!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766310" y="2377440"/>
            <a:ext cx="39777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8044D"/>
                </a:solidFill>
                <a:latin typeface="Comic Neue"/>
                <a:ea typeface="Comic Neue"/>
                <a:cs typeface="Comic Neue"/>
                <a:sym typeface="Comic Neue"/>
              </a:rPr>
              <a:t>Fun fact</a:t>
            </a:r>
            <a:endParaRPr b="1" sz="1800">
              <a:solidFill>
                <a:srgbClr val="08044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8044D"/>
                </a:solidFill>
                <a:latin typeface="Comic Neue"/>
                <a:ea typeface="Comic Neue"/>
                <a:cs typeface="Comic Neue"/>
                <a:sym typeface="Comic Neue"/>
              </a:rPr>
              <a:t>My favourite subject is Art, and I love reading fiction books!</a:t>
            </a:r>
            <a:endParaRPr sz="1980">
              <a:solidFill>
                <a:srgbClr val="08044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31620"/>
            <a:ext cx="270891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4464" y="960120"/>
            <a:ext cx="2706501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340" y="1531620"/>
            <a:ext cx="270891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285750" y="1714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Today's Goals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85750" y="3360420"/>
            <a:ext cx="27090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Get to Know Each Other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 - Meet new classmates and our teacher.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3223260" y="2788920"/>
            <a:ext cx="27090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New Routines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 - Find our desks and where our pegs are.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6149340" y="3360420"/>
            <a:ext cx="27090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Year 4 Skills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 - Practice our best handwriting for the new year.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330" y="845820"/>
            <a:ext cx="3828789" cy="401193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285750" y="2811780"/>
            <a:ext cx="4572000" cy="1554600"/>
          </a:xfrm>
          <a:prstGeom prst="roundRect">
            <a:avLst>
              <a:gd fmla="val 16667" name="adj"/>
            </a:avLst>
          </a:prstGeom>
          <a:solidFill>
            <a:srgbClr val="FAEFDA"/>
          </a:solidFill>
          <a:ln cap="flat" cmpd="sng" w="12700">
            <a:solidFill>
              <a:srgbClr val="573B06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308610" y="286893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573B06"/>
                </a:solidFill>
              </a:rPr>
              <a:t>🔑</a:t>
            </a:r>
            <a:endParaRPr sz="2160">
              <a:solidFill>
                <a:srgbClr val="573B06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285750" y="1714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Feeling Excited?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285750" y="845820"/>
            <a:ext cx="4572000" cy="27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5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A New Adventure</a:t>
            </a:r>
            <a:endParaRPr b="1" sz="25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Transition day is like a 'sneak peek' at the future. It's normal to feel a bit nervous, but mostly it's about making new friends and discovering new things!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765810" y="2834640"/>
            <a:ext cx="39777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73B06"/>
                </a:solidFill>
                <a:latin typeface="Comic Neue"/>
                <a:ea typeface="Comic Neue"/>
                <a:cs typeface="Comic Neue"/>
                <a:sym typeface="Comic Neue"/>
              </a:rPr>
              <a:t>Key point</a:t>
            </a:r>
            <a:endParaRPr b="1" sz="1800">
              <a:solidFill>
                <a:srgbClr val="573B06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573B06"/>
                </a:solidFill>
                <a:latin typeface="Comic Neue"/>
                <a:ea typeface="Comic Neue"/>
                <a:cs typeface="Comic Neue"/>
                <a:sym typeface="Comic Neue"/>
              </a:rPr>
              <a:t>In Year 4, we get to do more independent projects and even go on swimming and play an instrument!</a:t>
            </a:r>
            <a:endParaRPr sz="1980">
              <a:solidFill>
                <a:srgbClr val="573B06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2875" y="1748790"/>
            <a:ext cx="4193080" cy="310895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285750" y="1714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Handwriting Practice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85750" y="845820"/>
            <a:ext cx="85725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Let's show Miss Forshaw our best Year 4 joined-up writing. Remember to keep your letters on the line!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285750" y="1748790"/>
            <a:ext cx="4194900" cy="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6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The Golden Rules</a:t>
            </a:r>
            <a:endParaRPr b="1" sz="216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-194310" lvl="0" marL="182880" marR="0" rtl="0" algn="l">
              <a:spcBef>
                <a:spcPts val="360"/>
              </a:spcBef>
              <a:spcAft>
                <a:spcPts val="0"/>
              </a:spcAft>
              <a:buClr>
                <a:srgbClr val="040F0F"/>
              </a:buClr>
              <a:buSzPts val="1980"/>
              <a:buFont typeface="Comic Neue"/>
              <a:buChar char="●"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Keep the 'ascenders' tall (t, l, h, b, d)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-194310" lvl="0" marL="182880" marR="0" rtl="0" algn="l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980"/>
              <a:buFont typeface="Comic Neue"/>
              <a:buChar char="●"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Keep the 'descenders' below the line (y, g, p, j, q)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-194310" lvl="0" marL="182880" marR="0" rtl="0" algn="l">
              <a:spcBef>
                <a:spcPts val="0"/>
              </a:spcBef>
              <a:spcAft>
                <a:spcPts val="0"/>
              </a:spcAft>
              <a:buClr>
                <a:srgbClr val="040F0F"/>
              </a:buClr>
              <a:buSzPts val="1980"/>
              <a:buFont typeface="Comic Neue"/>
              <a:buChar char="●"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Check your spacing!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850" y="426"/>
            <a:ext cx="3486151" cy="514264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/>
          <p:nvPr/>
        </p:nvSpPr>
        <p:spPr>
          <a:xfrm>
            <a:off x="285750" y="3006090"/>
            <a:ext cx="5143500" cy="1245900"/>
          </a:xfrm>
          <a:prstGeom prst="roundRect">
            <a:avLst>
              <a:gd fmla="val 16667" name="adj"/>
            </a:avLst>
          </a:prstGeom>
          <a:solidFill>
            <a:srgbClr val="E6F1FB"/>
          </a:solidFill>
          <a:ln cap="flat" cmpd="sng" w="12700">
            <a:solidFill>
              <a:srgbClr val="0B2F50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308610" y="30632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0B2F50"/>
                </a:solidFill>
              </a:rPr>
              <a:t>🧠</a:t>
            </a:r>
            <a:endParaRPr sz="2160">
              <a:solidFill>
                <a:srgbClr val="0B2F50"/>
              </a:solidFill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285750" y="628650"/>
            <a:ext cx="5143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New Classroom, New Rules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285750" y="1794510"/>
            <a:ext cx="51435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Every classroom has its own way of doing things. In Year 4, we focus on being </a:t>
            </a: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Kind, Ready, and Safe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765810" y="3028950"/>
            <a:ext cx="45492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B2F50"/>
                </a:solidFill>
                <a:latin typeface="Comic Neue"/>
                <a:ea typeface="Comic Neue"/>
                <a:cs typeface="Comic Neue"/>
                <a:sym typeface="Comic Neue"/>
              </a:rPr>
              <a:t>Remember</a:t>
            </a:r>
            <a:endParaRPr b="1" sz="1800">
              <a:solidFill>
                <a:srgbClr val="0B2F50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B2F50"/>
                </a:solidFill>
                <a:latin typeface="Comic Neue"/>
                <a:ea typeface="Comic Neue"/>
                <a:cs typeface="Comic Neue"/>
                <a:sym typeface="Comic Neue"/>
              </a:rPr>
              <a:t>Always listen when someone else is talking. We are a team!</a:t>
            </a:r>
            <a:endParaRPr sz="1980">
              <a:solidFill>
                <a:srgbClr val="0B2F50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847047"/>
            <a:ext cx="3829050" cy="400947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/>
          <p:nvPr/>
        </p:nvSpPr>
        <p:spPr>
          <a:xfrm>
            <a:off x="4286250" y="2057400"/>
            <a:ext cx="4572000" cy="1554600"/>
          </a:xfrm>
          <a:prstGeom prst="roundRect">
            <a:avLst>
              <a:gd fmla="val 16667" name="adj"/>
            </a:avLst>
          </a:prstGeom>
          <a:solidFill>
            <a:srgbClr val="E1F6EF"/>
          </a:solidFill>
          <a:ln cap="flat" cmpd="sng" w="12700">
            <a:solidFill>
              <a:srgbClr val="084D36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4309110" y="211455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084D36"/>
                </a:solidFill>
              </a:rPr>
              <a:t>🔍</a:t>
            </a:r>
            <a:endParaRPr sz="2160">
              <a:solidFill>
                <a:srgbClr val="084D36"/>
              </a:solidFill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285750" y="1714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Your Turn: My Hopes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4286250" y="845820"/>
            <a:ext cx="45720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On your piece of paper, I'd like you to write one thing you are excited about for next year.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4766310" y="2080260"/>
            <a:ext cx="39777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84D36"/>
                </a:solidFill>
                <a:latin typeface="Comic Neue"/>
                <a:ea typeface="Comic Neue"/>
                <a:cs typeface="Comic Neue"/>
                <a:sym typeface="Comic Neue"/>
              </a:rPr>
              <a:t>Example</a:t>
            </a:r>
            <a:endParaRPr b="1" sz="1800">
              <a:solidFill>
                <a:srgbClr val="084D36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84D36"/>
                </a:solidFill>
                <a:latin typeface="Comic Neue"/>
                <a:ea typeface="Comic Neue"/>
                <a:cs typeface="Comic Neue"/>
                <a:sym typeface="Comic Neue"/>
              </a:rPr>
              <a:t>I am excited to play in the school football team and learn how to paint like Van Gogh!</a:t>
            </a:r>
            <a:endParaRPr sz="1980">
              <a:solidFill>
                <a:srgbClr val="084D36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3430" y="925830"/>
            <a:ext cx="4572000" cy="316611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/>
          <p:nvPr/>
        </p:nvSpPr>
        <p:spPr>
          <a:xfrm>
            <a:off x="285750" y="1748790"/>
            <a:ext cx="4572000" cy="1017300"/>
          </a:xfrm>
          <a:prstGeom prst="roundRect">
            <a:avLst>
              <a:gd fmla="val 16667" name="adj"/>
            </a:avLst>
          </a:prstGeom>
          <a:solidFill>
            <a:srgbClr val="FFFFFF">
              <a:alpha val="40000"/>
            </a:srgbClr>
          </a:solidFill>
          <a:ln cap="flat" cmpd="sng" w="12700">
            <a:solidFill>
              <a:srgbClr val="2C6E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/>
          <p:nvPr/>
        </p:nvSpPr>
        <p:spPr>
          <a:xfrm>
            <a:off x="285750" y="2880360"/>
            <a:ext cx="4572000" cy="1017300"/>
          </a:xfrm>
          <a:prstGeom prst="roundRect">
            <a:avLst>
              <a:gd fmla="val 16667" name="adj"/>
            </a:avLst>
          </a:prstGeom>
          <a:solidFill>
            <a:srgbClr val="FFFFFF">
              <a:alpha val="40000"/>
            </a:srgbClr>
          </a:solidFill>
          <a:ln cap="flat" cmpd="sng" w="12700">
            <a:solidFill>
              <a:srgbClr val="2C6E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0"/>
          <p:cNvSpPr txBox="1"/>
          <p:nvPr/>
        </p:nvSpPr>
        <p:spPr>
          <a:xfrm>
            <a:off x="285750" y="8001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All About You!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285750" y="845820"/>
            <a:ext cx="45720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I want to learn about you! Let's find out what makes you special.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400050" y="1863090"/>
            <a:ext cx="43434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Favourite Things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 - What is your favourite tv show, who is in your family, or hobby?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400050" y="2994660"/>
            <a:ext cx="4343400" cy="7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Super Skills</a:t>
            </a: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 - What are you really good at doing?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330" y="845820"/>
            <a:ext cx="3828789" cy="401193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"/>
          <p:cNvSpPr txBox="1"/>
          <p:nvPr/>
        </p:nvSpPr>
        <p:spPr>
          <a:xfrm>
            <a:off x="285750" y="17145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3240">
                <a:solidFill>
                  <a:srgbClr val="D90368"/>
                </a:solidFill>
                <a:latin typeface="Livvic"/>
                <a:ea typeface="Livvic"/>
                <a:cs typeface="Livvic"/>
                <a:sym typeface="Livvic"/>
              </a:rPr>
              <a:t>See You Soon!</a:t>
            </a:r>
            <a:endParaRPr b="1" sz="3240">
              <a:solidFill>
                <a:srgbClr val="D90368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285750" y="845820"/>
            <a:ext cx="4572000" cy="18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5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You're Ready!</a:t>
            </a:r>
            <a:endParaRPr b="1" sz="25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You've done a brilliant job today. I can already tell that this class is full of superstars.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285750" y="2503170"/>
            <a:ext cx="4572000" cy="11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98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Enjoy your summer holidays, and I will see you in September for our big start!</a:t>
            </a:r>
            <a:endParaRPr sz="198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