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embeddedFontLst>
    <p:embeddedFont>
      <p:font typeface="Comfortaa" panose="020B0604020202020204" charset="0"/>
      <p:regular r:id="rId21"/>
      <p:bold r:id="rId22"/>
    </p:embeddedFont>
    <p:embeddedFont>
      <p:font typeface="Comic Sans MS" panose="030F0702030302020204" pitchFamily="66" charset="0"/>
      <p:regular r:id="rId23"/>
      <p:bold r:id="rId24"/>
      <p:italic r:id="rId25"/>
      <p:boldItalic r:id="rId26"/>
    </p:embeddedFont>
    <p:embeddedFont>
      <p:font typeface="Roboto" panose="02000000000000000000" pitchFamily="2" charset="0"/>
      <p:regular r:id="rId27"/>
      <p:bold r:id="rId28"/>
      <p:italic r:id="rId29"/>
      <p:boldItalic r:id="rId30"/>
    </p:embeddedFont>
    <p:embeddedFont>
      <p:font typeface="Trebuchet MS" panose="020B060302020202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gikew018yNncc8pNmOUAjmbNrcQ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8E9235D-6FE3-40F5-B772-D78B0BAA7B8B}">
  <a:tblStyle styleId="{A8E9235D-6FE3-40F5-B772-D78B0BAA7B8B}"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tableStyles" Target="tableStyles.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3ed949221d1_1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3ed949221d1_1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g3ed949221d1_1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1100"/>
          </a:p>
        </p:txBody>
      </p:sp>
      <p:sp>
        <p:nvSpPr>
          <p:cNvPr id="188" name="Google Shape;18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07" name="Google Shape;20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6"/>
        <p:cNvGrpSpPr/>
        <p:nvPr/>
      </p:nvGrpSpPr>
      <p:grpSpPr>
        <a:xfrm>
          <a:off x="0" y="0"/>
          <a:ext cx="0" cy="0"/>
          <a:chOff x="0" y="0"/>
          <a:chExt cx="0" cy="0"/>
        </a:xfrm>
      </p:grpSpPr>
      <p:grpSp>
        <p:nvGrpSpPr>
          <p:cNvPr id="27" name="Google Shape;27;p19"/>
          <p:cNvGrpSpPr/>
          <p:nvPr/>
        </p:nvGrpSpPr>
        <p:grpSpPr>
          <a:xfrm>
            <a:off x="0" y="-8467"/>
            <a:ext cx="12192000" cy="6866467"/>
            <a:chOff x="0" y="-8467"/>
            <a:chExt cx="12192000" cy="6866467"/>
          </a:xfrm>
        </p:grpSpPr>
        <p:sp>
          <p:nvSpPr>
            <p:cNvPr id="28" name="Google Shape;28;p19"/>
            <p:cNvSpPr/>
            <p:nvPr/>
          </p:nvSpPr>
          <p:spPr>
            <a:xfrm>
              <a:off x="0" y="-7862"/>
              <a:ext cx="863600" cy="5698067"/>
            </a:xfrm>
            <a:custGeom>
              <a:avLst/>
              <a:gdLst/>
              <a:ahLst/>
              <a:cxnLst/>
              <a:rect l="l" t="t" r="r" b="b"/>
              <a:pathLst>
                <a:path w="863600" h="5698067" extrusionOk="0">
                  <a:moveTo>
                    <a:pt x="0" y="8467"/>
                  </a:moveTo>
                  <a:lnTo>
                    <a:pt x="863600" y="0"/>
                  </a:lnTo>
                  <a:lnTo>
                    <a:pt x="863600" y="16934"/>
                  </a:lnTo>
                  <a:lnTo>
                    <a:pt x="0" y="5698067"/>
                  </a:lnTo>
                  <a:lnTo>
                    <a:pt x="0" y="8467"/>
                  </a:lnTo>
                  <a:close/>
                </a:path>
              </a:pathLst>
            </a:custGeom>
            <a:solidFill>
              <a:schemeClr val="accent1">
                <a:alpha val="70196"/>
              </a:schemeClr>
            </a:solidFill>
            <a:ln>
              <a:noFill/>
            </a:ln>
          </p:spPr>
        </p:sp>
        <p:cxnSp>
          <p:nvCxnSpPr>
            <p:cNvPr id="29" name="Google Shape;29;p19"/>
            <p:cNvCxnSpPr/>
            <p:nvPr/>
          </p:nvCxnSpPr>
          <p:spPr>
            <a:xfrm>
              <a:off x="9371012" y="0"/>
              <a:ext cx="1219200" cy="6858000"/>
            </a:xfrm>
            <a:prstGeom prst="straightConnector1">
              <a:avLst/>
            </a:prstGeom>
            <a:noFill/>
            <a:ln w="9525" cap="flat" cmpd="sng">
              <a:solidFill>
                <a:schemeClr val="accent1">
                  <a:alpha val="70196"/>
                </a:schemeClr>
              </a:solidFill>
              <a:prstDash val="solid"/>
              <a:round/>
              <a:headEnd type="none" w="sm" len="sm"/>
              <a:tailEnd type="none" w="sm" len="sm"/>
            </a:ln>
          </p:spPr>
        </p:cxnSp>
        <p:cxnSp>
          <p:nvCxnSpPr>
            <p:cNvPr id="30" name="Google Shape;30;p19"/>
            <p:cNvCxnSpPr/>
            <p:nvPr/>
          </p:nvCxnSpPr>
          <p:spPr>
            <a:xfrm flipH="1">
              <a:off x="7425267" y="3681413"/>
              <a:ext cx="4763558" cy="3176587"/>
            </a:xfrm>
            <a:prstGeom prst="straightConnector1">
              <a:avLst/>
            </a:prstGeom>
            <a:noFill/>
            <a:ln w="9525" cap="flat" cmpd="sng">
              <a:solidFill>
                <a:schemeClr val="accent1">
                  <a:alpha val="70196"/>
                </a:schemeClr>
              </a:solidFill>
              <a:prstDash val="solid"/>
              <a:round/>
              <a:headEnd type="none" w="sm" len="sm"/>
              <a:tailEnd type="none" w="sm" len="sm"/>
            </a:ln>
          </p:spPr>
        </p:cxnSp>
        <p:sp>
          <p:nvSpPr>
            <p:cNvPr id="31" name="Google Shape;31;p19"/>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6078"/>
              </a:schemeClr>
            </a:solidFill>
            <a:ln>
              <a:noFill/>
            </a:ln>
          </p:spPr>
        </p:sp>
        <p:sp>
          <p:nvSpPr>
            <p:cNvPr id="32" name="Google Shape;32;p19"/>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3" name="Google Shape;33;p19"/>
            <p:cNvSpPr/>
            <p:nvPr/>
          </p:nvSpPr>
          <p:spPr>
            <a:xfrm>
              <a:off x="8932333" y="3048000"/>
              <a:ext cx="3259667" cy="3810000"/>
            </a:xfrm>
            <a:prstGeom prst="triangle">
              <a:avLst>
                <a:gd name="adj" fmla="val 100000"/>
              </a:avLst>
            </a:prstGeom>
            <a:solidFill>
              <a:srgbClr val="75CFED">
                <a:alpha val="6588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19"/>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75CFED">
                <a:alpha val="50196"/>
              </a:srgbClr>
            </a:solidFill>
            <a:ln>
              <a:noFill/>
            </a:ln>
          </p:spPr>
        </p:sp>
        <p:sp>
          <p:nvSpPr>
            <p:cNvPr id="35" name="Google Shape;35;p19"/>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chemeClr val="accent2">
                <a:alpha val="70196"/>
              </a:schemeClr>
            </a:solidFill>
            <a:ln>
              <a:noFill/>
            </a:ln>
          </p:spPr>
        </p:sp>
        <p:sp>
          <p:nvSpPr>
            <p:cNvPr id="36" name="Google Shape;36;p19"/>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43C0EB">
                <a:alpha val="80000"/>
              </a:srgbClr>
            </a:solidFill>
            <a:ln>
              <a:noFill/>
            </a:ln>
          </p:spPr>
        </p:sp>
        <p:sp>
          <p:nvSpPr>
            <p:cNvPr id="37" name="Google Shape;37;p19"/>
            <p:cNvSpPr/>
            <p:nvPr/>
          </p:nvSpPr>
          <p:spPr>
            <a:xfrm>
              <a:off x="10371666" y="3589867"/>
              <a:ext cx="1817159" cy="3268133"/>
            </a:xfrm>
            <a:prstGeom prst="triangle">
              <a:avLst>
                <a:gd name="adj" fmla="val 100000"/>
              </a:avLst>
            </a:prstGeom>
            <a:solidFill>
              <a:srgbClr val="75CFED">
                <a:alpha val="6588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Google Shape;38;p19"/>
          <p:cNvSpPr txBox="1">
            <a:spLocks noGrp="1"/>
          </p:cNvSpPr>
          <p:nvPr>
            <p:ph type="ctrTitle"/>
          </p:nvPr>
        </p:nvSpPr>
        <p:spPr>
          <a:xfrm>
            <a:off x="1507067" y="2404534"/>
            <a:ext cx="7766936" cy="1646302"/>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Clr>
                <a:schemeClr val="accent1"/>
              </a:buClr>
              <a:buSzPts val="5400"/>
              <a:buFont typeface="Trebuchet MS"/>
              <a:buNone/>
              <a:defRPr sz="54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9"/>
          <p:cNvSpPr txBox="1">
            <a:spLocks noGrp="1"/>
          </p:cNvSpPr>
          <p:nvPr>
            <p:ph type="subTitle" idx="1"/>
          </p:nvPr>
        </p:nvSpPr>
        <p:spPr>
          <a:xfrm>
            <a:off x="1507067" y="4050833"/>
            <a:ext cx="7766936" cy="1096899"/>
          </a:xfrm>
          <a:prstGeom prst="rect">
            <a:avLst/>
          </a:prstGeom>
          <a:noFill/>
          <a:ln>
            <a:noFill/>
          </a:ln>
        </p:spPr>
        <p:txBody>
          <a:bodyPr spcFirstLastPara="1" wrap="square" lIns="91425" tIns="45700" rIns="91425" bIns="45700" anchor="t" anchorCtr="0">
            <a:normAutofit/>
          </a:bodyPr>
          <a:lstStyle>
            <a:lvl1pPr lvl="0" algn="r">
              <a:spcBef>
                <a:spcPts val="1000"/>
              </a:spcBef>
              <a:spcAft>
                <a:spcPts val="0"/>
              </a:spcAft>
              <a:buSzPts val="1440"/>
              <a:buNone/>
              <a:defRPr>
                <a:solidFill>
                  <a:srgbClr val="7F7F7F"/>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a:endParaRPr/>
          </a:p>
        </p:txBody>
      </p:sp>
      <p:sp>
        <p:nvSpPr>
          <p:cNvPr id="40" name="Google Shape;40;p1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4"/>
        <p:cNvGrpSpPr/>
        <p:nvPr/>
      </p:nvGrpSpPr>
      <p:grpSpPr>
        <a:xfrm>
          <a:off x="0" y="0"/>
          <a:ext cx="0" cy="0"/>
          <a:chOff x="0" y="0"/>
          <a:chExt cx="0" cy="0"/>
        </a:xfrm>
      </p:grpSpPr>
      <p:sp>
        <p:nvSpPr>
          <p:cNvPr id="95" name="Google Shape;95;p28"/>
          <p:cNvSpPr txBox="1">
            <a:spLocks noGrp="1"/>
          </p:cNvSpPr>
          <p:nvPr>
            <p:ph type="title"/>
          </p:nvPr>
        </p:nvSpPr>
        <p:spPr>
          <a:xfrm>
            <a:off x="677335" y="609600"/>
            <a:ext cx="8596668" cy="3403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28"/>
          <p:cNvSpPr txBox="1">
            <a:spLocks noGrp="1"/>
          </p:cNvSpPr>
          <p:nvPr>
            <p:ph type="body" idx="1"/>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97" name="Google Shape;97;p2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2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2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00"/>
        <p:cNvGrpSpPr/>
        <p:nvPr/>
      </p:nvGrpSpPr>
      <p:grpSpPr>
        <a:xfrm>
          <a:off x="0" y="0"/>
          <a:ext cx="0" cy="0"/>
          <a:chOff x="0" y="0"/>
          <a:chExt cx="0" cy="0"/>
        </a:xfrm>
      </p:grpSpPr>
      <p:sp>
        <p:nvSpPr>
          <p:cNvPr id="101" name="Google Shape;101;p29"/>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29"/>
          <p:cNvSpPr txBox="1">
            <a:spLocks noGrp="1"/>
          </p:cNvSpPr>
          <p:nvPr>
            <p:ph type="body" idx="1"/>
          </p:nvPr>
        </p:nvSpPr>
        <p:spPr>
          <a:xfrm>
            <a:off x="1366139" y="3632200"/>
            <a:ext cx="7224524" cy="381000"/>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280"/>
              <a:buFont typeface="Trebuchet MS"/>
              <a:buNone/>
              <a:defRPr sz="1600">
                <a:solidFill>
                  <a:srgbClr val="7F7F7F"/>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40" algn="l">
              <a:spcBef>
                <a:spcPts val="1000"/>
              </a:spcBef>
              <a:spcAft>
                <a:spcPts val="0"/>
              </a:spcAft>
              <a:buSzPts val="1440"/>
              <a:buChar char="►"/>
              <a:defRPr/>
            </a:lvl6pPr>
            <a:lvl7pPr marL="3200400" lvl="6" indent="-320040"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03" name="Google Shape;103;p29"/>
          <p:cNvSpPr txBox="1">
            <a:spLocks noGrp="1"/>
          </p:cNvSpPr>
          <p:nvPr>
            <p:ph type="body" idx="2"/>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04" name="Google Shape;104;p2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2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2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107" name="Google Shape;107;p29"/>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8000">
                <a:solidFill>
                  <a:srgbClr val="EAF8FC"/>
                </a:solidFill>
                <a:latin typeface="Arial"/>
                <a:ea typeface="Arial"/>
                <a:cs typeface="Arial"/>
                <a:sym typeface="Arial"/>
              </a:rPr>
              <a:t>“</a:t>
            </a:r>
            <a:endParaRPr/>
          </a:p>
        </p:txBody>
      </p:sp>
      <p:sp>
        <p:nvSpPr>
          <p:cNvPr id="108" name="Google Shape;108;p29"/>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8000">
                <a:solidFill>
                  <a:srgbClr val="EAF8FC"/>
                </a:solidFill>
                <a:latin typeface="Arial"/>
                <a:ea typeface="Arial"/>
                <a:cs typeface="Arial"/>
                <a:sym typeface="Arial"/>
              </a:rPr>
              <a:t>”</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9"/>
        <p:cNvGrpSpPr/>
        <p:nvPr/>
      </p:nvGrpSpPr>
      <p:grpSpPr>
        <a:xfrm>
          <a:off x="0" y="0"/>
          <a:ext cx="0" cy="0"/>
          <a:chOff x="0" y="0"/>
          <a:chExt cx="0" cy="0"/>
        </a:xfrm>
      </p:grpSpPr>
      <p:sp>
        <p:nvSpPr>
          <p:cNvPr id="110" name="Google Shape;110;p30"/>
          <p:cNvSpPr txBox="1">
            <a:spLocks noGrp="1"/>
          </p:cNvSpPr>
          <p:nvPr>
            <p:ph type="title"/>
          </p:nvPr>
        </p:nvSpPr>
        <p:spPr>
          <a:xfrm>
            <a:off x="677335" y="1931988"/>
            <a:ext cx="8596668" cy="259546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30"/>
          <p:cNvSpPr txBox="1">
            <a:spLocks noGrp="1"/>
          </p:cNvSpPr>
          <p:nvPr>
            <p:ph type="body" idx="1"/>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12" name="Google Shape;112;p3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3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3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5"/>
        <p:cNvGrpSpPr/>
        <p:nvPr/>
      </p:nvGrpSpPr>
      <p:grpSpPr>
        <a:xfrm>
          <a:off x="0" y="0"/>
          <a:ext cx="0" cy="0"/>
          <a:chOff x="0" y="0"/>
          <a:chExt cx="0" cy="0"/>
        </a:xfrm>
      </p:grpSpPr>
      <p:sp>
        <p:nvSpPr>
          <p:cNvPr id="116" name="Google Shape;116;p31"/>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31"/>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rgbClr val="3F3F3F"/>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40" algn="l">
              <a:spcBef>
                <a:spcPts val="1000"/>
              </a:spcBef>
              <a:spcAft>
                <a:spcPts val="0"/>
              </a:spcAft>
              <a:buSzPts val="1440"/>
              <a:buChar char="►"/>
              <a:defRPr/>
            </a:lvl6pPr>
            <a:lvl7pPr marL="3200400" lvl="6" indent="-320040"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18" name="Google Shape;118;p31"/>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19" name="Google Shape;119;p3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3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3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122" name="Google Shape;122;p31"/>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8000">
                <a:solidFill>
                  <a:srgbClr val="EAF8FC"/>
                </a:solidFill>
                <a:latin typeface="Arial"/>
                <a:ea typeface="Arial"/>
                <a:cs typeface="Arial"/>
                <a:sym typeface="Arial"/>
              </a:rPr>
              <a:t>“</a:t>
            </a:r>
            <a:endParaRPr/>
          </a:p>
        </p:txBody>
      </p:sp>
      <p:sp>
        <p:nvSpPr>
          <p:cNvPr id="123" name="Google Shape;123;p31"/>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8000">
                <a:solidFill>
                  <a:srgbClr val="EAF8FC"/>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4"/>
        <p:cNvGrpSpPr/>
        <p:nvPr/>
      </p:nvGrpSpPr>
      <p:grpSpPr>
        <a:xfrm>
          <a:off x="0" y="0"/>
          <a:ext cx="0" cy="0"/>
          <a:chOff x="0" y="0"/>
          <a:chExt cx="0" cy="0"/>
        </a:xfrm>
      </p:grpSpPr>
      <p:sp>
        <p:nvSpPr>
          <p:cNvPr id="125" name="Google Shape;125;p32"/>
          <p:cNvSpPr txBox="1">
            <a:spLocks noGrp="1"/>
          </p:cNvSpPr>
          <p:nvPr>
            <p:ph type="title"/>
          </p:nvPr>
        </p:nvSpPr>
        <p:spPr>
          <a:xfrm>
            <a:off x="685799" y="609600"/>
            <a:ext cx="8588203"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32"/>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chemeClr val="accent1"/>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40" algn="l">
              <a:spcBef>
                <a:spcPts val="1000"/>
              </a:spcBef>
              <a:spcAft>
                <a:spcPts val="0"/>
              </a:spcAft>
              <a:buSzPts val="1440"/>
              <a:buChar char="►"/>
              <a:defRPr/>
            </a:lvl6pPr>
            <a:lvl7pPr marL="3200400" lvl="6" indent="-320040"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27" name="Google Shape;127;p32"/>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28" name="Google Shape;128;p3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3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3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1"/>
        <p:cNvGrpSpPr/>
        <p:nvPr/>
      </p:nvGrpSpPr>
      <p:grpSpPr>
        <a:xfrm>
          <a:off x="0" y="0"/>
          <a:ext cx="0" cy="0"/>
          <a:chOff x="0" y="0"/>
          <a:chExt cx="0" cy="0"/>
        </a:xfrm>
      </p:grpSpPr>
      <p:sp>
        <p:nvSpPr>
          <p:cNvPr id="132" name="Google Shape;132;p33"/>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33"/>
          <p:cNvSpPr txBox="1">
            <a:spLocks noGrp="1"/>
          </p:cNvSpPr>
          <p:nvPr>
            <p:ph type="body" idx="1"/>
          </p:nvPr>
        </p:nvSpPr>
        <p:spPr>
          <a:xfrm rot="5400000">
            <a:off x="3035281" y="-197358"/>
            <a:ext cx="3880773" cy="8596668"/>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40" algn="l">
              <a:spcBef>
                <a:spcPts val="1000"/>
              </a:spcBef>
              <a:spcAft>
                <a:spcPts val="0"/>
              </a:spcAft>
              <a:buSzPts val="1440"/>
              <a:buChar char="►"/>
              <a:defRPr/>
            </a:lvl3pPr>
            <a:lvl4pPr marL="1828800" lvl="3" indent="-320040" algn="l">
              <a:spcBef>
                <a:spcPts val="1000"/>
              </a:spcBef>
              <a:spcAft>
                <a:spcPts val="0"/>
              </a:spcAft>
              <a:buSzPts val="1440"/>
              <a:buChar char="►"/>
              <a:defRPr/>
            </a:lvl4pPr>
            <a:lvl5pPr marL="2286000" lvl="4" indent="-320040" algn="l">
              <a:spcBef>
                <a:spcPts val="1000"/>
              </a:spcBef>
              <a:spcAft>
                <a:spcPts val="0"/>
              </a:spcAft>
              <a:buSzPts val="1440"/>
              <a:buChar char="►"/>
              <a:defRPr/>
            </a:lvl5pPr>
            <a:lvl6pPr marL="2743200" lvl="5" indent="-320040" algn="l">
              <a:spcBef>
                <a:spcPts val="1000"/>
              </a:spcBef>
              <a:spcAft>
                <a:spcPts val="0"/>
              </a:spcAft>
              <a:buSzPts val="1440"/>
              <a:buChar char="►"/>
              <a:defRPr/>
            </a:lvl6pPr>
            <a:lvl7pPr marL="3200400" lvl="6" indent="-320040"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34" name="Google Shape;134;p3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3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3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7"/>
        <p:cNvGrpSpPr/>
        <p:nvPr/>
      </p:nvGrpSpPr>
      <p:grpSpPr>
        <a:xfrm>
          <a:off x="0" y="0"/>
          <a:ext cx="0" cy="0"/>
          <a:chOff x="0" y="0"/>
          <a:chExt cx="0" cy="0"/>
        </a:xfrm>
      </p:grpSpPr>
      <p:sp>
        <p:nvSpPr>
          <p:cNvPr id="138" name="Google Shape;138;p34"/>
          <p:cNvSpPr txBox="1">
            <a:spLocks noGrp="1"/>
          </p:cNvSpPr>
          <p:nvPr>
            <p:ph type="title"/>
          </p:nvPr>
        </p:nvSpPr>
        <p:spPr>
          <a:xfrm rot="5400000">
            <a:off x="5994319" y="2582953"/>
            <a:ext cx="5251451" cy="1304743"/>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34"/>
          <p:cNvSpPr txBox="1">
            <a:spLocks noGrp="1"/>
          </p:cNvSpPr>
          <p:nvPr>
            <p:ph type="body" idx="1"/>
          </p:nvPr>
        </p:nvSpPr>
        <p:spPr>
          <a:xfrm rot="5400000">
            <a:off x="1581685" y="-294750"/>
            <a:ext cx="5251450" cy="7060150"/>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40" algn="l">
              <a:spcBef>
                <a:spcPts val="1000"/>
              </a:spcBef>
              <a:spcAft>
                <a:spcPts val="0"/>
              </a:spcAft>
              <a:buSzPts val="1440"/>
              <a:buChar char="►"/>
              <a:defRPr/>
            </a:lvl3pPr>
            <a:lvl4pPr marL="1828800" lvl="3" indent="-320040" algn="l">
              <a:spcBef>
                <a:spcPts val="1000"/>
              </a:spcBef>
              <a:spcAft>
                <a:spcPts val="0"/>
              </a:spcAft>
              <a:buSzPts val="1440"/>
              <a:buChar char="►"/>
              <a:defRPr/>
            </a:lvl4pPr>
            <a:lvl5pPr marL="2286000" lvl="4" indent="-320040" algn="l">
              <a:spcBef>
                <a:spcPts val="1000"/>
              </a:spcBef>
              <a:spcAft>
                <a:spcPts val="0"/>
              </a:spcAft>
              <a:buSzPts val="1440"/>
              <a:buChar char="►"/>
              <a:defRPr/>
            </a:lvl5pPr>
            <a:lvl6pPr marL="2743200" lvl="5" indent="-320040" algn="l">
              <a:spcBef>
                <a:spcPts val="1000"/>
              </a:spcBef>
              <a:spcAft>
                <a:spcPts val="0"/>
              </a:spcAft>
              <a:buSzPts val="1440"/>
              <a:buChar char="►"/>
              <a:defRPr/>
            </a:lvl6pPr>
            <a:lvl7pPr marL="3200400" lvl="6" indent="-320040"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40" name="Google Shape;140;p3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3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3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3"/>
        <p:cNvGrpSpPr/>
        <p:nvPr/>
      </p:nvGrpSpPr>
      <p:grpSpPr>
        <a:xfrm>
          <a:off x="0" y="0"/>
          <a:ext cx="0" cy="0"/>
          <a:chOff x="0" y="0"/>
          <a:chExt cx="0" cy="0"/>
        </a:xfrm>
      </p:grpSpPr>
      <p:sp>
        <p:nvSpPr>
          <p:cNvPr id="44" name="Google Shape;44;p20"/>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0"/>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40" algn="l">
              <a:spcBef>
                <a:spcPts val="1000"/>
              </a:spcBef>
              <a:spcAft>
                <a:spcPts val="0"/>
              </a:spcAft>
              <a:buSzPts val="1440"/>
              <a:buChar char="►"/>
              <a:defRPr/>
            </a:lvl3pPr>
            <a:lvl4pPr marL="1828800" lvl="3" indent="-320040" algn="l">
              <a:spcBef>
                <a:spcPts val="1000"/>
              </a:spcBef>
              <a:spcAft>
                <a:spcPts val="0"/>
              </a:spcAft>
              <a:buSzPts val="1440"/>
              <a:buChar char="►"/>
              <a:defRPr/>
            </a:lvl4pPr>
            <a:lvl5pPr marL="2286000" lvl="4" indent="-320040" algn="l">
              <a:spcBef>
                <a:spcPts val="1000"/>
              </a:spcBef>
              <a:spcAft>
                <a:spcPts val="0"/>
              </a:spcAft>
              <a:buSzPts val="1440"/>
              <a:buChar char="►"/>
              <a:defRPr/>
            </a:lvl5pPr>
            <a:lvl6pPr marL="2743200" lvl="5" indent="-320040" algn="l">
              <a:spcBef>
                <a:spcPts val="1000"/>
              </a:spcBef>
              <a:spcAft>
                <a:spcPts val="0"/>
              </a:spcAft>
              <a:buSzPts val="1440"/>
              <a:buChar char="►"/>
              <a:defRPr/>
            </a:lvl6pPr>
            <a:lvl7pPr marL="3200400" lvl="6" indent="-320040"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46" name="Google Shape;46;p2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2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3"/>
        <p:cNvGrpSpPr/>
        <p:nvPr/>
      </p:nvGrpSpPr>
      <p:grpSpPr>
        <a:xfrm>
          <a:off x="0" y="0"/>
          <a:ext cx="0" cy="0"/>
          <a:chOff x="0" y="0"/>
          <a:chExt cx="0" cy="0"/>
        </a:xfrm>
      </p:grpSpPr>
      <p:sp>
        <p:nvSpPr>
          <p:cNvPr id="54" name="Google Shape;54;p22"/>
          <p:cNvSpPr txBox="1">
            <a:spLocks noGrp="1"/>
          </p:cNvSpPr>
          <p:nvPr>
            <p:ph type="title"/>
          </p:nvPr>
        </p:nvSpPr>
        <p:spPr>
          <a:xfrm>
            <a:off x="677335" y="2700867"/>
            <a:ext cx="8596668" cy="182658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000"/>
              <a:buFont typeface="Trebuchet MS"/>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2"/>
          <p:cNvSpPr txBox="1">
            <a:spLocks noGrp="1"/>
          </p:cNvSpPr>
          <p:nvPr>
            <p:ph type="body" idx="1"/>
          </p:nvPr>
        </p:nvSpPr>
        <p:spPr>
          <a:xfrm>
            <a:off x="677335" y="4527448"/>
            <a:ext cx="8596668"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600"/>
              <a:buNone/>
              <a:defRPr sz="20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56" name="Google Shape;56;p2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9"/>
        <p:cNvGrpSpPr/>
        <p:nvPr/>
      </p:nvGrpSpPr>
      <p:grpSpPr>
        <a:xfrm>
          <a:off x="0" y="0"/>
          <a:ext cx="0" cy="0"/>
          <a:chOff x="0" y="0"/>
          <a:chExt cx="0" cy="0"/>
        </a:xfrm>
      </p:grpSpPr>
      <p:sp>
        <p:nvSpPr>
          <p:cNvPr id="60" name="Google Shape;60;p23"/>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3"/>
          <p:cNvSpPr txBox="1">
            <a:spLocks noGrp="1"/>
          </p:cNvSpPr>
          <p:nvPr>
            <p:ph type="body" idx="1"/>
          </p:nvPr>
        </p:nvSpPr>
        <p:spPr>
          <a:xfrm>
            <a:off x="677334" y="2160589"/>
            <a:ext cx="4184035" cy="3880772"/>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40" algn="l">
              <a:spcBef>
                <a:spcPts val="1000"/>
              </a:spcBef>
              <a:spcAft>
                <a:spcPts val="0"/>
              </a:spcAft>
              <a:buSzPts val="1440"/>
              <a:buChar char="►"/>
              <a:defRPr/>
            </a:lvl3pPr>
            <a:lvl4pPr marL="1828800" lvl="3" indent="-320040" algn="l">
              <a:spcBef>
                <a:spcPts val="1000"/>
              </a:spcBef>
              <a:spcAft>
                <a:spcPts val="0"/>
              </a:spcAft>
              <a:buSzPts val="1440"/>
              <a:buChar char="►"/>
              <a:defRPr/>
            </a:lvl4pPr>
            <a:lvl5pPr marL="2286000" lvl="4" indent="-320040" algn="l">
              <a:spcBef>
                <a:spcPts val="1000"/>
              </a:spcBef>
              <a:spcAft>
                <a:spcPts val="0"/>
              </a:spcAft>
              <a:buSzPts val="1440"/>
              <a:buChar char="►"/>
              <a:defRPr/>
            </a:lvl5pPr>
            <a:lvl6pPr marL="2743200" lvl="5" indent="-320040" algn="l">
              <a:spcBef>
                <a:spcPts val="1000"/>
              </a:spcBef>
              <a:spcAft>
                <a:spcPts val="0"/>
              </a:spcAft>
              <a:buSzPts val="1440"/>
              <a:buChar char="►"/>
              <a:defRPr/>
            </a:lvl6pPr>
            <a:lvl7pPr marL="3200400" lvl="6" indent="-320040"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2" name="Google Shape;62;p23"/>
          <p:cNvSpPr txBox="1">
            <a:spLocks noGrp="1"/>
          </p:cNvSpPr>
          <p:nvPr>
            <p:ph type="body" idx="2"/>
          </p:nvPr>
        </p:nvSpPr>
        <p:spPr>
          <a:xfrm>
            <a:off x="5089970" y="2160589"/>
            <a:ext cx="4184034" cy="388077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40" algn="l">
              <a:spcBef>
                <a:spcPts val="1000"/>
              </a:spcBef>
              <a:spcAft>
                <a:spcPts val="0"/>
              </a:spcAft>
              <a:buSzPts val="1440"/>
              <a:buChar char="►"/>
              <a:defRPr/>
            </a:lvl3pPr>
            <a:lvl4pPr marL="1828800" lvl="3" indent="-320040" algn="l">
              <a:spcBef>
                <a:spcPts val="1000"/>
              </a:spcBef>
              <a:spcAft>
                <a:spcPts val="0"/>
              </a:spcAft>
              <a:buSzPts val="1440"/>
              <a:buChar char="►"/>
              <a:defRPr/>
            </a:lvl4pPr>
            <a:lvl5pPr marL="2286000" lvl="4" indent="-320040" algn="l">
              <a:spcBef>
                <a:spcPts val="1000"/>
              </a:spcBef>
              <a:spcAft>
                <a:spcPts val="0"/>
              </a:spcAft>
              <a:buSzPts val="1440"/>
              <a:buChar char="►"/>
              <a:defRPr/>
            </a:lvl5pPr>
            <a:lvl6pPr marL="2743200" lvl="5" indent="-320040" algn="l">
              <a:spcBef>
                <a:spcPts val="1000"/>
              </a:spcBef>
              <a:spcAft>
                <a:spcPts val="0"/>
              </a:spcAft>
              <a:buSzPts val="1440"/>
              <a:buChar char="►"/>
              <a:defRPr/>
            </a:lvl6pPr>
            <a:lvl7pPr marL="3200400" lvl="6" indent="-320040"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3" name="Google Shape;63;p2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6"/>
        <p:cNvGrpSpPr/>
        <p:nvPr/>
      </p:nvGrpSpPr>
      <p:grpSpPr>
        <a:xfrm>
          <a:off x="0" y="0"/>
          <a:ext cx="0" cy="0"/>
          <a:chOff x="0" y="0"/>
          <a:chExt cx="0" cy="0"/>
        </a:xfrm>
      </p:grpSpPr>
      <p:sp>
        <p:nvSpPr>
          <p:cNvPr id="67" name="Google Shape;67;p24"/>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3600"/>
              <a:buFont typeface="Trebuchet M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4"/>
          <p:cNvSpPr txBox="1">
            <a:spLocks noGrp="1"/>
          </p:cNvSpPr>
          <p:nvPr>
            <p:ph type="body" idx="1"/>
          </p:nvPr>
        </p:nvSpPr>
        <p:spPr>
          <a:xfrm>
            <a:off x="675745" y="2160983"/>
            <a:ext cx="4185623"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69" name="Google Shape;69;p24"/>
          <p:cNvSpPr txBox="1">
            <a:spLocks noGrp="1"/>
          </p:cNvSpPr>
          <p:nvPr>
            <p:ph type="body" idx="2"/>
          </p:nvPr>
        </p:nvSpPr>
        <p:spPr>
          <a:xfrm>
            <a:off x="675745" y="2737245"/>
            <a:ext cx="4185623" cy="330411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40" algn="l">
              <a:spcBef>
                <a:spcPts val="1000"/>
              </a:spcBef>
              <a:spcAft>
                <a:spcPts val="0"/>
              </a:spcAft>
              <a:buSzPts val="1440"/>
              <a:buChar char="►"/>
              <a:defRPr/>
            </a:lvl3pPr>
            <a:lvl4pPr marL="1828800" lvl="3" indent="-320040" algn="l">
              <a:spcBef>
                <a:spcPts val="1000"/>
              </a:spcBef>
              <a:spcAft>
                <a:spcPts val="0"/>
              </a:spcAft>
              <a:buSzPts val="1440"/>
              <a:buChar char="►"/>
              <a:defRPr/>
            </a:lvl4pPr>
            <a:lvl5pPr marL="2286000" lvl="4" indent="-320040" algn="l">
              <a:spcBef>
                <a:spcPts val="1000"/>
              </a:spcBef>
              <a:spcAft>
                <a:spcPts val="0"/>
              </a:spcAft>
              <a:buSzPts val="1440"/>
              <a:buChar char="►"/>
              <a:defRPr/>
            </a:lvl5pPr>
            <a:lvl6pPr marL="2743200" lvl="5" indent="-320040" algn="l">
              <a:spcBef>
                <a:spcPts val="1000"/>
              </a:spcBef>
              <a:spcAft>
                <a:spcPts val="0"/>
              </a:spcAft>
              <a:buSzPts val="1440"/>
              <a:buChar char="►"/>
              <a:defRPr/>
            </a:lvl6pPr>
            <a:lvl7pPr marL="3200400" lvl="6" indent="-320040"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70" name="Google Shape;70;p24"/>
          <p:cNvSpPr txBox="1">
            <a:spLocks noGrp="1"/>
          </p:cNvSpPr>
          <p:nvPr>
            <p:ph type="body" idx="3"/>
          </p:nvPr>
        </p:nvSpPr>
        <p:spPr>
          <a:xfrm>
            <a:off x="5088383" y="2160983"/>
            <a:ext cx="4185618"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71" name="Google Shape;71;p24"/>
          <p:cNvSpPr txBox="1">
            <a:spLocks noGrp="1"/>
          </p:cNvSpPr>
          <p:nvPr>
            <p:ph type="body" idx="4"/>
          </p:nvPr>
        </p:nvSpPr>
        <p:spPr>
          <a:xfrm>
            <a:off x="5088384" y="2737245"/>
            <a:ext cx="4185617" cy="330411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40" algn="l">
              <a:spcBef>
                <a:spcPts val="1000"/>
              </a:spcBef>
              <a:spcAft>
                <a:spcPts val="0"/>
              </a:spcAft>
              <a:buSzPts val="1440"/>
              <a:buChar char="►"/>
              <a:defRPr/>
            </a:lvl3pPr>
            <a:lvl4pPr marL="1828800" lvl="3" indent="-320040" algn="l">
              <a:spcBef>
                <a:spcPts val="1000"/>
              </a:spcBef>
              <a:spcAft>
                <a:spcPts val="0"/>
              </a:spcAft>
              <a:buSzPts val="1440"/>
              <a:buChar char="►"/>
              <a:defRPr/>
            </a:lvl4pPr>
            <a:lvl5pPr marL="2286000" lvl="4" indent="-320040" algn="l">
              <a:spcBef>
                <a:spcPts val="1000"/>
              </a:spcBef>
              <a:spcAft>
                <a:spcPts val="0"/>
              </a:spcAft>
              <a:buSzPts val="1440"/>
              <a:buChar char="►"/>
              <a:defRPr/>
            </a:lvl5pPr>
            <a:lvl6pPr marL="2743200" lvl="5" indent="-320040" algn="l">
              <a:spcBef>
                <a:spcPts val="1000"/>
              </a:spcBef>
              <a:spcAft>
                <a:spcPts val="0"/>
              </a:spcAft>
              <a:buSzPts val="1440"/>
              <a:buChar char="►"/>
              <a:defRPr/>
            </a:lvl6pPr>
            <a:lvl7pPr marL="3200400" lvl="6" indent="-320040"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72" name="Google Shape;72;p2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5"/>
        <p:cNvGrpSpPr/>
        <p:nvPr/>
      </p:nvGrpSpPr>
      <p:grpSpPr>
        <a:xfrm>
          <a:off x="0" y="0"/>
          <a:ext cx="0" cy="0"/>
          <a:chOff x="0" y="0"/>
          <a:chExt cx="0" cy="0"/>
        </a:xfrm>
      </p:grpSpPr>
      <p:sp>
        <p:nvSpPr>
          <p:cNvPr id="76" name="Google Shape;76;p25"/>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0"/>
        <p:cNvGrpSpPr/>
        <p:nvPr/>
      </p:nvGrpSpPr>
      <p:grpSpPr>
        <a:xfrm>
          <a:off x="0" y="0"/>
          <a:ext cx="0" cy="0"/>
          <a:chOff x="0" y="0"/>
          <a:chExt cx="0" cy="0"/>
        </a:xfrm>
      </p:grpSpPr>
      <p:sp>
        <p:nvSpPr>
          <p:cNvPr id="81" name="Google Shape;81;p26"/>
          <p:cNvSpPr txBox="1">
            <a:spLocks noGrp="1"/>
          </p:cNvSpPr>
          <p:nvPr>
            <p:ph type="title"/>
          </p:nvPr>
        </p:nvSpPr>
        <p:spPr>
          <a:xfrm>
            <a:off x="677334" y="1498604"/>
            <a:ext cx="3854528" cy="127846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000"/>
              <a:buFont typeface="Trebuchet MS"/>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6"/>
          <p:cNvSpPr txBox="1">
            <a:spLocks noGrp="1"/>
          </p:cNvSpPr>
          <p:nvPr>
            <p:ph type="body" idx="1"/>
          </p:nvPr>
        </p:nvSpPr>
        <p:spPr>
          <a:xfrm>
            <a:off x="4760461" y="514924"/>
            <a:ext cx="4513541" cy="552643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40" algn="l">
              <a:spcBef>
                <a:spcPts val="1000"/>
              </a:spcBef>
              <a:spcAft>
                <a:spcPts val="0"/>
              </a:spcAft>
              <a:buSzPts val="1440"/>
              <a:buChar char="►"/>
              <a:defRPr/>
            </a:lvl3pPr>
            <a:lvl4pPr marL="1828800" lvl="3" indent="-320040" algn="l">
              <a:spcBef>
                <a:spcPts val="1000"/>
              </a:spcBef>
              <a:spcAft>
                <a:spcPts val="0"/>
              </a:spcAft>
              <a:buSzPts val="1440"/>
              <a:buChar char="►"/>
              <a:defRPr/>
            </a:lvl4pPr>
            <a:lvl5pPr marL="2286000" lvl="4" indent="-320040" algn="l">
              <a:spcBef>
                <a:spcPts val="1000"/>
              </a:spcBef>
              <a:spcAft>
                <a:spcPts val="0"/>
              </a:spcAft>
              <a:buSzPts val="1440"/>
              <a:buChar char="►"/>
              <a:defRPr/>
            </a:lvl5pPr>
            <a:lvl6pPr marL="2743200" lvl="5" indent="-320040" algn="l">
              <a:spcBef>
                <a:spcPts val="1000"/>
              </a:spcBef>
              <a:spcAft>
                <a:spcPts val="0"/>
              </a:spcAft>
              <a:buSzPts val="1440"/>
              <a:buChar char="►"/>
              <a:defRPr/>
            </a:lvl6pPr>
            <a:lvl7pPr marL="3200400" lvl="6" indent="-320040"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83" name="Google Shape;83;p26"/>
          <p:cNvSpPr txBox="1">
            <a:spLocks noGrp="1"/>
          </p:cNvSpPr>
          <p:nvPr>
            <p:ph type="body" idx="2"/>
          </p:nvPr>
        </p:nvSpPr>
        <p:spPr>
          <a:xfrm>
            <a:off x="677334" y="2777069"/>
            <a:ext cx="3854528" cy="258444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1120"/>
              <a:buNone/>
              <a:defRPr sz="1400"/>
            </a:lvl2pPr>
            <a:lvl3pPr marL="1371600" lvl="2" indent="-228600" algn="l">
              <a:spcBef>
                <a:spcPts val="1000"/>
              </a:spcBef>
              <a:spcAft>
                <a:spcPts val="0"/>
              </a:spcAft>
              <a:buSzPts val="960"/>
              <a:buNone/>
              <a:defRPr sz="1200"/>
            </a:lvl3pPr>
            <a:lvl4pPr marL="1828800" lvl="3" indent="-228600" algn="l">
              <a:spcBef>
                <a:spcPts val="1000"/>
              </a:spcBef>
              <a:spcAft>
                <a:spcPts val="0"/>
              </a:spcAft>
              <a:buSzPts val="800"/>
              <a:buNone/>
              <a:defRPr sz="1000"/>
            </a:lvl4pPr>
            <a:lvl5pPr marL="2286000" lvl="4" indent="-228600" algn="l">
              <a:spcBef>
                <a:spcPts val="1000"/>
              </a:spcBef>
              <a:spcAft>
                <a:spcPts val="0"/>
              </a:spcAft>
              <a:buSzPts val="800"/>
              <a:buNone/>
              <a:defRPr sz="1000"/>
            </a:lvl5pPr>
            <a:lvl6pPr marL="2743200" lvl="5" indent="-228600" algn="l">
              <a:spcBef>
                <a:spcPts val="1000"/>
              </a:spcBef>
              <a:spcAft>
                <a:spcPts val="0"/>
              </a:spcAft>
              <a:buSzPts val="800"/>
              <a:buNone/>
              <a:defRPr sz="1000"/>
            </a:lvl6pPr>
            <a:lvl7pPr marL="3200400" lvl="6" indent="-228600" algn="l">
              <a:spcBef>
                <a:spcPts val="1000"/>
              </a:spcBef>
              <a:spcAft>
                <a:spcPts val="0"/>
              </a:spcAft>
              <a:buSzPts val="800"/>
              <a:buNone/>
              <a:defRPr sz="1000"/>
            </a:lvl7pPr>
            <a:lvl8pPr marL="3657600" lvl="7" indent="-228600" algn="l">
              <a:spcBef>
                <a:spcPts val="1000"/>
              </a:spcBef>
              <a:spcAft>
                <a:spcPts val="0"/>
              </a:spcAft>
              <a:buSzPts val="800"/>
              <a:buNone/>
              <a:defRPr sz="1000"/>
            </a:lvl8pPr>
            <a:lvl9pPr marL="4114800" lvl="8" indent="-228600" algn="l">
              <a:spcBef>
                <a:spcPts val="1000"/>
              </a:spcBef>
              <a:spcAft>
                <a:spcPts val="0"/>
              </a:spcAft>
              <a:buSzPts val="800"/>
              <a:buNone/>
              <a:defRPr sz="1000"/>
            </a:lvl9pPr>
          </a:lstStyle>
          <a:p>
            <a:endParaRPr/>
          </a:p>
        </p:txBody>
      </p:sp>
      <p:sp>
        <p:nvSpPr>
          <p:cNvPr id="84" name="Google Shape;84;p2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7"/>
        <p:cNvGrpSpPr/>
        <p:nvPr/>
      </p:nvGrpSpPr>
      <p:grpSpPr>
        <a:xfrm>
          <a:off x="0" y="0"/>
          <a:ext cx="0" cy="0"/>
          <a:chOff x="0" y="0"/>
          <a:chExt cx="0" cy="0"/>
        </a:xfrm>
      </p:grpSpPr>
      <p:sp>
        <p:nvSpPr>
          <p:cNvPr id="88" name="Google Shape;88;p27"/>
          <p:cNvSpPr txBox="1">
            <a:spLocks noGrp="1"/>
          </p:cNvSpPr>
          <p:nvPr>
            <p:ph type="title"/>
          </p:nvPr>
        </p:nvSpPr>
        <p:spPr>
          <a:xfrm>
            <a:off x="677334" y="4800600"/>
            <a:ext cx="8596667"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Trebuchet MS"/>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7"/>
          <p:cNvSpPr>
            <a:spLocks noGrp="1"/>
          </p:cNvSpPr>
          <p:nvPr>
            <p:ph type="pic" idx="2"/>
          </p:nvPr>
        </p:nvSpPr>
        <p:spPr>
          <a:xfrm>
            <a:off x="677334" y="609600"/>
            <a:ext cx="8596668" cy="3845718"/>
          </a:xfrm>
          <a:prstGeom prst="rect">
            <a:avLst/>
          </a:prstGeom>
          <a:noFill/>
          <a:ln>
            <a:noFill/>
          </a:ln>
        </p:spPr>
      </p:sp>
      <p:sp>
        <p:nvSpPr>
          <p:cNvPr id="90" name="Google Shape;90;p27"/>
          <p:cNvSpPr txBox="1">
            <a:spLocks noGrp="1"/>
          </p:cNvSpPr>
          <p:nvPr>
            <p:ph type="body" idx="1"/>
          </p:nvPr>
        </p:nvSpPr>
        <p:spPr>
          <a:xfrm>
            <a:off x="677334" y="5367338"/>
            <a:ext cx="8596667" cy="67402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91" name="Google Shape;91;p2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93" name="Google Shape;93;p2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18"/>
          <p:cNvGrpSpPr/>
          <p:nvPr/>
        </p:nvGrpSpPr>
        <p:grpSpPr>
          <a:xfrm>
            <a:off x="0" y="-8467"/>
            <a:ext cx="12192000" cy="6866467"/>
            <a:chOff x="0" y="-8467"/>
            <a:chExt cx="12192000" cy="6866467"/>
          </a:xfrm>
        </p:grpSpPr>
        <p:cxnSp>
          <p:nvCxnSpPr>
            <p:cNvPr id="11" name="Google Shape;11;p18"/>
            <p:cNvCxnSpPr/>
            <p:nvPr/>
          </p:nvCxnSpPr>
          <p:spPr>
            <a:xfrm>
              <a:off x="9371012" y="0"/>
              <a:ext cx="1219200" cy="6858000"/>
            </a:xfrm>
            <a:prstGeom prst="straightConnector1">
              <a:avLst/>
            </a:prstGeom>
            <a:noFill/>
            <a:ln w="9525" cap="flat" cmpd="sng">
              <a:solidFill>
                <a:schemeClr val="accent1">
                  <a:alpha val="70196"/>
                </a:schemeClr>
              </a:solidFill>
              <a:prstDash val="solid"/>
              <a:round/>
              <a:headEnd type="none" w="sm" len="sm"/>
              <a:tailEnd type="none" w="sm" len="sm"/>
            </a:ln>
          </p:spPr>
        </p:cxnSp>
        <p:cxnSp>
          <p:nvCxnSpPr>
            <p:cNvPr id="12" name="Google Shape;12;p18"/>
            <p:cNvCxnSpPr/>
            <p:nvPr/>
          </p:nvCxnSpPr>
          <p:spPr>
            <a:xfrm flipH="1">
              <a:off x="7425267" y="3681413"/>
              <a:ext cx="4763558" cy="3176587"/>
            </a:xfrm>
            <a:prstGeom prst="straightConnector1">
              <a:avLst/>
            </a:prstGeom>
            <a:noFill/>
            <a:ln w="9525" cap="flat" cmpd="sng">
              <a:solidFill>
                <a:schemeClr val="accent1">
                  <a:alpha val="70196"/>
                </a:schemeClr>
              </a:solidFill>
              <a:prstDash val="solid"/>
              <a:round/>
              <a:headEnd type="none" w="sm" len="sm"/>
              <a:tailEnd type="none" w="sm" len="sm"/>
            </a:ln>
          </p:spPr>
        </p:cxnSp>
        <p:sp>
          <p:nvSpPr>
            <p:cNvPr id="13" name="Google Shape;13;p18"/>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6078"/>
              </a:schemeClr>
            </a:solidFill>
            <a:ln>
              <a:noFill/>
            </a:ln>
          </p:spPr>
        </p:sp>
        <p:sp>
          <p:nvSpPr>
            <p:cNvPr id="14" name="Google Shape;14;p18"/>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5" name="Google Shape;15;p18"/>
            <p:cNvSpPr/>
            <p:nvPr/>
          </p:nvSpPr>
          <p:spPr>
            <a:xfrm>
              <a:off x="8932333" y="3048000"/>
              <a:ext cx="3259667" cy="3810000"/>
            </a:xfrm>
            <a:prstGeom prst="triangle">
              <a:avLst>
                <a:gd name="adj" fmla="val 100000"/>
              </a:avLst>
            </a:prstGeom>
            <a:solidFill>
              <a:srgbClr val="75CFED">
                <a:alpha val="6588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8"/>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75CFED">
                <a:alpha val="50196"/>
              </a:srgbClr>
            </a:solidFill>
            <a:ln>
              <a:noFill/>
            </a:ln>
          </p:spPr>
        </p:sp>
        <p:sp>
          <p:nvSpPr>
            <p:cNvPr id="17" name="Google Shape;17;p18"/>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chemeClr val="accent2">
                <a:alpha val="70196"/>
              </a:schemeClr>
            </a:solidFill>
            <a:ln>
              <a:noFill/>
            </a:ln>
          </p:spPr>
        </p:sp>
        <p:sp>
          <p:nvSpPr>
            <p:cNvPr id="18" name="Google Shape;18;p18"/>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43C0EB">
                <a:alpha val="80000"/>
              </a:srgbClr>
            </a:solidFill>
            <a:ln>
              <a:noFill/>
            </a:ln>
          </p:spPr>
        </p:sp>
        <p:sp>
          <p:nvSpPr>
            <p:cNvPr id="19" name="Google Shape;19;p18"/>
            <p:cNvSpPr/>
            <p:nvPr/>
          </p:nvSpPr>
          <p:spPr>
            <a:xfrm>
              <a:off x="10371666" y="3589867"/>
              <a:ext cx="1817159" cy="3268133"/>
            </a:xfrm>
            <a:prstGeom prst="triangle">
              <a:avLst>
                <a:gd name="adj" fmla="val 100000"/>
              </a:avLst>
            </a:prstGeom>
            <a:solidFill>
              <a:srgbClr val="75CFED">
                <a:alpha val="6588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18"/>
            <p:cNvSpPr/>
            <p:nvPr/>
          </p:nvSpPr>
          <p:spPr>
            <a:xfrm>
              <a:off x="0" y="4013200"/>
              <a:ext cx="448733" cy="2844800"/>
            </a:xfrm>
            <a:prstGeom prst="triangle">
              <a:avLst>
                <a:gd name="adj" fmla="val 0"/>
              </a:avLst>
            </a:prstGeom>
            <a:solidFill>
              <a:schemeClr val="accent1">
                <a:alpha val="70196"/>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18"/>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2" name="Google Shape;22;p18"/>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20" algn="l" rtl="0">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23" name="Google Shape;23;p1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4" name="Google Shape;24;p1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5" name="Google Shape;25;p1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accent1"/>
                </a:solidFill>
                <a:latin typeface="Trebuchet MS"/>
                <a:ea typeface="Trebuchet MS"/>
                <a:cs typeface="Trebuchet MS"/>
                <a:sym typeface="Trebuchet MS"/>
              </a:defRPr>
            </a:lvl1pPr>
            <a:lvl2pPr marL="0" marR="0" lvl="1" indent="0" algn="r" rtl="0">
              <a:spcBef>
                <a:spcPts val="0"/>
              </a:spcBef>
              <a:buNone/>
              <a:defRPr sz="900" b="0" i="0" u="none" strike="noStrike" cap="none">
                <a:solidFill>
                  <a:schemeClr val="accent1"/>
                </a:solidFill>
                <a:latin typeface="Trebuchet MS"/>
                <a:ea typeface="Trebuchet MS"/>
                <a:cs typeface="Trebuchet MS"/>
                <a:sym typeface="Trebuchet MS"/>
              </a:defRPr>
            </a:lvl2pPr>
            <a:lvl3pPr marL="0" marR="0" lvl="2" indent="0" algn="r" rtl="0">
              <a:spcBef>
                <a:spcPts val="0"/>
              </a:spcBef>
              <a:buNone/>
              <a:defRPr sz="900" b="0" i="0" u="none" strike="noStrike" cap="none">
                <a:solidFill>
                  <a:schemeClr val="accent1"/>
                </a:solidFill>
                <a:latin typeface="Trebuchet MS"/>
                <a:ea typeface="Trebuchet MS"/>
                <a:cs typeface="Trebuchet MS"/>
                <a:sym typeface="Trebuchet MS"/>
              </a:defRPr>
            </a:lvl3pPr>
            <a:lvl4pPr marL="0" marR="0" lvl="3" indent="0" algn="r" rtl="0">
              <a:spcBef>
                <a:spcPts val="0"/>
              </a:spcBef>
              <a:buNone/>
              <a:defRPr sz="900" b="0" i="0" u="none" strike="noStrike" cap="none">
                <a:solidFill>
                  <a:schemeClr val="accent1"/>
                </a:solidFill>
                <a:latin typeface="Trebuchet MS"/>
                <a:ea typeface="Trebuchet MS"/>
                <a:cs typeface="Trebuchet MS"/>
                <a:sym typeface="Trebuchet MS"/>
              </a:defRPr>
            </a:lvl4pPr>
            <a:lvl5pPr marL="0" marR="0" lvl="4" indent="0" algn="r" rtl="0">
              <a:spcBef>
                <a:spcPts val="0"/>
              </a:spcBef>
              <a:buNone/>
              <a:defRPr sz="900" b="0" i="0" u="none" strike="noStrike" cap="none">
                <a:solidFill>
                  <a:schemeClr val="accent1"/>
                </a:solidFill>
                <a:latin typeface="Trebuchet MS"/>
                <a:ea typeface="Trebuchet MS"/>
                <a:cs typeface="Trebuchet MS"/>
                <a:sym typeface="Trebuchet MS"/>
              </a:defRPr>
            </a:lvl5pPr>
            <a:lvl6pPr marL="0" marR="0" lvl="5" indent="0" algn="r" rtl="0">
              <a:spcBef>
                <a:spcPts val="0"/>
              </a:spcBef>
              <a:buNone/>
              <a:defRPr sz="900" b="0" i="0" u="none" strike="noStrike" cap="none">
                <a:solidFill>
                  <a:schemeClr val="accent1"/>
                </a:solidFill>
                <a:latin typeface="Trebuchet MS"/>
                <a:ea typeface="Trebuchet MS"/>
                <a:cs typeface="Trebuchet MS"/>
                <a:sym typeface="Trebuchet MS"/>
              </a:defRPr>
            </a:lvl6pPr>
            <a:lvl7pPr marL="0" marR="0" lvl="6" indent="0" algn="r" rtl="0">
              <a:spcBef>
                <a:spcPts val="0"/>
              </a:spcBef>
              <a:buNone/>
              <a:defRPr sz="900" b="0" i="0" u="none" strike="noStrike" cap="none">
                <a:solidFill>
                  <a:schemeClr val="accent1"/>
                </a:solidFill>
                <a:latin typeface="Trebuchet MS"/>
                <a:ea typeface="Trebuchet MS"/>
                <a:cs typeface="Trebuchet MS"/>
                <a:sym typeface="Trebuchet MS"/>
              </a:defRPr>
            </a:lvl7pPr>
            <a:lvl8pPr marL="0" marR="0" lvl="7" indent="0" algn="r" rtl="0">
              <a:spcBef>
                <a:spcPts val="0"/>
              </a:spcBef>
              <a:buNone/>
              <a:defRPr sz="900" b="0" i="0" u="none" strike="noStrike" cap="none">
                <a:solidFill>
                  <a:schemeClr val="accent1"/>
                </a:solidFill>
                <a:latin typeface="Trebuchet MS"/>
                <a:ea typeface="Trebuchet MS"/>
                <a:cs typeface="Trebuchet MS"/>
                <a:sym typeface="Trebuchet MS"/>
              </a:defRPr>
            </a:lvl8pPr>
            <a:lvl9pPr marL="0" marR="0" lvl="8" indent="0" algn="r" rtl="0">
              <a:spcBef>
                <a:spcPts val="0"/>
              </a:spcBef>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myclothing.com/wimboldsley-community-primary-school/7174.schoo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wimboldsleyprimaryschool.co.uk/"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
          <p:cNvSpPr txBox="1">
            <a:spLocks noGrp="1"/>
          </p:cNvSpPr>
          <p:nvPr>
            <p:ph type="ctrTitle"/>
          </p:nvPr>
        </p:nvSpPr>
        <p:spPr>
          <a:xfrm>
            <a:off x="1524000" y="1122362"/>
            <a:ext cx="9144000" cy="3233327"/>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1"/>
              </a:buClr>
              <a:buSzPts val="8000"/>
              <a:buFont typeface="Arial"/>
              <a:buNone/>
            </a:pPr>
            <a:r>
              <a:rPr lang="en-GB" sz="8000" b="1">
                <a:solidFill>
                  <a:schemeClr val="dk1"/>
                </a:solidFill>
                <a:latin typeface="Arial"/>
                <a:ea typeface="Arial"/>
                <a:cs typeface="Arial"/>
                <a:sym typeface="Arial"/>
              </a:rPr>
              <a:t>Welcome</a:t>
            </a:r>
            <a:r>
              <a:rPr lang="en-GB" sz="7200" b="1">
                <a:solidFill>
                  <a:schemeClr val="dk1"/>
                </a:solidFill>
                <a:latin typeface="Arial"/>
                <a:ea typeface="Arial"/>
                <a:cs typeface="Arial"/>
                <a:sym typeface="Arial"/>
              </a:rPr>
              <a:t> Meeting</a:t>
            </a:r>
            <a:br>
              <a:rPr lang="en-GB">
                <a:solidFill>
                  <a:schemeClr val="dk1"/>
                </a:solidFill>
                <a:latin typeface="Arial"/>
                <a:ea typeface="Arial"/>
                <a:cs typeface="Arial"/>
                <a:sym typeface="Arial"/>
              </a:rPr>
            </a:br>
            <a:r>
              <a:rPr lang="en-GB" sz="4400">
                <a:solidFill>
                  <a:schemeClr val="dk1"/>
                </a:solidFill>
                <a:latin typeface="Arial"/>
                <a:ea typeface="Arial"/>
                <a:cs typeface="Arial"/>
                <a:sym typeface="Arial"/>
              </a:rPr>
              <a:t>Thursday 18th June 2026</a:t>
            </a:r>
            <a:endParaRPr>
              <a:solidFill>
                <a:schemeClr val="dk1"/>
              </a:solidFill>
              <a:latin typeface="Arial"/>
              <a:ea typeface="Arial"/>
              <a:cs typeface="Arial"/>
              <a:sym typeface="Arial"/>
            </a:endParaRPr>
          </a:p>
        </p:txBody>
      </p:sp>
      <p:pic>
        <p:nvPicPr>
          <p:cNvPr id="148" name="Google Shape;148;p1"/>
          <p:cNvPicPr preferRelativeResize="0"/>
          <p:nvPr/>
        </p:nvPicPr>
        <p:blipFill rotWithShape="1">
          <a:blip r:embed="rId3">
            <a:alphaModFix/>
          </a:blip>
          <a:srcRect/>
          <a:stretch/>
        </p:blipFill>
        <p:spPr>
          <a:xfrm>
            <a:off x="153551" y="169462"/>
            <a:ext cx="2419350" cy="2419350"/>
          </a:xfrm>
          <a:prstGeom prst="rect">
            <a:avLst/>
          </a:prstGeom>
          <a:noFill/>
          <a:ln>
            <a:noFill/>
          </a:ln>
        </p:spPr>
      </p:pic>
      <p:pic>
        <p:nvPicPr>
          <p:cNvPr id="149" name="Google Shape;149;p1"/>
          <p:cNvPicPr preferRelativeResize="0"/>
          <p:nvPr/>
        </p:nvPicPr>
        <p:blipFill rotWithShape="1">
          <a:blip r:embed="rId4">
            <a:alphaModFix/>
          </a:blip>
          <a:srcRect/>
          <a:stretch/>
        </p:blipFill>
        <p:spPr>
          <a:xfrm>
            <a:off x="8350180" y="3088"/>
            <a:ext cx="3688269" cy="2297985"/>
          </a:xfrm>
          <a:prstGeom prst="rect">
            <a:avLst/>
          </a:prstGeom>
          <a:noFill/>
          <a:ln>
            <a:noFill/>
          </a:ln>
        </p:spPr>
      </p:pic>
      <p:pic>
        <p:nvPicPr>
          <p:cNvPr id="150" name="Google Shape;150;p1" title="qr-code-ELS-149674-light.png"/>
          <p:cNvPicPr preferRelativeResize="0"/>
          <p:nvPr/>
        </p:nvPicPr>
        <p:blipFill>
          <a:blip r:embed="rId5">
            <a:alphaModFix/>
          </a:blip>
          <a:stretch>
            <a:fillRect/>
          </a:stretch>
        </p:blipFill>
        <p:spPr>
          <a:xfrm>
            <a:off x="4000415" y="4355700"/>
            <a:ext cx="4848820" cy="68579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1"/>
          <p:cNvSpPr txBox="1">
            <a:spLocks noGrp="1"/>
          </p:cNvSpPr>
          <p:nvPr>
            <p:ph type="title"/>
          </p:nvPr>
        </p:nvSpPr>
        <p:spPr>
          <a:xfrm>
            <a:off x="530943" y="227473"/>
            <a:ext cx="10515600" cy="13255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3600"/>
              <a:buFont typeface="Arial"/>
              <a:buNone/>
            </a:pPr>
            <a:r>
              <a:rPr lang="en-GB">
                <a:solidFill>
                  <a:schemeClr val="dk1"/>
                </a:solidFill>
                <a:latin typeface="Arial"/>
                <a:ea typeface="Arial"/>
                <a:cs typeface="Arial"/>
                <a:sym typeface="Arial"/>
              </a:rPr>
              <a:t>Getting school ready</a:t>
            </a:r>
            <a:endParaRPr/>
          </a:p>
        </p:txBody>
      </p:sp>
      <p:sp>
        <p:nvSpPr>
          <p:cNvPr id="223" name="Google Shape;223;p11"/>
          <p:cNvSpPr txBox="1">
            <a:spLocks noGrp="1"/>
          </p:cNvSpPr>
          <p:nvPr>
            <p:ph type="body" idx="1"/>
          </p:nvPr>
        </p:nvSpPr>
        <p:spPr>
          <a:xfrm>
            <a:off x="530943" y="1091381"/>
            <a:ext cx="11307096" cy="5766619"/>
          </a:xfrm>
          <a:prstGeom prst="rect">
            <a:avLst/>
          </a:prstGeom>
          <a:noFill/>
          <a:ln>
            <a:noFill/>
          </a:ln>
        </p:spPr>
        <p:txBody>
          <a:bodyPr spcFirstLastPara="1" wrap="square" lIns="91425" tIns="45700" rIns="91425" bIns="45700" anchor="t" anchorCtr="0">
            <a:normAutofit fontScale="70000" lnSpcReduction="10000"/>
          </a:bodyPr>
          <a:lstStyle/>
          <a:p>
            <a:pPr marL="342900" lvl="0" indent="-322326" algn="l" rtl="0">
              <a:spcBef>
                <a:spcPts val="0"/>
              </a:spcBef>
              <a:spcAft>
                <a:spcPts val="0"/>
              </a:spcAft>
              <a:buSzPct val="80000"/>
              <a:buChar char="►"/>
            </a:pPr>
            <a:r>
              <a:rPr lang="en-GB" b="1">
                <a:latin typeface="Arial"/>
                <a:ea typeface="Arial"/>
                <a:cs typeface="Arial"/>
                <a:sym typeface="Arial"/>
              </a:rPr>
              <a:t>The school uniform is as follows: </a:t>
            </a:r>
            <a:endParaRPr/>
          </a:p>
          <a:p>
            <a:pPr marL="342900" lvl="0" indent="-322326" algn="l" rtl="0">
              <a:spcBef>
                <a:spcPts val="1000"/>
              </a:spcBef>
              <a:spcAft>
                <a:spcPts val="0"/>
              </a:spcAft>
              <a:buSzPct val="80000"/>
              <a:buChar char="►"/>
            </a:pPr>
            <a:r>
              <a:rPr lang="en-GB">
                <a:latin typeface="Arial"/>
                <a:ea typeface="Arial"/>
                <a:cs typeface="Arial"/>
                <a:sym typeface="Arial"/>
              </a:rPr>
              <a:t>Blue Wimboldsley Jumper or Cardigan </a:t>
            </a:r>
            <a:endParaRPr/>
          </a:p>
          <a:p>
            <a:pPr marL="342900" lvl="0" indent="-322326" algn="l" rtl="0">
              <a:spcBef>
                <a:spcPts val="1000"/>
              </a:spcBef>
              <a:spcAft>
                <a:spcPts val="0"/>
              </a:spcAft>
              <a:buSzPct val="80000"/>
              <a:buChar char="►"/>
            </a:pPr>
            <a:r>
              <a:rPr lang="en-GB">
                <a:latin typeface="Arial"/>
                <a:ea typeface="Arial"/>
                <a:cs typeface="Arial"/>
                <a:sym typeface="Arial"/>
              </a:rPr>
              <a:t>Grey/Black Skirt or Trousers/Shorts </a:t>
            </a:r>
            <a:endParaRPr/>
          </a:p>
          <a:p>
            <a:pPr marL="342900" lvl="0" indent="-322326" algn="l" rtl="0">
              <a:spcBef>
                <a:spcPts val="1000"/>
              </a:spcBef>
              <a:spcAft>
                <a:spcPts val="0"/>
              </a:spcAft>
              <a:buSzPct val="80000"/>
              <a:buChar char="►"/>
            </a:pPr>
            <a:r>
              <a:rPr lang="en-GB">
                <a:latin typeface="Arial"/>
                <a:ea typeface="Arial"/>
                <a:cs typeface="Arial"/>
                <a:sym typeface="Arial"/>
              </a:rPr>
              <a:t>White/Blue Polo Shirt/Blouse </a:t>
            </a:r>
            <a:endParaRPr/>
          </a:p>
          <a:p>
            <a:pPr marL="342900" lvl="0" indent="-322326" algn="l" rtl="0">
              <a:spcBef>
                <a:spcPts val="1000"/>
              </a:spcBef>
              <a:spcAft>
                <a:spcPts val="0"/>
              </a:spcAft>
              <a:buSzPct val="80000"/>
              <a:buChar char="►"/>
            </a:pPr>
            <a:r>
              <a:rPr lang="en-GB">
                <a:latin typeface="Arial"/>
                <a:ea typeface="Arial"/>
                <a:cs typeface="Arial"/>
                <a:sym typeface="Arial"/>
              </a:rPr>
              <a:t>Blue Gingham Summer Dress </a:t>
            </a:r>
            <a:endParaRPr/>
          </a:p>
          <a:p>
            <a:pPr marL="342900" lvl="0" indent="-322326" algn="l" rtl="0">
              <a:spcBef>
                <a:spcPts val="1000"/>
              </a:spcBef>
              <a:spcAft>
                <a:spcPts val="0"/>
              </a:spcAft>
              <a:buSzPct val="80000"/>
              <a:buChar char="►"/>
            </a:pPr>
            <a:r>
              <a:rPr lang="en-GB">
                <a:latin typeface="Arial"/>
                <a:ea typeface="Arial"/>
                <a:cs typeface="Arial"/>
                <a:sym typeface="Arial"/>
              </a:rPr>
              <a:t>Black School Shoes (no trainers) </a:t>
            </a:r>
            <a:endParaRPr/>
          </a:p>
          <a:p>
            <a:pPr marL="342900" lvl="0" indent="-322326" algn="l" rtl="0">
              <a:spcBef>
                <a:spcPts val="1000"/>
              </a:spcBef>
              <a:spcAft>
                <a:spcPts val="0"/>
              </a:spcAft>
              <a:buSzPct val="80000"/>
              <a:buChar char="►"/>
            </a:pPr>
            <a:r>
              <a:rPr lang="en-GB">
                <a:latin typeface="Arial"/>
                <a:ea typeface="Arial"/>
                <a:cs typeface="Arial"/>
                <a:sym typeface="Arial"/>
              </a:rPr>
              <a:t>PE KIT – Drawer Sting PE Bag (we will let you know when this is needed) </a:t>
            </a:r>
            <a:endParaRPr/>
          </a:p>
          <a:p>
            <a:pPr marL="342900" lvl="0" indent="-322326" algn="l" rtl="0">
              <a:spcBef>
                <a:spcPts val="1000"/>
              </a:spcBef>
              <a:spcAft>
                <a:spcPts val="0"/>
              </a:spcAft>
              <a:buSzPct val="80000"/>
              <a:buChar char="►"/>
            </a:pPr>
            <a:r>
              <a:rPr lang="en-GB">
                <a:latin typeface="Arial"/>
                <a:ea typeface="Arial"/>
                <a:cs typeface="Arial"/>
                <a:sym typeface="Arial"/>
              </a:rPr>
              <a:t>Blue Wimboldsley T-Shirt </a:t>
            </a:r>
            <a:endParaRPr/>
          </a:p>
          <a:p>
            <a:pPr marL="342900" lvl="0" indent="-322326" algn="l" rtl="0">
              <a:spcBef>
                <a:spcPts val="1000"/>
              </a:spcBef>
              <a:spcAft>
                <a:spcPts val="0"/>
              </a:spcAft>
              <a:buSzPct val="80000"/>
              <a:buChar char="►"/>
            </a:pPr>
            <a:r>
              <a:rPr lang="en-GB">
                <a:latin typeface="Arial"/>
                <a:ea typeface="Arial"/>
                <a:cs typeface="Arial"/>
                <a:sym typeface="Arial"/>
              </a:rPr>
              <a:t>Black Shorts </a:t>
            </a:r>
            <a:endParaRPr/>
          </a:p>
          <a:p>
            <a:pPr marL="342900" lvl="0" indent="-322326" algn="l" rtl="0">
              <a:spcBef>
                <a:spcPts val="1000"/>
              </a:spcBef>
              <a:spcAft>
                <a:spcPts val="0"/>
              </a:spcAft>
              <a:buSzPct val="80000"/>
              <a:buChar char="►"/>
            </a:pPr>
            <a:r>
              <a:rPr lang="en-GB">
                <a:latin typeface="Arial"/>
                <a:ea typeface="Arial"/>
                <a:cs typeface="Arial"/>
                <a:sym typeface="Arial"/>
              </a:rPr>
              <a:t>Black Pumps/Trainers </a:t>
            </a:r>
            <a:endParaRPr/>
          </a:p>
          <a:p>
            <a:pPr marL="342900" lvl="0" indent="-322326" algn="l" rtl="0">
              <a:spcBef>
                <a:spcPts val="1000"/>
              </a:spcBef>
              <a:spcAft>
                <a:spcPts val="0"/>
              </a:spcAft>
              <a:buSzPct val="80000"/>
              <a:buChar char="►"/>
            </a:pPr>
            <a:r>
              <a:rPr lang="en-GB">
                <a:latin typeface="Arial"/>
                <a:ea typeface="Arial"/>
                <a:cs typeface="Arial"/>
                <a:sym typeface="Arial"/>
              </a:rPr>
              <a:t>If the weather is cold then children can bring tracksuits for PE lessons</a:t>
            </a:r>
            <a:endParaRPr/>
          </a:p>
          <a:p>
            <a:pPr marL="342900" lvl="0" indent="-322326" algn="l" rtl="0">
              <a:spcBef>
                <a:spcPts val="1000"/>
              </a:spcBef>
              <a:spcAft>
                <a:spcPts val="0"/>
              </a:spcAft>
              <a:buSzPct val="80000"/>
              <a:buChar char="►"/>
            </a:pPr>
            <a:r>
              <a:rPr lang="en-GB">
                <a:latin typeface="Arial"/>
                <a:ea typeface="Arial"/>
                <a:cs typeface="Arial"/>
                <a:sym typeface="Arial"/>
              </a:rPr>
              <a:t>Children should  not  wear nail varnish or jewellery except watches (not Smart watches)  and stud earrings, which must be removed on PE days. </a:t>
            </a:r>
            <a:endParaRPr/>
          </a:p>
          <a:p>
            <a:pPr marL="342900" lvl="0" indent="-322326" algn="l" rtl="0">
              <a:spcBef>
                <a:spcPts val="1000"/>
              </a:spcBef>
              <a:spcAft>
                <a:spcPts val="0"/>
              </a:spcAft>
              <a:buSzPct val="80000"/>
              <a:buChar char="►"/>
            </a:pPr>
            <a:r>
              <a:rPr lang="en-GB" b="1">
                <a:latin typeface="Arial"/>
                <a:ea typeface="Arial"/>
                <a:cs typeface="Arial"/>
                <a:sym typeface="Arial"/>
              </a:rPr>
              <a:t>Extras: </a:t>
            </a:r>
            <a:endParaRPr/>
          </a:p>
          <a:p>
            <a:pPr marL="342900" lvl="0" indent="-322326" algn="l" rtl="0">
              <a:spcBef>
                <a:spcPts val="1000"/>
              </a:spcBef>
              <a:spcAft>
                <a:spcPts val="0"/>
              </a:spcAft>
              <a:buSzPct val="80000"/>
              <a:buChar char="►"/>
            </a:pPr>
            <a:r>
              <a:rPr lang="en-GB">
                <a:latin typeface="Arial"/>
                <a:ea typeface="Arial"/>
                <a:cs typeface="Arial"/>
                <a:sym typeface="Arial"/>
              </a:rPr>
              <a:t>Wallet School Book Bag </a:t>
            </a:r>
            <a:endParaRPr/>
          </a:p>
          <a:p>
            <a:pPr marL="342900" lvl="0" indent="-322326" algn="l" rtl="0">
              <a:spcBef>
                <a:spcPts val="1000"/>
              </a:spcBef>
              <a:spcAft>
                <a:spcPts val="0"/>
              </a:spcAft>
              <a:buSzPct val="80000"/>
              <a:buChar char="►"/>
            </a:pPr>
            <a:r>
              <a:rPr lang="en-GB">
                <a:latin typeface="Arial"/>
                <a:ea typeface="Arial"/>
                <a:cs typeface="Arial"/>
                <a:sym typeface="Arial"/>
              </a:rPr>
              <a:t>Water Bottle -water only</a:t>
            </a:r>
            <a:endParaRPr/>
          </a:p>
          <a:p>
            <a:pPr marL="342900" lvl="0" indent="-322326" algn="l" rtl="0">
              <a:spcBef>
                <a:spcPts val="1000"/>
              </a:spcBef>
              <a:spcAft>
                <a:spcPts val="0"/>
              </a:spcAft>
              <a:buSzPct val="80000"/>
              <a:buChar char="►"/>
            </a:pPr>
            <a:r>
              <a:rPr lang="en-GB">
                <a:latin typeface="Arial"/>
                <a:ea typeface="Arial"/>
                <a:cs typeface="Arial"/>
                <a:sym typeface="Arial"/>
              </a:rPr>
              <a:t>Our school uniform is available from: Clever Cloggs, Wheelock Street, Middlewich, CW10 9AE Telephone: 01606 835712 </a:t>
            </a:r>
            <a:endParaRPr/>
          </a:p>
          <a:p>
            <a:pPr marL="342900" lvl="0" indent="-322326" algn="l" rtl="0">
              <a:spcBef>
                <a:spcPts val="1000"/>
              </a:spcBef>
              <a:spcAft>
                <a:spcPts val="0"/>
              </a:spcAft>
              <a:buSzPct val="80000"/>
              <a:buChar char="►"/>
            </a:pPr>
            <a:r>
              <a:rPr lang="en-GB">
                <a:latin typeface="Arial"/>
                <a:ea typeface="Arial"/>
                <a:cs typeface="Arial"/>
                <a:sym typeface="Arial"/>
              </a:rPr>
              <a:t>My Clothing - </a:t>
            </a:r>
            <a:r>
              <a:rPr lang="en-GB" u="sng">
                <a:solidFill>
                  <a:schemeClr val="hlink"/>
                </a:solidFill>
                <a:latin typeface="Arial"/>
                <a:ea typeface="Arial"/>
                <a:cs typeface="Arial"/>
                <a:sym typeface="Arial"/>
                <a:hlinkClick r:id="rId3"/>
              </a:rPr>
              <a:t>https://myclothing.com/wimboldsley-community-primary-school/7174.school</a:t>
            </a:r>
            <a:r>
              <a:rPr lang="en-GB">
                <a:latin typeface="Arial"/>
                <a:ea typeface="Arial"/>
                <a:cs typeface="Arial"/>
                <a:sym typeface="Arial"/>
              </a:rPr>
              <a:t> </a:t>
            </a:r>
            <a:endParaRPr/>
          </a:p>
          <a:p>
            <a:pPr marL="342900" lvl="0" indent="-258318" algn="l" rtl="0">
              <a:spcBef>
                <a:spcPts val="1000"/>
              </a:spcBef>
              <a:spcAft>
                <a:spcPts val="0"/>
              </a:spcAft>
              <a:buSzPct val="80000"/>
              <a:buNone/>
            </a:pPr>
            <a:endParaRPr>
              <a:latin typeface="Arial"/>
              <a:ea typeface="Arial"/>
              <a:cs typeface="Arial"/>
              <a:sym typeface="Arial"/>
            </a:endParaRPr>
          </a:p>
          <a:p>
            <a:pPr marL="342900" lvl="0" indent="-258318" algn="l" rtl="0">
              <a:spcBef>
                <a:spcPts val="1000"/>
              </a:spcBef>
              <a:spcAft>
                <a:spcPts val="0"/>
              </a:spcAft>
              <a:buSzPct val="80000"/>
              <a:buNone/>
            </a:pPr>
            <a:endParaRPr/>
          </a:p>
        </p:txBody>
      </p:sp>
      <p:sp>
        <p:nvSpPr>
          <p:cNvPr id="224" name="Google Shape;224;p11"/>
          <p:cNvSpPr txBox="1"/>
          <p:nvPr/>
        </p:nvSpPr>
        <p:spPr>
          <a:xfrm>
            <a:off x="6921909" y="1435049"/>
            <a:ext cx="473914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a:solidFill>
                  <a:schemeClr val="dk1"/>
                </a:solidFill>
                <a:latin typeface="Arial"/>
                <a:ea typeface="Arial"/>
                <a:cs typeface="Arial"/>
                <a:sym typeface="Arial"/>
              </a:rPr>
              <a:t>NAME LABELS ON EVERYTHING</a:t>
            </a:r>
            <a:endParaRPr/>
          </a:p>
        </p:txBody>
      </p:sp>
      <p:pic>
        <p:nvPicPr>
          <p:cNvPr id="225" name="Google Shape;225;p11"/>
          <p:cNvPicPr preferRelativeResize="0"/>
          <p:nvPr/>
        </p:nvPicPr>
        <p:blipFill rotWithShape="1">
          <a:blip r:embed="rId4">
            <a:alphaModFix/>
          </a:blip>
          <a:srcRect/>
          <a:stretch/>
        </p:blipFill>
        <p:spPr>
          <a:xfrm>
            <a:off x="9851028" y="487504"/>
            <a:ext cx="1737011" cy="169438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4"/>
          <p:cNvSpPr txBox="1">
            <a:spLocks noGrp="1"/>
          </p:cNvSpPr>
          <p:nvPr>
            <p:ph type="title"/>
          </p:nvPr>
        </p:nvSpPr>
        <p:spPr>
          <a:xfrm>
            <a:off x="838200" y="681037"/>
            <a:ext cx="10515600" cy="13255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3600"/>
              <a:buFont typeface="Arial"/>
              <a:buNone/>
            </a:pPr>
            <a:r>
              <a:rPr lang="en-GB">
                <a:solidFill>
                  <a:schemeClr val="dk1"/>
                </a:solidFill>
                <a:latin typeface="Arial"/>
                <a:ea typeface="Arial"/>
                <a:cs typeface="Arial"/>
                <a:sym typeface="Arial"/>
              </a:rPr>
              <a:t>Getting ready: Summer learning</a:t>
            </a:r>
            <a:endParaRPr/>
          </a:p>
        </p:txBody>
      </p:sp>
      <p:sp>
        <p:nvSpPr>
          <p:cNvPr id="232" name="Google Shape;232;p14"/>
          <p:cNvSpPr txBox="1">
            <a:spLocks noGrp="1"/>
          </p:cNvSpPr>
          <p:nvPr>
            <p:ph type="body" idx="1"/>
          </p:nvPr>
        </p:nvSpPr>
        <p:spPr>
          <a:xfrm>
            <a:off x="838200" y="1474850"/>
            <a:ext cx="10986300" cy="4702200"/>
          </a:xfrm>
          <a:prstGeom prst="rect">
            <a:avLst/>
          </a:prstGeom>
          <a:noFill/>
          <a:ln>
            <a:noFill/>
          </a:ln>
        </p:spPr>
        <p:txBody>
          <a:bodyPr spcFirstLastPara="1" wrap="square" lIns="91425" tIns="45700" rIns="91425" bIns="45700" anchor="t" anchorCtr="0">
            <a:normAutofit lnSpcReduction="10000"/>
          </a:bodyPr>
          <a:lstStyle/>
          <a:p>
            <a:pPr marL="342900" lvl="0" indent="-355600" algn="l" rtl="0">
              <a:spcBef>
                <a:spcPts val="0"/>
              </a:spcBef>
              <a:spcAft>
                <a:spcPts val="0"/>
              </a:spcAft>
              <a:buSzPts val="1640"/>
              <a:buChar char="►"/>
            </a:pPr>
            <a:r>
              <a:rPr lang="en-GB" sz="2000">
                <a:latin typeface="Arial"/>
                <a:ea typeface="Arial"/>
                <a:cs typeface="Arial"/>
                <a:sym typeface="Arial"/>
              </a:rPr>
              <a:t>Name writing</a:t>
            </a:r>
            <a:endParaRPr sz="2000"/>
          </a:p>
          <a:p>
            <a:pPr marL="342900" lvl="0" indent="-355600" algn="l" rtl="0">
              <a:spcBef>
                <a:spcPts val="1000"/>
              </a:spcBef>
              <a:spcAft>
                <a:spcPts val="0"/>
              </a:spcAft>
              <a:buSzPts val="1640"/>
              <a:buChar char="►"/>
            </a:pPr>
            <a:r>
              <a:rPr lang="en-GB" sz="2000">
                <a:latin typeface="Arial"/>
                <a:ea typeface="Arial"/>
                <a:cs typeface="Arial"/>
                <a:sym typeface="Arial"/>
              </a:rPr>
              <a:t>Using a knife and fork independently </a:t>
            </a:r>
            <a:endParaRPr sz="2000"/>
          </a:p>
          <a:p>
            <a:pPr marL="342900" lvl="0" indent="-355600" algn="l" rtl="0">
              <a:spcBef>
                <a:spcPts val="1000"/>
              </a:spcBef>
              <a:spcAft>
                <a:spcPts val="0"/>
              </a:spcAft>
              <a:buSzPts val="1640"/>
              <a:buChar char="►"/>
            </a:pPr>
            <a:r>
              <a:rPr lang="en-GB" sz="2000">
                <a:latin typeface="Arial"/>
                <a:ea typeface="Arial"/>
                <a:cs typeface="Arial"/>
                <a:sym typeface="Arial"/>
              </a:rPr>
              <a:t>Zipping up a coat</a:t>
            </a:r>
            <a:endParaRPr sz="2000"/>
          </a:p>
          <a:p>
            <a:pPr marL="342900" lvl="0" indent="-355600" algn="l" rtl="0">
              <a:spcBef>
                <a:spcPts val="1000"/>
              </a:spcBef>
              <a:spcAft>
                <a:spcPts val="0"/>
              </a:spcAft>
              <a:buSzPts val="1640"/>
              <a:buChar char="►"/>
            </a:pPr>
            <a:r>
              <a:rPr lang="en-GB" sz="2000">
                <a:latin typeface="Arial"/>
                <a:ea typeface="Arial"/>
                <a:cs typeface="Arial"/>
                <a:sym typeface="Arial"/>
              </a:rPr>
              <a:t>Sharing a story</a:t>
            </a:r>
            <a:endParaRPr sz="2000"/>
          </a:p>
          <a:p>
            <a:pPr marL="342900" lvl="0" indent="-355600" algn="l" rtl="0">
              <a:spcBef>
                <a:spcPts val="1000"/>
              </a:spcBef>
              <a:spcAft>
                <a:spcPts val="0"/>
              </a:spcAft>
              <a:buSzPts val="1640"/>
              <a:buChar char="►"/>
            </a:pPr>
            <a:r>
              <a:rPr lang="en-GB" sz="2000">
                <a:latin typeface="Arial"/>
                <a:ea typeface="Arial"/>
                <a:cs typeface="Arial"/>
                <a:sym typeface="Arial"/>
              </a:rPr>
              <a:t>Simple counting to 10 forwards and backwards</a:t>
            </a:r>
            <a:endParaRPr sz="2000"/>
          </a:p>
          <a:p>
            <a:pPr marL="342900" lvl="0" indent="-355600" algn="l" rtl="0">
              <a:spcBef>
                <a:spcPts val="1000"/>
              </a:spcBef>
              <a:spcAft>
                <a:spcPts val="0"/>
              </a:spcAft>
              <a:buSzPts val="1640"/>
              <a:buChar char="►"/>
            </a:pPr>
            <a:r>
              <a:rPr lang="en-GB" sz="2000">
                <a:latin typeface="Arial"/>
                <a:ea typeface="Arial"/>
                <a:cs typeface="Arial"/>
                <a:sym typeface="Arial"/>
              </a:rPr>
              <a:t>Going to the toilet independently </a:t>
            </a:r>
            <a:endParaRPr sz="2000"/>
          </a:p>
          <a:p>
            <a:pPr marL="342900" lvl="0" indent="-355600" algn="l" rtl="0">
              <a:spcBef>
                <a:spcPts val="1000"/>
              </a:spcBef>
              <a:spcAft>
                <a:spcPts val="0"/>
              </a:spcAft>
              <a:buSzPts val="1640"/>
              <a:buChar char="►"/>
            </a:pPr>
            <a:r>
              <a:rPr lang="en-GB" sz="2000">
                <a:latin typeface="Arial"/>
                <a:ea typeface="Arial"/>
                <a:cs typeface="Arial"/>
                <a:sym typeface="Arial"/>
              </a:rPr>
              <a:t>Establish a good routine</a:t>
            </a:r>
            <a:endParaRPr sz="2000"/>
          </a:p>
          <a:p>
            <a:pPr marL="342900" lvl="0" indent="-355600" algn="l" rtl="0">
              <a:spcBef>
                <a:spcPts val="1000"/>
              </a:spcBef>
              <a:spcAft>
                <a:spcPts val="0"/>
              </a:spcAft>
              <a:buSzPts val="1640"/>
              <a:buChar char="►"/>
            </a:pPr>
            <a:r>
              <a:rPr lang="en-GB" sz="2000">
                <a:latin typeface="Arial"/>
                <a:ea typeface="Arial"/>
                <a:cs typeface="Arial"/>
                <a:sym typeface="Arial"/>
              </a:rPr>
              <a:t>Talking about starting school with lots of excitement</a:t>
            </a:r>
            <a:endParaRPr sz="2000">
              <a:latin typeface="Arial"/>
              <a:ea typeface="Arial"/>
              <a:cs typeface="Arial"/>
              <a:sym typeface="Arial"/>
            </a:endParaRPr>
          </a:p>
          <a:p>
            <a:pPr marL="342900" lvl="0" indent="-378460" algn="l" rtl="0">
              <a:spcBef>
                <a:spcPts val="1000"/>
              </a:spcBef>
              <a:spcAft>
                <a:spcPts val="0"/>
              </a:spcAft>
              <a:buSzPts val="2000"/>
              <a:buFont typeface="Arial"/>
              <a:buChar char="►"/>
            </a:pPr>
            <a:r>
              <a:rPr lang="en-GB" sz="2000">
                <a:latin typeface="Arial"/>
                <a:ea typeface="Arial"/>
                <a:cs typeface="Arial"/>
                <a:sym typeface="Arial"/>
              </a:rPr>
              <a:t>Library packs available from your local library</a:t>
            </a:r>
            <a:endParaRPr sz="2000">
              <a:latin typeface="Arial"/>
              <a:ea typeface="Arial"/>
              <a:cs typeface="Arial"/>
              <a:sym typeface="Arial"/>
            </a:endParaRPr>
          </a:p>
          <a:p>
            <a:pPr marL="342900" lvl="0" indent="-251460" algn="l" rtl="0">
              <a:spcBef>
                <a:spcPts val="1000"/>
              </a:spcBef>
              <a:spcAft>
                <a:spcPts val="0"/>
              </a:spcAft>
              <a:buSzPts val="1440"/>
              <a:buNone/>
            </a:pPr>
            <a:endParaRPr sz="2000">
              <a:latin typeface="Arial"/>
              <a:ea typeface="Arial"/>
              <a:cs typeface="Arial"/>
              <a:sym typeface="Arial"/>
            </a:endParaRPr>
          </a:p>
          <a:p>
            <a:pPr marL="0" lvl="0" indent="0" algn="l" rtl="0">
              <a:spcBef>
                <a:spcPts val="1000"/>
              </a:spcBef>
              <a:spcAft>
                <a:spcPts val="0"/>
              </a:spcAft>
              <a:buSzPts val="1920"/>
              <a:buNone/>
            </a:pPr>
            <a:r>
              <a:rPr lang="en-GB" sz="2600" b="1">
                <a:latin typeface="Arial"/>
                <a:ea typeface="Arial"/>
                <a:cs typeface="Arial"/>
                <a:sym typeface="Arial"/>
              </a:rPr>
              <a:t>Your child has a summer learning bag to take home with you tonight</a:t>
            </a:r>
            <a:r>
              <a:rPr lang="en-GB" sz="2400" b="1">
                <a:latin typeface="Arial"/>
                <a:ea typeface="Arial"/>
                <a:cs typeface="Arial"/>
                <a:sym typeface="Arial"/>
              </a:rPr>
              <a:t>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7"/>
        <p:cNvGrpSpPr/>
        <p:nvPr/>
      </p:nvGrpSpPr>
      <p:grpSpPr>
        <a:xfrm>
          <a:off x="0" y="0"/>
          <a:ext cx="0" cy="0"/>
          <a:chOff x="0" y="0"/>
          <a:chExt cx="0" cy="0"/>
        </a:xfrm>
      </p:grpSpPr>
      <p:pic>
        <p:nvPicPr>
          <p:cNvPr id="238" name="Google Shape;238;p16" descr="A child holding a sign and books&#10;&#10;AI-generated content may be incorrect."/>
          <p:cNvPicPr preferRelativeResize="0"/>
          <p:nvPr/>
        </p:nvPicPr>
        <p:blipFill rotWithShape="1">
          <a:blip r:embed="rId3">
            <a:alphaModFix/>
          </a:blip>
          <a:srcRect/>
          <a:stretch/>
        </p:blipFill>
        <p:spPr>
          <a:xfrm>
            <a:off x="484632" y="502921"/>
            <a:ext cx="4169663" cy="5852158"/>
          </a:xfrm>
          <a:prstGeom prst="rect">
            <a:avLst/>
          </a:prstGeom>
          <a:noFill/>
          <a:ln>
            <a:noFill/>
          </a:ln>
        </p:spPr>
      </p:pic>
      <p:pic>
        <p:nvPicPr>
          <p:cNvPr id="239" name="Google Shape;239;p16" descr="A group of books on a red background&#10;&#10;AI-generated content may be incorrect."/>
          <p:cNvPicPr preferRelativeResize="0"/>
          <p:nvPr/>
        </p:nvPicPr>
        <p:blipFill rotWithShape="1">
          <a:blip r:embed="rId4">
            <a:alphaModFix/>
          </a:blip>
          <a:srcRect/>
          <a:stretch/>
        </p:blipFill>
        <p:spPr>
          <a:xfrm>
            <a:off x="4976029" y="1199245"/>
            <a:ext cx="6731338" cy="445951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244" name="Google Shape;244;p15"/>
          <p:cNvPicPr preferRelativeResize="0"/>
          <p:nvPr/>
        </p:nvPicPr>
        <p:blipFill rotWithShape="1">
          <a:blip r:embed="rId3">
            <a:alphaModFix/>
          </a:blip>
          <a:srcRect/>
          <a:stretch/>
        </p:blipFill>
        <p:spPr>
          <a:xfrm>
            <a:off x="2776074" y="0"/>
            <a:ext cx="6639852" cy="6858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8"/>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4800"/>
              <a:buFont typeface="Arial"/>
              <a:buNone/>
            </a:pPr>
            <a:r>
              <a:rPr lang="en-GB" sz="4800">
                <a:solidFill>
                  <a:schemeClr val="dk1"/>
                </a:solidFill>
                <a:latin typeface="Arial"/>
                <a:ea typeface="Arial"/>
                <a:cs typeface="Arial"/>
                <a:sym typeface="Arial"/>
              </a:rPr>
              <a:t>Pupil premium </a:t>
            </a:r>
            <a:endParaRPr/>
          </a:p>
        </p:txBody>
      </p:sp>
      <p:sp>
        <p:nvSpPr>
          <p:cNvPr id="250" name="Google Shape;250;p8"/>
          <p:cNvSpPr txBox="1">
            <a:spLocks noGrp="1"/>
          </p:cNvSpPr>
          <p:nvPr>
            <p:ph type="body" idx="1"/>
          </p:nvPr>
        </p:nvSpPr>
        <p:spPr>
          <a:xfrm>
            <a:off x="489425" y="1502975"/>
            <a:ext cx="10614900" cy="4907100"/>
          </a:xfrm>
          <a:prstGeom prst="rect">
            <a:avLst/>
          </a:prstGeom>
          <a:noFill/>
          <a:ln>
            <a:noFill/>
          </a:ln>
        </p:spPr>
        <p:txBody>
          <a:bodyPr spcFirstLastPara="1" wrap="square" lIns="91425" tIns="45700" rIns="91425" bIns="45700" anchor="t" anchorCtr="0">
            <a:normAutofit fontScale="25000" lnSpcReduction="10000"/>
          </a:bodyPr>
          <a:lstStyle/>
          <a:p>
            <a:pPr marL="0" lvl="0" indent="0" algn="l" rtl="0">
              <a:lnSpc>
                <a:spcPct val="111111"/>
              </a:lnSpc>
              <a:spcBef>
                <a:spcPts val="0"/>
              </a:spcBef>
              <a:spcAft>
                <a:spcPts val="0"/>
              </a:spcAft>
              <a:buNone/>
            </a:pPr>
            <a:r>
              <a:rPr lang="en-GB" sz="5768" b="1">
                <a:solidFill>
                  <a:srgbClr val="0B0C0C"/>
                </a:solidFill>
                <a:highlight>
                  <a:srgbClr val="FFFFFF"/>
                </a:highlight>
                <a:latin typeface="Arial"/>
                <a:ea typeface="Arial"/>
                <a:cs typeface="Arial"/>
                <a:sym typeface="Arial"/>
              </a:rPr>
              <a:t>Implications of the free school meals expansion on pupil premium</a:t>
            </a:r>
            <a:endParaRPr sz="5768" b="1">
              <a:solidFill>
                <a:srgbClr val="0B0C0C"/>
              </a:solidFill>
              <a:highlight>
                <a:srgbClr val="FFFFFF"/>
              </a:highlight>
              <a:latin typeface="Arial"/>
              <a:ea typeface="Arial"/>
              <a:cs typeface="Arial"/>
              <a:sym typeface="Arial"/>
            </a:endParaRPr>
          </a:p>
          <a:p>
            <a:pPr marL="0" lvl="0" indent="0" algn="l" rtl="0">
              <a:lnSpc>
                <a:spcPct val="131579"/>
              </a:lnSpc>
              <a:spcBef>
                <a:spcPts val="1500"/>
              </a:spcBef>
              <a:spcAft>
                <a:spcPts val="0"/>
              </a:spcAft>
              <a:buNone/>
            </a:pPr>
            <a:r>
              <a:rPr lang="en-GB" sz="5168">
                <a:solidFill>
                  <a:srgbClr val="0B0C0C"/>
                </a:solidFill>
                <a:highlight>
                  <a:srgbClr val="FFFFFF"/>
                </a:highlight>
                <a:latin typeface="Arial"/>
                <a:ea typeface="Arial"/>
                <a:cs typeface="Arial"/>
                <a:sym typeface="Arial"/>
              </a:rPr>
              <a:t>From the start of the 2026 to 2027 academic year, the Department for Education (DfE) is delivering an expansion to FSM eligibility to include all pupils from households in receipt of Universal Credit. There will then be 2 categories of FSM:</a:t>
            </a:r>
            <a:endParaRPr sz="5168">
              <a:solidFill>
                <a:srgbClr val="0B0C0C"/>
              </a:solidFill>
              <a:highlight>
                <a:srgbClr val="FFFFFF"/>
              </a:highlight>
              <a:latin typeface="Arial"/>
              <a:ea typeface="Arial"/>
              <a:cs typeface="Arial"/>
              <a:sym typeface="Arial"/>
            </a:endParaRPr>
          </a:p>
          <a:p>
            <a:pPr marL="647700" lvl="0" indent="-310638" algn="l" rtl="0">
              <a:lnSpc>
                <a:spcPct val="131579"/>
              </a:lnSpc>
              <a:spcBef>
                <a:spcPts val="1500"/>
              </a:spcBef>
              <a:spcAft>
                <a:spcPts val="0"/>
              </a:spcAft>
              <a:buClr>
                <a:srgbClr val="0B0C0C"/>
              </a:buClr>
              <a:buSzPct val="100000"/>
              <a:buFont typeface="Arial"/>
              <a:buChar char="●"/>
            </a:pPr>
            <a:r>
              <a:rPr lang="en-GB" sz="5168">
                <a:solidFill>
                  <a:srgbClr val="0B0C0C"/>
                </a:solidFill>
                <a:highlight>
                  <a:srgbClr val="FFFFFF"/>
                </a:highlight>
                <a:latin typeface="Arial"/>
                <a:ea typeface="Arial"/>
                <a:cs typeface="Arial"/>
                <a:sym typeface="Arial"/>
              </a:rPr>
              <a:t>Targeted FSM, which continues to be based on the existing £7,400 income threshold</a:t>
            </a:r>
            <a:endParaRPr sz="5168">
              <a:solidFill>
                <a:srgbClr val="0B0C0C"/>
              </a:solidFill>
              <a:highlight>
                <a:srgbClr val="FFFFFF"/>
              </a:highlight>
              <a:latin typeface="Arial"/>
              <a:ea typeface="Arial"/>
              <a:cs typeface="Arial"/>
              <a:sym typeface="Arial"/>
            </a:endParaRPr>
          </a:p>
          <a:p>
            <a:pPr marL="647700" lvl="0" indent="-310638" algn="l" rtl="0">
              <a:lnSpc>
                <a:spcPct val="131579"/>
              </a:lnSpc>
              <a:spcBef>
                <a:spcPts val="0"/>
              </a:spcBef>
              <a:spcAft>
                <a:spcPts val="0"/>
              </a:spcAft>
              <a:buClr>
                <a:srgbClr val="0B0C0C"/>
              </a:buClr>
              <a:buSzPct val="100000"/>
              <a:buFont typeface="Arial"/>
              <a:buChar char="●"/>
            </a:pPr>
            <a:r>
              <a:rPr lang="en-GB" sz="5168">
                <a:solidFill>
                  <a:srgbClr val="0B0C0C"/>
                </a:solidFill>
                <a:highlight>
                  <a:srgbClr val="FFFFFF"/>
                </a:highlight>
                <a:latin typeface="Arial"/>
                <a:ea typeface="Arial"/>
                <a:cs typeface="Arial"/>
                <a:sym typeface="Arial"/>
              </a:rPr>
              <a:t>Expanded FSM, which will apply to meals only, covering pupils who do not qualify for Targeted FSM, but who are in households in receipt of Universal Credit</a:t>
            </a:r>
            <a:endParaRPr sz="5168">
              <a:solidFill>
                <a:srgbClr val="0B0C0C"/>
              </a:solidFill>
              <a:highlight>
                <a:srgbClr val="FFFFFF"/>
              </a:highlight>
              <a:latin typeface="Arial"/>
              <a:ea typeface="Arial"/>
              <a:cs typeface="Arial"/>
              <a:sym typeface="Arial"/>
            </a:endParaRPr>
          </a:p>
          <a:p>
            <a:pPr marL="0" lvl="0" indent="0" algn="l" rtl="0">
              <a:lnSpc>
                <a:spcPct val="111111"/>
              </a:lnSpc>
              <a:spcBef>
                <a:spcPts val="2300"/>
              </a:spcBef>
              <a:spcAft>
                <a:spcPts val="0"/>
              </a:spcAft>
              <a:buNone/>
            </a:pPr>
            <a:r>
              <a:rPr lang="en-GB" sz="5768" b="1">
                <a:solidFill>
                  <a:srgbClr val="0B0C0C"/>
                </a:solidFill>
                <a:highlight>
                  <a:srgbClr val="FFFFFF"/>
                </a:highlight>
                <a:latin typeface="Arial"/>
                <a:ea typeface="Arial"/>
                <a:cs typeface="Arial"/>
                <a:sym typeface="Arial"/>
              </a:rPr>
              <a:t>Purpose</a:t>
            </a:r>
            <a:endParaRPr sz="5768" b="1">
              <a:solidFill>
                <a:srgbClr val="0B0C0C"/>
              </a:solidFill>
              <a:highlight>
                <a:srgbClr val="FFFFFF"/>
              </a:highlight>
              <a:latin typeface="Arial"/>
              <a:ea typeface="Arial"/>
              <a:cs typeface="Arial"/>
              <a:sym typeface="Arial"/>
            </a:endParaRPr>
          </a:p>
          <a:p>
            <a:pPr marL="0" lvl="0" indent="0" algn="l" rtl="0">
              <a:lnSpc>
                <a:spcPct val="131579"/>
              </a:lnSpc>
              <a:spcBef>
                <a:spcPts val="1500"/>
              </a:spcBef>
              <a:spcAft>
                <a:spcPts val="0"/>
              </a:spcAft>
              <a:buNone/>
            </a:pPr>
            <a:r>
              <a:rPr lang="en-GB" sz="5168">
                <a:solidFill>
                  <a:srgbClr val="0B0C0C"/>
                </a:solidFill>
                <a:highlight>
                  <a:srgbClr val="FFFFFF"/>
                </a:highlight>
                <a:latin typeface="Arial"/>
                <a:ea typeface="Arial"/>
                <a:cs typeface="Arial"/>
                <a:sym typeface="Arial"/>
              </a:rPr>
              <a:t>The pupil premium grant provides funding to improve educational outcomes for disadvantaged pupils in state-funded schools in England.</a:t>
            </a:r>
            <a:endParaRPr sz="5168">
              <a:solidFill>
                <a:srgbClr val="0B0C0C"/>
              </a:solidFill>
              <a:highlight>
                <a:srgbClr val="FFFFFF"/>
              </a:highlight>
              <a:latin typeface="Arial"/>
              <a:ea typeface="Arial"/>
              <a:cs typeface="Arial"/>
              <a:sym typeface="Arial"/>
            </a:endParaRPr>
          </a:p>
          <a:p>
            <a:pPr marL="0" lvl="0" indent="0" algn="l" rtl="0">
              <a:lnSpc>
                <a:spcPct val="131579"/>
              </a:lnSpc>
              <a:spcBef>
                <a:spcPts val="1500"/>
              </a:spcBef>
              <a:spcAft>
                <a:spcPts val="0"/>
              </a:spcAft>
              <a:buClr>
                <a:schemeClr val="dk1"/>
              </a:buClr>
              <a:buSzPts val="275"/>
              <a:buFont typeface="Arial"/>
              <a:buNone/>
            </a:pPr>
            <a:r>
              <a:rPr lang="en-GB" sz="5168">
                <a:solidFill>
                  <a:srgbClr val="0B0C0C"/>
                </a:solidFill>
                <a:highlight>
                  <a:srgbClr val="FFFFFF"/>
                </a:highlight>
                <a:latin typeface="Arial"/>
                <a:ea typeface="Arial"/>
                <a:cs typeface="Arial"/>
                <a:sym typeface="Arial"/>
              </a:rPr>
              <a:t>Pupil premium is not a personal budget for individual pupils, and schools do not have to spend pupil premium so that it solely benefits pupils who meet the funding criteria. It can be used:</a:t>
            </a:r>
            <a:endParaRPr sz="5168">
              <a:solidFill>
                <a:srgbClr val="0B0C0C"/>
              </a:solidFill>
              <a:highlight>
                <a:srgbClr val="FFFFFF"/>
              </a:highlight>
              <a:latin typeface="Arial"/>
              <a:ea typeface="Arial"/>
              <a:cs typeface="Arial"/>
              <a:sym typeface="Arial"/>
            </a:endParaRPr>
          </a:p>
          <a:p>
            <a:pPr marL="342900" lvl="0" indent="-333498" algn="l" rtl="0">
              <a:lnSpc>
                <a:spcPct val="131579"/>
              </a:lnSpc>
              <a:spcBef>
                <a:spcPts val="1500"/>
              </a:spcBef>
              <a:spcAft>
                <a:spcPts val="0"/>
              </a:spcAft>
              <a:buClr>
                <a:srgbClr val="0B0C0C"/>
              </a:buClr>
              <a:buSzPct val="100000"/>
              <a:buFont typeface="Arial"/>
              <a:buChar char="►"/>
            </a:pPr>
            <a:r>
              <a:rPr lang="en-GB" sz="5168">
                <a:solidFill>
                  <a:srgbClr val="0B0C0C"/>
                </a:solidFill>
                <a:highlight>
                  <a:srgbClr val="FFFFFF"/>
                </a:highlight>
                <a:latin typeface="Arial"/>
                <a:ea typeface="Arial"/>
                <a:cs typeface="Arial"/>
                <a:sym typeface="Arial"/>
              </a:rPr>
              <a:t>to support other pupils with identified needs, such as those who have or have had a social worker, or who act as a carer</a:t>
            </a:r>
            <a:endParaRPr sz="5168">
              <a:solidFill>
                <a:srgbClr val="0B0C0C"/>
              </a:solidFill>
              <a:highlight>
                <a:srgbClr val="FFFFFF"/>
              </a:highlight>
              <a:latin typeface="Arial"/>
              <a:ea typeface="Arial"/>
              <a:cs typeface="Arial"/>
              <a:sym typeface="Arial"/>
            </a:endParaRPr>
          </a:p>
          <a:p>
            <a:pPr marL="342900" lvl="0" indent="-333498" algn="l" rtl="0">
              <a:lnSpc>
                <a:spcPct val="131579"/>
              </a:lnSpc>
              <a:spcBef>
                <a:spcPts val="0"/>
              </a:spcBef>
              <a:spcAft>
                <a:spcPts val="0"/>
              </a:spcAft>
              <a:buClr>
                <a:srgbClr val="0B0C0C"/>
              </a:buClr>
              <a:buSzPct val="100000"/>
              <a:buFont typeface="Arial"/>
              <a:buChar char="►"/>
            </a:pPr>
            <a:r>
              <a:rPr lang="en-GB" sz="5168">
                <a:solidFill>
                  <a:srgbClr val="0B0C0C"/>
                </a:solidFill>
                <a:highlight>
                  <a:srgbClr val="FFFFFF"/>
                </a:highlight>
                <a:latin typeface="Arial"/>
                <a:ea typeface="Arial"/>
                <a:cs typeface="Arial"/>
                <a:sym typeface="Arial"/>
              </a:rPr>
              <a:t>for whole class interventions which will also benefit non-disadvantaged pupils</a:t>
            </a:r>
            <a:endParaRPr sz="5168">
              <a:solidFill>
                <a:srgbClr val="0B0C0C"/>
              </a:solidFill>
              <a:highlight>
                <a:srgbClr val="FFFFFF"/>
              </a:highlight>
              <a:latin typeface="Arial"/>
              <a:ea typeface="Arial"/>
              <a:cs typeface="Arial"/>
              <a:sym typeface="Arial"/>
            </a:endParaRPr>
          </a:p>
          <a:p>
            <a:pPr marL="0" lvl="0" indent="0" algn="l" rtl="0">
              <a:lnSpc>
                <a:spcPct val="131579"/>
              </a:lnSpc>
              <a:spcBef>
                <a:spcPts val="2300"/>
              </a:spcBef>
              <a:spcAft>
                <a:spcPts val="0"/>
              </a:spcAft>
              <a:buNone/>
            </a:pPr>
            <a:r>
              <a:rPr lang="en-GB" sz="1100">
                <a:solidFill>
                  <a:srgbClr val="0B0C0C"/>
                </a:solidFill>
                <a:highlight>
                  <a:srgbClr val="FFFFFF"/>
                </a:highlight>
                <a:latin typeface="Arial"/>
                <a:ea typeface="Arial"/>
                <a:cs typeface="Arial"/>
                <a:sym typeface="Arial"/>
              </a:rPr>
              <a:t>If </a:t>
            </a:r>
            <a:endParaRPr sz="1100">
              <a:solidFill>
                <a:srgbClr val="0B0C0C"/>
              </a:solidFill>
              <a:highlight>
                <a:srgbClr val="FFFFFF"/>
              </a:highlight>
              <a:latin typeface="Arial"/>
              <a:ea typeface="Arial"/>
              <a:cs typeface="Arial"/>
              <a:sym typeface="Arial"/>
            </a:endParaRPr>
          </a:p>
          <a:p>
            <a:pPr marL="342900" lvl="0" indent="-274320" algn="l" rtl="0">
              <a:spcBef>
                <a:spcPts val="2300"/>
              </a:spcBef>
              <a:spcAft>
                <a:spcPts val="0"/>
              </a:spcAft>
              <a:buSzPct val="80000"/>
              <a:buChar char="►"/>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12"/>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3600"/>
              <a:buFont typeface="Arial"/>
              <a:buNone/>
            </a:pPr>
            <a:r>
              <a:rPr lang="en-GB">
                <a:solidFill>
                  <a:schemeClr val="dk1"/>
                </a:solidFill>
                <a:latin typeface="Arial"/>
                <a:ea typeface="Arial"/>
                <a:cs typeface="Arial"/>
                <a:sym typeface="Arial"/>
              </a:rPr>
              <a:t>Safeguarding </a:t>
            </a:r>
            <a:endParaRPr/>
          </a:p>
        </p:txBody>
      </p:sp>
      <p:sp>
        <p:nvSpPr>
          <p:cNvPr id="256" name="Google Shape;256;p12"/>
          <p:cNvSpPr txBox="1">
            <a:spLocks noGrp="1"/>
          </p:cNvSpPr>
          <p:nvPr>
            <p:ph type="body" idx="1"/>
          </p:nvPr>
        </p:nvSpPr>
        <p:spPr>
          <a:xfrm>
            <a:off x="677334" y="1268361"/>
            <a:ext cx="8596668" cy="4773001"/>
          </a:xfrm>
          <a:prstGeom prst="rect">
            <a:avLst/>
          </a:prstGeom>
          <a:noFill/>
          <a:ln>
            <a:noFill/>
          </a:ln>
        </p:spPr>
        <p:txBody>
          <a:bodyPr spcFirstLastPara="1" wrap="square" lIns="91425" tIns="45700" rIns="91425" bIns="45700" anchor="t" anchorCtr="0">
            <a:normAutofit lnSpcReduction="20000"/>
          </a:bodyPr>
          <a:lstStyle/>
          <a:p>
            <a:pPr marL="342900" lvl="0" indent="-355600" algn="l" rtl="0">
              <a:spcBef>
                <a:spcPts val="0"/>
              </a:spcBef>
              <a:spcAft>
                <a:spcPts val="0"/>
              </a:spcAft>
              <a:buSzPts val="1640"/>
              <a:buChar char="►"/>
            </a:pPr>
            <a:r>
              <a:rPr lang="en-GB" sz="2000"/>
              <a:t>Punctuality</a:t>
            </a:r>
            <a:endParaRPr sz="2000"/>
          </a:p>
          <a:p>
            <a:pPr marL="342900" lvl="0" indent="-355600" algn="l" rtl="0">
              <a:spcBef>
                <a:spcPts val="1000"/>
              </a:spcBef>
              <a:spcAft>
                <a:spcPts val="0"/>
              </a:spcAft>
              <a:buSzPts val="1640"/>
              <a:buChar char="►"/>
            </a:pPr>
            <a:r>
              <a:rPr lang="en-GB" sz="2000"/>
              <a:t>Photograph permission </a:t>
            </a:r>
            <a:endParaRPr sz="2000"/>
          </a:p>
          <a:p>
            <a:pPr marL="342900" lvl="0" indent="-355600" algn="l" rtl="0">
              <a:spcBef>
                <a:spcPts val="1000"/>
              </a:spcBef>
              <a:spcAft>
                <a:spcPts val="0"/>
              </a:spcAft>
              <a:buSzPts val="1640"/>
              <a:buChar char="►"/>
            </a:pPr>
            <a:r>
              <a:rPr lang="en-GB" sz="2000"/>
              <a:t>Drop off at the gate</a:t>
            </a:r>
            <a:endParaRPr sz="2000"/>
          </a:p>
          <a:p>
            <a:pPr marL="342900" lvl="0" indent="-355600" algn="l" rtl="0">
              <a:spcBef>
                <a:spcPts val="1000"/>
              </a:spcBef>
              <a:spcAft>
                <a:spcPts val="0"/>
              </a:spcAft>
              <a:buSzPts val="1640"/>
              <a:buChar char="►"/>
            </a:pPr>
            <a:r>
              <a:rPr lang="en-GB" sz="2000"/>
              <a:t>Home time collection </a:t>
            </a:r>
            <a:endParaRPr sz="2000"/>
          </a:p>
          <a:p>
            <a:pPr marL="342900" lvl="0" indent="-251460" algn="l" rtl="0">
              <a:spcBef>
                <a:spcPts val="1000"/>
              </a:spcBef>
              <a:spcAft>
                <a:spcPts val="0"/>
              </a:spcAft>
              <a:buSzPts val="1440"/>
              <a:buNone/>
            </a:pPr>
            <a:endParaRPr sz="2000"/>
          </a:p>
          <a:p>
            <a:pPr marL="0" lvl="0" indent="0" algn="l" rtl="0">
              <a:spcBef>
                <a:spcPts val="1000"/>
              </a:spcBef>
              <a:spcAft>
                <a:spcPts val="0"/>
              </a:spcAft>
              <a:buSzPts val="1440"/>
              <a:buNone/>
            </a:pPr>
            <a:r>
              <a:rPr lang="en-GB" sz="2000" b="1"/>
              <a:t>First aid:</a:t>
            </a:r>
            <a:endParaRPr sz="2000"/>
          </a:p>
          <a:p>
            <a:pPr marL="342900" lvl="0" indent="-355600" algn="l" rtl="0">
              <a:spcBef>
                <a:spcPts val="1000"/>
              </a:spcBef>
              <a:spcAft>
                <a:spcPts val="0"/>
              </a:spcAft>
              <a:buSzPts val="1640"/>
              <a:buChar char="►"/>
            </a:pPr>
            <a:r>
              <a:rPr lang="en-GB" sz="2000"/>
              <a:t>Please ensure you have accurately completed your data collection sheet</a:t>
            </a:r>
            <a:endParaRPr sz="2000"/>
          </a:p>
          <a:p>
            <a:pPr marL="342900" lvl="0" indent="-251460" algn="l" rtl="0">
              <a:spcBef>
                <a:spcPts val="1000"/>
              </a:spcBef>
              <a:spcAft>
                <a:spcPts val="0"/>
              </a:spcAft>
              <a:buSzPts val="1440"/>
              <a:buNone/>
            </a:pPr>
            <a:endParaRPr sz="2000"/>
          </a:p>
          <a:p>
            <a:pPr marL="342900" lvl="0" indent="-355600" algn="l" rtl="0">
              <a:spcBef>
                <a:spcPts val="1000"/>
              </a:spcBef>
              <a:spcAft>
                <a:spcPts val="0"/>
              </a:spcAft>
              <a:buSzPts val="1640"/>
              <a:buChar char="►"/>
            </a:pPr>
            <a:r>
              <a:rPr lang="en-GB" sz="2000"/>
              <a:t>Please keep us updated!</a:t>
            </a:r>
            <a:endParaRPr sz="2000"/>
          </a:p>
          <a:p>
            <a:pPr marL="342900" lvl="0" indent="-251460" algn="l" rtl="0">
              <a:spcBef>
                <a:spcPts val="1000"/>
              </a:spcBef>
              <a:spcAft>
                <a:spcPts val="0"/>
              </a:spcAft>
              <a:buSzPts val="1440"/>
              <a:buNone/>
            </a:pPr>
            <a:endParaRPr sz="2000"/>
          </a:p>
          <a:p>
            <a:pPr marL="0" lvl="0" indent="0" algn="l" rtl="0">
              <a:spcBef>
                <a:spcPts val="1000"/>
              </a:spcBef>
              <a:spcAft>
                <a:spcPts val="0"/>
              </a:spcAft>
              <a:buSzPts val="1440"/>
              <a:buNone/>
            </a:pPr>
            <a:r>
              <a:rPr lang="en-GB" sz="2000" b="1"/>
              <a:t>Food allergies and intolerances</a:t>
            </a:r>
            <a:endParaRPr sz="2000"/>
          </a:p>
          <a:p>
            <a:pPr marL="342900" lvl="0" indent="-342900" algn="l" rtl="0">
              <a:spcBef>
                <a:spcPts val="1000"/>
              </a:spcBef>
              <a:spcAft>
                <a:spcPts val="0"/>
              </a:spcAft>
              <a:buSzPts val="1440"/>
              <a:buChar char="►"/>
            </a:pPr>
            <a:r>
              <a:rPr lang="en-GB" sz="2000"/>
              <a:t>Edesential catering form to be completed asap</a:t>
            </a:r>
            <a:r>
              <a:rPr lang="en-GB"/>
              <a:t> </a:t>
            </a:r>
            <a:endParaRPr/>
          </a:p>
        </p:txBody>
      </p:sp>
      <p:pic>
        <p:nvPicPr>
          <p:cNvPr id="257" name="Google Shape;257;p12" descr="Blue Asthma Inhaler | Click2Pharmacy"/>
          <p:cNvPicPr preferRelativeResize="0"/>
          <p:nvPr/>
        </p:nvPicPr>
        <p:blipFill rotWithShape="1">
          <a:blip r:embed="rId3">
            <a:alphaModFix/>
          </a:blip>
          <a:srcRect/>
          <a:stretch/>
        </p:blipFill>
        <p:spPr>
          <a:xfrm>
            <a:off x="4136561" y="4048979"/>
            <a:ext cx="1277507" cy="956897"/>
          </a:xfrm>
          <a:prstGeom prst="rect">
            <a:avLst/>
          </a:prstGeom>
          <a:noFill/>
          <a:ln>
            <a:noFill/>
          </a:ln>
        </p:spPr>
      </p:pic>
      <p:sp>
        <p:nvSpPr>
          <p:cNvPr id="258" name="Google Shape;258;p12"/>
          <p:cNvSpPr txBox="1"/>
          <p:nvPr/>
        </p:nvSpPr>
        <p:spPr>
          <a:xfrm>
            <a:off x="4542225" y="720247"/>
            <a:ext cx="6096000" cy="217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500">
                <a:solidFill>
                  <a:schemeClr val="dk1"/>
                </a:solidFill>
                <a:latin typeface="Trebuchet MS"/>
                <a:ea typeface="Trebuchet MS"/>
                <a:cs typeface="Trebuchet MS"/>
                <a:sym typeface="Trebuchet MS"/>
              </a:rPr>
              <a:t>School times:</a:t>
            </a:r>
            <a:endParaRPr sz="1500"/>
          </a:p>
          <a:p>
            <a:pPr marL="0" marR="0" lvl="0" indent="0" algn="l" rtl="0">
              <a:spcBef>
                <a:spcPts val="0"/>
              </a:spcBef>
              <a:spcAft>
                <a:spcPts val="0"/>
              </a:spcAft>
              <a:buNone/>
            </a:pPr>
            <a:r>
              <a:rPr lang="en-GB" sz="1500">
                <a:solidFill>
                  <a:srgbClr val="1AA4D2"/>
                </a:solidFill>
                <a:latin typeface="Trebuchet MS"/>
                <a:ea typeface="Trebuchet MS"/>
                <a:cs typeface="Trebuchet MS"/>
                <a:sym typeface="Trebuchet MS"/>
              </a:rPr>
              <a:t>8:30: Gates open, pupils can start arriving from this time</a:t>
            </a:r>
            <a:endParaRPr sz="1500"/>
          </a:p>
          <a:p>
            <a:pPr marL="0" marR="0" lvl="0" indent="0" algn="l" rtl="0">
              <a:spcBef>
                <a:spcPts val="0"/>
              </a:spcBef>
              <a:spcAft>
                <a:spcPts val="0"/>
              </a:spcAft>
              <a:buNone/>
            </a:pPr>
            <a:r>
              <a:rPr lang="en-GB" sz="1500">
                <a:solidFill>
                  <a:srgbClr val="1AA4D2"/>
                </a:solidFill>
                <a:latin typeface="Trebuchet MS"/>
                <a:ea typeface="Trebuchet MS"/>
                <a:cs typeface="Trebuchet MS"/>
                <a:sym typeface="Trebuchet MS"/>
              </a:rPr>
              <a:t>8:45: Register is taken, and morning session begins for all children in Acorn and Hazel classes</a:t>
            </a:r>
            <a:endParaRPr sz="1500"/>
          </a:p>
          <a:p>
            <a:pPr marL="0" marR="0" lvl="0" indent="0" algn="l" rtl="0">
              <a:spcBef>
                <a:spcPts val="0"/>
              </a:spcBef>
              <a:spcAft>
                <a:spcPts val="0"/>
              </a:spcAft>
              <a:buNone/>
            </a:pPr>
            <a:r>
              <a:rPr lang="en-GB" sz="1500">
                <a:solidFill>
                  <a:schemeClr val="dk1"/>
                </a:solidFill>
                <a:latin typeface="Trebuchet MS"/>
                <a:ea typeface="Trebuchet MS"/>
                <a:cs typeface="Trebuchet MS"/>
                <a:sym typeface="Trebuchet MS"/>
              </a:rPr>
              <a:t>8:50: Gates close, register is taken, and morning session begins for all children in Horse Chestnut, Willow and Oak classes</a:t>
            </a:r>
            <a:endParaRPr sz="1500"/>
          </a:p>
          <a:p>
            <a:pPr marL="0" marR="0" lvl="0" indent="0" algn="l" rtl="0">
              <a:spcBef>
                <a:spcPts val="0"/>
              </a:spcBef>
              <a:spcAft>
                <a:spcPts val="0"/>
              </a:spcAft>
              <a:buNone/>
            </a:pPr>
            <a:r>
              <a:rPr lang="en-GB" sz="1500">
                <a:solidFill>
                  <a:srgbClr val="1AA4D2"/>
                </a:solidFill>
                <a:latin typeface="Trebuchet MS"/>
                <a:ea typeface="Trebuchet MS"/>
                <a:cs typeface="Trebuchet MS"/>
                <a:sym typeface="Trebuchet MS"/>
              </a:rPr>
              <a:t>3:15: End of the day for Acorn and Hazel class</a:t>
            </a:r>
            <a:endParaRPr sz="1500"/>
          </a:p>
          <a:p>
            <a:pPr marL="0" marR="0" lvl="0" indent="0" algn="l" rtl="0">
              <a:spcBef>
                <a:spcPts val="0"/>
              </a:spcBef>
              <a:spcAft>
                <a:spcPts val="0"/>
              </a:spcAft>
              <a:buNone/>
            </a:pPr>
            <a:r>
              <a:rPr lang="en-GB" sz="1500">
                <a:solidFill>
                  <a:schemeClr val="dk1"/>
                </a:solidFill>
                <a:latin typeface="Trebuchet MS"/>
                <a:ea typeface="Trebuchet MS"/>
                <a:cs typeface="Trebuchet MS"/>
                <a:sym typeface="Trebuchet MS"/>
              </a:rPr>
              <a:t>3:20: End of the day for all children in Horse Chestnut, Willow and Oak classes.</a:t>
            </a:r>
            <a:endParaRPr sz="15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3ed949221d1_1_10"/>
          <p:cNvSpPr txBox="1">
            <a:spLocks noGrp="1"/>
          </p:cNvSpPr>
          <p:nvPr>
            <p:ph type="title"/>
          </p:nvPr>
        </p:nvSpPr>
        <p:spPr>
          <a:xfrm>
            <a:off x="677334" y="609600"/>
            <a:ext cx="8596800" cy="13209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GB"/>
              <a:t>PTA</a:t>
            </a:r>
            <a:endParaRPr/>
          </a:p>
        </p:txBody>
      </p:sp>
      <p:pic>
        <p:nvPicPr>
          <p:cNvPr id="265" name="Google Shape;265;g3ed949221d1_1_10"/>
          <p:cNvPicPr preferRelativeResize="0"/>
          <p:nvPr/>
        </p:nvPicPr>
        <p:blipFill>
          <a:blip r:embed="rId3">
            <a:alphaModFix/>
          </a:blip>
          <a:stretch>
            <a:fillRect/>
          </a:stretch>
        </p:blipFill>
        <p:spPr>
          <a:xfrm>
            <a:off x="3236950" y="609600"/>
            <a:ext cx="4814150" cy="60060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3"/>
          <p:cNvSpPr txBox="1">
            <a:spLocks noGrp="1"/>
          </p:cNvSpPr>
          <p:nvPr>
            <p:ph type="title"/>
          </p:nvPr>
        </p:nvSpPr>
        <p:spPr>
          <a:xfrm>
            <a:off x="611780" y="60016"/>
            <a:ext cx="8596800" cy="13209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3600"/>
              <a:buFont typeface="Arial"/>
              <a:buNone/>
            </a:pPr>
            <a:r>
              <a:rPr lang="en-GB">
                <a:solidFill>
                  <a:schemeClr val="dk1"/>
                </a:solidFill>
                <a:latin typeface="Arial"/>
                <a:ea typeface="Arial"/>
                <a:cs typeface="Arial"/>
                <a:sym typeface="Arial"/>
              </a:rPr>
              <a:t>Transition 2026</a:t>
            </a:r>
            <a:endParaRPr/>
          </a:p>
        </p:txBody>
      </p:sp>
      <p:graphicFrame>
        <p:nvGraphicFramePr>
          <p:cNvPr id="271" name="Google Shape;271;p13"/>
          <p:cNvGraphicFramePr/>
          <p:nvPr/>
        </p:nvGraphicFramePr>
        <p:xfrm>
          <a:off x="611783" y="633613"/>
          <a:ext cx="3000000" cy="3000000"/>
        </p:xfrm>
        <a:graphic>
          <a:graphicData uri="http://schemas.openxmlformats.org/drawingml/2006/table">
            <a:tbl>
              <a:tblPr>
                <a:noFill/>
                <a:tableStyleId>{A8E9235D-6FE3-40F5-B772-D78B0BAA7B8B}</a:tableStyleId>
              </a:tblPr>
              <a:tblGrid>
                <a:gridCol w="2922625">
                  <a:extLst>
                    <a:ext uri="{9D8B030D-6E8A-4147-A177-3AD203B41FA5}">
                      <a16:colId xmlns:a16="http://schemas.microsoft.com/office/drawing/2014/main" val="20000"/>
                    </a:ext>
                  </a:extLst>
                </a:gridCol>
                <a:gridCol w="5336475">
                  <a:extLst>
                    <a:ext uri="{9D8B030D-6E8A-4147-A177-3AD203B41FA5}">
                      <a16:colId xmlns:a16="http://schemas.microsoft.com/office/drawing/2014/main" val="20001"/>
                    </a:ext>
                  </a:extLst>
                </a:gridCol>
              </a:tblGrid>
              <a:tr h="457500">
                <a:tc>
                  <a:txBody>
                    <a:bodyPr/>
                    <a:lstStyle/>
                    <a:p>
                      <a:pPr marL="0" marR="0" lvl="0" indent="0" algn="l" rtl="0">
                        <a:spcBef>
                          <a:spcPts val="0"/>
                        </a:spcBef>
                        <a:spcAft>
                          <a:spcPts val="0"/>
                        </a:spcAft>
                        <a:buClr>
                          <a:srgbClr val="000000"/>
                        </a:buClr>
                        <a:buSzPts val="1200"/>
                        <a:buFont typeface="Comfortaa"/>
                        <a:buNone/>
                      </a:pPr>
                      <a:r>
                        <a:rPr lang="en-GB" sz="1200" b="1" i="0" u="none" strike="noStrike" cap="none">
                          <a:solidFill>
                            <a:srgbClr val="000000"/>
                          </a:solidFill>
                          <a:latin typeface="Comfortaa"/>
                          <a:ea typeface="Comfortaa"/>
                          <a:cs typeface="Comfortaa"/>
                          <a:sym typeface="Comfortaa"/>
                        </a:rPr>
                        <a:t>Thursday</a:t>
                      </a:r>
                      <a:r>
                        <a:rPr lang="en-GB" sz="1200" b="0" i="0" u="none" strike="noStrike" cap="none">
                          <a:solidFill>
                            <a:srgbClr val="000000"/>
                          </a:solidFill>
                          <a:latin typeface="Comfortaa"/>
                          <a:ea typeface="Comfortaa"/>
                          <a:cs typeface="Comfortaa"/>
                          <a:sym typeface="Comfortaa"/>
                        </a:rPr>
                        <a:t> </a:t>
                      </a:r>
                      <a:r>
                        <a:rPr lang="en-GB" sz="1200" b="1" i="0" u="none" strike="noStrike" cap="none">
                          <a:solidFill>
                            <a:srgbClr val="000000"/>
                          </a:solidFill>
                          <a:latin typeface="Comfortaa"/>
                          <a:ea typeface="Comfortaa"/>
                          <a:cs typeface="Comfortaa"/>
                          <a:sym typeface="Comfortaa"/>
                        </a:rPr>
                        <a:t>18th June 2026</a:t>
                      </a:r>
                      <a:endParaRPr sz="1200" u="none" strike="noStrike" cap="none"/>
                    </a:p>
                    <a:p>
                      <a:pPr marL="0" marR="0" lvl="0" indent="0" algn="l" rtl="0">
                        <a:spcBef>
                          <a:spcPts val="0"/>
                        </a:spcBef>
                        <a:spcAft>
                          <a:spcPts val="0"/>
                        </a:spcAft>
                        <a:buClr>
                          <a:srgbClr val="000000"/>
                        </a:buClr>
                        <a:buSzPts val="1200"/>
                        <a:buFont typeface="Comfortaa"/>
                        <a:buNone/>
                      </a:pPr>
                      <a:r>
                        <a:rPr lang="en-GB" sz="1200" b="0" i="0" u="none" strike="noStrike" cap="none">
                          <a:solidFill>
                            <a:srgbClr val="000000"/>
                          </a:solidFill>
                          <a:latin typeface="Comfortaa"/>
                          <a:ea typeface="Comfortaa"/>
                          <a:cs typeface="Comfortaa"/>
                          <a:sym typeface="Comfortaa"/>
                        </a:rPr>
                        <a:t>17:00 pm</a:t>
                      </a:r>
                      <a:endParaRPr sz="1200" u="none" strike="noStrike" cap="none"/>
                    </a:p>
                  </a:txBody>
                  <a:tcPr marL="40700" marR="40700" marT="40700" marB="40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Clr>
                          <a:srgbClr val="000000"/>
                        </a:buClr>
                        <a:buSzPts val="1200"/>
                        <a:buFont typeface="Comfortaa"/>
                        <a:buNone/>
                      </a:pPr>
                      <a:r>
                        <a:rPr lang="en-GB" sz="1200" b="1" i="0" u="none" strike="noStrike" cap="none">
                          <a:solidFill>
                            <a:srgbClr val="000000"/>
                          </a:solidFill>
                          <a:latin typeface="Comfortaa"/>
                          <a:ea typeface="Comfortaa"/>
                          <a:cs typeface="Comfortaa"/>
                          <a:sym typeface="Comfortaa"/>
                        </a:rPr>
                        <a:t>Welcome Meeting</a:t>
                      </a:r>
                      <a:r>
                        <a:rPr lang="en-GB" sz="1200" b="0" i="0" u="none" strike="noStrike" cap="none">
                          <a:solidFill>
                            <a:srgbClr val="000000"/>
                          </a:solidFill>
                          <a:latin typeface="Comfortaa"/>
                          <a:ea typeface="Comfortaa"/>
                          <a:cs typeface="Comfortaa"/>
                          <a:sym typeface="Comfortaa"/>
                        </a:rPr>
                        <a:t> - Parents/Carers only in the school hall</a:t>
                      </a:r>
                      <a:endParaRPr sz="1200" u="none" strike="noStrike" cap="none"/>
                    </a:p>
                  </a:txBody>
                  <a:tcPr marL="40700" marR="40700" marT="40700" marB="40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44625">
                <a:tc>
                  <a:txBody>
                    <a:bodyPr/>
                    <a:lstStyle/>
                    <a:p>
                      <a:pPr marL="0" marR="0" lvl="0" indent="0" algn="l" rtl="0">
                        <a:spcBef>
                          <a:spcPts val="0"/>
                        </a:spcBef>
                        <a:spcAft>
                          <a:spcPts val="0"/>
                        </a:spcAft>
                        <a:buClr>
                          <a:srgbClr val="000000"/>
                        </a:buClr>
                        <a:buSzPts val="1200"/>
                        <a:buFont typeface="Comfortaa"/>
                        <a:buNone/>
                      </a:pPr>
                      <a:r>
                        <a:rPr lang="en-GB" sz="1200" b="1" i="0" u="none" strike="noStrike" cap="none">
                          <a:solidFill>
                            <a:srgbClr val="000000"/>
                          </a:solidFill>
                          <a:latin typeface="Comfortaa"/>
                          <a:ea typeface="Comfortaa"/>
                          <a:cs typeface="Comfortaa"/>
                          <a:sym typeface="Comfortaa"/>
                        </a:rPr>
                        <a:t>Thursday 2nd July </a:t>
                      </a:r>
                      <a:endParaRPr sz="1200" u="none" strike="noStrike" cap="none"/>
                    </a:p>
                    <a:p>
                      <a:pPr marL="0" marR="0" lvl="0" indent="0" algn="l" rtl="0">
                        <a:spcBef>
                          <a:spcPts val="800"/>
                        </a:spcBef>
                        <a:spcAft>
                          <a:spcPts val="0"/>
                        </a:spcAft>
                        <a:buClr>
                          <a:srgbClr val="000000"/>
                        </a:buClr>
                        <a:buSzPts val="1200"/>
                        <a:buFont typeface="Comfortaa"/>
                        <a:buNone/>
                      </a:pPr>
                      <a:r>
                        <a:rPr lang="en-GB" sz="1200" b="1" i="0" u="none" strike="noStrike" cap="none">
                          <a:solidFill>
                            <a:srgbClr val="000000"/>
                          </a:solidFill>
                          <a:latin typeface="Comfortaa"/>
                          <a:ea typeface="Comfortaa"/>
                          <a:cs typeface="Comfortaa"/>
                          <a:sym typeface="Comfortaa"/>
                        </a:rPr>
                        <a:t>15:40pm- 16:00pm</a:t>
                      </a:r>
                      <a:endParaRPr sz="1200" u="none" strike="noStrike" cap="none"/>
                    </a:p>
                  </a:txBody>
                  <a:tcPr marL="40700" marR="40700" marT="40700" marB="40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Clr>
                          <a:srgbClr val="000000"/>
                        </a:buClr>
                        <a:buSzPts val="1200"/>
                        <a:buFont typeface="Comfortaa"/>
                        <a:buNone/>
                      </a:pPr>
                      <a:r>
                        <a:rPr lang="en-GB" sz="1200" b="1" i="0" u="none" strike="noStrike" cap="none">
                          <a:solidFill>
                            <a:srgbClr val="000000"/>
                          </a:solidFill>
                          <a:latin typeface="Comfortaa"/>
                          <a:ea typeface="Comfortaa"/>
                          <a:cs typeface="Comfortaa"/>
                          <a:sym typeface="Comfortaa"/>
                        </a:rPr>
                        <a:t>EYFS Open Classroom</a:t>
                      </a:r>
                      <a:endParaRPr sz="1200" u="none" strike="noStrike" cap="none"/>
                    </a:p>
                    <a:p>
                      <a:pPr marL="0" marR="0" lvl="0" indent="0" algn="l" rtl="0">
                        <a:spcBef>
                          <a:spcPts val="0"/>
                        </a:spcBef>
                        <a:spcAft>
                          <a:spcPts val="0"/>
                        </a:spcAft>
                        <a:buClr>
                          <a:srgbClr val="000000"/>
                        </a:buClr>
                        <a:buSzPts val="1200"/>
                        <a:buFont typeface="Comfortaa"/>
                        <a:buNone/>
                      </a:pPr>
                      <a:r>
                        <a:rPr lang="en-GB" sz="1200" b="0" i="0" u="none" strike="noStrike" cap="none">
                          <a:solidFill>
                            <a:srgbClr val="000000"/>
                          </a:solidFill>
                          <a:latin typeface="Comfortaa"/>
                          <a:ea typeface="Comfortaa"/>
                          <a:cs typeface="Comfortaa"/>
                          <a:sym typeface="Comfortaa"/>
                        </a:rPr>
                        <a:t>Parents/Carers to attend with children for ‘stay and play’ session. Siblings welcome</a:t>
                      </a:r>
                      <a:endParaRPr sz="1200" u="none" strike="noStrike" cap="none"/>
                    </a:p>
                  </a:txBody>
                  <a:tcPr marL="40700" marR="40700" marT="40700" marB="40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44625">
                <a:tc>
                  <a:txBody>
                    <a:bodyPr/>
                    <a:lstStyle/>
                    <a:p>
                      <a:pPr marL="0" marR="0" lvl="0" indent="0" algn="l" rtl="0">
                        <a:spcBef>
                          <a:spcPts val="0"/>
                        </a:spcBef>
                        <a:spcAft>
                          <a:spcPts val="0"/>
                        </a:spcAft>
                        <a:buClr>
                          <a:srgbClr val="000000"/>
                        </a:buClr>
                        <a:buSzPts val="1200"/>
                        <a:buFont typeface="Comfortaa"/>
                        <a:buNone/>
                      </a:pPr>
                      <a:r>
                        <a:rPr lang="en-GB" sz="1200" b="1" i="0" u="none" strike="noStrike" cap="none">
                          <a:solidFill>
                            <a:srgbClr val="000000"/>
                          </a:solidFill>
                          <a:latin typeface="Comfortaa"/>
                          <a:ea typeface="Comfortaa"/>
                          <a:cs typeface="Comfortaa"/>
                          <a:sym typeface="Comfortaa"/>
                        </a:rPr>
                        <a:t>Thursday 9th July</a:t>
                      </a:r>
                      <a:endParaRPr sz="1200" u="none" strike="noStrike" cap="none"/>
                    </a:p>
                    <a:p>
                      <a:pPr marL="0" marR="0" lvl="0" indent="0" algn="l" rtl="0">
                        <a:spcBef>
                          <a:spcPts val="0"/>
                        </a:spcBef>
                        <a:spcAft>
                          <a:spcPts val="0"/>
                        </a:spcAft>
                        <a:buClr>
                          <a:srgbClr val="000000"/>
                        </a:buClr>
                        <a:buSzPts val="1200"/>
                        <a:buFont typeface="Comfortaa"/>
                        <a:buNone/>
                      </a:pPr>
                      <a:r>
                        <a:rPr lang="en-GB" sz="1200" b="1" i="0" u="none" strike="noStrike" cap="none">
                          <a:solidFill>
                            <a:srgbClr val="000000"/>
                          </a:solidFill>
                          <a:latin typeface="Comfortaa"/>
                          <a:ea typeface="Comfortaa"/>
                          <a:cs typeface="Comfortaa"/>
                          <a:sym typeface="Comfortaa"/>
                        </a:rPr>
                        <a:t>15:40pm- 16:00pm</a:t>
                      </a:r>
                      <a:endParaRPr sz="1200" u="none" strike="noStrike" cap="none"/>
                    </a:p>
                  </a:txBody>
                  <a:tcPr marL="40700" marR="40700" marT="40700" marB="40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Clr>
                          <a:srgbClr val="000000"/>
                        </a:buClr>
                        <a:buSzPts val="1200"/>
                        <a:buFont typeface="Comfortaa"/>
                        <a:buNone/>
                      </a:pPr>
                      <a:r>
                        <a:rPr lang="en-GB" sz="1200" b="1" i="0" u="none" strike="noStrike" cap="none">
                          <a:solidFill>
                            <a:srgbClr val="000000"/>
                          </a:solidFill>
                          <a:latin typeface="Comfortaa"/>
                          <a:ea typeface="Comfortaa"/>
                          <a:cs typeface="Comfortaa"/>
                          <a:sym typeface="Comfortaa"/>
                        </a:rPr>
                        <a:t>EYFS Open Classroom</a:t>
                      </a:r>
                      <a:endParaRPr sz="1200" u="none" strike="noStrike" cap="none"/>
                    </a:p>
                    <a:p>
                      <a:pPr marL="0" marR="0" lvl="0" indent="0" algn="l" rtl="0">
                        <a:spcBef>
                          <a:spcPts val="0"/>
                        </a:spcBef>
                        <a:spcAft>
                          <a:spcPts val="0"/>
                        </a:spcAft>
                        <a:buClr>
                          <a:srgbClr val="000000"/>
                        </a:buClr>
                        <a:buSzPts val="1200"/>
                        <a:buFont typeface="Comfortaa"/>
                        <a:buNone/>
                      </a:pPr>
                      <a:r>
                        <a:rPr lang="en-GB" sz="1200" b="0" i="0" u="none" strike="noStrike" cap="none">
                          <a:solidFill>
                            <a:srgbClr val="000000"/>
                          </a:solidFill>
                          <a:latin typeface="Comfortaa"/>
                          <a:ea typeface="Comfortaa"/>
                          <a:cs typeface="Comfortaa"/>
                          <a:sym typeface="Comfortaa"/>
                        </a:rPr>
                        <a:t>Parents/Carers to attend with children for ‘stay and play’ session. Siblings welcome</a:t>
                      </a:r>
                      <a:endParaRPr sz="1200" u="none" strike="noStrike" cap="none"/>
                    </a:p>
                  </a:txBody>
                  <a:tcPr marL="40700" marR="40700" marT="40700" marB="40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644625">
                <a:tc>
                  <a:txBody>
                    <a:bodyPr/>
                    <a:lstStyle/>
                    <a:p>
                      <a:pPr marL="0" marR="0" lvl="0" indent="0" algn="l" rtl="0">
                        <a:spcBef>
                          <a:spcPts val="0"/>
                        </a:spcBef>
                        <a:spcAft>
                          <a:spcPts val="0"/>
                        </a:spcAft>
                        <a:buClr>
                          <a:srgbClr val="000000"/>
                        </a:buClr>
                        <a:buSzPts val="1200"/>
                        <a:buFont typeface="Comfortaa"/>
                        <a:buNone/>
                      </a:pPr>
                      <a:r>
                        <a:rPr lang="en-GB" sz="1200" b="1" i="0" u="none" strike="noStrike" cap="none">
                          <a:solidFill>
                            <a:srgbClr val="000000"/>
                          </a:solidFill>
                          <a:latin typeface="Comfortaa"/>
                          <a:ea typeface="Comfortaa"/>
                          <a:cs typeface="Comfortaa"/>
                          <a:sym typeface="Comfortaa"/>
                        </a:rPr>
                        <a:t>Thursday 16th July 2026 </a:t>
                      </a:r>
                      <a:endParaRPr sz="1200" u="none" strike="noStrike" cap="none"/>
                    </a:p>
                    <a:p>
                      <a:pPr marL="0" marR="0" lvl="0" indent="0" algn="l" rtl="0">
                        <a:spcBef>
                          <a:spcPts val="800"/>
                        </a:spcBef>
                        <a:spcAft>
                          <a:spcPts val="0"/>
                        </a:spcAft>
                        <a:buClr>
                          <a:srgbClr val="000000"/>
                        </a:buClr>
                        <a:buSzPts val="1200"/>
                        <a:buFont typeface="Comfortaa"/>
                        <a:buNone/>
                      </a:pPr>
                      <a:r>
                        <a:rPr lang="en-GB" sz="1200" b="1" i="0" u="none" strike="noStrike" cap="none">
                          <a:solidFill>
                            <a:srgbClr val="000000"/>
                          </a:solidFill>
                          <a:latin typeface="Comfortaa"/>
                          <a:ea typeface="Comfortaa"/>
                          <a:cs typeface="Comfortaa"/>
                          <a:sym typeface="Comfortaa"/>
                        </a:rPr>
                        <a:t>15:40pm- 16:00pm</a:t>
                      </a:r>
                      <a:endParaRPr sz="1200" u="none" strike="noStrike" cap="none"/>
                    </a:p>
                  </a:txBody>
                  <a:tcPr marL="40700" marR="40700" marT="40700" marB="40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Clr>
                          <a:srgbClr val="000000"/>
                        </a:buClr>
                        <a:buSzPts val="1200"/>
                        <a:buFont typeface="Comfortaa"/>
                        <a:buNone/>
                      </a:pPr>
                      <a:r>
                        <a:rPr lang="en-GB" sz="1200" b="1" i="0" u="none" strike="noStrike" cap="none">
                          <a:solidFill>
                            <a:srgbClr val="000000"/>
                          </a:solidFill>
                          <a:latin typeface="Comfortaa"/>
                          <a:ea typeface="Comfortaa"/>
                          <a:cs typeface="Comfortaa"/>
                          <a:sym typeface="Comfortaa"/>
                        </a:rPr>
                        <a:t>EYFS Open Classroom</a:t>
                      </a:r>
                      <a:endParaRPr sz="1200" u="none" strike="noStrike" cap="none"/>
                    </a:p>
                    <a:p>
                      <a:pPr marL="0" marR="0" lvl="0" indent="0" algn="l" rtl="0">
                        <a:spcBef>
                          <a:spcPts val="0"/>
                        </a:spcBef>
                        <a:spcAft>
                          <a:spcPts val="0"/>
                        </a:spcAft>
                        <a:buClr>
                          <a:srgbClr val="000000"/>
                        </a:buClr>
                        <a:buSzPts val="1200"/>
                        <a:buFont typeface="Comfortaa"/>
                        <a:buNone/>
                      </a:pPr>
                      <a:r>
                        <a:rPr lang="en-GB" sz="1200" b="0" i="0" u="none" strike="noStrike" cap="none">
                          <a:solidFill>
                            <a:srgbClr val="000000"/>
                          </a:solidFill>
                          <a:latin typeface="Comfortaa"/>
                          <a:ea typeface="Comfortaa"/>
                          <a:cs typeface="Comfortaa"/>
                          <a:sym typeface="Comfortaa"/>
                        </a:rPr>
                        <a:t>Parents/Carers to attend with children for ‘stay and play’ session. Siblings welcome</a:t>
                      </a:r>
                      <a:endParaRPr sz="1200" u="none" strike="noStrike" cap="none"/>
                    </a:p>
                  </a:txBody>
                  <a:tcPr marL="40700" marR="40700" marT="40700" marB="40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1046525">
                <a:tc>
                  <a:txBody>
                    <a:bodyPr/>
                    <a:lstStyle/>
                    <a:p>
                      <a:pPr marL="0" marR="0" lvl="0" indent="0" algn="l" rtl="0">
                        <a:spcBef>
                          <a:spcPts val="0"/>
                        </a:spcBef>
                        <a:spcAft>
                          <a:spcPts val="0"/>
                        </a:spcAft>
                        <a:buClr>
                          <a:srgbClr val="000000"/>
                        </a:buClr>
                        <a:buSzPts val="1200"/>
                        <a:buFont typeface="Comfortaa"/>
                        <a:buNone/>
                      </a:pPr>
                      <a:r>
                        <a:rPr lang="en-GB" sz="1200" b="1" i="0" u="none" strike="noStrike" cap="none">
                          <a:solidFill>
                            <a:srgbClr val="000000"/>
                          </a:solidFill>
                          <a:latin typeface="Comfortaa"/>
                          <a:ea typeface="Comfortaa"/>
                          <a:cs typeface="Comfortaa"/>
                          <a:sym typeface="Comfortaa"/>
                        </a:rPr>
                        <a:t>Friday 10th July 2026 at 11:00am - 11:40am</a:t>
                      </a:r>
                      <a:endParaRPr sz="1200" u="none" strike="noStrike" cap="none"/>
                    </a:p>
                    <a:p>
                      <a:pPr marL="0" marR="0" lvl="0" indent="0" algn="l" rtl="0">
                        <a:spcBef>
                          <a:spcPts val="0"/>
                        </a:spcBef>
                        <a:spcAft>
                          <a:spcPts val="0"/>
                        </a:spcAft>
                        <a:buClr>
                          <a:schemeClr val="dk1"/>
                        </a:buClr>
                        <a:buSzPts val="1200"/>
                        <a:buFont typeface="Trebuchet MS"/>
                        <a:buNone/>
                      </a:pPr>
                      <a:br>
                        <a:rPr lang="en-GB" sz="1200" u="none" strike="noStrike" cap="none"/>
                      </a:br>
                      <a:br>
                        <a:rPr lang="en-GB" sz="1200" u="none" strike="noStrike" cap="none"/>
                      </a:br>
                      <a:endParaRPr sz="1200" u="none" strike="noStrike" cap="none"/>
                    </a:p>
                  </a:txBody>
                  <a:tcPr marL="40700" marR="40700" marT="40700" marB="40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Clr>
                          <a:srgbClr val="000000"/>
                        </a:buClr>
                        <a:buSzPts val="1200"/>
                        <a:buFont typeface="Comfortaa"/>
                        <a:buNone/>
                      </a:pPr>
                      <a:r>
                        <a:rPr lang="en-GB" sz="1200" b="1" i="0" u="none" strike="noStrike" cap="none">
                          <a:solidFill>
                            <a:srgbClr val="000000"/>
                          </a:solidFill>
                          <a:latin typeface="Comfortaa"/>
                          <a:ea typeface="Comfortaa"/>
                          <a:cs typeface="Comfortaa"/>
                          <a:sym typeface="Comfortaa"/>
                        </a:rPr>
                        <a:t>EYFS Teddy Bears Picnic</a:t>
                      </a:r>
                      <a:endParaRPr sz="1200" u="none" strike="noStrike" cap="none"/>
                    </a:p>
                    <a:p>
                      <a:pPr marL="0" marR="0" lvl="0" indent="0" algn="l" rtl="0">
                        <a:spcBef>
                          <a:spcPts val="0"/>
                        </a:spcBef>
                        <a:spcAft>
                          <a:spcPts val="0"/>
                        </a:spcAft>
                        <a:buClr>
                          <a:srgbClr val="000000"/>
                        </a:buClr>
                        <a:buSzPts val="1200"/>
                        <a:buFont typeface="Comfortaa"/>
                        <a:buNone/>
                      </a:pPr>
                      <a:r>
                        <a:rPr lang="en-GB" sz="1200" b="0" i="0" u="none" strike="noStrike" cap="none">
                          <a:solidFill>
                            <a:srgbClr val="000000"/>
                          </a:solidFill>
                          <a:latin typeface="Comfortaa"/>
                          <a:ea typeface="Comfortaa"/>
                          <a:cs typeface="Comfortaa"/>
                          <a:sym typeface="Comfortaa"/>
                        </a:rPr>
                        <a:t>2 Parents/Carers invited to attend with children. Don’t forget your teddy bear! School will provide some light snacks.</a:t>
                      </a:r>
                      <a:endParaRPr sz="1200" u="none" strike="noStrike" cap="none"/>
                    </a:p>
                  </a:txBody>
                  <a:tcPr marL="40700" marR="40700" marT="40700" marB="40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644625">
                <a:tc>
                  <a:txBody>
                    <a:bodyPr/>
                    <a:lstStyle/>
                    <a:p>
                      <a:pPr marL="0" marR="0" lvl="0" indent="0" algn="l" rtl="0">
                        <a:spcBef>
                          <a:spcPts val="0"/>
                        </a:spcBef>
                        <a:spcAft>
                          <a:spcPts val="0"/>
                        </a:spcAft>
                        <a:buClr>
                          <a:srgbClr val="000000"/>
                        </a:buClr>
                        <a:buSzPts val="1200"/>
                        <a:buFont typeface="Comfortaa"/>
                        <a:buNone/>
                      </a:pPr>
                      <a:r>
                        <a:rPr lang="en-GB" sz="1200" b="1" i="0" u="none" strike="noStrike" cap="none">
                          <a:solidFill>
                            <a:srgbClr val="000000"/>
                          </a:solidFill>
                          <a:latin typeface="Comfortaa"/>
                          <a:ea typeface="Comfortaa"/>
                          <a:cs typeface="Comfortaa"/>
                          <a:sym typeface="Comfortaa"/>
                        </a:rPr>
                        <a:t>Friday</a:t>
                      </a:r>
                      <a:r>
                        <a:rPr lang="en-GB" sz="1200" b="0" i="0" u="none" strike="noStrike" cap="none">
                          <a:solidFill>
                            <a:srgbClr val="000000"/>
                          </a:solidFill>
                          <a:latin typeface="Comfortaa"/>
                          <a:ea typeface="Comfortaa"/>
                          <a:cs typeface="Comfortaa"/>
                          <a:sym typeface="Comfortaa"/>
                        </a:rPr>
                        <a:t> </a:t>
                      </a:r>
                      <a:r>
                        <a:rPr lang="en-GB" sz="1200" b="1" i="0" u="none" strike="noStrike" cap="none">
                          <a:solidFill>
                            <a:srgbClr val="000000"/>
                          </a:solidFill>
                          <a:latin typeface="Comfortaa"/>
                          <a:ea typeface="Comfortaa"/>
                          <a:cs typeface="Comfortaa"/>
                          <a:sym typeface="Comfortaa"/>
                        </a:rPr>
                        <a:t>17th July 2026</a:t>
                      </a:r>
                      <a:endParaRPr sz="1200" u="none" strike="noStrike" cap="none"/>
                    </a:p>
                    <a:p>
                      <a:pPr marL="0" marR="0" lvl="0" indent="0" algn="l" rtl="0">
                        <a:spcBef>
                          <a:spcPts val="800"/>
                        </a:spcBef>
                        <a:spcAft>
                          <a:spcPts val="0"/>
                        </a:spcAft>
                        <a:buClr>
                          <a:srgbClr val="000000"/>
                        </a:buClr>
                        <a:buSzPts val="1200"/>
                        <a:buFont typeface="Comfortaa"/>
                        <a:buNone/>
                      </a:pPr>
                      <a:r>
                        <a:rPr lang="en-GB" sz="1200" b="1" i="0" u="none" strike="noStrike" cap="none">
                          <a:solidFill>
                            <a:srgbClr val="000000"/>
                          </a:solidFill>
                          <a:latin typeface="Comfortaa"/>
                          <a:ea typeface="Comfortaa"/>
                          <a:cs typeface="Comfortaa"/>
                          <a:sym typeface="Comfortaa"/>
                        </a:rPr>
                        <a:t>14:00pm - 15:00pm</a:t>
                      </a:r>
                      <a:endParaRPr sz="1200" u="none" strike="noStrike" cap="none"/>
                    </a:p>
                  </a:txBody>
                  <a:tcPr marL="40700" marR="40700" marT="40700" marB="40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Clr>
                          <a:srgbClr val="000000"/>
                        </a:buClr>
                        <a:buSzPts val="1200"/>
                        <a:buFont typeface="Comfortaa"/>
                        <a:buNone/>
                      </a:pPr>
                      <a:r>
                        <a:rPr lang="en-GB" sz="1200" b="1" i="0" u="none" strike="noStrike" cap="none">
                          <a:solidFill>
                            <a:srgbClr val="000000"/>
                          </a:solidFill>
                          <a:latin typeface="Comfortaa"/>
                          <a:ea typeface="Comfortaa"/>
                          <a:cs typeface="Comfortaa"/>
                          <a:sym typeface="Comfortaa"/>
                        </a:rPr>
                        <a:t>EYFS Classroom Visit</a:t>
                      </a:r>
                      <a:endParaRPr sz="1200" u="none" strike="noStrike" cap="none"/>
                    </a:p>
                    <a:p>
                      <a:pPr marL="0" marR="0" lvl="0" indent="0" algn="l" rtl="0">
                        <a:spcBef>
                          <a:spcPts val="0"/>
                        </a:spcBef>
                        <a:spcAft>
                          <a:spcPts val="0"/>
                        </a:spcAft>
                        <a:buClr>
                          <a:srgbClr val="000000"/>
                        </a:buClr>
                        <a:buSzPts val="1200"/>
                        <a:buFont typeface="Comfortaa"/>
                        <a:buNone/>
                      </a:pPr>
                      <a:r>
                        <a:rPr lang="en-GB" sz="1200" b="0" i="0" u="none" strike="noStrike" cap="none">
                          <a:solidFill>
                            <a:srgbClr val="000000"/>
                          </a:solidFill>
                          <a:latin typeface="Comfortaa"/>
                          <a:ea typeface="Comfortaa"/>
                          <a:cs typeface="Comfortaa"/>
                          <a:sym typeface="Comfortaa"/>
                        </a:rPr>
                        <a:t>Unaccompanied, children to be dropped off and collected from school gates.</a:t>
                      </a:r>
                      <a:endParaRPr sz="1200" u="none" strike="noStrike" cap="none"/>
                    </a:p>
                  </a:txBody>
                  <a:tcPr marL="40700" marR="40700" marT="40700" marB="40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57500">
                <a:tc>
                  <a:txBody>
                    <a:bodyPr/>
                    <a:lstStyle/>
                    <a:p>
                      <a:pPr marL="0" marR="0" lvl="0" indent="0" algn="l" rtl="0">
                        <a:spcBef>
                          <a:spcPts val="0"/>
                        </a:spcBef>
                        <a:spcAft>
                          <a:spcPts val="0"/>
                        </a:spcAft>
                        <a:buClr>
                          <a:srgbClr val="000000"/>
                        </a:buClr>
                        <a:buSzPts val="1200"/>
                        <a:buFont typeface="Comfortaa"/>
                        <a:buNone/>
                      </a:pPr>
                      <a:r>
                        <a:rPr lang="en-GB" sz="1200" b="1" i="0" u="none" strike="noStrike" cap="none">
                          <a:solidFill>
                            <a:srgbClr val="000000"/>
                          </a:solidFill>
                          <a:latin typeface="Comfortaa"/>
                          <a:ea typeface="Comfortaa"/>
                          <a:cs typeface="Comfortaa"/>
                          <a:sym typeface="Comfortaa"/>
                        </a:rPr>
                        <a:t>Wednesday 22nd July 2026</a:t>
                      </a:r>
                      <a:endParaRPr sz="1200" u="none" strike="noStrike" cap="none"/>
                    </a:p>
                    <a:p>
                      <a:pPr marL="0" marR="0" lvl="0" indent="0" algn="l" rtl="0">
                        <a:spcBef>
                          <a:spcPts val="0"/>
                        </a:spcBef>
                        <a:spcAft>
                          <a:spcPts val="0"/>
                        </a:spcAft>
                        <a:buClr>
                          <a:srgbClr val="000000"/>
                        </a:buClr>
                        <a:buSzPts val="1200"/>
                        <a:buFont typeface="Comfortaa"/>
                        <a:buNone/>
                      </a:pPr>
                      <a:r>
                        <a:rPr lang="en-GB" sz="1200" b="1" i="0" u="none" strike="noStrike" cap="none">
                          <a:solidFill>
                            <a:srgbClr val="000000"/>
                          </a:solidFill>
                          <a:latin typeface="Comfortaa"/>
                          <a:ea typeface="Comfortaa"/>
                          <a:cs typeface="Comfortaa"/>
                          <a:sym typeface="Comfortaa"/>
                        </a:rPr>
                        <a:t>lunchtime</a:t>
                      </a:r>
                      <a:endParaRPr sz="1200" u="none" strike="noStrike" cap="none"/>
                    </a:p>
                  </a:txBody>
                  <a:tcPr marL="40700" marR="40700" marT="40700" marB="40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Clr>
                          <a:srgbClr val="000000"/>
                        </a:buClr>
                        <a:buSzPts val="1200"/>
                        <a:buFont typeface="Comfortaa"/>
                        <a:buNone/>
                      </a:pPr>
                      <a:r>
                        <a:rPr lang="en-GB" sz="1200" b="0" i="0" u="none" strike="noStrike" cap="none">
                          <a:solidFill>
                            <a:srgbClr val="000000"/>
                          </a:solidFill>
                          <a:latin typeface="Comfortaa"/>
                          <a:ea typeface="Comfortaa"/>
                          <a:cs typeface="Comfortaa"/>
                          <a:sym typeface="Comfortaa"/>
                        </a:rPr>
                        <a:t>School closes for summer break -  Please ensure summer learning bags have been collected from the school office.</a:t>
                      </a:r>
                      <a:endParaRPr sz="1200" u="none" strike="noStrike" cap="none"/>
                    </a:p>
                  </a:txBody>
                  <a:tcPr marL="40700" marR="40700" marT="40700" marB="40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561450">
                <a:tc>
                  <a:txBody>
                    <a:bodyPr/>
                    <a:lstStyle/>
                    <a:p>
                      <a:pPr marL="0" marR="0" lvl="0" indent="0" algn="l" rtl="0">
                        <a:spcBef>
                          <a:spcPts val="0"/>
                        </a:spcBef>
                        <a:spcAft>
                          <a:spcPts val="0"/>
                        </a:spcAft>
                        <a:buClr>
                          <a:srgbClr val="000000"/>
                        </a:buClr>
                        <a:buSzPts val="1200"/>
                        <a:buFont typeface="Comfortaa"/>
                        <a:buNone/>
                      </a:pPr>
                      <a:r>
                        <a:rPr lang="en-GB" sz="1200" b="1" i="0" u="none" strike="noStrike" cap="none">
                          <a:solidFill>
                            <a:srgbClr val="000000"/>
                          </a:solidFill>
                          <a:latin typeface="Comfortaa"/>
                          <a:ea typeface="Comfortaa"/>
                          <a:cs typeface="Comfortaa"/>
                          <a:sym typeface="Comfortaa"/>
                        </a:rPr>
                        <a:t>Thursday 3rd September</a:t>
                      </a:r>
                      <a:r>
                        <a:rPr lang="en-GB" sz="1200" b="0" i="0" u="none" strike="noStrike" cap="none">
                          <a:solidFill>
                            <a:srgbClr val="000000"/>
                          </a:solidFill>
                          <a:latin typeface="Comfortaa"/>
                          <a:ea typeface="Comfortaa"/>
                          <a:cs typeface="Comfortaa"/>
                          <a:sym typeface="Comfortaa"/>
                        </a:rPr>
                        <a:t> </a:t>
                      </a:r>
                      <a:r>
                        <a:rPr lang="en-GB" sz="1200" b="1" i="0" u="none" strike="noStrike" cap="none">
                          <a:solidFill>
                            <a:srgbClr val="000000"/>
                          </a:solidFill>
                          <a:latin typeface="Comfortaa"/>
                          <a:ea typeface="Comfortaa"/>
                          <a:cs typeface="Comfortaa"/>
                          <a:sym typeface="Comfortaa"/>
                        </a:rPr>
                        <a:t>2026</a:t>
                      </a:r>
                      <a:endParaRPr sz="1200" u="none" strike="noStrike" cap="none"/>
                    </a:p>
                    <a:p>
                      <a:pPr marL="0" marR="0" lvl="0" indent="0" algn="l" rtl="0">
                        <a:spcBef>
                          <a:spcPts val="800"/>
                        </a:spcBef>
                        <a:spcAft>
                          <a:spcPts val="0"/>
                        </a:spcAft>
                        <a:buClr>
                          <a:srgbClr val="000000"/>
                        </a:buClr>
                        <a:buSzPts val="1200"/>
                        <a:buFont typeface="Comfortaa"/>
                        <a:buNone/>
                      </a:pPr>
                      <a:r>
                        <a:rPr lang="en-GB" sz="1200" b="1" i="0" u="none" strike="noStrike" cap="none">
                          <a:solidFill>
                            <a:srgbClr val="000000"/>
                          </a:solidFill>
                          <a:latin typeface="Comfortaa"/>
                          <a:ea typeface="Comfortaa"/>
                          <a:cs typeface="Comfortaa"/>
                          <a:sym typeface="Comfortaa"/>
                        </a:rPr>
                        <a:t>9:00am - 11am</a:t>
                      </a:r>
                      <a:endParaRPr sz="1200" u="none" strike="noStrike" cap="none"/>
                    </a:p>
                  </a:txBody>
                  <a:tcPr marL="40700" marR="40700" marT="40700" marB="40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Clr>
                          <a:srgbClr val="000000"/>
                        </a:buClr>
                        <a:buSzPts val="1200"/>
                        <a:buFont typeface="Comfortaa"/>
                        <a:buNone/>
                      </a:pPr>
                      <a:r>
                        <a:rPr lang="en-GB" sz="1200" b="1" i="0" u="none" strike="noStrike" cap="none">
                          <a:solidFill>
                            <a:srgbClr val="000000"/>
                          </a:solidFill>
                          <a:latin typeface="Comfortaa"/>
                          <a:ea typeface="Comfortaa"/>
                          <a:cs typeface="Comfortaa"/>
                          <a:sym typeface="Comfortaa"/>
                        </a:rPr>
                        <a:t>First Day at School </a:t>
                      </a:r>
                      <a:endParaRPr sz="1200" u="none" strike="noStrike" cap="none"/>
                    </a:p>
                    <a:p>
                      <a:pPr marL="0" marR="0" lvl="0" indent="0" algn="l" rtl="0">
                        <a:spcBef>
                          <a:spcPts val="0"/>
                        </a:spcBef>
                        <a:spcAft>
                          <a:spcPts val="0"/>
                        </a:spcAft>
                        <a:buClr>
                          <a:srgbClr val="000000"/>
                        </a:buClr>
                        <a:buSzPts val="1200"/>
                        <a:buFont typeface="Comfortaa"/>
                        <a:buNone/>
                      </a:pPr>
                      <a:r>
                        <a:rPr lang="en-GB" sz="1200" b="0" i="0" u="none" strike="noStrike" cap="none">
                          <a:solidFill>
                            <a:srgbClr val="000000"/>
                          </a:solidFill>
                          <a:latin typeface="Comfortaa"/>
                          <a:ea typeface="Comfortaa"/>
                          <a:cs typeface="Comfortaa"/>
                          <a:sym typeface="Comfortaa"/>
                        </a:rPr>
                        <a:t>Morning visit, unaccompanied</a:t>
                      </a:r>
                      <a:endParaRPr sz="1200" u="none" strike="noStrike" cap="none"/>
                    </a:p>
                  </a:txBody>
                  <a:tcPr marL="40700" marR="40700" marT="40700" marB="40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561450">
                <a:tc>
                  <a:txBody>
                    <a:bodyPr/>
                    <a:lstStyle/>
                    <a:p>
                      <a:pPr marL="0" marR="0" lvl="0" indent="0" algn="l" rtl="0">
                        <a:spcBef>
                          <a:spcPts val="0"/>
                        </a:spcBef>
                        <a:spcAft>
                          <a:spcPts val="0"/>
                        </a:spcAft>
                        <a:buClr>
                          <a:srgbClr val="000000"/>
                        </a:buClr>
                        <a:buSzPts val="1200"/>
                        <a:buFont typeface="Comfortaa"/>
                        <a:buNone/>
                      </a:pPr>
                      <a:r>
                        <a:rPr lang="en-GB" sz="1200" b="1" i="0" u="none" strike="noStrike" cap="none">
                          <a:solidFill>
                            <a:srgbClr val="000000"/>
                          </a:solidFill>
                          <a:latin typeface="Comfortaa"/>
                          <a:ea typeface="Comfortaa"/>
                          <a:cs typeface="Comfortaa"/>
                          <a:sym typeface="Comfortaa"/>
                        </a:rPr>
                        <a:t>Friday 4th September 2026</a:t>
                      </a:r>
                      <a:r>
                        <a:rPr lang="en-GB" sz="1200" b="0" i="0" u="none" strike="noStrike" cap="none">
                          <a:solidFill>
                            <a:srgbClr val="000000"/>
                          </a:solidFill>
                          <a:latin typeface="Comfortaa"/>
                          <a:ea typeface="Comfortaa"/>
                          <a:cs typeface="Comfortaa"/>
                          <a:sym typeface="Comfortaa"/>
                        </a:rPr>
                        <a:t> </a:t>
                      </a:r>
                      <a:endParaRPr sz="1200" u="none" strike="noStrike" cap="none"/>
                    </a:p>
                    <a:p>
                      <a:pPr marL="0" marR="0" lvl="0" indent="0" algn="l" rtl="0">
                        <a:spcBef>
                          <a:spcPts val="800"/>
                        </a:spcBef>
                        <a:spcAft>
                          <a:spcPts val="0"/>
                        </a:spcAft>
                        <a:buClr>
                          <a:srgbClr val="000000"/>
                        </a:buClr>
                        <a:buSzPts val="1200"/>
                        <a:buFont typeface="Comfortaa"/>
                        <a:buNone/>
                      </a:pPr>
                      <a:r>
                        <a:rPr lang="en-GB" sz="1200" b="1" i="0" u="none" strike="noStrike" cap="none">
                          <a:solidFill>
                            <a:srgbClr val="000000"/>
                          </a:solidFill>
                          <a:latin typeface="Comfortaa"/>
                          <a:ea typeface="Comfortaa"/>
                          <a:cs typeface="Comfortaa"/>
                          <a:sym typeface="Comfortaa"/>
                        </a:rPr>
                        <a:t>9:00am - 12:15pm</a:t>
                      </a:r>
                      <a:endParaRPr sz="1200" u="none" strike="noStrike" cap="none"/>
                    </a:p>
                  </a:txBody>
                  <a:tcPr marL="40700" marR="40700" marT="40700" marB="40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Clr>
                          <a:srgbClr val="000000"/>
                        </a:buClr>
                        <a:buSzPts val="1200"/>
                        <a:buFont typeface="Comfortaa"/>
                        <a:buNone/>
                      </a:pPr>
                      <a:r>
                        <a:rPr lang="en-GB" sz="1200" b="1" i="0" u="none" strike="noStrike" cap="none">
                          <a:solidFill>
                            <a:srgbClr val="000000"/>
                          </a:solidFill>
                          <a:latin typeface="Comfortaa"/>
                          <a:ea typeface="Comfortaa"/>
                          <a:cs typeface="Comfortaa"/>
                          <a:sym typeface="Comfortaa"/>
                        </a:rPr>
                        <a:t>Morning and Lunch at School</a:t>
                      </a:r>
                      <a:endParaRPr sz="1200" u="none" strike="noStrike" cap="none"/>
                    </a:p>
                  </a:txBody>
                  <a:tcPr marL="40700" marR="40700" marT="40700" marB="40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561450">
                <a:tc>
                  <a:txBody>
                    <a:bodyPr/>
                    <a:lstStyle/>
                    <a:p>
                      <a:pPr marL="0" marR="0" lvl="0" indent="0" algn="l" rtl="0">
                        <a:spcBef>
                          <a:spcPts val="0"/>
                        </a:spcBef>
                        <a:spcAft>
                          <a:spcPts val="0"/>
                        </a:spcAft>
                        <a:buClr>
                          <a:srgbClr val="000000"/>
                        </a:buClr>
                        <a:buSzPts val="1200"/>
                        <a:buFont typeface="Comfortaa"/>
                        <a:buNone/>
                      </a:pPr>
                      <a:r>
                        <a:rPr lang="en-GB" sz="1200" b="1" i="0" u="none" strike="noStrike" cap="none">
                          <a:solidFill>
                            <a:srgbClr val="000000"/>
                          </a:solidFill>
                          <a:latin typeface="Comfortaa"/>
                          <a:ea typeface="Comfortaa"/>
                          <a:cs typeface="Comfortaa"/>
                          <a:sym typeface="Comfortaa"/>
                        </a:rPr>
                        <a:t>Monday 7</a:t>
                      </a:r>
                      <a:r>
                        <a:rPr lang="en-GB" sz="1200" b="1" i="0" u="none" strike="noStrike" cap="none" baseline="30000">
                          <a:solidFill>
                            <a:srgbClr val="000000"/>
                          </a:solidFill>
                          <a:latin typeface="Comfortaa"/>
                          <a:ea typeface="Comfortaa"/>
                          <a:cs typeface="Comfortaa"/>
                          <a:sym typeface="Comfortaa"/>
                        </a:rPr>
                        <a:t>th</a:t>
                      </a:r>
                      <a:r>
                        <a:rPr lang="en-GB" sz="1200" b="1" i="0" u="none" strike="noStrike" cap="none">
                          <a:solidFill>
                            <a:srgbClr val="000000"/>
                          </a:solidFill>
                          <a:latin typeface="Comfortaa"/>
                          <a:ea typeface="Comfortaa"/>
                          <a:cs typeface="Comfortaa"/>
                          <a:sym typeface="Comfortaa"/>
                        </a:rPr>
                        <a:t> September</a:t>
                      </a:r>
                      <a:r>
                        <a:rPr lang="en-GB" sz="1200" b="0" i="0" u="none" strike="noStrike" cap="none">
                          <a:solidFill>
                            <a:srgbClr val="000000"/>
                          </a:solidFill>
                          <a:latin typeface="Comfortaa"/>
                          <a:ea typeface="Comfortaa"/>
                          <a:cs typeface="Comfortaa"/>
                          <a:sym typeface="Comfortaa"/>
                        </a:rPr>
                        <a:t> </a:t>
                      </a:r>
                      <a:r>
                        <a:rPr lang="en-GB" sz="1200" b="1" i="0" u="none" strike="noStrike" cap="none">
                          <a:solidFill>
                            <a:srgbClr val="000000"/>
                          </a:solidFill>
                          <a:latin typeface="Comfortaa"/>
                          <a:ea typeface="Comfortaa"/>
                          <a:cs typeface="Comfortaa"/>
                          <a:sym typeface="Comfortaa"/>
                        </a:rPr>
                        <a:t>2026 </a:t>
                      </a:r>
                      <a:endParaRPr sz="1200" u="none" strike="noStrike" cap="none"/>
                    </a:p>
                    <a:p>
                      <a:pPr marL="0" marR="0" lvl="0" indent="0" algn="l" rtl="0">
                        <a:spcBef>
                          <a:spcPts val="800"/>
                        </a:spcBef>
                        <a:spcAft>
                          <a:spcPts val="0"/>
                        </a:spcAft>
                        <a:buClr>
                          <a:srgbClr val="000000"/>
                        </a:buClr>
                        <a:buSzPts val="1200"/>
                        <a:buFont typeface="Comfortaa"/>
                        <a:buNone/>
                      </a:pPr>
                      <a:r>
                        <a:rPr lang="en-GB" sz="1200" b="1" i="0" u="none" strike="noStrike" cap="none">
                          <a:solidFill>
                            <a:srgbClr val="000000"/>
                          </a:solidFill>
                          <a:latin typeface="Comfortaa"/>
                          <a:ea typeface="Comfortaa"/>
                          <a:cs typeface="Comfortaa"/>
                          <a:sym typeface="Comfortaa"/>
                        </a:rPr>
                        <a:t>8:45am - 15:10pm</a:t>
                      </a:r>
                      <a:endParaRPr sz="1200" u="none" strike="noStrike" cap="none"/>
                    </a:p>
                  </a:txBody>
                  <a:tcPr marL="40700" marR="40700" marT="40700" marB="40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Clr>
                          <a:srgbClr val="000000"/>
                        </a:buClr>
                        <a:buSzPts val="1200"/>
                        <a:buFont typeface="Comfortaa"/>
                        <a:buNone/>
                      </a:pPr>
                      <a:r>
                        <a:rPr lang="en-GB" sz="1200" b="1" i="0" u="none" strike="noStrike" cap="none">
                          <a:solidFill>
                            <a:srgbClr val="000000"/>
                          </a:solidFill>
                          <a:latin typeface="Comfortaa"/>
                          <a:ea typeface="Comfortaa"/>
                          <a:cs typeface="Comfortaa"/>
                          <a:sym typeface="Comfortaa"/>
                        </a:rPr>
                        <a:t>Full time at school</a:t>
                      </a:r>
                      <a:endParaRPr sz="1200" u="none" strike="noStrike" cap="none"/>
                    </a:p>
                    <a:p>
                      <a:pPr marL="0" marR="0" lvl="0" indent="0" algn="l" rtl="0">
                        <a:spcBef>
                          <a:spcPts val="0"/>
                        </a:spcBef>
                        <a:spcAft>
                          <a:spcPts val="0"/>
                        </a:spcAft>
                        <a:buClr>
                          <a:srgbClr val="000000"/>
                        </a:buClr>
                        <a:buSzPts val="1200"/>
                        <a:buFont typeface="Comfortaa"/>
                        <a:buNone/>
                      </a:pPr>
                      <a:r>
                        <a:rPr lang="en-GB" sz="1200" b="0" i="0" u="none" strike="noStrike" cap="none">
                          <a:solidFill>
                            <a:srgbClr val="000000"/>
                          </a:solidFill>
                          <a:latin typeface="Comfortaa"/>
                          <a:ea typeface="Comfortaa"/>
                          <a:cs typeface="Comfortaa"/>
                          <a:sym typeface="Comfortaa"/>
                        </a:rPr>
                        <a:t>Drop off at school gates, collect from classroom at home time. </a:t>
                      </a:r>
                      <a:endParaRPr sz="1200" u="none" strike="noStrike" cap="none"/>
                    </a:p>
                  </a:txBody>
                  <a:tcPr marL="40700" marR="40700" marT="40700" marB="40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
        <p:nvSpPr>
          <p:cNvPr id="272" name="Google Shape;272;p13"/>
          <p:cNvSpPr txBox="1"/>
          <p:nvPr/>
        </p:nvSpPr>
        <p:spPr>
          <a:xfrm>
            <a:off x="8967995" y="1954599"/>
            <a:ext cx="30480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a:solidFill>
                  <a:schemeClr val="dk1"/>
                </a:solidFill>
                <a:latin typeface="Trebuchet MS"/>
                <a:ea typeface="Trebuchet MS"/>
                <a:cs typeface="Trebuchet MS"/>
                <a:sym typeface="Trebuchet MS"/>
              </a:rPr>
              <a:t>One size does not fit all, we will make adaptions for your individual child where needed.</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7"/>
          <p:cNvSpPr txBox="1">
            <a:spLocks noGrp="1"/>
          </p:cNvSpPr>
          <p:nvPr>
            <p:ph type="body" idx="1"/>
          </p:nvPr>
        </p:nvSpPr>
        <p:spPr>
          <a:xfrm>
            <a:off x="113649" y="2942575"/>
            <a:ext cx="10020000" cy="44781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920"/>
              <a:buChar char="►"/>
            </a:pPr>
            <a:r>
              <a:rPr lang="en-GB" sz="2400">
                <a:latin typeface="Arial"/>
                <a:ea typeface="Arial"/>
                <a:cs typeface="Arial"/>
                <a:sym typeface="Arial"/>
              </a:rPr>
              <a:t>Thank you so much for your time this evening</a:t>
            </a:r>
            <a:endParaRPr/>
          </a:p>
          <a:p>
            <a:pPr marL="342900" lvl="0" indent="-220980" algn="l" rtl="0">
              <a:spcBef>
                <a:spcPts val="1000"/>
              </a:spcBef>
              <a:spcAft>
                <a:spcPts val="0"/>
              </a:spcAft>
              <a:buSzPts val="1920"/>
              <a:buNone/>
            </a:pPr>
            <a:endParaRPr sz="2400">
              <a:latin typeface="Arial"/>
              <a:ea typeface="Arial"/>
              <a:cs typeface="Arial"/>
              <a:sym typeface="Arial"/>
            </a:endParaRPr>
          </a:p>
          <a:p>
            <a:pPr marL="342900" lvl="0" indent="-342900" algn="l" rtl="0">
              <a:spcBef>
                <a:spcPts val="1000"/>
              </a:spcBef>
              <a:spcAft>
                <a:spcPts val="0"/>
              </a:spcAft>
              <a:buSzPts val="1920"/>
              <a:buChar char="►"/>
            </a:pPr>
            <a:r>
              <a:rPr lang="en-GB" sz="2400">
                <a:latin typeface="Arial"/>
                <a:ea typeface="Arial"/>
                <a:cs typeface="Arial"/>
                <a:sym typeface="Arial"/>
              </a:rPr>
              <a:t>Contact details for school:</a:t>
            </a:r>
            <a:endParaRPr/>
          </a:p>
          <a:p>
            <a:pPr marL="342900" lvl="0" indent="-342900" algn="l" rtl="0">
              <a:spcBef>
                <a:spcPts val="1000"/>
              </a:spcBef>
              <a:spcAft>
                <a:spcPts val="0"/>
              </a:spcAft>
              <a:buSzPts val="1920"/>
              <a:buChar char="►"/>
            </a:pPr>
            <a:r>
              <a:rPr lang="en-GB" sz="2400">
                <a:latin typeface="Arial"/>
                <a:ea typeface="Arial"/>
                <a:cs typeface="Arial"/>
                <a:sym typeface="Arial"/>
              </a:rPr>
              <a:t>01606 832321 </a:t>
            </a:r>
            <a:endParaRPr/>
          </a:p>
          <a:p>
            <a:pPr marL="342900" lvl="0" indent="-342900" algn="l" rtl="0">
              <a:spcBef>
                <a:spcPts val="1000"/>
              </a:spcBef>
              <a:spcAft>
                <a:spcPts val="0"/>
              </a:spcAft>
              <a:buSzPts val="1920"/>
              <a:buChar char="►"/>
            </a:pPr>
            <a:r>
              <a:rPr lang="en-GB" sz="2400">
                <a:latin typeface="Arial"/>
                <a:ea typeface="Arial"/>
                <a:cs typeface="Arial"/>
                <a:sym typeface="Arial"/>
              </a:rPr>
              <a:t>admin@wimboldsley.cheshire.sch.uk </a:t>
            </a:r>
            <a:endParaRPr sz="2400">
              <a:latin typeface="Arial"/>
              <a:ea typeface="Arial"/>
              <a:cs typeface="Arial"/>
              <a:sym typeface="Arial"/>
            </a:endParaRPr>
          </a:p>
          <a:p>
            <a:pPr marL="342900" lvl="0" indent="-373380" algn="l" rtl="0">
              <a:spcBef>
                <a:spcPts val="1000"/>
              </a:spcBef>
              <a:spcAft>
                <a:spcPts val="0"/>
              </a:spcAft>
              <a:buSzPts val="2400"/>
              <a:buFont typeface="Arial"/>
              <a:buChar char="►"/>
            </a:pPr>
            <a:endParaRPr sz="2400">
              <a:latin typeface="Arial"/>
              <a:ea typeface="Arial"/>
              <a:cs typeface="Arial"/>
              <a:sym typeface="Arial"/>
            </a:endParaRPr>
          </a:p>
          <a:p>
            <a:pPr marL="342900" lvl="0" indent="-342900" algn="l" rtl="0">
              <a:spcBef>
                <a:spcPts val="1000"/>
              </a:spcBef>
              <a:spcAft>
                <a:spcPts val="0"/>
              </a:spcAft>
              <a:buSzPts val="1920"/>
              <a:buChar char="►"/>
            </a:pPr>
            <a:r>
              <a:rPr lang="en-GB" u="sng">
                <a:solidFill>
                  <a:schemeClr val="hlink"/>
                </a:solidFill>
                <a:hlinkClick r:id="rId3"/>
              </a:rPr>
              <a:t>https://www.wimboldsleyprimaryschool.co.uk/</a:t>
            </a:r>
            <a:endParaRPr/>
          </a:p>
          <a:p>
            <a:pPr marL="342900" lvl="0" indent="-312420" algn="l" rtl="0">
              <a:spcBef>
                <a:spcPts val="1000"/>
              </a:spcBef>
              <a:spcAft>
                <a:spcPts val="0"/>
              </a:spcAft>
              <a:buSzPts val="1440"/>
              <a:buChar char="►"/>
            </a:pPr>
            <a:endParaRPr/>
          </a:p>
        </p:txBody>
      </p:sp>
      <p:pic>
        <p:nvPicPr>
          <p:cNvPr id="278" name="Google Shape;278;p17"/>
          <p:cNvPicPr preferRelativeResize="0"/>
          <p:nvPr/>
        </p:nvPicPr>
        <p:blipFill>
          <a:blip r:embed="rId4">
            <a:alphaModFix/>
          </a:blip>
          <a:stretch>
            <a:fillRect/>
          </a:stretch>
        </p:blipFill>
        <p:spPr>
          <a:xfrm>
            <a:off x="0" y="0"/>
            <a:ext cx="9464700" cy="28329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
          <p:cNvSpPr txBox="1">
            <a:spLocks noGrp="1"/>
          </p:cNvSpPr>
          <p:nvPr>
            <p:ph type="body" idx="1"/>
          </p:nvPr>
        </p:nvSpPr>
        <p:spPr>
          <a:xfrm>
            <a:off x="206552" y="778378"/>
            <a:ext cx="11778900" cy="4351200"/>
          </a:xfrm>
          <a:prstGeom prst="rect">
            <a:avLst/>
          </a:prstGeom>
          <a:noFill/>
          <a:ln>
            <a:noFill/>
          </a:ln>
        </p:spPr>
        <p:txBody>
          <a:bodyPr spcFirstLastPara="1" wrap="square" lIns="91425" tIns="45700" rIns="91425" bIns="45700" anchor="t" anchorCtr="0">
            <a:normAutofit fontScale="25000" lnSpcReduction="20000"/>
          </a:bodyPr>
          <a:lstStyle/>
          <a:p>
            <a:pPr marL="342900" lvl="0" indent="-355600" algn="l" rtl="0">
              <a:lnSpc>
                <a:spcPct val="170000"/>
              </a:lnSpc>
              <a:spcBef>
                <a:spcPts val="0"/>
              </a:spcBef>
              <a:spcAft>
                <a:spcPts val="0"/>
              </a:spcAft>
              <a:buSzPct val="82222"/>
              <a:buChar char="►"/>
            </a:pPr>
            <a:r>
              <a:rPr lang="en-GB" sz="7200">
                <a:latin typeface="Arial"/>
                <a:ea typeface="Arial"/>
                <a:cs typeface="Arial"/>
                <a:sym typeface="Arial"/>
              </a:rPr>
              <a:t>I am proud to say that Wimboldsley is one of the family of schools that are part of Concordia Multi Academy Trust. As Chief Executive Officer I am excited that you have chosen us at the start of your child’s educational journey. Our Trust prides itself on providing the highest levels of education to each and every child within our schools and we are confident that your child with thrive within Wimboldsley Community Primary School. </a:t>
            </a:r>
            <a:endParaRPr sz="2600"/>
          </a:p>
          <a:p>
            <a:pPr marL="342900" lvl="0" indent="-355600" algn="l" rtl="0">
              <a:lnSpc>
                <a:spcPct val="170000"/>
              </a:lnSpc>
              <a:spcBef>
                <a:spcPts val="1000"/>
              </a:spcBef>
              <a:spcAft>
                <a:spcPts val="0"/>
              </a:spcAft>
              <a:buSzPct val="82222"/>
              <a:buChar char="►"/>
            </a:pPr>
            <a:r>
              <a:rPr lang="en-GB" sz="7200">
                <a:latin typeface="Arial"/>
                <a:ea typeface="Arial"/>
                <a:cs typeface="Arial"/>
                <a:sym typeface="Arial"/>
              </a:rPr>
              <a:t>This is an exciting time for you and your family and we understand there may also be mixed emotions – joy, anticipation, and perhaps a touch of nervousness. Within our Trust, we strive to make the introduction to school as smooth and positive as possible for all of our new starters. </a:t>
            </a:r>
            <a:endParaRPr sz="2600"/>
          </a:p>
          <a:p>
            <a:pPr marL="342900" lvl="0" indent="-355600" algn="l" rtl="0">
              <a:lnSpc>
                <a:spcPct val="170000"/>
              </a:lnSpc>
              <a:spcBef>
                <a:spcPts val="1000"/>
              </a:spcBef>
              <a:spcAft>
                <a:spcPts val="0"/>
              </a:spcAft>
              <a:buSzPct val="82222"/>
              <a:buChar char="►"/>
            </a:pPr>
            <a:r>
              <a:rPr lang="en-GB" sz="7200">
                <a:latin typeface="Arial"/>
                <a:ea typeface="Arial"/>
                <a:cs typeface="Arial"/>
                <a:sym typeface="Arial"/>
              </a:rPr>
              <a:t>We are a vibrant and inclusive Trust, with a strong focus on nurturing young minds and fostering a love of learning. Our schools, including Wimboldsley, provide a stimulating and supportive environment where every child can flourish. </a:t>
            </a:r>
            <a:endParaRPr sz="2600"/>
          </a:p>
          <a:p>
            <a:pPr marL="342900" lvl="0" indent="-355600" algn="l" rtl="0">
              <a:lnSpc>
                <a:spcPct val="170000"/>
              </a:lnSpc>
              <a:spcBef>
                <a:spcPts val="1000"/>
              </a:spcBef>
              <a:spcAft>
                <a:spcPts val="0"/>
              </a:spcAft>
              <a:buSzPct val="82222"/>
              <a:buChar char="►"/>
            </a:pPr>
            <a:r>
              <a:rPr lang="en-GB" sz="7200">
                <a:latin typeface="Arial"/>
                <a:ea typeface="Arial"/>
                <a:cs typeface="Arial"/>
                <a:sym typeface="Arial"/>
              </a:rPr>
              <a:t>I look forward to meeting your little one and hopefully getting to know you over the coming years. </a:t>
            </a:r>
            <a:endParaRPr sz="2600"/>
          </a:p>
          <a:p>
            <a:pPr marL="0" lvl="0" indent="0" algn="l" rtl="0">
              <a:lnSpc>
                <a:spcPct val="170000"/>
              </a:lnSpc>
              <a:spcBef>
                <a:spcPts val="1000"/>
              </a:spcBef>
              <a:spcAft>
                <a:spcPts val="0"/>
              </a:spcAft>
              <a:buNone/>
            </a:pPr>
            <a:r>
              <a:rPr lang="en-GB" sz="1350">
                <a:solidFill>
                  <a:srgbClr val="323130"/>
                </a:solidFill>
                <a:highlight>
                  <a:srgbClr val="FFFFFF"/>
                </a:highlight>
                <a:latin typeface="Roboto"/>
                <a:ea typeface="Roboto"/>
                <a:cs typeface="Roboto"/>
                <a:sym typeface="Roboto"/>
              </a:rPr>
              <a:t>   </a:t>
            </a:r>
            <a:r>
              <a:rPr lang="en-GB" sz="9200">
                <a:latin typeface="Arial"/>
                <a:ea typeface="Arial"/>
                <a:cs typeface="Arial"/>
                <a:sym typeface="Arial"/>
              </a:rPr>
              <a:t>Chris Davis CEO </a:t>
            </a:r>
            <a:endParaRPr sz="4200"/>
          </a:p>
          <a:p>
            <a:pPr marL="342900" lvl="0" indent="-320040" algn="l" rtl="0">
              <a:spcBef>
                <a:spcPts val="1000"/>
              </a:spcBef>
              <a:spcAft>
                <a:spcPts val="0"/>
              </a:spcAft>
              <a:buSzPct val="80000"/>
              <a:buNone/>
            </a:pPr>
            <a:endParaRPr/>
          </a:p>
          <a:p>
            <a:pPr marL="342900" lvl="0" indent="-320040" algn="l" rtl="0">
              <a:spcBef>
                <a:spcPts val="1000"/>
              </a:spcBef>
              <a:spcAft>
                <a:spcPts val="0"/>
              </a:spcAft>
              <a:buSzPct val="800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3600"/>
              <a:buFont typeface="Arial"/>
              <a:buNone/>
            </a:pPr>
            <a:r>
              <a:rPr lang="en-GB">
                <a:solidFill>
                  <a:schemeClr val="dk1"/>
                </a:solidFill>
                <a:latin typeface="Arial"/>
                <a:ea typeface="Arial"/>
                <a:cs typeface="Arial"/>
                <a:sym typeface="Arial"/>
              </a:rPr>
              <a:t>Our leadership team</a:t>
            </a:r>
            <a:endParaRPr/>
          </a:p>
        </p:txBody>
      </p:sp>
      <p:pic>
        <p:nvPicPr>
          <p:cNvPr id="161" name="Google Shape;161;p3"/>
          <p:cNvPicPr preferRelativeResize="0">
            <a:picLocks noGrp="1"/>
          </p:cNvPicPr>
          <p:nvPr>
            <p:ph type="body" idx="1"/>
          </p:nvPr>
        </p:nvPicPr>
        <p:blipFill rotWithShape="1">
          <a:blip r:embed="rId3">
            <a:alphaModFix/>
          </a:blip>
          <a:srcRect/>
          <a:stretch/>
        </p:blipFill>
        <p:spPr>
          <a:xfrm>
            <a:off x="4455050" y="1930404"/>
            <a:ext cx="2486100" cy="3743400"/>
          </a:xfrm>
          <a:prstGeom prst="rect">
            <a:avLst/>
          </a:prstGeom>
          <a:noFill/>
          <a:ln>
            <a:noFill/>
          </a:ln>
        </p:spPr>
      </p:pic>
      <p:sp>
        <p:nvSpPr>
          <p:cNvPr id="162" name="Google Shape;162;p3"/>
          <p:cNvSpPr txBox="1"/>
          <p:nvPr/>
        </p:nvSpPr>
        <p:spPr>
          <a:xfrm>
            <a:off x="4061253" y="5077117"/>
            <a:ext cx="40695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0" i="0" u="none" strike="noStrike" cap="none">
                <a:solidFill>
                  <a:schemeClr val="dk1"/>
                </a:solidFill>
                <a:latin typeface="Trebuchet MS"/>
                <a:ea typeface="Trebuchet MS"/>
                <a:cs typeface="Trebuchet MS"/>
                <a:sym typeface="Trebuchet MS"/>
              </a:rPr>
              <a:t>Mrs C Hazeldine: Lead Teacher</a:t>
            </a:r>
            <a:endParaRPr/>
          </a:p>
        </p:txBody>
      </p:sp>
      <p:sp>
        <p:nvSpPr>
          <p:cNvPr id="163" name="Google Shape;163;p3"/>
          <p:cNvSpPr txBox="1"/>
          <p:nvPr/>
        </p:nvSpPr>
        <p:spPr>
          <a:xfrm>
            <a:off x="533965" y="5077119"/>
            <a:ext cx="33921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Trebuchet MS"/>
                <a:ea typeface="Trebuchet MS"/>
                <a:cs typeface="Trebuchet MS"/>
                <a:sym typeface="Trebuchet MS"/>
              </a:rPr>
              <a:t>Mrs S Macaskill: Head Teacher</a:t>
            </a:r>
            <a:endParaRPr/>
          </a:p>
        </p:txBody>
      </p:sp>
      <p:pic>
        <p:nvPicPr>
          <p:cNvPr id="164" name="Google Shape;164;p3"/>
          <p:cNvPicPr preferRelativeResize="0"/>
          <p:nvPr/>
        </p:nvPicPr>
        <p:blipFill rotWithShape="1">
          <a:blip r:embed="rId4">
            <a:alphaModFix/>
          </a:blip>
          <a:srcRect/>
          <a:stretch/>
        </p:blipFill>
        <p:spPr>
          <a:xfrm>
            <a:off x="1432861" y="2270054"/>
            <a:ext cx="1594330" cy="2467416"/>
          </a:xfrm>
          <a:prstGeom prst="rect">
            <a:avLst/>
          </a:prstGeom>
          <a:noFill/>
          <a:ln>
            <a:noFill/>
          </a:ln>
        </p:spPr>
      </p:pic>
      <p:pic>
        <p:nvPicPr>
          <p:cNvPr id="165" name="Google Shape;165;p3"/>
          <p:cNvPicPr preferRelativeResize="0"/>
          <p:nvPr/>
        </p:nvPicPr>
        <p:blipFill>
          <a:blip r:embed="rId5">
            <a:alphaModFix/>
          </a:blip>
          <a:stretch>
            <a:fillRect/>
          </a:stretch>
        </p:blipFill>
        <p:spPr>
          <a:xfrm>
            <a:off x="8369000" y="1804500"/>
            <a:ext cx="1987900" cy="3115874"/>
          </a:xfrm>
          <a:prstGeom prst="rect">
            <a:avLst/>
          </a:prstGeom>
          <a:noFill/>
          <a:ln>
            <a:noFill/>
          </a:ln>
        </p:spPr>
      </p:pic>
      <p:sp>
        <p:nvSpPr>
          <p:cNvPr id="166" name="Google Shape;166;p3"/>
          <p:cNvSpPr txBox="1"/>
          <p:nvPr/>
        </p:nvSpPr>
        <p:spPr>
          <a:xfrm>
            <a:off x="8130753" y="5077117"/>
            <a:ext cx="40695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Trebuchet MS"/>
                <a:ea typeface="Trebuchet MS"/>
                <a:cs typeface="Trebuchet MS"/>
                <a:sym typeface="Trebuchet MS"/>
              </a:rPr>
              <a:t>Miss C Copley</a:t>
            </a:r>
            <a:r>
              <a:rPr lang="en-GB" sz="1800" b="0" i="0" u="none" strike="noStrike" cap="none">
                <a:solidFill>
                  <a:schemeClr val="dk1"/>
                </a:solidFill>
                <a:latin typeface="Trebuchet MS"/>
                <a:ea typeface="Trebuchet MS"/>
                <a:cs typeface="Trebuchet MS"/>
                <a:sym typeface="Trebuchet MS"/>
              </a:rPr>
              <a:t>: </a:t>
            </a:r>
            <a:r>
              <a:rPr lang="en-GB" sz="1800">
                <a:solidFill>
                  <a:schemeClr val="dk1"/>
                </a:solidFill>
                <a:latin typeface="Trebuchet MS"/>
                <a:ea typeface="Trebuchet MS"/>
                <a:cs typeface="Trebuchet MS"/>
                <a:sym typeface="Trebuchet MS"/>
              </a:rPr>
              <a:t>SENDCO</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4"/>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3600"/>
              <a:buFont typeface="Arial"/>
              <a:buNone/>
            </a:pPr>
            <a:r>
              <a:rPr lang="en-GB">
                <a:solidFill>
                  <a:schemeClr val="dk1"/>
                </a:solidFill>
                <a:latin typeface="Arial"/>
                <a:ea typeface="Arial"/>
                <a:cs typeface="Arial"/>
                <a:sym typeface="Arial"/>
              </a:rPr>
              <a:t>Team EYFS</a:t>
            </a:r>
            <a:endParaRPr/>
          </a:p>
        </p:txBody>
      </p:sp>
      <p:pic>
        <p:nvPicPr>
          <p:cNvPr id="172" name="Google Shape;172;p4"/>
          <p:cNvPicPr preferRelativeResize="0">
            <a:picLocks noGrp="1"/>
          </p:cNvPicPr>
          <p:nvPr>
            <p:ph type="body" idx="1"/>
          </p:nvPr>
        </p:nvPicPr>
        <p:blipFill rotWithShape="1">
          <a:blip r:embed="rId3">
            <a:alphaModFix/>
          </a:blip>
          <a:srcRect/>
          <a:stretch/>
        </p:blipFill>
        <p:spPr>
          <a:xfrm>
            <a:off x="741576" y="1690702"/>
            <a:ext cx="2700600" cy="3593700"/>
          </a:xfrm>
          <a:prstGeom prst="rect">
            <a:avLst/>
          </a:prstGeom>
          <a:noFill/>
          <a:ln>
            <a:noFill/>
          </a:ln>
        </p:spPr>
      </p:pic>
      <p:pic>
        <p:nvPicPr>
          <p:cNvPr id="173" name="Google Shape;173;p4"/>
          <p:cNvPicPr preferRelativeResize="0"/>
          <p:nvPr/>
        </p:nvPicPr>
        <p:blipFill rotWithShape="1">
          <a:blip r:embed="rId4">
            <a:alphaModFix/>
          </a:blip>
          <a:srcRect/>
          <a:stretch/>
        </p:blipFill>
        <p:spPr>
          <a:xfrm>
            <a:off x="8467650" y="1690700"/>
            <a:ext cx="1811000" cy="2738370"/>
          </a:xfrm>
          <a:prstGeom prst="rect">
            <a:avLst/>
          </a:prstGeom>
          <a:noFill/>
          <a:ln>
            <a:noFill/>
          </a:ln>
        </p:spPr>
      </p:pic>
      <p:pic>
        <p:nvPicPr>
          <p:cNvPr id="174" name="Google Shape;174;p4"/>
          <p:cNvPicPr preferRelativeResize="0"/>
          <p:nvPr/>
        </p:nvPicPr>
        <p:blipFill rotWithShape="1">
          <a:blip r:embed="rId5">
            <a:alphaModFix/>
          </a:blip>
          <a:srcRect b="16202"/>
          <a:stretch/>
        </p:blipFill>
        <p:spPr>
          <a:xfrm>
            <a:off x="5039100" y="1893876"/>
            <a:ext cx="1617875" cy="1921553"/>
          </a:xfrm>
          <a:prstGeom prst="rect">
            <a:avLst/>
          </a:prstGeom>
          <a:noFill/>
          <a:ln>
            <a:noFill/>
          </a:ln>
        </p:spPr>
      </p:pic>
      <p:sp>
        <p:nvSpPr>
          <p:cNvPr id="175" name="Google Shape;175;p4"/>
          <p:cNvSpPr txBox="1"/>
          <p:nvPr/>
        </p:nvSpPr>
        <p:spPr>
          <a:xfrm>
            <a:off x="4894443" y="4038116"/>
            <a:ext cx="18111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dk1"/>
                </a:solidFill>
                <a:latin typeface="Arial"/>
                <a:ea typeface="Arial"/>
                <a:cs typeface="Arial"/>
                <a:sym typeface="Arial"/>
              </a:rPr>
              <a:t>Miss Smith</a:t>
            </a:r>
            <a:endParaRPr/>
          </a:p>
          <a:p>
            <a:pPr marL="0" marR="0" lvl="0" indent="0" algn="ctr" rtl="0">
              <a:spcBef>
                <a:spcPts val="0"/>
              </a:spcBef>
              <a:spcAft>
                <a:spcPts val="0"/>
              </a:spcAft>
              <a:buNone/>
            </a:pPr>
            <a:r>
              <a:rPr lang="en-GB" sz="1800">
                <a:solidFill>
                  <a:schemeClr val="dk1"/>
                </a:solidFill>
                <a:latin typeface="Arial"/>
                <a:ea typeface="Arial"/>
                <a:cs typeface="Arial"/>
                <a:sym typeface="Arial"/>
              </a:rPr>
              <a:t>Class Teacher</a:t>
            </a:r>
            <a:endParaRPr/>
          </a:p>
        </p:txBody>
      </p:sp>
      <p:sp>
        <p:nvSpPr>
          <p:cNvPr id="176" name="Google Shape;176;p4"/>
          <p:cNvSpPr txBox="1"/>
          <p:nvPr/>
        </p:nvSpPr>
        <p:spPr>
          <a:xfrm>
            <a:off x="942975" y="4038118"/>
            <a:ext cx="1810997"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dk1"/>
                </a:solidFill>
                <a:latin typeface="Arial"/>
                <a:ea typeface="Arial"/>
                <a:cs typeface="Arial"/>
                <a:sym typeface="Arial"/>
              </a:rPr>
              <a:t>Mrs Wakefield</a:t>
            </a:r>
            <a:endParaRPr/>
          </a:p>
          <a:p>
            <a:pPr marL="0" marR="0" lvl="0" indent="0" algn="ctr" rtl="0">
              <a:spcBef>
                <a:spcPts val="0"/>
              </a:spcBef>
              <a:spcAft>
                <a:spcPts val="0"/>
              </a:spcAft>
              <a:buNone/>
            </a:pPr>
            <a:r>
              <a:rPr lang="en-GB" sz="1800">
                <a:solidFill>
                  <a:schemeClr val="dk1"/>
                </a:solidFill>
                <a:latin typeface="Arial"/>
                <a:ea typeface="Arial"/>
                <a:cs typeface="Arial"/>
                <a:sym typeface="Arial"/>
              </a:rPr>
              <a:t>Teaching Assistant </a:t>
            </a:r>
            <a:endParaRPr/>
          </a:p>
        </p:txBody>
      </p:sp>
      <p:sp>
        <p:nvSpPr>
          <p:cNvPr id="177" name="Google Shape;177;p4"/>
          <p:cNvSpPr txBox="1"/>
          <p:nvPr/>
        </p:nvSpPr>
        <p:spPr>
          <a:xfrm>
            <a:off x="8371028" y="3899491"/>
            <a:ext cx="18111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dk1"/>
                </a:solidFill>
                <a:latin typeface="Arial"/>
                <a:ea typeface="Arial"/>
                <a:cs typeface="Arial"/>
                <a:sym typeface="Arial"/>
              </a:rPr>
              <a:t>Mrs McFerran</a:t>
            </a:r>
            <a:endParaRPr/>
          </a:p>
          <a:p>
            <a:pPr marL="0" marR="0" lvl="0" indent="0" algn="ctr" rtl="0">
              <a:spcBef>
                <a:spcPts val="0"/>
              </a:spcBef>
              <a:spcAft>
                <a:spcPts val="0"/>
              </a:spcAft>
              <a:buNone/>
            </a:pPr>
            <a:r>
              <a:rPr lang="en-GB" sz="1800">
                <a:solidFill>
                  <a:schemeClr val="dk1"/>
                </a:solidFill>
                <a:latin typeface="Arial"/>
                <a:ea typeface="Arial"/>
                <a:cs typeface="Arial"/>
                <a:sym typeface="Arial"/>
              </a:rPr>
              <a:t>Higher Level Teaching Assistant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1"/>
        <p:cNvGrpSpPr/>
        <p:nvPr/>
      </p:nvGrpSpPr>
      <p:grpSpPr>
        <a:xfrm>
          <a:off x="0" y="0"/>
          <a:ext cx="0" cy="0"/>
          <a:chOff x="0" y="0"/>
          <a:chExt cx="0" cy="0"/>
        </a:xfrm>
      </p:grpSpPr>
      <p:sp>
        <p:nvSpPr>
          <p:cNvPr id="182" name="Google Shape;182;p5"/>
          <p:cNvSpPr txBox="1">
            <a:spLocks noGrp="1"/>
          </p:cNvSpPr>
          <p:nvPr>
            <p:ph type="title"/>
          </p:nvPr>
        </p:nvSpPr>
        <p:spPr>
          <a:xfrm>
            <a:off x="364246" y="525150"/>
            <a:ext cx="8596800" cy="13209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3600"/>
              <a:buFont typeface="Arial"/>
              <a:buNone/>
            </a:pPr>
            <a:r>
              <a:rPr lang="en-GB">
                <a:solidFill>
                  <a:schemeClr val="dk1"/>
                </a:solidFill>
                <a:latin typeface="Arial"/>
                <a:ea typeface="Arial"/>
                <a:cs typeface="Arial"/>
                <a:sym typeface="Arial"/>
              </a:rPr>
              <a:t>Acorn Class</a:t>
            </a:r>
            <a:endParaRPr/>
          </a:p>
        </p:txBody>
      </p:sp>
      <p:sp>
        <p:nvSpPr>
          <p:cNvPr id="183" name="Google Shape;183;p5"/>
          <p:cNvSpPr txBox="1">
            <a:spLocks noGrp="1"/>
          </p:cNvSpPr>
          <p:nvPr>
            <p:ph type="body" idx="1"/>
          </p:nvPr>
        </p:nvSpPr>
        <p:spPr>
          <a:xfrm>
            <a:off x="364184" y="2097964"/>
            <a:ext cx="8596800" cy="388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240"/>
              <a:buNone/>
            </a:pPr>
            <a:r>
              <a:rPr lang="en-GB" sz="2800">
                <a:solidFill>
                  <a:schemeClr val="dk1"/>
                </a:solidFill>
                <a:latin typeface="Arial"/>
                <a:ea typeface="Arial"/>
                <a:cs typeface="Arial"/>
                <a:sym typeface="Arial"/>
              </a:rPr>
              <a:t>17 Children</a:t>
            </a:r>
            <a:endParaRPr>
              <a:solidFill>
                <a:schemeClr val="dk1"/>
              </a:solidFill>
            </a:endParaRPr>
          </a:p>
          <a:p>
            <a:pPr marL="342900" lvl="0" indent="-251460" algn="l" rtl="0">
              <a:spcBef>
                <a:spcPts val="1000"/>
              </a:spcBef>
              <a:spcAft>
                <a:spcPts val="0"/>
              </a:spcAft>
              <a:buSzPts val="1440"/>
              <a:buNone/>
            </a:pPr>
            <a:endParaRPr/>
          </a:p>
          <a:p>
            <a:pPr marL="342900" lvl="0" indent="-251460" algn="l" rtl="0">
              <a:spcBef>
                <a:spcPts val="1000"/>
              </a:spcBef>
              <a:spcAft>
                <a:spcPts val="0"/>
              </a:spcAft>
              <a:buSzPts val="1440"/>
              <a:buNone/>
            </a:pPr>
            <a:endParaRPr/>
          </a:p>
          <a:p>
            <a:pPr marL="342900" lvl="0" indent="-342900" algn="l" rtl="0">
              <a:spcBef>
                <a:spcPts val="1000"/>
              </a:spcBef>
              <a:spcAft>
                <a:spcPts val="0"/>
              </a:spcAft>
              <a:buSzPts val="1440"/>
              <a:buChar char="►"/>
            </a:pPr>
            <a:endParaRPr/>
          </a:p>
        </p:txBody>
      </p:sp>
      <p:pic>
        <p:nvPicPr>
          <p:cNvPr id="184" name="Google Shape;184;p5"/>
          <p:cNvPicPr preferRelativeResize="0"/>
          <p:nvPr/>
        </p:nvPicPr>
        <p:blipFill>
          <a:blip r:embed="rId3">
            <a:alphaModFix/>
          </a:blip>
          <a:stretch>
            <a:fillRect/>
          </a:stretch>
        </p:blipFill>
        <p:spPr>
          <a:xfrm>
            <a:off x="1755500" y="3034075"/>
            <a:ext cx="4541975" cy="3549751"/>
          </a:xfrm>
          <a:prstGeom prst="rect">
            <a:avLst/>
          </a:prstGeom>
          <a:noFill/>
          <a:ln>
            <a:noFill/>
          </a:ln>
        </p:spPr>
      </p:pic>
      <p:pic>
        <p:nvPicPr>
          <p:cNvPr id="185" name="Google Shape;185;p5"/>
          <p:cNvPicPr preferRelativeResize="0"/>
          <p:nvPr/>
        </p:nvPicPr>
        <p:blipFill>
          <a:blip r:embed="rId4">
            <a:alphaModFix/>
          </a:blip>
          <a:stretch>
            <a:fillRect/>
          </a:stretch>
        </p:blipFill>
        <p:spPr>
          <a:xfrm>
            <a:off x="6773225" y="744425"/>
            <a:ext cx="4649701" cy="369727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6"/>
          <p:cNvSpPr txBox="1">
            <a:spLocks noGrp="1"/>
          </p:cNvSpPr>
          <p:nvPr>
            <p:ph type="title"/>
          </p:nvPr>
        </p:nvSpPr>
        <p:spPr>
          <a:xfrm>
            <a:off x="1726817" y="396765"/>
            <a:ext cx="8596800" cy="13209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6600"/>
              <a:buFont typeface="Arial"/>
              <a:buNone/>
            </a:pPr>
            <a:r>
              <a:rPr lang="en-GB" sz="6600">
                <a:solidFill>
                  <a:schemeClr val="dk1"/>
                </a:solidFill>
                <a:latin typeface="Arial"/>
                <a:ea typeface="Arial"/>
                <a:cs typeface="Arial"/>
                <a:sym typeface="Arial"/>
              </a:rPr>
              <a:t>Our curriculum </a:t>
            </a:r>
            <a:endParaRPr/>
          </a:p>
        </p:txBody>
      </p:sp>
      <p:pic>
        <p:nvPicPr>
          <p:cNvPr id="191" name="Google Shape;191;p6" descr="Little Wandle | Southwick Community Primary School"/>
          <p:cNvPicPr preferRelativeResize="0">
            <a:picLocks noGrp="1"/>
          </p:cNvPicPr>
          <p:nvPr>
            <p:ph type="body" idx="1"/>
          </p:nvPr>
        </p:nvPicPr>
        <p:blipFill rotWithShape="1">
          <a:blip r:embed="rId3">
            <a:alphaModFix/>
          </a:blip>
          <a:srcRect/>
          <a:stretch/>
        </p:blipFill>
        <p:spPr>
          <a:xfrm>
            <a:off x="8489842" y="1446622"/>
            <a:ext cx="3105300" cy="1467000"/>
          </a:xfrm>
          <a:prstGeom prst="rect">
            <a:avLst/>
          </a:prstGeom>
          <a:noFill/>
          <a:ln>
            <a:noFill/>
          </a:ln>
        </p:spPr>
      </p:pic>
      <p:pic>
        <p:nvPicPr>
          <p:cNvPr id="192" name="Google Shape;192;p6" descr="Early Years Curriculum – Chalkhill Primary School"/>
          <p:cNvPicPr preferRelativeResize="0"/>
          <p:nvPr/>
        </p:nvPicPr>
        <p:blipFill rotWithShape="1">
          <a:blip r:embed="rId4">
            <a:alphaModFix/>
          </a:blip>
          <a:srcRect/>
          <a:stretch/>
        </p:blipFill>
        <p:spPr>
          <a:xfrm>
            <a:off x="3959003" y="1717581"/>
            <a:ext cx="4273993" cy="4273993"/>
          </a:xfrm>
          <a:prstGeom prst="rect">
            <a:avLst/>
          </a:prstGeom>
          <a:noFill/>
          <a:ln>
            <a:noFill/>
          </a:ln>
        </p:spPr>
      </p:pic>
      <p:pic>
        <p:nvPicPr>
          <p:cNvPr id="193" name="Google Shape;193;p6" descr="DRAWING CLUB - 15 JUN 2026 1PM"/>
          <p:cNvPicPr preferRelativeResize="0"/>
          <p:nvPr/>
        </p:nvPicPr>
        <p:blipFill rotWithShape="1">
          <a:blip r:embed="rId5">
            <a:alphaModFix/>
          </a:blip>
          <a:srcRect/>
          <a:stretch/>
        </p:blipFill>
        <p:spPr>
          <a:xfrm>
            <a:off x="9165484" y="4022421"/>
            <a:ext cx="2276789" cy="2276789"/>
          </a:xfrm>
          <a:prstGeom prst="rect">
            <a:avLst/>
          </a:prstGeom>
          <a:noFill/>
          <a:ln>
            <a:noFill/>
          </a:ln>
        </p:spPr>
      </p:pic>
      <p:pic>
        <p:nvPicPr>
          <p:cNvPr id="194" name="Google Shape;194;p6" descr="About the NCETM | NCETM"/>
          <p:cNvPicPr preferRelativeResize="0"/>
          <p:nvPr/>
        </p:nvPicPr>
        <p:blipFill rotWithShape="1">
          <a:blip r:embed="rId6">
            <a:alphaModFix/>
          </a:blip>
          <a:srcRect/>
          <a:stretch/>
        </p:blipFill>
        <p:spPr>
          <a:xfrm>
            <a:off x="157317" y="1446634"/>
            <a:ext cx="3466540" cy="893717"/>
          </a:xfrm>
          <a:prstGeom prst="rect">
            <a:avLst/>
          </a:prstGeom>
          <a:noFill/>
          <a:ln>
            <a:noFill/>
          </a:ln>
        </p:spPr>
      </p:pic>
      <p:pic>
        <p:nvPicPr>
          <p:cNvPr id="195" name="Google Shape;195;p6" descr="Early Years Foundation Stage (EYFS) Statutory Framework 2025 - For group  and school-based providers - NDNA"/>
          <p:cNvPicPr preferRelativeResize="0"/>
          <p:nvPr/>
        </p:nvPicPr>
        <p:blipFill rotWithShape="1">
          <a:blip r:embed="rId7">
            <a:alphaModFix/>
          </a:blip>
          <a:srcRect/>
          <a:stretch/>
        </p:blipFill>
        <p:spPr>
          <a:xfrm>
            <a:off x="705127" y="2559781"/>
            <a:ext cx="2761413" cy="2761413"/>
          </a:xfrm>
          <a:prstGeom prst="rect">
            <a:avLst/>
          </a:prstGeom>
          <a:noFill/>
          <a:ln>
            <a:noFill/>
          </a:ln>
        </p:spPr>
      </p:pic>
      <p:pic>
        <p:nvPicPr>
          <p:cNvPr id="196" name="Google Shape;196;p6" descr="Birth To 5 Matters – Guidance by the ..."/>
          <p:cNvPicPr preferRelativeResize="0"/>
          <p:nvPr/>
        </p:nvPicPr>
        <p:blipFill rotWithShape="1">
          <a:blip r:embed="rId8">
            <a:alphaModFix/>
          </a:blip>
          <a:srcRect/>
          <a:stretch/>
        </p:blipFill>
        <p:spPr>
          <a:xfrm>
            <a:off x="649479" y="5523999"/>
            <a:ext cx="3225259" cy="99791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7"/>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4800"/>
              <a:buFont typeface="Arial"/>
              <a:buNone/>
            </a:pPr>
            <a:r>
              <a:rPr lang="en-GB" sz="4800">
                <a:solidFill>
                  <a:schemeClr val="dk1"/>
                </a:solidFill>
                <a:latin typeface="Arial"/>
                <a:ea typeface="Arial"/>
                <a:cs typeface="Arial"/>
                <a:sym typeface="Arial"/>
              </a:rPr>
              <a:t>Snacks and lunch</a:t>
            </a:r>
            <a:endParaRPr/>
          </a:p>
        </p:txBody>
      </p:sp>
      <p:sp>
        <p:nvSpPr>
          <p:cNvPr id="202" name="Google Shape;202;p7"/>
          <p:cNvSpPr txBox="1">
            <a:spLocks noGrp="1"/>
          </p:cNvSpPr>
          <p:nvPr>
            <p:ph type="body" idx="1"/>
          </p:nvPr>
        </p:nvSpPr>
        <p:spPr>
          <a:xfrm>
            <a:off x="442474" y="1488600"/>
            <a:ext cx="9847800" cy="3880800"/>
          </a:xfrm>
          <a:prstGeom prst="rect">
            <a:avLst/>
          </a:prstGeom>
          <a:noFill/>
          <a:ln>
            <a:noFill/>
          </a:ln>
        </p:spPr>
        <p:txBody>
          <a:bodyPr spcFirstLastPara="1" wrap="square" lIns="91425" tIns="45700" rIns="91425" bIns="45700" anchor="t" anchorCtr="0">
            <a:normAutofit/>
          </a:bodyPr>
          <a:lstStyle/>
          <a:p>
            <a:pPr marL="342900" lvl="0" indent="-355600" algn="l" rtl="0">
              <a:spcBef>
                <a:spcPts val="0"/>
              </a:spcBef>
              <a:spcAft>
                <a:spcPts val="0"/>
              </a:spcAft>
              <a:buSzPts val="1640"/>
              <a:buFont typeface="Trebuchet MS"/>
              <a:buChar char="►"/>
            </a:pPr>
            <a:r>
              <a:rPr lang="en-GB" sz="2000"/>
              <a:t>As of September 2014, all children from reception class to year 2 are entitled to free school meals. We encourage all the reception children to have a school dinner.</a:t>
            </a:r>
            <a:endParaRPr sz="2000"/>
          </a:p>
          <a:p>
            <a:pPr marL="342900" lvl="0" indent="-355600" algn="l" rtl="0">
              <a:spcBef>
                <a:spcPts val="1000"/>
              </a:spcBef>
              <a:spcAft>
                <a:spcPts val="0"/>
              </a:spcAft>
              <a:buSzPts val="1640"/>
              <a:buFont typeface="Trebuchet MS"/>
              <a:buChar char="►"/>
            </a:pPr>
            <a:r>
              <a:rPr lang="en-GB" sz="2000"/>
              <a:t>Toast is offered as a mid morning snack and is currently charged at £5 for each half term</a:t>
            </a:r>
            <a:endParaRPr sz="2000"/>
          </a:p>
          <a:p>
            <a:pPr marL="342900" lvl="0" indent="-355600" algn="l" rtl="0">
              <a:spcBef>
                <a:spcPts val="1000"/>
              </a:spcBef>
              <a:spcAft>
                <a:spcPts val="0"/>
              </a:spcAft>
              <a:buSzPts val="1640"/>
              <a:buFont typeface="Comic Sans MS"/>
              <a:buChar char="►"/>
            </a:pPr>
            <a:r>
              <a:rPr lang="en-GB" sz="2000"/>
              <a:t>Children are also offered a piece of fruit and milk (until they turn 5) daily.</a:t>
            </a:r>
            <a:r>
              <a:rPr lang="en-GB" sz="2000">
                <a:latin typeface="Comic Sans MS"/>
                <a:ea typeface="Comic Sans MS"/>
                <a:cs typeface="Comic Sans MS"/>
                <a:sym typeface="Comic Sans MS"/>
              </a:rPr>
              <a:t> </a:t>
            </a:r>
            <a:endParaRPr sz="2000">
              <a:latin typeface="Comic Sans MS"/>
              <a:ea typeface="Comic Sans MS"/>
              <a:cs typeface="Comic Sans MS"/>
              <a:sym typeface="Comic Sans MS"/>
            </a:endParaRPr>
          </a:p>
          <a:p>
            <a:pPr marL="342900" lvl="0" indent="-251460" algn="l" rtl="0">
              <a:spcBef>
                <a:spcPts val="1000"/>
              </a:spcBef>
              <a:spcAft>
                <a:spcPts val="0"/>
              </a:spcAft>
              <a:buSzPts val="1440"/>
              <a:buNone/>
            </a:pPr>
            <a:endParaRPr>
              <a:latin typeface="Arial"/>
              <a:ea typeface="Arial"/>
              <a:cs typeface="Arial"/>
              <a:sym typeface="Arial"/>
            </a:endParaRPr>
          </a:p>
          <a:p>
            <a:pPr marL="342900" lvl="0" indent="-342900" algn="l" rtl="0">
              <a:spcBef>
                <a:spcPts val="1000"/>
              </a:spcBef>
              <a:spcAft>
                <a:spcPts val="0"/>
              </a:spcAft>
              <a:buSzPts val="1440"/>
              <a:buChar char="►"/>
            </a:pPr>
            <a:endParaRPr/>
          </a:p>
        </p:txBody>
      </p:sp>
      <p:pic>
        <p:nvPicPr>
          <p:cNvPr id="203" name="Google Shape;203;p7"/>
          <p:cNvPicPr preferRelativeResize="0"/>
          <p:nvPr/>
        </p:nvPicPr>
        <p:blipFill>
          <a:blip r:embed="rId3">
            <a:alphaModFix/>
          </a:blip>
          <a:stretch>
            <a:fillRect/>
          </a:stretch>
        </p:blipFill>
        <p:spPr>
          <a:xfrm>
            <a:off x="7317375" y="3682650"/>
            <a:ext cx="4162725" cy="2930425"/>
          </a:xfrm>
          <a:prstGeom prst="rect">
            <a:avLst/>
          </a:prstGeom>
          <a:noFill/>
          <a:ln>
            <a:noFill/>
          </a:ln>
        </p:spPr>
      </p:pic>
      <p:sp>
        <p:nvSpPr>
          <p:cNvPr id="204" name="Google Shape;204;p7"/>
          <p:cNvSpPr txBox="1"/>
          <p:nvPr/>
        </p:nvSpPr>
        <p:spPr>
          <a:xfrm>
            <a:off x="442475" y="4512500"/>
            <a:ext cx="6645900" cy="1842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1300">
                <a:solidFill>
                  <a:schemeClr val="dk1"/>
                </a:solidFill>
              </a:rPr>
              <a:t>All children in Reception, Year 1, and Year 2 are eligible for Universal Infant Free School Meals regardless of income. However, if you meet the income-based criteria ,  it is important to register your child for free school meals. This allows the school to claim the additional Pupil Premium funding to support your child.</a:t>
            </a:r>
            <a:endParaRPr sz="1300">
              <a:solidFill>
                <a:schemeClr val="dk1"/>
              </a:solidFill>
            </a:endParaRPr>
          </a:p>
          <a:p>
            <a:pPr marL="0" lvl="0" indent="0" algn="l" rtl="0">
              <a:lnSpc>
                <a:spcPct val="115000"/>
              </a:lnSpc>
              <a:spcBef>
                <a:spcPts val="600"/>
              </a:spcBef>
              <a:spcAft>
                <a:spcPts val="600"/>
              </a:spcAft>
              <a:buNone/>
            </a:pPr>
            <a:r>
              <a:rPr lang="en-GB" sz="1300">
                <a:solidFill>
                  <a:schemeClr val="dk1"/>
                </a:solidFill>
              </a:rPr>
              <a:t>If you think your child qualifies, please contact the school office for assistance with the application process. Even if your child prefers packed lunches, registering ensures the school receives the funding to benefit their education. </a:t>
            </a:r>
            <a:endParaRPr sz="13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9"/>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4800"/>
              <a:buFont typeface="Arial"/>
              <a:buNone/>
            </a:pPr>
            <a:r>
              <a:rPr lang="en-GB" sz="4800">
                <a:solidFill>
                  <a:schemeClr val="dk1"/>
                </a:solidFill>
                <a:latin typeface="Arial"/>
                <a:ea typeface="Arial"/>
                <a:cs typeface="Arial"/>
                <a:sym typeface="Arial"/>
              </a:rPr>
              <a:t>Working together</a:t>
            </a:r>
            <a:endParaRPr/>
          </a:p>
        </p:txBody>
      </p:sp>
      <p:sp>
        <p:nvSpPr>
          <p:cNvPr id="210" name="Google Shape;210;p9"/>
          <p:cNvSpPr txBox="1">
            <a:spLocks noGrp="1"/>
          </p:cNvSpPr>
          <p:nvPr>
            <p:ph type="body" idx="1"/>
          </p:nvPr>
        </p:nvSpPr>
        <p:spPr>
          <a:xfrm>
            <a:off x="677325" y="1744249"/>
            <a:ext cx="8596800" cy="4297200"/>
          </a:xfrm>
          <a:prstGeom prst="rect">
            <a:avLst/>
          </a:prstGeom>
          <a:noFill/>
          <a:ln>
            <a:noFill/>
          </a:ln>
        </p:spPr>
        <p:txBody>
          <a:bodyPr spcFirstLastPara="1" wrap="square" lIns="91425" tIns="45700" rIns="91425" bIns="45700" anchor="t" anchorCtr="0">
            <a:noAutofit/>
          </a:bodyPr>
          <a:lstStyle/>
          <a:p>
            <a:pPr marL="342900" lvl="0" indent="-368300" algn="l" rtl="0">
              <a:lnSpc>
                <a:spcPct val="90000"/>
              </a:lnSpc>
              <a:spcBef>
                <a:spcPts val="0"/>
              </a:spcBef>
              <a:spcAft>
                <a:spcPts val="0"/>
              </a:spcAft>
              <a:buSzPts val="1840"/>
              <a:buChar char="►"/>
            </a:pPr>
            <a:r>
              <a:rPr lang="en-GB" sz="2200">
                <a:latin typeface="Arial"/>
                <a:ea typeface="Arial"/>
                <a:cs typeface="Arial"/>
                <a:sym typeface="Arial"/>
              </a:rPr>
              <a:t>Weekly EYFS newsletters sent via school spider which provides regular communication about learning</a:t>
            </a:r>
            <a:endParaRPr sz="2200"/>
          </a:p>
          <a:p>
            <a:pPr marL="342900" lvl="0" indent="-368300" algn="l" rtl="0">
              <a:lnSpc>
                <a:spcPct val="90000"/>
              </a:lnSpc>
              <a:spcBef>
                <a:spcPts val="1000"/>
              </a:spcBef>
              <a:spcAft>
                <a:spcPts val="0"/>
              </a:spcAft>
              <a:buSzPts val="1840"/>
              <a:buChar char="►"/>
            </a:pPr>
            <a:r>
              <a:rPr lang="en-GB" sz="2200">
                <a:latin typeface="Arial"/>
                <a:ea typeface="Arial"/>
                <a:cs typeface="Arial"/>
                <a:sym typeface="Arial"/>
              </a:rPr>
              <a:t>Monthly newsletter</a:t>
            </a:r>
            <a:endParaRPr sz="2200"/>
          </a:p>
          <a:p>
            <a:pPr marL="342900" lvl="0" indent="-368300" algn="l" rtl="0">
              <a:lnSpc>
                <a:spcPct val="90000"/>
              </a:lnSpc>
              <a:spcBef>
                <a:spcPts val="1000"/>
              </a:spcBef>
              <a:spcAft>
                <a:spcPts val="0"/>
              </a:spcAft>
              <a:buSzPts val="1840"/>
              <a:buChar char="►"/>
            </a:pPr>
            <a:r>
              <a:rPr lang="en-GB" sz="2200">
                <a:latin typeface="Arial"/>
                <a:ea typeface="Arial"/>
                <a:cs typeface="Arial"/>
                <a:sym typeface="Arial"/>
              </a:rPr>
              <a:t>Class assemblies</a:t>
            </a:r>
            <a:endParaRPr sz="2200"/>
          </a:p>
          <a:p>
            <a:pPr marL="342900" lvl="0" indent="-368300" algn="l" rtl="0">
              <a:lnSpc>
                <a:spcPct val="90000"/>
              </a:lnSpc>
              <a:spcBef>
                <a:spcPts val="1000"/>
              </a:spcBef>
              <a:spcAft>
                <a:spcPts val="0"/>
              </a:spcAft>
              <a:buSzPts val="1840"/>
              <a:buChar char="►"/>
            </a:pPr>
            <a:r>
              <a:rPr lang="en-GB" sz="2200">
                <a:latin typeface="Arial"/>
                <a:ea typeface="Arial"/>
                <a:cs typeface="Arial"/>
                <a:sym typeface="Arial"/>
              </a:rPr>
              <a:t>EYFS stop drop and read/write/count</a:t>
            </a:r>
            <a:endParaRPr sz="2200"/>
          </a:p>
          <a:p>
            <a:pPr marL="342900" lvl="0" indent="-368300" algn="l" rtl="0">
              <a:lnSpc>
                <a:spcPct val="90000"/>
              </a:lnSpc>
              <a:spcBef>
                <a:spcPts val="1000"/>
              </a:spcBef>
              <a:spcAft>
                <a:spcPts val="0"/>
              </a:spcAft>
              <a:buSzPts val="1840"/>
              <a:buChar char="►"/>
            </a:pPr>
            <a:r>
              <a:rPr lang="en-GB" sz="2200">
                <a:latin typeface="Arial"/>
                <a:ea typeface="Arial"/>
                <a:cs typeface="Arial"/>
                <a:sym typeface="Arial"/>
              </a:rPr>
              <a:t>Reading diaries</a:t>
            </a:r>
            <a:endParaRPr sz="2200"/>
          </a:p>
          <a:p>
            <a:pPr marL="342900" lvl="0" indent="-368300" algn="l" rtl="0">
              <a:lnSpc>
                <a:spcPct val="90000"/>
              </a:lnSpc>
              <a:spcBef>
                <a:spcPts val="1000"/>
              </a:spcBef>
              <a:spcAft>
                <a:spcPts val="0"/>
              </a:spcAft>
              <a:buSzPts val="1840"/>
              <a:buChar char="►"/>
            </a:pPr>
            <a:r>
              <a:rPr lang="en-GB" sz="2200">
                <a:latin typeface="Arial"/>
                <a:ea typeface="Arial"/>
                <a:cs typeface="Arial"/>
                <a:sym typeface="Arial"/>
              </a:rPr>
              <a:t>Parents evenings</a:t>
            </a:r>
            <a:endParaRPr sz="2200"/>
          </a:p>
          <a:p>
            <a:pPr marL="342900" lvl="0" indent="-368300" algn="l" rtl="0">
              <a:lnSpc>
                <a:spcPct val="90000"/>
              </a:lnSpc>
              <a:spcBef>
                <a:spcPts val="1000"/>
              </a:spcBef>
              <a:spcAft>
                <a:spcPts val="0"/>
              </a:spcAft>
              <a:buSzPts val="1840"/>
              <a:buChar char="►"/>
            </a:pPr>
            <a:r>
              <a:rPr lang="en-GB" sz="2200">
                <a:latin typeface="Arial"/>
                <a:ea typeface="Arial"/>
                <a:cs typeface="Arial"/>
                <a:sym typeface="Arial"/>
              </a:rPr>
              <a:t>Annual reports</a:t>
            </a:r>
            <a:endParaRPr sz="2200"/>
          </a:p>
          <a:p>
            <a:pPr marL="342900" lvl="0" indent="-251460" algn="l" rtl="0">
              <a:lnSpc>
                <a:spcPct val="90000"/>
              </a:lnSpc>
              <a:spcBef>
                <a:spcPts val="1000"/>
              </a:spcBef>
              <a:spcAft>
                <a:spcPts val="0"/>
              </a:spcAft>
              <a:buSzPts val="1440"/>
              <a:buNone/>
            </a:pPr>
            <a:endParaRPr sz="2200">
              <a:latin typeface="Arial"/>
              <a:ea typeface="Arial"/>
              <a:cs typeface="Arial"/>
              <a:sym typeface="Arial"/>
            </a:endParaRPr>
          </a:p>
          <a:p>
            <a:pPr marL="342900" lvl="0" indent="-368300" algn="l" rtl="0">
              <a:lnSpc>
                <a:spcPct val="90000"/>
              </a:lnSpc>
              <a:spcBef>
                <a:spcPts val="1000"/>
              </a:spcBef>
              <a:spcAft>
                <a:spcPts val="0"/>
              </a:spcAft>
              <a:buSzPts val="1840"/>
              <a:buChar char="►"/>
            </a:pPr>
            <a:r>
              <a:rPr lang="en-GB" sz="2200">
                <a:latin typeface="Arial"/>
                <a:ea typeface="Arial"/>
                <a:cs typeface="Arial"/>
                <a:sym typeface="Arial"/>
              </a:rPr>
              <a:t>Commitments from home positively support school</a:t>
            </a:r>
            <a:endParaRPr sz="2200"/>
          </a:p>
          <a:p>
            <a:pPr marL="342900" lvl="0" indent="-251460" algn="l" rtl="0">
              <a:lnSpc>
                <a:spcPct val="90000"/>
              </a:lnSpc>
              <a:spcBef>
                <a:spcPts val="1000"/>
              </a:spcBef>
              <a:spcAft>
                <a:spcPts val="0"/>
              </a:spcAft>
              <a:buSzPts val="1440"/>
              <a:buNone/>
            </a:pPr>
            <a:endParaRPr sz="21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0"/>
          <p:cNvSpPr txBox="1">
            <a:spLocks noGrp="1"/>
          </p:cNvSpPr>
          <p:nvPr>
            <p:ph type="title"/>
          </p:nvPr>
        </p:nvSpPr>
        <p:spPr>
          <a:xfrm>
            <a:off x="503903" y="412648"/>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endParaRPr>
              <a:latin typeface="Arial"/>
              <a:ea typeface="Arial"/>
              <a:cs typeface="Arial"/>
              <a:sym typeface="Arial"/>
            </a:endParaRPr>
          </a:p>
        </p:txBody>
      </p:sp>
      <p:sp>
        <p:nvSpPr>
          <p:cNvPr id="216" name="Google Shape;216;p10"/>
          <p:cNvSpPr txBox="1">
            <a:spLocks noGrp="1"/>
          </p:cNvSpPr>
          <p:nvPr>
            <p:ph type="body" idx="1"/>
          </p:nvPr>
        </p:nvSpPr>
        <p:spPr>
          <a:xfrm>
            <a:off x="300625" y="1008350"/>
            <a:ext cx="11320500" cy="5436900"/>
          </a:xfrm>
          <a:prstGeom prst="rect">
            <a:avLst/>
          </a:prstGeom>
          <a:noFill/>
          <a:ln>
            <a:noFill/>
          </a:ln>
        </p:spPr>
        <p:txBody>
          <a:bodyPr spcFirstLastPara="1" wrap="square" lIns="91425" tIns="45700" rIns="91425" bIns="45700" anchor="t" anchorCtr="0">
            <a:normAutofit lnSpcReduction="20000"/>
          </a:bodyPr>
          <a:lstStyle/>
          <a:p>
            <a:pPr marL="342900" lvl="0" indent="-355600" algn="l" rtl="0">
              <a:spcBef>
                <a:spcPts val="0"/>
              </a:spcBef>
              <a:spcAft>
                <a:spcPts val="0"/>
              </a:spcAft>
              <a:buSzPts val="1640"/>
              <a:buChar char="►"/>
            </a:pPr>
            <a:r>
              <a:rPr lang="en-GB" sz="2000">
                <a:latin typeface="Arial"/>
                <a:ea typeface="Arial"/>
                <a:cs typeface="Arial"/>
                <a:sym typeface="Arial"/>
              </a:rPr>
              <a:t>Ensure your child wears the correct school uniform and follows the school dress code. Ensure that your child attends school punctually every day during term time, unless there is a good reason for absence (e.g. illness). </a:t>
            </a:r>
            <a:endParaRPr sz="2000"/>
          </a:p>
          <a:p>
            <a:pPr marL="342900" lvl="0" indent="-355600" algn="l" rtl="0">
              <a:spcBef>
                <a:spcPts val="1000"/>
              </a:spcBef>
              <a:spcAft>
                <a:spcPts val="0"/>
              </a:spcAft>
              <a:buSzPts val="1640"/>
              <a:buChar char="►"/>
            </a:pPr>
            <a:r>
              <a:rPr lang="en-GB" sz="2000">
                <a:latin typeface="Arial"/>
                <a:ea typeface="Arial"/>
                <a:cs typeface="Arial"/>
                <a:sym typeface="Arial"/>
              </a:rPr>
              <a:t>Notify the school by email or telephone in the event of absence. </a:t>
            </a:r>
            <a:endParaRPr sz="2000"/>
          </a:p>
          <a:p>
            <a:pPr marL="342900" lvl="0" indent="-355600" algn="l" rtl="0">
              <a:spcBef>
                <a:spcPts val="1000"/>
              </a:spcBef>
              <a:spcAft>
                <a:spcPts val="0"/>
              </a:spcAft>
              <a:buSzPts val="1640"/>
              <a:buChar char="►"/>
            </a:pPr>
            <a:r>
              <a:rPr lang="en-GB" sz="2000">
                <a:latin typeface="Arial"/>
                <a:ea typeface="Arial"/>
                <a:cs typeface="Arial"/>
                <a:sym typeface="Arial"/>
              </a:rPr>
              <a:t>Support the school’s policies and guidelines on learning, behaviour, attendance and uniform. Attend parent/teacher meetings to discuss your child’s progress. </a:t>
            </a:r>
            <a:endParaRPr sz="2000"/>
          </a:p>
          <a:p>
            <a:pPr marL="342900" lvl="0" indent="-355600" algn="l" rtl="0">
              <a:spcBef>
                <a:spcPts val="1000"/>
              </a:spcBef>
              <a:spcAft>
                <a:spcPts val="0"/>
              </a:spcAft>
              <a:buSzPts val="1640"/>
              <a:buChar char="►"/>
            </a:pPr>
            <a:r>
              <a:rPr lang="en-GB" sz="2000">
                <a:latin typeface="Arial"/>
                <a:ea typeface="Arial"/>
                <a:cs typeface="Arial"/>
                <a:sym typeface="Arial"/>
              </a:rPr>
              <a:t>Read regularly at home </a:t>
            </a:r>
            <a:endParaRPr sz="2000"/>
          </a:p>
          <a:p>
            <a:pPr marL="342900" lvl="0" indent="-355600" algn="l" rtl="0">
              <a:spcBef>
                <a:spcPts val="1000"/>
              </a:spcBef>
              <a:spcAft>
                <a:spcPts val="0"/>
              </a:spcAft>
              <a:buSzPts val="1640"/>
              <a:buChar char="►"/>
            </a:pPr>
            <a:r>
              <a:rPr lang="en-GB" sz="2000">
                <a:latin typeface="Arial"/>
                <a:ea typeface="Arial"/>
                <a:cs typeface="Arial"/>
                <a:sym typeface="Arial"/>
              </a:rPr>
              <a:t>Keep the school informed of any changes in circumstances (i.e. address, phone number, emergency contacts etc-we must have 2 emergency contacts.) </a:t>
            </a:r>
            <a:endParaRPr sz="2000"/>
          </a:p>
          <a:p>
            <a:pPr marL="342900" lvl="0" indent="-355600" algn="l" rtl="0">
              <a:spcBef>
                <a:spcPts val="1000"/>
              </a:spcBef>
              <a:spcAft>
                <a:spcPts val="0"/>
              </a:spcAft>
              <a:buSzPts val="1640"/>
              <a:buChar char="►"/>
            </a:pPr>
            <a:r>
              <a:rPr lang="en-GB" sz="2000">
                <a:latin typeface="Arial"/>
                <a:ea typeface="Arial"/>
                <a:cs typeface="Arial"/>
                <a:sym typeface="Arial"/>
              </a:rPr>
              <a:t>Promptly inform the school of any concerns or problems that may affect your child’s learning, behaviour or happiness at school. </a:t>
            </a:r>
            <a:endParaRPr sz="2000"/>
          </a:p>
          <a:p>
            <a:pPr marL="342900" lvl="0" indent="-355600" algn="l" rtl="0">
              <a:spcBef>
                <a:spcPts val="1000"/>
              </a:spcBef>
              <a:spcAft>
                <a:spcPts val="0"/>
              </a:spcAft>
              <a:buSzPts val="1640"/>
              <a:buChar char="►"/>
            </a:pPr>
            <a:r>
              <a:rPr lang="en-GB" sz="2000">
                <a:latin typeface="Arial"/>
                <a:ea typeface="Arial"/>
                <a:cs typeface="Arial"/>
                <a:sym typeface="Arial"/>
              </a:rPr>
              <a:t>Support school in the teaching of safe and secure internet use at home. </a:t>
            </a:r>
            <a:endParaRPr sz="2000"/>
          </a:p>
          <a:p>
            <a:pPr marL="342900" lvl="0" indent="-355600" algn="l" rtl="0">
              <a:spcBef>
                <a:spcPts val="1000"/>
              </a:spcBef>
              <a:spcAft>
                <a:spcPts val="0"/>
              </a:spcAft>
              <a:buSzPts val="1640"/>
              <a:buChar char="►"/>
            </a:pPr>
            <a:r>
              <a:rPr lang="en-GB" sz="2000">
                <a:latin typeface="Arial"/>
                <a:ea typeface="Arial"/>
                <a:cs typeface="Arial"/>
                <a:sym typeface="Arial"/>
              </a:rPr>
              <a:t>Respect all members of the school community, abiding by the policy of zero tolerance towards rude and aggressive behaviour. </a:t>
            </a:r>
            <a:endParaRPr sz="2000"/>
          </a:p>
          <a:p>
            <a:pPr marL="342900" lvl="0" indent="-355600" algn="l" rtl="0">
              <a:spcBef>
                <a:spcPts val="1000"/>
              </a:spcBef>
              <a:spcAft>
                <a:spcPts val="0"/>
              </a:spcAft>
              <a:buSzPts val="1640"/>
              <a:buChar char="►"/>
            </a:pPr>
            <a:r>
              <a:rPr lang="en-GB" sz="2000">
                <a:latin typeface="Arial"/>
                <a:ea typeface="Arial"/>
                <a:cs typeface="Arial"/>
                <a:sym typeface="Arial"/>
              </a:rPr>
              <a:t>Regularly read information on the website and school communication </a:t>
            </a:r>
            <a:endParaRPr sz="2000"/>
          </a:p>
          <a:p>
            <a:pPr marL="342900" lvl="0" indent="-251460" algn="l" rtl="0">
              <a:spcBef>
                <a:spcPts val="1000"/>
              </a:spcBef>
              <a:spcAft>
                <a:spcPts val="0"/>
              </a:spcAft>
              <a:buSzPts val="1440"/>
              <a:buNone/>
            </a:pPr>
            <a:endParaRPr/>
          </a:p>
        </p:txBody>
      </p:sp>
    </p:spTree>
  </p:cSld>
  <p:clrMapOvr>
    <a:masterClrMapping/>
  </p:clrMapOvr>
</p:sld>
</file>

<file path=ppt/theme/theme1.xml><?xml version="1.0" encoding="utf-8"?>
<a:theme xmlns:a="http://schemas.openxmlformats.org/drawingml/2006/main" name="Facet">
  <a:themeElements>
    <a:clrScheme name="Custom 1">
      <a:dk1>
        <a:srgbClr val="000000"/>
      </a:dk1>
      <a:lt1>
        <a:srgbClr val="FFFFFF"/>
      </a:lt1>
      <a:dk2>
        <a:srgbClr val="2C3C43"/>
      </a:dk2>
      <a:lt2>
        <a:srgbClr val="EBEBEB"/>
      </a:lt2>
      <a:accent1>
        <a:srgbClr val="DFF4FB"/>
      </a:accent1>
      <a:accent2>
        <a:srgbClr val="9FDFF5"/>
      </a:accent2>
      <a:accent3>
        <a:srgbClr val="42D0A2"/>
      </a:accent3>
      <a:accent4>
        <a:srgbClr val="2E946B"/>
      </a:accent4>
      <a:accent5>
        <a:srgbClr val="42B051"/>
      </a:accent5>
      <a:accent6>
        <a:srgbClr val="96D141"/>
      </a:accent6>
      <a:hlink>
        <a:srgbClr val="B2EBF5"/>
      </a:hlink>
      <a:folHlink>
        <a:srgbClr val="A9D3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1472</Words>
  <Application>Microsoft Office PowerPoint</Application>
  <PresentationFormat>Widescreen</PresentationFormat>
  <Paragraphs>158</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Comfortaa</vt:lpstr>
      <vt:lpstr>Noto Sans Symbols</vt:lpstr>
      <vt:lpstr>Trebuchet MS</vt:lpstr>
      <vt:lpstr>Comic Sans MS</vt:lpstr>
      <vt:lpstr>Arial</vt:lpstr>
      <vt:lpstr>Roboto</vt:lpstr>
      <vt:lpstr>Facet</vt:lpstr>
      <vt:lpstr>Welcome Meeting Thursday 18th June 2026</vt:lpstr>
      <vt:lpstr>PowerPoint Presentation</vt:lpstr>
      <vt:lpstr>Our leadership team</vt:lpstr>
      <vt:lpstr>Team EYFS</vt:lpstr>
      <vt:lpstr>Acorn Class</vt:lpstr>
      <vt:lpstr>Our curriculum </vt:lpstr>
      <vt:lpstr>Snacks and lunch</vt:lpstr>
      <vt:lpstr>Working together</vt:lpstr>
      <vt:lpstr>PowerPoint Presentation</vt:lpstr>
      <vt:lpstr>Getting school ready</vt:lpstr>
      <vt:lpstr>Getting ready: Summer learning</vt:lpstr>
      <vt:lpstr>PowerPoint Presentation</vt:lpstr>
      <vt:lpstr>PowerPoint Presentation</vt:lpstr>
      <vt:lpstr>Pupil premium </vt:lpstr>
      <vt:lpstr>Safeguarding </vt:lpstr>
      <vt:lpstr>PTA</vt:lpstr>
      <vt:lpstr>Transition 2026</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Aimee Berry-Smith</dc:creator>
  <cp:lastModifiedBy>Aimee Berry-Smith</cp:lastModifiedBy>
  <cp:revision>1</cp:revision>
  <dcterms:created xsi:type="dcterms:W3CDTF">2026-05-05T11:17:17Z</dcterms:created>
  <dcterms:modified xsi:type="dcterms:W3CDTF">2026-06-19T07:01:57Z</dcterms:modified>
</cp:coreProperties>
</file>