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2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9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53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44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25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248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57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054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14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17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71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71B23-E909-4128-9F16-CDFD3CCF60EA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2754C-6208-4A47-8F12-8F1EF0D28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21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74397"/>
              </p:ext>
            </p:extLst>
          </p:nvPr>
        </p:nvGraphicFramePr>
        <p:xfrm>
          <a:off x="91068" y="2753"/>
          <a:ext cx="12100932" cy="674198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96877">
                  <a:extLst>
                    <a:ext uri="{9D8B030D-6E8A-4147-A177-3AD203B41FA5}">
                      <a16:colId xmlns:a16="http://schemas.microsoft.com/office/drawing/2014/main" val="3294368884"/>
                    </a:ext>
                  </a:extLst>
                </a:gridCol>
                <a:gridCol w="617299">
                  <a:extLst>
                    <a:ext uri="{9D8B030D-6E8A-4147-A177-3AD203B41FA5}">
                      <a16:colId xmlns:a16="http://schemas.microsoft.com/office/drawing/2014/main" val="31673993"/>
                    </a:ext>
                  </a:extLst>
                </a:gridCol>
                <a:gridCol w="1809456">
                  <a:extLst>
                    <a:ext uri="{9D8B030D-6E8A-4147-A177-3AD203B41FA5}">
                      <a16:colId xmlns:a16="http://schemas.microsoft.com/office/drawing/2014/main" val="1759934315"/>
                    </a:ext>
                  </a:extLst>
                </a:gridCol>
                <a:gridCol w="1785938">
                  <a:extLst>
                    <a:ext uri="{9D8B030D-6E8A-4147-A177-3AD203B41FA5}">
                      <a16:colId xmlns:a16="http://schemas.microsoft.com/office/drawing/2014/main" val="1097182684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588569839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105526475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1909280674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val="571664977"/>
                    </a:ext>
                  </a:extLst>
                </a:gridCol>
                <a:gridCol w="1376362">
                  <a:extLst>
                    <a:ext uri="{9D8B030D-6E8A-4147-A177-3AD203B41FA5}">
                      <a16:colId xmlns:a16="http://schemas.microsoft.com/office/drawing/2014/main" val="2226534295"/>
                    </a:ext>
                  </a:extLst>
                </a:gridCol>
              </a:tblGrid>
              <a:tr h="1144818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7030A0"/>
                          </a:solidFill>
                        </a:rPr>
                        <a:t>KS3/4</a:t>
                      </a:r>
                      <a:r>
                        <a:rPr lang="en-GB" sz="1000" baseline="0" dirty="0">
                          <a:solidFill>
                            <a:srgbClr val="7030A0"/>
                          </a:solidFill>
                        </a:rPr>
                        <a:t> Curriculum Mapping</a:t>
                      </a:r>
                      <a:endParaRPr lang="en-GB" sz="10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Key</a:t>
                      </a:r>
                      <a:r>
                        <a:rPr lang="en-GB" sz="1400" baseline="0" dirty="0">
                          <a:solidFill>
                            <a:srgbClr val="7030A0"/>
                          </a:solidFill>
                        </a:rPr>
                        <a:t> Areas</a:t>
                      </a:r>
                      <a:endParaRPr lang="en-GB" sz="14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rgbClr val="7030A0"/>
                          </a:solidFill>
                        </a:rPr>
                        <a:t>Drawing/Illustration</a:t>
                      </a:r>
                    </a:p>
                    <a:p>
                      <a:pPr algn="ctr"/>
                      <a:endParaRPr lang="en-GB" sz="1200" b="1" baseline="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en-GB" sz="1200" b="1" baseline="0" dirty="0">
                          <a:solidFill>
                            <a:srgbClr val="7030A0"/>
                          </a:solidFill>
                        </a:rPr>
                        <a:t>Day of the Dead</a:t>
                      </a:r>
                      <a:endParaRPr lang="en-GB" sz="1200" baseline="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7030A0"/>
                          </a:solidFill>
                        </a:rPr>
                        <a:t>Painting</a:t>
                      </a:r>
                      <a:endParaRPr lang="en-GB" sz="1200" b="1" baseline="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en-GB" sz="1200" baseline="0" dirty="0">
                          <a:solidFill>
                            <a:srgbClr val="7030A0"/>
                          </a:solidFill>
                        </a:rPr>
                        <a:t>Colour theory</a:t>
                      </a:r>
                    </a:p>
                    <a:p>
                      <a:pPr algn="ctr"/>
                      <a:endParaRPr lang="en-GB" sz="1200" baseline="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en-GB" sz="1200" baseline="0" dirty="0">
                          <a:solidFill>
                            <a:srgbClr val="7030A0"/>
                          </a:solidFill>
                        </a:rPr>
                        <a:t>Sweets &amp; treats</a:t>
                      </a: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solidFill>
                            <a:srgbClr val="7030A0"/>
                          </a:solidFill>
                        </a:rPr>
                        <a:t>Identity (collage)</a:t>
                      </a:r>
                    </a:p>
                    <a:p>
                      <a:pPr algn="ctr"/>
                      <a:endParaRPr lang="en-GB" sz="1200" baseline="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en-GB" sz="1200" baseline="0" dirty="0">
                          <a:solidFill>
                            <a:srgbClr val="7030A0"/>
                          </a:solidFill>
                        </a:rPr>
                        <a:t>3D – Sweets &amp; Toys</a:t>
                      </a: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7030A0"/>
                          </a:solidFill>
                        </a:rPr>
                        <a:t>Ceramics</a:t>
                      </a:r>
                    </a:p>
                    <a:p>
                      <a:pPr algn="ctr"/>
                      <a:endParaRPr lang="en-GB" sz="1200" b="1" baseline="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en-GB" sz="1200" baseline="0" dirty="0">
                          <a:solidFill>
                            <a:srgbClr val="7030A0"/>
                          </a:solidFill>
                        </a:rPr>
                        <a:t>Insects (pinch pots)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7030A0"/>
                          </a:solidFill>
                        </a:rPr>
                        <a:t>Printing</a:t>
                      </a: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rgbClr val="7030A0"/>
                          </a:solidFill>
                        </a:rPr>
                        <a:t>Animals &amp; natural form</a:t>
                      </a: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7030A0"/>
                          </a:solidFill>
                        </a:rPr>
                        <a:t>Photography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rgbClr val="00B050"/>
                          </a:solidFill>
                        </a:rPr>
                        <a:t>Throughout all projects.</a:t>
                      </a: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7030A0"/>
                          </a:solidFill>
                        </a:rPr>
                        <a:t>Contextual</a:t>
                      </a:r>
                      <a:r>
                        <a:rPr lang="en-GB" sz="1200" baseline="0" dirty="0">
                          <a:solidFill>
                            <a:srgbClr val="7030A0"/>
                          </a:solidFill>
                        </a:rPr>
                        <a:t> Research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rgbClr val="00B050"/>
                          </a:solidFill>
                        </a:rPr>
                        <a:t>Throughout all projects.</a:t>
                      </a:r>
                    </a:p>
                    <a:p>
                      <a:pPr algn="ctr"/>
                      <a:endParaRPr lang="en-GB" sz="12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00802"/>
                  </a:ext>
                </a:extLst>
              </a:tr>
              <a:tr h="555326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7030A0"/>
                          </a:solidFill>
                        </a:rPr>
                        <a:t>Years 7-11 – Phase 1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7030A0"/>
                          </a:solidFill>
                        </a:rPr>
                        <a:t>The visual Elements</a:t>
                      </a:r>
                      <a:r>
                        <a:rPr lang="en-GB" sz="1200" b="1" baseline="0" dirty="0">
                          <a:solidFill>
                            <a:srgbClr val="7030A0"/>
                          </a:solidFill>
                        </a:rPr>
                        <a:t> (Colour, form, shape, line, texture and tone)</a:t>
                      </a:r>
                      <a:endParaRPr lang="en-GB" sz="1200" b="1" dirty="0">
                        <a:solidFill>
                          <a:srgbClr val="7030A0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draw with a sensitive line.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create a range of tones and blend.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mark make in a variety of methods.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mark make in pencil, pen and other mark making tools. Awareness of which appropriate media.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use a view finder to build a composition.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draw from observation developing hand/ eye coordination.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use positive and negative shape to draw.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Understand proportion  and how to use it to draw with accuracy.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Artists – Ernesto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Yerena</a:t>
                      </a:r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DOTD reference material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How to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mix secondary colours.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wash/clean your brush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use watercolours; mixing in pan lid/ wash/ wet on wet/ wet on dry.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blend watercolours.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10p colour mix using acrylics.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apply paint tip and full brush.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Paint on a 2D and 3D surface.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When to use different brush types.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Artists – 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Sarah Graham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Joel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Penkman</a:t>
                      </a:r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Andrea Turvey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To develop skills in collage techniques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How to collage/ build with accuracy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; use of scissors and glue.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To be able to compose a design, understanding composition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3D</a:t>
                      </a: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Building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a large-scale form, using layers of cardboard and other materials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Artists Collage:</a:t>
                      </a:r>
                    </a:p>
                    <a:p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Teesha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Moore 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Maria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Rivans</a:t>
                      </a:r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Artists 3D -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Claus Oldenburg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Nicola Freeman</a:t>
                      </a:r>
                    </a:p>
                    <a:p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Patianne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Stevenson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Peter Anton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How to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organise your working environment.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Understand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the qualities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of clay.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Knowledge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of how to r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efine with smoothing.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Understand how to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weld clay together.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decorate with paint with acrylic/ watercolour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Understand basic ceramic terminology.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Artists – 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Joan Danziger</a:t>
                      </a: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Chris Marley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Mono print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Press print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 err="1">
                          <a:solidFill>
                            <a:schemeClr val="tx1"/>
                          </a:solidFill>
                        </a:rPr>
                        <a:t>Collograph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Artists - </a:t>
                      </a: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Angie Lewin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How to take photographs using the basic concept of background/foreground/middle-ground.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How to analyse using the visual elements.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How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to use your own opinion to describe a piece of artwork.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To use an artist to inspire your use of the visual elements.</a:t>
                      </a:r>
                    </a:p>
                    <a:p>
                      <a:endParaRPr lang="en-GB" sz="11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Respond to an artist.</a:t>
                      </a:r>
                    </a:p>
                    <a:p>
                      <a:endParaRPr lang="en-GB" sz="1100" baseline="0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aseline="0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sz="1100" baseline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170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11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450470"/>
              </p:ext>
            </p:extLst>
          </p:nvPr>
        </p:nvGraphicFramePr>
        <p:xfrm>
          <a:off x="0" y="78058"/>
          <a:ext cx="12009862" cy="670188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90880">
                  <a:extLst>
                    <a:ext uri="{9D8B030D-6E8A-4147-A177-3AD203B41FA5}">
                      <a16:colId xmlns:a16="http://schemas.microsoft.com/office/drawing/2014/main" val="3294368884"/>
                    </a:ext>
                  </a:extLst>
                </a:gridCol>
                <a:gridCol w="612653">
                  <a:extLst>
                    <a:ext uri="{9D8B030D-6E8A-4147-A177-3AD203B41FA5}">
                      <a16:colId xmlns:a16="http://schemas.microsoft.com/office/drawing/2014/main" val="31673993"/>
                    </a:ext>
                  </a:extLst>
                </a:gridCol>
                <a:gridCol w="1667662">
                  <a:extLst>
                    <a:ext uri="{9D8B030D-6E8A-4147-A177-3AD203B41FA5}">
                      <a16:colId xmlns:a16="http://schemas.microsoft.com/office/drawing/2014/main" val="1759934315"/>
                    </a:ext>
                  </a:extLst>
                </a:gridCol>
                <a:gridCol w="1608257">
                  <a:extLst>
                    <a:ext uri="{9D8B030D-6E8A-4147-A177-3AD203B41FA5}">
                      <a16:colId xmlns:a16="http://schemas.microsoft.com/office/drawing/2014/main" val="1097182684"/>
                    </a:ext>
                  </a:extLst>
                </a:gridCol>
                <a:gridCol w="1076493">
                  <a:extLst>
                    <a:ext uri="{9D8B030D-6E8A-4147-A177-3AD203B41FA5}">
                      <a16:colId xmlns:a16="http://schemas.microsoft.com/office/drawing/2014/main" val="1588569839"/>
                    </a:ext>
                  </a:extLst>
                </a:gridCol>
                <a:gridCol w="1428003">
                  <a:extLst>
                    <a:ext uri="{9D8B030D-6E8A-4147-A177-3AD203B41FA5}">
                      <a16:colId xmlns:a16="http://schemas.microsoft.com/office/drawing/2014/main" val="105526475"/>
                    </a:ext>
                  </a:extLst>
                </a:gridCol>
                <a:gridCol w="1230278">
                  <a:extLst>
                    <a:ext uri="{9D8B030D-6E8A-4147-A177-3AD203B41FA5}">
                      <a16:colId xmlns:a16="http://schemas.microsoft.com/office/drawing/2014/main" val="1909280674"/>
                    </a:ext>
                  </a:extLst>
                </a:gridCol>
                <a:gridCol w="1543813">
                  <a:extLst>
                    <a:ext uri="{9D8B030D-6E8A-4147-A177-3AD203B41FA5}">
                      <a16:colId xmlns:a16="http://schemas.microsoft.com/office/drawing/2014/main" val="571664977"/>
                    </a:ext>
                  </a:extLst>
                </a:gridCol>
                <a:gridCol w="2051823">
                  <a:extLst>
                    <a:ext uri="{9D8B030D-6E8A-4147-A177-3AD203B41FA5}">
                      <a16:colId xmlns:a16="http://schemas.microsoft.com/office/drawing/2014/main" val="2226534295"/>
                    </a:ext>
                  </a:extLst>
                </a:gridCol>
              </a:tblGrid>
              <a:tr h="733867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7030A0"/>
                          </a:solidFill>
                        </a:rPr>
                        <a:t>KS3/4</a:t>
                      </a:r>
                      <a:r>
                        <a:rPr lang="en-GB" sz="1000" baseline="0" dirty="0">
                          <a:solidFill>
                            <a:srgbClr val="7030A0"/>
                          </a:solidFill>
                        </a:rPr>
                        <a:t> Curriculum Mapping</a:t>
                      </a:r>
                      <a:endParaRPr lang="en-GB" sz="10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Key</a:t>
                      </a:r>
                      <a:r>
                        <a:rPr lang="en-GB" sz="1400" baseline="0" dirty="0">
                          <a:solidFill>
                            <a:srgbClr val="7030A0"/>
                          </a:solidFill>
                        </a:rPr>
                        <a:t> Areas</a:t>
                      </a:r>
                      <a:endParaRPr lang="en-GB" sz="14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Drawing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Painting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3D design/ collage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Ceramics</a:t>
                      </a:r>
                    </a:p>
                    <a:p>
                      <a:pPr algn="ctr"/>
                      <a:endParaRPr lang="en-GB" sz="14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Printing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Photography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Contextual</a:t>
                      </a:r>
                      <a:r>
                        <a:rPr lang="en-GB" sz="1400" baseline="0" dirty="0">
                          <a:solidFill>
                            <a:srgbClr val="7030A0"/>
                          </a:solidFill>
                        </a:rPr>
                        <a:t> Research</a:t>
                      </a:r>
                      <a:endParaRPr lang="en-GB" sz="14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00802"/>
                  </a:ext>
                </a:extLst>
              </a:tr>
              <a:tr h="5968016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7030A0"/>
                          </a:solidFill>
                        </a:rPr>
                        <a:t>Years 7-11 – Phase 2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7030A0"/>
                          </a:solidFill>
                        </a:rPr>
                        <a:t>The visual Elements</a:t>
                      </a:r>
                      <a:r>
                        <a:rPr lang="en-GB" sz="1200" b="1" baseline="0" dirty="0">
                          <a:solidFill>
                            <a:srgbClr val="7030A0"/>
                          </a:solidFill>
                        </a:rPr>
                        <a:t> (Colour, form, shape, line, texture and tone)</a:t>
                      </a:r>
                      <a:endParaRPr lang="en-GB" sz="1200" b="1" dirty="0">
                        <a:solidFill>
                          <a:srgbClr val="7030A0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Develop ability to draw detail with accuracy.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Understand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how to illustrate form.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How to use a grid.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build a layered composition.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How to mark a variety of graphic media and an awareness of which media appropriate for different subject matters.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Painting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using a variety of texture techniques:</a:t>
                      </a: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Dry brushing</a:t>
                      </a: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Sponging</a:t>
                      </a: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Stencilling</a:t>
                      </a: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Adding materials to your paint.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Develop ability to mix a bigger colour palette. </a:t>
                      </a:r>
                    </a:p>
                    <a:p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To develop further skills in collage techniques and be able to compose a design – possibly using CAD/apps.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Building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a form with walls and 3D forms using cardboard.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build a form using coil technique.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Decoration using cut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outs and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cookie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cutter pressed shapes.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Lino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print (Relief printing).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rgbClr val="00B050"/>
                          </a:solidFill>
                        </a:rPr>
                        <a:t>Lino print onto card to make 3D outcome</a:t>
                      </a: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take photographs using the basic concept of background/foreground/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</a:rPr>
                        <a:t>middleground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alter photographs using various filters.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Know how to search for images of high quality.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Present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research with influence of the artist: background, title and mounts.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Use the artist(s) to inspire your own making.</a:t>
                      </a:r>
                    </a:p>
                    <a:p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170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06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165730"/>
              </p:ext>
            </p:extLst>
          </p:nvPr>
        </p:nvGraphicFramePr>
        <p:xfrm>
          <a:off x="0" y="78058"/>
          <a:ext cx="12009862" cy="670188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90880">
                  <a:extLst>
                    <a:ext uri="{9D8B030D-6E8A-4147-A177-3AD203B41FA5}">
                      <a16:colId xmlns:a16="http://schemas.microsoft.com/office/drawing/2014/main" val="3294368884"/>
                    </a:ext>
                  </a:extLst>
                </a:gridCol>
                <a:gridCol w="612653">
                  <a:extLst>
                    <a:ext uri="{9D8B030D-6E8A-4147-A177-3AD203B41FA5}">
                      <a16:colId xmlns:a16="http://schemas.microsoft.com/office/drawing/2014/main" val="31673993"/>
                    </a:ext>
                  </a:extLst>
                </a:gridCol>
                <a:gridCol w="1667662">
                  <a:extLst>
                    <a:ext uri="{9D8B030D-6E8A-4147-A177-3AD203B41FA5}">
                      <a16:colId xmlns:a16="http://schemas.microsoft.com/office/drawing/2014/main" val="1759934315"/>
                    </a:ext>
                  </a:extLst>
                </a:gridCol>
                <a:gridCol w="1608257">
                  <a:extLst>
                    <a:ext uri="{9D8B030D-6E8A-4147-A177-3AD203B41FA5}">
                      <a16:colId xmlns:a16="http://schemas.microsoft.com/office/drawing/2014/main" val="1097182684"/>
                    </a:ext>
                  </a:extLst>
                </a:gridCol>
                <a:gridCol w="1076493">
                  <a:extLst>
                    <a:ext uri="{9D8B030D-6E8A-4147-A177-3AD203B41FA5}">
                      <a16:colId xmlns:a16="http://schemas.microsoft.com/office/drawing/2014/main" val="1588569839"/>
                    </a:ext>
                  </a:extLst>
                </a:gridCol>
                <a:gridCol w="1428003">
                  <a:extLst>
                    <a:ext uri="{9D8B030D-6E8A-4147-A177-3AD203B41FA5}">
                      <a16:colId xmlns:a16="http://schemas.microsoft.com/office/drawing/2014/main" val="105526475"/>
                    </a:ext>
                  </a:extLst>
                </a:gridCol>
                <a:gridCol w="1230278">
                  <a:extLst>
                    <a:ext uri="{9D8B030D-6E8A-4147-A177-3AD203B41FA5}">
                      <a16:colId xmlns:a16="http://schemas.microsoft.com/office/drawing/2014/main" val="1909280674"/>
                    </a:ext>
                  </a:extLst>
                </a:gridCol>
                <a:gridCol w="1543813">
                  <a:extLst>
                    <a:ext uri="{9D8B030D-6E8A-4147-A177-3AD203B41FA5}">
                      <a16:colId xmlns:a16="http://schemas.microsoft.com/office/drawing/2014/main" val="571664977"/>
                    </a:ext>
                  </a:extLst>
                </a:gridCol>
                <a:gridCol w="2051823">
                  <a:extLst>
                    <a:ext uri="{9D8B030D-6E8A-4147-A177-3AD203B41FA5}">
                      <a16:colId xmlns:a16="http://schemas.microsoft.com/office/drawing/2014/main" val="2226534295"/>
                    </a:ext>
                  </a:extLst>
                </a:gridCol>
              </a:tblGrid>
              <a:tr h="733867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7030A0"/>
                          </a:solidFill>
                        </a:rPr>
                        <a:t>KS3/4</a:t>
                      </a:r>
                      <a:r>
                        <a:rPr lang="en-GB" sz="1000" baseline="0" dirty="0">
                          <a:solidFill>
                            <a:srgbClr val="7030A0"/>
                          </a:solidFill>
                        </a:rPr>
                        <a:t> Curriculum Mapping</a:t>
                      </a:r>
                      <a:endParaRPr lang="en-GB" sz="10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Key</a:t>
                      </a:r>
                      <a:r>
                        <a:rPr lang="en-GB" sz="1400" baseline="0" dirty="0">
                          <a:solidFill>
                            <a:srgbClr val="7030A0"/>
                          </a:solidFill>
                        </a:rPr>
                        <a:t> Areas</a:t>
                      </a:r>
                      <a:endParaRPr lang="en-GB" sz="14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Drawing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Painting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3D design/ collage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Ceramics</a:t>
                      </a:r>
                    </a:p>
                    <a:p>
                      <a:pPr algn="ctr"/>
                      <a:endParaRPr lang="en-GB" sz="14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Printing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Photography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7030A0"/>
                          </a:solidFill>
                        </a:rPr>
                        <a:t>Contextual</a:t>
                      </a:r>
                      <a:r>
                        <a:rPr lang="en-GB" sz="1400" baseline="0" dirty="0">
                          <a:solidFill>
                            <a:srgbClr val="7030A0"/>
                          </a:solidFill>
                        </a:rPr>
                        <a:t> Research</a:t>
                      </a:r>
                      <a:endParaRPr lang="en-GB" sz="140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00802"/>
                  </a:ext>
                </a:extLst>
              </a:tr>
              <a:tr h="5968016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7030A0"/>
                          </a:solidFill>
                        </a:rPr>
                        <a:t>Years 7-11 – Phase 3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7030A0"/>
                          </a:solidFill>
                        </a:rPr>
                        <a:t>The visual Elements</a:t>
                      </a:r>
                      <a:r>
                        <a:rPr lang="en-GB" sz="1200" b="1" baseline="0" dirty="0">
                          <a:solidFill>
                            <a:srgbClr val="7030A0"/>
                          </a:solidFill>
                        </a:rPr>
                        <a:t> (Colour, form, shape, line, texture and tone)</a:t>
                      </a:r>
                      <a:endParaRPr lang="en-GB" sz="1200" b="1" dirty="0">
                        <a:solidFill>
                          <a:srgbClr val="7030A0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Understand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the benefit of using c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ontrasting tone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and how to apply it.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Illustrate texture.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Stippling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use Koh-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I –Nor high colour density watercolours.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Understand the difference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between primary and secondary source.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Provide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and use own primary sources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use Koh-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I –Nor high colour density watercolours.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How to blend acrylics.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Develop ability to mix a bigger colour palette. (from year 8).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Develop texture painting techniques: </a:t>
                      </a:r>
                    </a:p>
                    <a:p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Scraffito</a:t>
                      </a:r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Stippling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Craquelure</a:t>
                      </a:r>
                    </a:p>
                    <a:p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To skilfully develop further skills in collage techniques and be able to compose a design – possibly using CAD/apps.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Building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a form using thin card.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Development of detail in making.</a:t>
                      </a: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Slab building.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use guide sticks and rolling pins.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build using a tube form.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create textures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using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impressions (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wallpaper and lace)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How to decorate with acrylic paint.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To develop all printing techniques.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To continue to develop skills in;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take photographs using the basic concept of background/foreground/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</a:rPr>
                        <a:t>middleground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alter photographs using various filters.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familiar with quality websites for artist research.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How to use the internet to collect research on an artist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Able to research, plan, draft and produce your own paragraph.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Respond practically to a collection of artists.</a:t>
                      </a:r>
                    </a:p>
                    <a:p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sz="1200" baseline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170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720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12899</TotalTime>
  <Words>900</Words>
  <Application>Microsoft Office PowerPoint</Application>
  <PresentationFormat>Widescreen</PresentationFormat>
  <Paragraphs>227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Brine Leas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Robinson</dc:creator>
  <cp:lastModifiedBy>Carli Willis</cp:lastModifiedBy>
  <cp:revision>63</cp:revision>
  <cp:lastPrinted>2019-07-31T11:30:32Z</cp:lastPrinted>
  <dcterms:created xsi:type="dcterms:W3CDTF">2019-06-20T14:42:12Z</dcterms:created>
  <dcterms:modified xsi:type="dcterms:W3CDTF">2022-02-10T20:47:55Z</dcterms:modified>
</cp:coreProperties>
</file>