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93" r:id="rId3"/>
    <p:sldId id="289" r:id="rId4"/>
    <p:sldId id="279" r:id="rId5"/>
    <p:sldId id="282" r:id="rId6"/>
    <p:sldId id="290" r:id="rId7"/>
    <p:sldId id="284" r:id="rId8"/>
    <p:sldId id="291" r:id="rId9"/>
    <p:sldId id="288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0079C3"/>
    <a:srgbClr val="FFE76D"/>
    <a:srgbClr val="072F54"/>
    <a:srgbClr val="003464"/>
    <a:srgbClr val="004382"/>
    <a:srgbClr val="00529C"/>
    <a:srgbClr val="007AC3"/>
    <a:srgbClr val="4EB2E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032" y="-90"/>
      </p:cViewPr>
      <p:guideLst>
        <p:guide orient="horz" pos="2160"/>
        <p:guide orient="horz" pos="3952"/>
        <p:guide orient="horz" pos="346"/>
        <p:guide orient="horz" pos="504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03239" y="512764"/>
            <a:ext cx="8137524" cy="1710320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Measure, compare, add and subtract capacity (l/ml).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107215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51328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51328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52443" y="2659083"/>
            <a:ext cx="2197275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What is each </a:t>
            </a:r>
            <a:br>
              <a:rPr lang="en-GB" dirty="0"/>
            </a:br>
            <a:r>
              <a:rPr lang="en-GB" dirty="0"/>
              <a:t>interval worth?</a:t>
            </a:r>
          </a:p>
          <a:p>
            <a:endParaRPr lang="en-GB" dirty="0"/>
          </a:p>
          <a:p>
            <a:r>
              <a:rPr lang="en-GB" dirty="0"/>
              <a:t>What is the capacity of the container?</a:t>
            </a:r>
          </a:p>
          <a:p>
            <a:endParaRPr lang="en-GB" dirty="0"/>
          </a:p>
          <a:p>
            <a:r>
              <a:rPr lang="en-GB" dirty="0"/>
              <a:t>What is the </a:t>
            </a:r>
            <a:br>
              <a:rPr lang="en-GB" dirty="0"/>
            </a:br>
            <a:r>
              <a:rPr lang="en-GB" dirty="0"/>
              <a:t>volume of liquid in the container?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62" y="2214693"/>
            <a:ext cx="4147567" cy="35889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58980" y="1384533"/>
            <a:ext cx="2626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Intervals on Scales</a:t>
            </a:r>
          </a:p>
        </p:txBody>
      </p:sp>
    </p:spTree>
    <p:extLst>
      <p:ext uri="{BB962C8B-B14F-4D97-AF65-F5344CB8AC3E}">
        <p14:creationId xmlns:p14="http://schemas.microsoft.com/office/powerpoint/2010/main" val="8908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52166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>
            <a:off x="452166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9103" y="4407460"/>
            <a:ext cx="363289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What is the volume of liquid in the container?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liquid covers 3 full intervals and half of the fourth interval. 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3 × 100 = 300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½ of 100 = 50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300 + 50 = 350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volume of liquid is 350ml.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7" y="2345376"/>
            <a:ext cx="3894140" cy="3369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9103" y="2068001"/>
            <a:ext cx="4572000" cy="107721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/>
              <a:t>What is each interval worth?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/>
              <a:t>There are 5 intervals between </a:t>
            </a:r>
            <a:br>
              <a:rPr lang="en-GB" sz="1400" b="1" dirty="0"/>
            </a:br>
            <a:r>
              <a:rPr lang="en-GB" sz="1400" b="1" dirty="0"/>
              <a:t>0 and 500ml. 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/>
              <a:t>500 ÷ 5 = 100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/>
              <a:t>Each interval is worth 100ml.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9103" y="3345452"/>
            <a:ext cx="384198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1C1C1C"/>
                </a:solidFill>
              </a:rPr>
              <a:t>What is the capacity of the container?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capacity of a container is the maximum amount of liquid it could hold. </a:t>
            </a: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1C1C1C"/>
                </a:solidFill>
              </a:rPr>
              <a:t>The capacity of this container is 500ml.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58980" y="1384533"/>
            <a:ext cx="26260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Intervals on Scales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375638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513279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451327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11318" y="1384533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Odd One Out</a:t>
            </a:r>
          </a:p>
        </p:txBody>
      </p:sp>
      <p:sp>
        <p:nvSpPr>
          <p:cNvPr id="2" name="Rectangle 1"/>
          <p:cNvSpPr/>
          <p:nvPr/>
        </p:nvSpPr>
        <p:spPr>
          <a:xfrm>
            <a:off x="972979" y="1965154"/>
            <a:ext cx="7197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One container holds a different volume of water to the rest. Which one is 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9" y="2868555"/>
            <a:ext cx="2230696" cy="193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9" y="2868555"/>
            <a:ext cx="2230696" cy="193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80" y="2868555"/>
            <a:ext cx="2230696" cy="193023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425972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50894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11318" y="1384533"/>
            <a:ext cx="18565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Odd One Out</a:t>
            </a:r>
          </a:p>
        </p:txBody>
      </p:sp>
      <p:sp>
        <p:nvSpPr>
          <p:cNvPr id="2" name="Rectangle 1"/>
          <p:cNvSpPr/>
          <p:nvPr/>
        </p:nvSpPr>
        <p:spPr>
          <a:xfrm>
            <a:off x="972979" y="1965154"/>
            <a:ext cx="7197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One container holds a different volume of water to the rest. Which one is 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9" y="2468505"/>
            <a:ext cx="2230696" cy="193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9" y="2468505"/>
            <a:ext cx="2230696" cy="193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80" y="2468505"/>
            <a:ext cx="2230696" cy="19302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9432" y="4563536"/>
            <a:ext cx="2334243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interval is worth 100ml.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liquid is seven intervals and one half interval.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is 750ml.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5592" y="4563536"/>
            <a:ext cx="2261683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interval is worth 250ml.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liquid is </a:t>
            </a:r>
            <a:b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three intervals.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is 750ml.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64967" y="4563536"/>
            <a:ext cx="241647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interval is worth 200ml.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liquid is three intervals and one half interval.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is 700ml.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2979" y="5596076"/>
            <a:ext cx="7197897" cy="3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16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en-GB" sz="1600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container holds a different volume of water.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0489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628428" y="4987097"/>
            <a:ext cx="3542448" cy="915863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961774" y="4987097"/>
            <a:ext cx="3542448" cy="915863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504224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4" y="2491765"/>
            <a:ext cx="2230695" cy="1930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08" y="2491765"/>
            <a:ext cx="2230695" cy="193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42" y="2491765"/>
            <a:ext cx="2230695" cy="19302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11318" y="1384533"/>
            <a:ext cx="18389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Work It Out!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4108" y="4471394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3992" y="4471394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2916" y="4471394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C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419" y="5017577"/>
            <a:ext cx="3267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Sarah says, “My container has a capacity of more than 1 litre. It is three-quarters full.”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5200" y="5017577"/>
            <a:ext cx="325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/>
              <a:t>Codey says, “The volume of liquid in my container is exactly half the capacity.”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2979" y="1965154"/>
            <a:ext cx="7197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Which container is each child describing?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0489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5" grpId="0"/>
      <p:bldP spid="13" grpId="0"/>
      <p:bldP spid="14" grpId="0"/>
      <p:bldP spid="6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45574" y="702863"/>
            <a:ext cx="406770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650" y="1384533"/>
            <a:ext cx="7632700" cy="43542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628428" y="3562950"/>
            <a:ext cx="3542448" cy="915863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961774" y="3562950"/>
            <a:ext cx="3542448" cy="915863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510926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51092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04" y="2336088"/>
            <a:ext cx="1040635" cy="900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38" y="2336088"/>
            <a:ext cx="1040635" cy="900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72" y="2336088"/>
            <a:ext cx="1040635" cy="900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384533"/>
            <a:ext cx="7632700" cy="4708292"/>
          </a:xfrm>
          <a:prstGeom prst="rect">
            <a:avLst/>
          </a:prstGeom>
          <a:noFill/>
          <a:ln w="38100"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11318" y="1384533"/>
            <a:ext cx="18389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Work It Out!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348" y="3247790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7838" y="3247790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2916" y="3247790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Container C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419" y="3593430"/>
            <a:ext cx="3267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Sarah says, “My container has a capacity of more than 1 litre. It is three-quarters full.”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5200" y="3593430"/>
            <a:ext cx="325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/>
              <a:t>Codey says, “The volume of liquid in my container is exactly half the capacity.”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2979" y="1903006"/>
            <a:ext cx="7197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Which container is each child describing?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4419" y="4606063"/>
            <a:ext cx="3267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Containers A and B have a capacity greater than 1 litre.  </a:t>
            </a:r>
          </a:p>
          <a:p>
            <a:pPr algn="ctr"/>
            <a:r>
              <a:rPr lang="en-GB" sz="1600" dirty="0"/>
              <a:t>Container B holds a volume of 3l, which is three quarters of 4l. </a:t>
            </a:r>
          </a:p>
          <a:p>
            <a:pPr algn="ctr"/>
            <a:r>
              <a:rPr lang="en-GB" sz="1600" b="1" dirty="0"/>
              <a:t>Sarah is describing container B.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49752" y="4606063"/>
            <a:ext cx="3267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Codey’s container must be half full. Container C has a volume of 250ml, which is half of its capacity of 500ml.</a:t>
            </a:r>
          </a:p>
          <a:p>
            <a:pPr algn="ctr"/>
            <a:r>
              <a:rPr lang="en-GB" sz="1600" b="1" dirty="0"/>
              <a:t>Codey is describing container C.</a:t>
            </a:r>
          </a:p>
        </p:txBody>
      </p:sp>
    </p:spTree>
    <p:extLst>
      <p:ext uri="{BB962C8B-B14F-4D97-AF65-F5344CB8AC3E}">
        <p14:creationId xmlns:p14="http://schemas.microsoft.com/office/powerpoint/2010/main" val="19137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5" grpId="0"/>
      <p:bldP spid="13" grpId="0"/>
      <p:bldP spid="14" grpId="0"/>
      <p:bldP spid="6" grpId="0"/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FF2C17-6BF8-4D05-9670-E43D26FB43C2}"/>
              </a:ext>
            </a:extLst>
          </p:cNvPr>
          <p:cNvSpPr/>
          <p:nvPr/>
        </p:nvSpPr>
        <p:spPr>
          <a:xfrm>
            <a:off x="445575" y="702863"/>
            <a:ext cx="4059313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Measure Capacity in Millilitres or Litres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t="4149" r="4407" b="35901"/>
          <a:stretch/>
        </p:blipFill>
        <p:spPr>
          <a:xfrm rot="1584098">
            <a:off x="1041205" y="2309380"/>
            <a:ext cx="1592893" cy="1483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1160" r="51746" b="28581"/>
          <a:stretch/>
        </p:blipFill>
        <p:spPr>
          <a:xfrm rot="1596960">
            <a:off x="2460542" y="2905746"/>
            <a:ext cx="1052036" cy="2255042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xmlns="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3940" y="1928695"/>
            <a:ext cx="4038155" cy="41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1D09E44C-160B-41EF-96E6-5B5067D54444}" vid="{05084B61-F16E-40F7-9B98-4A8B0F7C2E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184</TotalTime>
  <Words>443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Twinkl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Andrea Hymers</cp:lastModifiedBy>
  <cp:revision>19</cp:revision>
  <dcterms:created xsi:type="dcterms:W3CDTF">2019-06-04T06:53:28Z</dcterms:created>
  <dcterms:modified xsi:type="dcterms:W3CDTF">2020-07-04T19:29:34Z</dcterms:modified>
</cp:coreProperties>
</file>