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279" r:id="rId4"/>
    <p:sldId id="289" r:id="rId5"/>
    <p:sldId id="282" r:id="rId6"/>
    <p:sldId id="290" r:id="rId7"/>
    <p:sldId id="291" r:id="rId8"/>
    <p:sldId id="284" r:id="rId9"/>
    <p:sldId id="292" r:id="rId10"/>
    <p:sldId id="288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C"/>
    <a:srgbClr val="4EB2E5"/>
    <a:srgbClr val="75A16D"/>
    <a:srgbClr val="87BD31"/>
    <a:srgbClr val="0079C3"/>
    <a:srgbClr val="FFE76D"/>
    <a:srgbClr val="072F54"/>
    <a:srgbClr val="003464"/>
    <a:srgbClr val="004382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086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39" r="3297" b="47123"/>
          <a:stretch/>
        </p:blipFill>
        <p:spPr>
          <a:xfrm rot="1610603">
            <a:off x="1064289" y="2329130"/>
            <a:ext cx="1624734" cy="12020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CF72671-EA2E-44C4-BD78-0B3211C2E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69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4CE1D28-35B5-4692-BBA3-F88A72FAD4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8" b="28224"/>
          <a:stretch/>
        </p:blipFill>
        <p:spPr>
          <a:xfrm rot="1525058">
            <a:off x="2648947" y="2970715"/>
            <a:ext cx="843439" cy="1724996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50" y="1928694"/>
            <a:ext cx="4038155" cy="41641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2A168E-B1FD-4636-891E-4E50A155DBB5}"/>
              </a:ext>
            </a:extLst>
          </p:cNvPr>
          <p:cNvSpPr/>
          <p:nvPr/>
        </p:nvSpPr>
        <p:spPr>
          <a:xfrm>
            <a:off x="445575" y="702863"/>
            <a:ext cx="175769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183615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National Curriculum Objective(s)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Measure, compare, add and subtract mass (kg/g).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77F54F-BF50-4CF1-B354-84F2E5101309}"/>
              </a:ext>
            </a:extLst>
          </p:cNvPr>
          <p:cNvSpPr txBox="1"/>
          <p:nvPr/>
        </p:nvSpPr>
        <p:spPr>
          <a:xfrm>
            <a:off x="2159726" y="-614731"/>
            <a:ext cx="4824548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Use &lt;, &gt; or = to complete these statements. 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1640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5" y="702863"/>
            <a:ext cx="171850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1640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8D1260D-EA2C-4B5F-AE3E-9A385ECD14E2}"/>
              </a:ext>
            </a:extLst>
          </p:cNvPr>
          <p:cNvGrpSpPr/>
          <p:nvPr/>
        </p:nvGrpSpPr>
        <p:grpSpPr>
          <a:xfrm>
            <a:off x="3249133" y="2667222"/>
            <a:ext cx="2576536" cy="409134"/>
            <a:chOff x="3249133" y="2731389"/>
            <a:chExt cx="2576536" cy="4091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D36F18E-851C-4D70-8AC2-A3CCED6B9ADC}"/>
                </a:ext>
              </a:extLst>
            </p:cNvPr>
            <p:cNvSpPr txBox="1"/>
            <p:nvPr/>
          </p:nvSpPr>
          <p:spPr>
            <a:xfrm>
              <a:off x="3249133" y="2734895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250g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40844DA-AAED-4CA6-8018-4373354DC1C4}"/>
                </a:ext>
              </a:extLst>
            </p:cNvPr>
            <p:cNvSpPr txBox="1"/>
            <p:nvPr/>
          </p:nvSpPr>
          <p:spPr>
            <a:xfrm>
              <a:off x="5014228" y="2734895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250kg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E06A4D-AA52-4BE1-ACC5-F644556CA2EE}"/>
                </a:ext>
              </a:extLst>
            </p:cNvPr>
            <p:cNvSpPr/>
            <p:nvPr/>
          </p:nvSpPr>
          <p:spPr>
            <a:xfrm>
              <a:off x="4367433" y="2731389"/>
              <a:ext cx="409134" cy="409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42D4E2-AD88-437A-ADD8-7CF8E025282D}"/>
              </a:ext>
            </a:extLst>
          </p:cNvPr>
          <p:cNvGrpSpPr/>
          <p:nvPr/>
        </p:nvGrpSpPr>
        <p:grpSpPr>
          <a:xfrm>
            <a:off x="3182609" y="3294139"/>
            <a:ext cx="2493179" cy="409618"/>
            <a:chOff x="3182609" y="3358306"/>
            <a:chExt cx="2493179" cy="4096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536C95C-C941-46AA-909E-07DA085CA014}"/>
                </a:ext>
              </a:extLst>
            </p:cNvPr>
            <p:cNvSpPr txBox="1"/>
            <p:nvPr/>
          </p:nvSpPr>
          <p:spPr>
            <a:xfrm>
              <a:off x="3182609" y="3358306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1000g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B603D42-A777-4B55-B5DA-7AC4EF3CF1BA}"/>
                </a:ext>
              </a:extLst>
            </p:cNvPr>
            <p:cNvSpPr txBox="1"/>
            <p:nvPr/>
          </p:nvSpPr>
          <p:spPr>
            <a:xfrm>
              <a:off x="5164109" y="335830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1kg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5D83CE3-D87C-4F10-A642-A9DB8A2037E0}"/>
                </a:ext>
              </a:extLst>
            </p:cNvPr>
            <p:cNvSpPr/>
            <p:nvPr/>
          </p:nvSpPr>
          <p:spPr>
            <a:xfrm>
              <a:off x="4367433" y="3358790"/>
              <a:ext cx="409134" cy="409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6BDADE-2FBD-43CF-AA2E-79C23F0BC259}"/>
              </a:ext>
            </a:extLst>
          </p:cNvPr>
          <p:cNvGrpSpPr/>
          <p:nvPr/>
        </p:nvGrpSpPr>
        <p:grpSpPr>
          <a:xfrm>
            <a:off x="3256347" y="3917550"/>
            <a:ext cx="2587756" cy="413608"/>
            <a:chOff x="3256347" y="3981717"/>
            <a:chExt cx="2587756" cy="4136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5B44881-7854-4DD6-B5C0-DC4B421922BD}"/>
                </a:ext>
              </a:extLst>
            </p:cNvPr>
            <p:cNvSpPr txBox="1"/>
            <p:nvPr/>
          </p:nvSpPr>
          <p:spPr>
            <a:xfrm>
              <a:off x="3256347" y="3981717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r>
                <a:rPr lang="en-GB" dirty="0">
                  <a:latin typeface="Twinkl" pitchFamily="2" charset="0"/>
                </a:rPr>
                <a:t>½</a:t>
              </a:r>
              <a:r>
                <a:rPr lang="en-GB" dirty="0"/>
                <a:t>kg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78BD0EC-20D0-439B-AA4C-E5C190DE6025}"/>
                </a:ext>
              </a:extLst>
            </p:cNvPr>
            <p:cNvSpPr txBox="1"/>
            <p:nvPr/>
          </p:nvSpPr>
          <p:spPr>
            <a:xfrm>
              <a:off x="4995794" y="3981717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2400g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3CEB4CC-53E3-4377-B907-4202B77D8BDC}"/>
                </a:ext>
              </a:extLst>
            </p:cNvPr>
            <p:cNvSpPr/>
            <p:nvPr/>
          </p:nvSpPr>
          <p:spPr>
            <a:xfrm>
              <a:off x="4367433" y="3986191"/>
              <a:ext cx="409134" cy="409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770C56-160D-4A5C-9C43-7AAA2D49C6E1}"/>
              </a:ext>
            </a:extLst>
          </p:cNvPr>
          <p:cNvGrpSpPr/>
          <p:nvPr/>
        </p:nvGrpSpPr>
        <p:grpSpPr>
          <a:xfrm>
            <a:off x="3317261" y="4540961"/>
            <a:ext cx="2463523" cy="417598"/>
            <a:chOff x="3317261" y="4605128"/>
            <a:chExt cx="2463523" cy="4175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15E3A8F-9327-44DC-BB46-221FFCE25FEF}"/>
                </a:ext>
              </a:extLst>
            </p:cNvPr>
            <p:cNvSpPr txBox="1"/>
            <p:nvPr/>
          </p:nvSpPr>
          <p:spPr>
            <a:xfrm>
              <a:off x="3317261" y="460512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¾</a:t>
              </a:r>
              <a:r>
                <a:rPr lang="en-GB" dirty="0"/>
                <a:t>kg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047233D-6F3B-4021-9113-683B5AE9BBB3}"/>
                </a:ext>
              </a:extLst>
            </p:cNvPr>
            <p:cNvSpPr txBox="1"/>
            <p:nvPr/>
          </p:nvSpPr>
          <p:spPr>
            <a:xfrm>
              <a:off x="5059112" y="4605128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600g</a:t>
              </a:r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7003680-25EF-4D23-A71C-1E715FD11722}"/>
                </a:ext>
              </a:extLst>
            </p:cNvPr>
            <p:cNvSpPr/>
            <p:nvPr/>
          </p:nvSpPr>
          <p:spPr>
            <a:xfrm>
              <a:off x="4367433" y="4613592"/>
              <a:ext cx="409134" cy="409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D80F6C-1D11-489D-9CFB-F56AC9510BF8}"/>
              </a:ext>
            </a:extLst>
          </p:cNvPr>
          <p:cNvGrpSpPr/>
          <p:nvPr/>
        </p:nvGrpSpPr>
        <p:grpSpPr>
          <a:xfrm>
            <a:off x="3110474" y="5164371"/>
            <a:ext cx="2712790" cy="421587"/>
            <a:chOff x="3110474" y="5228538"/>
            <a:chExt cx="2712790" cy="4215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29B9433-331F-4FA3-914F-BD7F1CA22554}"/>
                </a:ext>
              </a:extLst>
            </p:cNvPr>
            <p:cNvSpPr txBox="1"/>
            <p:nvPr/>
          </p:nvSpPr>
          <p:spPr>
            <a:xfrm>
              <a:off x="3110474" y="5228538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1kg 50g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9E182BA-F715-4162-9519-CD3D8BCA862B}"/>
                </a:ext>
              </a:extLst>
            </p:cNvPr>
            <p:cNvSpPr txBox="1"/>
            <p:nvPr/>
          </p:nvSpPr>
          <p:spPr>
            <a:xfrm>
              <a:off x="5016633" y="52285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1050g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CD1C0DB-F4C5-4C5C-908C-DDF35D3C29B6}"/>
                </a:ext>
              </a:extLst>
            </p:cNvPr>
            <p:cNvSpPr/>
            <p:nvPr/>
          </p:nvSpPr>
          <p:spPr>
            <a:xfrm>
              <a:off x="4367433" y="5240991"/>
              <a:ext cx="409134" cy="409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5D1940D-0021-4B9A-9FE9-90D02C031D3C}"/>
              </a:ext>
            </a:extLst>
          </p:cNvPr>
          <p:cNvSpPr txBox="1"/>
          <p:nvPr/>
        </p:nvSpPr>
        <p:spPr>
          <a:xfrm>
            <a:off x="1038762" y="2103337"/>
            <a:ext cx="49813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Use &lt;, &gt; or = to complete these statements.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4209B4C-8616-4AD0-ACDC-A172392A9914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A0ABCF1-8DDA-429B-8C6A-01635EBBC717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24BFF9B-5E9B-49E0-B3D7-913EBDB31037}"/>
              </a:ext>
            </a:extLst>
          </p:cNvPr>
          <p:cNvSpPr/>
          <p:nvPr/>
        </p:nvSpPr>
        <p:spPr>
          <a:xfrm>
            <a:off x="3258980" y="1384533"/>
            <a:ext cx="2316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Comparing Mass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66B66D-D5A3-4F9B-B73A-A08767E91F47}"/>
              </a:ext>
            </a:extLst>
          </p:cNvPr>
          <p:cNvSpPr/>
          <p:nvPr/>
        </p:nvSpPr>
        <p:spPr>
          <a:xfrm>
            <a:off x="2308860" y="2410925"/>
            <a:ext cx="4526280" cy="984885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txBody>
          <a:bodyPr wrap="square" anchor="ctr" anchorCtr="0">
            <a:spAutoFit/>
          </a:bodyPr>
          <a:lstStyle/>
          <a:p>
            <a:pPr lvl="0" algn="ctr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&lt; means ‘is less than’ or ‘is lighter than’.</a:t>
            </a:r>
          </a:p>
          <a:p>
            <a:pPr lvl="0" algn="ctr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&gt; means ‘is greater than’ or ‘is heavier than’.</a:t>
            </a:r>
          </a:p>
          <a:p>
            <a:pPr lvl="0" algn="ctr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= means ‘is equal to’ or ‘is the same mass as’.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47722D-C1F3-4659-B0B0-74739481D48B}"/>
              </a:ext>
            </a:extLst>
          </p:cNvPr>
          <p:cNvSpPr txBox="1"/>
          <p:nvPr/>
        </p:nvSpPr>
        <p:spPr>
          <a:xfrm>
            <a:off x="2205515" y="3639560"/>
            <a:ext cx="52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250g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691D9D-1F1C-410A-8320-A76C96B18D12}"/>
              </a:ext>
            </a:extLst>
          </p:cNvPr>
          <p:cNvSpPr txBox="1"/>
          <p:nvPr/>
        </p:nvSpPr>
        <p:spPr>
          <a:xfrm>
            <a:off x="2117349" y="4128757"/>
            <a:ext cx="61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1000g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1596AD-9984-4969-8B25-667C927EA125}"/>
              </a:ext>
            </a:extLst>
          </p:cNvPr>
          <p:cNvSpPr txBox="1"/>
          <p:nvPr/>
        </p:nvSpPr>
        <p:spPr>
          <a:xfrm>
            <a:off x="2215133" y="4617953"/>
            <a:ext cx="51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2</a:t>
            </a:r>
            <a:r>
              <a:rPr lang="en-GB" sz="1200" dirty="0">
                <a:latin typeface="Twinkl" pitchFamily="2" charset="0"/>
              </a:rPr>
              <a:t>½</a:t>
            </a:r>
            <a:r>
              <a:rPr lang="en-GB" sz="1200" dirty="0"/>
              <a:t>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7300FE-58FC-4A39-8E13-3164163EDD5A}"/>
              </a:ext>
            </a:extLst>
          </p:cNvPr>
          <p:cNvSpPr txBox="1"/>
          <p:nvPr/>
        </p:nvSpPr>
        <p:spPr>
          <a:xfrm>
            <a:off x="2296886" y="5107150"/>
            <a:ext cx="434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winkl" pitchFamily="2" charset="0"/>
              </a:rPr>
              <a:t>¾</a:t>
            </a:r>
            <a:r>
              <a:rPr lang="en-GB" sz="1200" dirty="0"/>
              <a:t>kg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DAE2AF-17D0-47FA-B430-B98E3D351F91}"/>
              </a:ext>
            </a:extLst>
          </p:cNvPr>
          <p:cNvSpPr txBox="1"/>
          <p:nvPr/>
        </p:nvSpPr>
        <p:spPr>
          <a:xfrm>
            <a:off x="2021170" y="5596346"/>
            <a:ext cx="71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1kg 50g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34342C-EB48-411E-B84B-C2B367C82E79}"/>
              </a:ext>
            </a:extLst>
          </p:cNvPr>
          <p:cNvSpPr txBox="1"/>
          <p:nvPr/>
        </p:nvSpPr>
        <p:spPr>
          <a:xfrm>
            <a:off x="3253864" y="3648269"/>
            <a:ext cx="632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250kg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70D23C-D223-4E48-9E97-F017B72DA84E}"/>
              </a:ext>
            </a:extLst>
          </p:cNvPr>
          <p:cNvSpPr txBox="1"/>
          <p:nvPr/>
        </p:nvSpPr>
        <p:spPr>
          <a:xfrm>
            <a:off x="3253864" y="4137466"/>
            <a:ext cx="42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64DA1B-E7C9-4D20-856C-CB859158BD79}"/>
              </a:ext>
            </a:extLst>
          </p:cNvPr>
          <p:cNvSpPr txBox="1"/>
          <p:nvPr/>
        </p:nvSpPr>
        <p:spPr>
          <a:xfrm>
            <a:off x="3253863" y="4626662"/>
            <a:ext cx="65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2400g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DA0A9F-7E5C-4B5B-80D7-6E2668771433}"/>
              </a:ext>
            </a:extLst>
          </p:cNvPr>
          <p:cNvSpPr txBox="1"/>
          <p:nvPr/>
        </p:nvSpPr>
        <p:spPr>
          <a:xfrm>
            <a:off x="3253864" y="5115859"/>
            <a:ext cx="56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winkl" pitchFamily="2" charset="0"/>
              </a:rPr>
              <a:t>600g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0A22DB-063B-4F6F-80FE-9546B22B2BAD}"/>
              </a:ext>
            </a:extLst>
          </p:cNvPr>
          <p:cNvSpPr txBox="1"/>
          <p:nvPr/>
        </p:nvSpPr>
        <p:spPr>
          <a:xfrm>
            <a:off x="3253863" y="5605055"/>
            <a:ext cx="62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1050g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7FD4C6-9C5A-4BAC-8AA1-C1E2686C2087}"/>
              </a:ext>
            </a:extLst>
          </p:cNvPr>
          <p:cNvSpPr/>
          <p:nvPr/>
        </p:nvSpPr>
        <p:spPr>
          <a:xfrm>
            <a:off x="2830214" y="3610632"/>
            <a:ext cx="326878" cy="326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497AD23-9E38-4444-8161-83249B97DB7C}"/>
              </a:ext>
            </a:extLst>
          </p:cNvPr>
          <p:cNvSpPr/>
          <p:nvPr/>
        </p:nvSpPr>
        <p:spPr>
          <a:xfrm>
            <a:off x="2830214" y="4103016"/>
            <a:ext cx="326878" cy="326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7BE71D-8C61-4130-ABB7-708B01C699F7}"/>
              </a:ext>
            </a:extLst>
          </p:cNvPr>
          <p:cNvSpPr/>
          <p:nvPr/>
        </p:nvSpPr>
        <p:spPr>
          <a:xfrm>
            <a:off x="2830214" y="4595401"/>
            <a:ext cx="326878" cy="326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9402D28-7A01-4E3B-ABC9-9D7DA2047A1B}"/>
              </a:ext>
            </a:extLst>
          </p:cNvPr>
          <p:cNvSpPr/>
          <p:nvPr/>
        </p:nvSpPr>
        <p:spPr>
          <a:xfrm>
            <a:off x="2830214" y="5087785"/>
            <a:ext cx="326878" cy="326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86F9CE-4104-4E32-A253-B1B8E762E397}"/>
              </a:ext>
            </a:extLst>
          </p:cNvPr>
          <p:cNvSpPr/>
          <p:nvPr/>
        </p:nvSpPr>
        <p:spPr>
          <a:xfrm>
            <a:off x="2830214" y="5580168"/>
            <a:ext cx="326878" cy="326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653F56A-ABE3-46ED-BA31-F0D5B9996552}"/>
              </a:ext>
            </a:extLst>
          </p:cNvPr>
          <p:cNvSpPr txBox="1"/>
          <p:nvPr/>
        </p:nvSpPr>
        <p:spPr>
          <a:xfrm>
            <a:off x="4099333" y="3636293"/>
            <a:ext cx="282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Grams are lighter than kilograms.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8298453-ECC5-4524-B7E1-AD8FF3FBBE67}"/>
              </a:ext>
            </a:extLst>
          </p:cNvPr>
          <p:cNvSpPr txBox="1"/>
          <p:nvPr/>
        </p:nvSpPr>
        <p:spPr>
          <a:xfrm>
            <a:off x="4099333" y="4136653"/>
            <a:ext cx="217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1kg is the same as 1000g.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523B9A-4B77-4289-A417-9224DC8DBE8F}"/>
              </a:ext>
            </a:extLst>
          </p:cNvPr>
          <p:cNvSpPr txBox="1"/>
          <p:nvPr/>
        </p:nvSpPr>
        <p:spPr>
          <a:xfrm>
            <a:off x="4099333" y="4543203"/>
            <a:ext cx="292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/>
              <a:t>2½kg is 2kg and 500g or 2500g.</a:t>
            </a:r>
            <a:br>
              <a:rPr lang="en-GB" sz="1200" dirty="0"/>
            </a:br>
            <a:r>
              <a:rPr lang="en-GB" sz="1200" dirty="0"/>
              <a:t>Therefore, it is heavier than 2400g.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E3D90B-89BF-4CF8-92D9-045AA96809E6}"/>
              </a:ext>
            </a:extLst>
          </p:cNvPr>
          <p:cNvSpPr txBox="1"/>
          <p:nvPr/>
        </p:nvSpPr>
        <p:spPr>
          <a:xfrm>
            <a:off x="4099333" y="5124118"/>
            <a:ext cx="340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¾ kg is 750g, which is heavier than 600g.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044264A-3B16-42CF-9F33-FA8F26AB3DE8}"/>
              </a:ext>
            </a:extLst>
          </p:cNvPr>
          <p:cNvSpPr txBox="1"/>
          <p:nvPr/>
        </p:nvSpPr>
        <p:spPr>
          <a:xfrm>
            <a:off x="4099333" y="5615939"/>
            <a:ext cx="380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1kg 50g is 1000g + 50g, which is the same as 1050g.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6CAEE2-DFF6-4A45-88CB-469598ED4A40}"/>
              </a:ext>
            </a:extLst>
          </p:cNvPr>
          <p:cNvSpPr/>
          <p:nvPr/>
        </p:nvSpPr>
        <p:spPr>
          <a:xfrm>
            <a:off x="2828393" y="3593393"/>
            <a:ext cx="32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&lt;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43135BA-BC47-470D-A748-CA2AE7AE066B}"/>
              </a:ext>
            </a:extLst>
          </p:cNvPr>
          <p:cNvSpPr/>
          <p:nvPr/>
        </p:nvSpPr>
        <p:spPr>
          <a:xfrm>
            <a:off x="2828393" y="4081665"/>
            <a:ext cx="32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0AC0684-7AC1-4DCE-B8D3-F274073C7160}"/>
              </a:ext>
            </a:extLst>
          </p:cNvPr>
          <p:cNvSpPr/>
          <p:nvPr/>
        </p:nvSpPr>
        <p:spPr>
          <a:xfrm>
            <a:off x="2828393" y="4576965"/>
            <a:ext cx="32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&gt;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291CD60-3077-4BF9-9E11-D2C296F241E6}"/>
              </a:ext>
            </a:extLst>
          </p:cNvPr>
          <p:cNvSpPr/>
          <p:nvPr/>
        </p:nvSpPr>
        <p:spPr>
          <a:xfrm>
            <a:off x="2828393" y="5067503"/>
            <a:ext cx="32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&gt;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0BDBDB-C503-4DD8-B9D6-451B47E4CBAD}"/>
              </a:ext>
            </a:extLst>
          </p:cNvPr>
          <p:cNvSpPr/>
          <p:nvPr/>
        </p:nvSpPr>
        <p:spPr>
          <a:xfrm>
            <a:off x="2828393" y="5562803"/>
            <a:ext cx="32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839128-28CF-42E0-B4BB-0DBE6DC8D322}"/>
              </a:ext>
            </a:extLst>
          </p:cNvPr>
          <p:cNvSpPr txBox="1"/>
          <p:nvPr/>
        </p:nvSpPr>
        <p:spPr>
          <a:xfrm>
            <a:off x="1038762" y="1980925"/>
            <a:ext cx="49813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Use &lt;, &gt; or = to complete these statements.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94FCEC4-F85A-4E2D-9FB7-C77A831EE2A0}"/>
              </a:ext>
            </a:extLst>
          </p:cNvPr>
          <p:cNvSpPr/>
          <p:nvPr/>
        </p:nvSpPr>
        <p:spPr>
          <a:xfrm>
            <a:off x="21640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FD81E39-F825-419E-BCA4-6A7E801267ED}"/>
              </a:ext>
            </a:extLst>
          </p:cNvPr>
          <p:cNvSpPr/>
          <p:nvPr/>
        </p:nvSpPr>
        <p:spPr>
          <a:xfrm>
            <a:off x="445575" y="702863"/>
            <a:ext cx="171850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FF6FECE-C87C-4F6E-9CC9-E28B8239074D}"/>
              </a:ext>
            </a:extLst>
          </p:cNvPr>
          <p:cNvCxnSpPr/>
          <p:nvPr/>
        </p:nvCxnSpPr>
        <p:spPr>
          <a:xfrm>
            <a:off x="21640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436D1DB-F570-4256-BC02-9D82E9976862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9833056-E4DF-481C-A32C-85D2008AC0F0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324414A-7BD6-4202-8F3C-51A44DC4318E}"/>
              </a:ext>
            </a:extLst>
          </p:cNvPr>
          <p:cNvSpPr/>
          <p:nvPr/>
        </p:nvSpPr>
        <p:spPr>
          <a:xfrm>
            <a:off x="3258980" y="1384533"/>
            <a:ext cx="2316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Comparing Mass</a:t>
            </a:r>
          </a:p>
        </p:txBody>
      </p:sp>
    </p:spTree>
    <p:extLst>
      <p:ext uri="{BB962C8B-B14F-4D97-AF65-F5344CB8AC3E}">
        <p14:creationId xmlns:p14="http://schemas.microsoft.com/office/powerpoint/2010/main" val="4264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2" grpId="0"/>
      <p:bldP spid="33" grpId="0"/>
      <p:bldP spid="34" grpId="0"/>
      <p:bldP spid="9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632C92-E7AE-4C4C-B896-1F89FAF59513}"/>
              </a:ext>
            </a:extLst>
          </p:cNvPr>
          <p:cNvSpPr txBox="1"/>
          <p:nvPr/>
        </p:nvSpPr>
        <p:spPr>
          <a:xfrm>
            <a:off x="1038762" y="2126206"/>
            <a:ext cx="68634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Sort these objects in order of mass from the lightest to heaviest.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8C7C5A-2766-463A-A0CF-B5B33CD176C6}"/>
              </a:ext>
            </a:extLst>
          </p:cNvPr>
          <p:cNvGrpSpPr/>
          <p:nvPr/>
        </p:nvGrpSpPr>
        <p:grpSpPr>
          <a:xfrm>
            <a:off x="1036320" y="3693777"/>
            <a:ext cx="7071360" cy="671394"/>
            <a:chOff x="-1680721" y="3429000"/>
            <a:chExt cx="11081114" cy="10521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590D8CB-57B9-470C-8BE0-2E9CF1FD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0721" y="3429000"/>
              <a:ext cx="2076450" cy="105210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C2454FB-E382-42BB-98DC-59AF295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45" y="3429000"/>
              <a:ext cx="2076450" cy="10521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3DBEF7A-B5C5-416A-A586-64939871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611" y="3429000"/>
              <a:ext cx="2076450" cy="105210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F31E751-A6F6-4B16-9069-38ED8B8E3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777" y="3429000"/>
              <a:ext cx="2076450" cy="10521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613BE08-2F91-430A-AB25-3940E163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943" y="3429000"/>
              <a:ext cx="2076450" cy="105210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EE822E-6CEC-4E35-9E1C-CC50BCDDC2C4}"/>
              </a:ext>
            </a:extLst>
          </p:cNvPr>
          <p:cNvSpPr/>
          <p:nvPr/>
        </p:nvSpPr>
        <p:spPr>
          <a:xfrm>
            <a:off x="1674812" y="4123873"/>
            <a:ext cx="285750" cy="127000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CE8112-2204-4EEA-B734-CAFE801088DA}"/>
              </a:ext>
            </a:extLst>
          </p:cNvPr>
          <p:cNvSpPr/>
          <p:nvPr/>
        </p:nvSpPr>
        <p:spPr>
          <a:xfrm>
            <a:off x="3101657" y="4123873"/>
            <a:ext cx="285750" cy="127000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02AA958-B7B2-4F1F-B4EE-ABC66A718CC2}"/>
              </a:ext>
            </a:extLst>
          </p:cNvPr>
          <p:cNvSpPr/>
          <p:nvPr/>
        </p:nvSpPr>
        <p:spPr>
          <a:xfrm>
            <a:off x="4544218" y="4123873"/>
            <a:ext cx="285750" cy="127000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11B1054-AC50-4AC4-9BAE-2C9C015F4043}"/>
              </a:ext>
            </a:extLst>
          </p:cNvPr>
          <p:cNvSpPr/>
          <p:nvPr/>
        </p:nvSpPr>
        <p:spPr>
          <a:xfrm>
            <a:off x="5975825" y="4123873"/>
            <a:ext cx="285750" cy="127000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8D1FC48-46A5-4B05-8784-728B35261D2B}"/>
              </a:ext>
            </a:extLst>
          </p:cNvPr>
          <p:cNvSpPr/>
          <p:nvPr/>
        </p:nvSpPr>
        <p:spPr>
          <a:xfrm>
            <a:off x="7409337" y="4123873"/>
            <a:ext cx="285750" cy="127000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B532E70-876F-4E2E-9251-38A605E761B4}"/>
              </a:ext>
            </a:extLst>
          </p:cNvPr>
          <p:cNvSpPr txBox="1"/>
          <p:nvPr/>
        </p:nvSpPr>
        <p:spPr>
          <a:xfrm>
            <a:off x="7121361" y="4071867"/>
            <a:ext cx="64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/>
              <a:t>7</a:t>
            </a:r>
            <a:r>
              <a:rPr lang="en-GB" sz="900" b="1" dirty="0">
                <a:latin typeface="Twinkl" pitchFamily="2" charset="0"/>
              </a:rPr>
              <a:t>¼k</a:t>
            </a:r>
            <a:r>
              <a:rPr lang="en-GB" sz="900" b="1" dirty="0"/>
              <a:t>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272CE8B-15A4-4C1B-8146-6011C637E7FA}"/>
              </a:ext>
            </a:extLst>
          </p:cNvPr>
          <p:cNvSpPr txBox="1"/>
          <p:nvPr/>
        </p:nvSpPr>
        <p:spPr>
          <a:xfrm>
            <a:off x="5681181" y="4071867"/>
            <a:ext cx="64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/>
              <a:t>½kg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E12CCA-C952-4E10-BA0C-E05F337C981E}"/>
              </a:ext>
            </a:extLst>
          </p:cNvPr>
          <p:cNvSpPr txBox="1"/>
          <p:nvPr/>
        </p:nvSpPr>
        <p:spPr>
          <a:xfrm>
            <a:off x="4233381" y="4049007"/>
            <a:ext cx="64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/>
              <a:t>58g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A681718-5C2B-4E5F-BC08-FD4D452B0377}"/>
              </a:ext>
            </a:extLst>
          </p:cNvPr>
          <p:cNvSpPr txBox="1"/>
          <p:nvPr/>
        </p:nvSpPr>
        <p:spPr>
          <a:xfrm>
            <a:off x="2642067" y="4049007"/>
            <a:ext cx="783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/>
              <a:t>7kg 100g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A1AE132-DF34-47C8-BC84-060DC2E4CD5B}"/>
              </a:ext>
            </a:extLst>
          </p:cNvPr>
          <p:cNvSpPr txBox="1"/>
          <p:nvPr/>
        </p:nvSpPr>
        <p:spPr>
          <a:xfrm>
            <a:off x="1345401" y="4049007"/>
            <a:ext cx="64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/>
              <a:t>625g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E8022E-EEB9-4C23-9F77-EB39F5ADF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8" y="2995526"/>
            <a:ext cx="884326" cy="8876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3C96379-7541-4A5A-82DE-93F3F4DE4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78" y="3085473"/>
            <a:ext cx="773542" cy="7740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B06D4EB-3CC4-4304-8184-2093DE64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67" y="3495514"/>
            <a:ext cx="364192" cy="3641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7E7A028-F25C-437F-9328-45ADA6C07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4417">
            <a:off x="5701456" y="3104314"/>
            <a:ext cx="636880" cy="9336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E16BBC-2EBD-48B5-A8C2-4C9B19CC66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70" y="3382139"/>
            <a:ext cx="468820" cy="4683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F52C64C-5372-4D82-A0F6-C954AD204B38}"/>
              </a:ext>
            </a:extLst>
          </p:cNvPr>
          <p:cNvSpPr/>
          <p:nvPr/>
        </p:nvSpPr>
        <p:spPr>
          <a:xfrm>
            <a:off x="21640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3C9C517-380F-4FBB-A67F-8C3176CF7924}"/>
              </a:ext>
            </a:extLst>
          </p:cNvPr>
          <p:cNvSpPr/>
          <p:nvPr/>
        </p:nvSpPr>
        <p:spPr>
          <a:xfrm>
            <a:off x="445575" y="702863"/>
            <a:ext cx="171850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DD1A91A-8919-48D3-8F06-E195003E74C6}"/>
              </a:ext>
            </a:extLst>
          </p:cNvPr>
          <p:cNvCxnSpPr/>
          <p:nvPr/>
        </p:nvCxnSpPr>
        <p:spPr>
          <a:xfrm>
            <a:off x="21640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B2D7F1A-C34D-49BF-B243-4CAC29A8CC2E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59D450A-ABA9-40C3-99BA-48AA94D6C5B6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A4D84E2-FDE9-4897-B2DD-D870AA16434E}"/>
              </a:ext>
            </a:extLst>
          </p:cNvPr>
          <p:cNvSpPr/>
          <p:nvPr/>
        </p:nvSpPr>
        <p:spPr>
          <a:xfrm>
            <a:off x="3344741" y="1384533"/>
            <a:ext cx="2454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Ordering by Mass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632C92-E7AE-4C4C-B896-1F89FAF59513}"/>
              </a:ext>
            </a:extLst>
          </p:cNvPr>
          <p:cNvSpPr txBox="1"/>
          <p:nvPr/>
        </p:nvSpPr>
        <p:spPr>
          <a:xfrm>
            <a:off x="1136923" y="1887669"/>
            <a:ext cx="68634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600" dirty="0"/>
              <a:t>First, convert each mass to grams.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92043A-3258-4C4A-BCA5-AFFECFB3C4E1}"/>
              </a:ext>
            </a:extLst>
          </p:cNvPr>
          <p:cNvSpPr txBox="1"/>
          <p:nvPr/>
        </p:nvSpPr>
        <p:spPr>
          <a:xfrm>
            <a:off x="1436914" y="4065063"/>
            <a:ext cx="6270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Next, order those measurements from lightest to heaviest.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590D8CB-57B9-470C-8BE0-2E9CF1FD4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7" y="2775604"/>
            <a:ext cx="1223111" cy="619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2454FB-E382-42BB-98DC-59AF29581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89" y="2775604"/>
            <a:ext cx="1223111" cy="619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3DBEF7A-B5C5-416A-A586-649398718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5" y="2775604"/>
            <a:ext cx="1223111" cy="619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31E751-A6F6-4B16-9069-38ED8B8E3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89" y="2775401"/>
            <a:ext cx="1223111" cy="619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613BE08-2F91-430A-AB25-3940E163F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01" y="2775604"/>
            <a:ext cx="1223111" cy="619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EE822E-6CEC-4E35-9E1C-CC50BCDDC2C4}"/>
              </a:ext>
            </a:extLst>
          </p:cNvPr>
          <p:cNvSpPr/>
          <p:nvPr/>
        </p:nvSpPr>
        <p:spPr>
          <a:xfrm>
            <a:off x="1654607" y="3172603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CE8112-2204-4EEA-B734-CAFE801088DA}"/>
              </a:ext>
            </a:extLst>
          </p:cNvPr>
          <p:cNvSpPr/>
          <p:nvPr/>
        </p:nvSpPr>
        <p:spPr>
          <a:xfrm>
            <a:off x="3100771" y="3172603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02AA958-B7B2-4F1F-B4EE-ABC66A718CC2}"/>
              </a:ext>
            </a:extLst>
          </p:cNvPr>
          <p:cNvSpPr/>
          <p:nvPr/>
        </p:nvSpPr>
        <p:spPr>
          <a:xfrm>
            <a:off x="4546356" y="3172603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11B1054-AC50-4AC4-9BAE-2C9C015F4043}"/>
              </a:ext>
            </a:extLst>
          </p:cNvPr>
          <p:cNvSpPr/>
          <p:nvPr/>
        </p:nvSpPr>
        <p:spPr>
          <a:xfrm>
            <a:off x="6014818" y="3172400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8D1FC48-46A5-4B05-8784-728B35261D2B}"/>
              </a:ext>
            </a:extLst>
          </p:cNvPr>
          <p:cNvSpPr/>
          <p:nvPr/>
        </p:nvSpPr>
        <p:spPr>
          <a:xfrm>
            <a:off x="7471607" y="3172603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AF28D92-E755-42C3-9E88-CC7B79202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67" y="2122999"/>
            <a:ext cx="816277" cy="8193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310F76A-F82B-43D1-B086-780669789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9" y="2206024"/>
            <a:ext cx="714017" cy="7145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734CC27-6633-4602-8C7E-D91FAF4505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51" y="2584512"/>
            <a:ext cx="336167" cy="3361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19E02E5-A994-4804-B30C-BE7B1098A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4417">
            <a:off x="5761562" y="2223212"/>
            <a:ext cx="587871" cy="8618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1ABB2DD-413C-4351-BEA1-1C9D64C99A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12" y="2479861"/>
            <a:ext cx="432744" cy="4323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B532E70-876F-4E2E-9251-38A605E761B4}"/>
              </a:ext>
            </a:extLst>
          </p:cNvPr>
          <p:cNvSpPr txBox="1"/>
          <p:nvPr/>
        </p:nvSpPr>
        <p:spPr>
          <a:xfrm>
            <a:off x="7205791" y="3124599"/>
            <a:ext cx="59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/>
              <a:t>7</a:t>
            </a:r>
            <a:r>
              <a:rPr lang="en-GB" sz="800" b="1" dirty="0">
                <a:latin typeface="Twinkl" pitchFamily="2" charset="0"/>
              </a:rPr>
              <a:t>¼k</a:t>
            </a:r>
            <a:r>
              <a:rPr lang="en-GB" sz="800" b="1" dirty="0"/>
              <a:t>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272CE8B-15A4-4C1B-8146-6011C637E7FA}"/>
              </a:ext>
            </a:extLst>
          </p:cNvPr>
          <p:cNvSpPr txBox="1"/>
          <p:nvPr/>
        </p:nvSpPr>
        <p:spPr>
          <a:xfrm>
            <a:off x="5742847" y="3124396"/>
            <a:ext cx="59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/>
              <a:t>½kg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E12CCA-C952-4E10-BA0C-E05F337C981E}"/>
              </a:ext>
            </a:extLst>
          </p:cNvPr>
          <p:cNvSpPr txBox="1"/>
          <p:nvPr/>
        </p:nvSpPr>
        <p:spPr>
          <a:xfrm>
            <a:off x="4259438" y="3103498"/>
            <a:ext cx="597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58g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A681718-5C2B-4E5F-BC08-FD4D452B0377}"/>
              </a:ext>
            </a:extLst>
          </p:cNvPr>
          <p:cNvSpPr txBox="1"/>
          <p:nvPr/>
        </p:nvSpPr>
        <p:spPr>
          <a:xfrm>
            <a:off x="2676547" y="3103498"/>
            <a:ext cx="723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7kg 100g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A1AE132-DF34-47C8-BC84-060DC2E4CD5B}"/>
              </a:ext>
            </a:extLst>
          </p:cNvPr>
          <p:cNvSpPr txBox="1"/>
          <p:nvPr/>
        </p:nvSpPr>
        <p:spPr>
          <a:xfrm>
            <a:off x="1350544" y="3103498"/>
            <a:ext cx="597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625g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275401-2893-444E-83DF-0BE2E9E2736B}"/>
              </a:ext>
            </a:extLst>
          </p:cNvPr>
          <p:cNvSpPr txBox="1"/>
          <p:nvPr/>
        </p:nvSpPr>
        <p:spPr>
          <a:xfrm>
            <a:off x="2676547" y="3103626"/>
            <a:ext cx="723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7100g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C8E980-F9B5-4DA9-BEFF-151C11E7116A}"/>
              </a:ext>
            </a:extLst>
          </p:cNvPr>
          <p:cNvSpPr txBox="1"/>
          <p:nvPr/>
        </p:nvSpPr>
        <p:spPr>
          <a:xfrm>
            <a:off x="5742847" y="3125065"/>
            <a:ext cx="59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/>
              <a:t>500g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2C052AB-90FE-4C44-9D6A-C6D1AC3CF9F7}"/>
              </a:ext>
            </a:extLst>
          </p:cNvPr>
          <p:cNvSpPr txBox="1"/>
          <p:nvPr/>
        </p:nvSpPr>
        <p:spPr>
          <a:xfrm>
            <a:off x="7205791" y="3125268"/>
            <a:ext cx="59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/>
              <a:t>7250g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4EC939-A2F6-4B1C-879D-70901BC04B1F}"/>
              </a:ext>
            </a:extLst>
          </p:cNvPr>
          <p:cNvSpPr txBox="1"/>
          <p:nvPr/>
        </p:nvSpPr>
        <p:spPr>
          <a:xfrm>
            <a:off x="1268604" y="3621250"/>
            <a:ext cx="799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58g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353FC9B-D5E4-44B1-B76C-B9D21424E2B2}"/>
              </a:ext>
            </a:extLst>
          </p:cNvPr>
          <p:cNvSpPr txBox="1"/>
          <p:nvPr/>
        </p:nvSpPr>
        <p:spPr>
          <a:xfrm>
            <a:off x="2680095" y="3621250"/>
            <a:ext cx="85304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500g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18B2C4B-A001-4D19-9671-D342AFDCE705}"/>
              </a:ext>
            </a:extLst>
          </p:cNvPr>
          <p:cNvSpPr txBox="1"/>
          <p:nvPr/>
        </p:nvSpPr>
        <p:spPr>
          <a:xfrm>
            <a:off x="4145476" y="3621250"/>
            <a:ext cx="85304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625g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0C7043F-8DFC-402F-A71B-FBC8DF35925C}"/>
              </a:ext>
            </a:extLst>
          </p:cNvPr>
          <p:cNvSpPr txBox="1"/>
          <p:nvPr/>
        </p:nvSpPr>
        <p:spPr>
          <a:xfrm>
            <a:off x="5610857" y="3621250"/>
            <a:ext cx="85304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7100g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EDBF153-B575-458D-8982-6BC21C4D8A9F}"/>
              </a:ext>
            </a:extLst>
          </p:cNvPr>
          <p:cNvSpPr txBox="1"/>
          <p:nvPr/>
        </p:nvSpPr>
        <p:spPr>
          <a:xfrm>
            <a:off x="7076238" y="3621250"/>
            <a:ext cx="85304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7250g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A801D13-3CA7-48E7-A788-8C26F529B93A}"/>
              </a:ext>
            </a:extLst>
          </p:cNvPr>
          <p:cNvSpPr txBox="1"/>
          <p:nvPr/>
        </p:nvSpPr>
        <p:spPr>
          <a:xfrm>
            <a:off x="1140256" y="5762022"/>
            <a:ext cx="68634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1600" dirty="0"/>
              <a:t>Finally, match the objects to the newly ordered measurements.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2F219C-7EA0-4F13-9449-C2CCFD5A6AAF}"/>
              </a:ext>
            </a:extLst>
          </p:cNvPr>
          <p:cNvGrpSpPr/>
          <p:nvPr/>
        </p:nvGrpSpPr>
        <p:grpSpPr>
          <a:xfrm>
            <a:off x="1032751" y="4873454"/>
            <a:ext cx="1223111" cy="810821"/>
            <a:chOff x="3960445" y="5282004"/>
            <a:chExt cx="1223111" cy="810821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CB689673-6549-406B-94CD-8D5E8C6D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445" y="5473096"/>
              <a:ext cx="1223111" cy="619729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F307B7F-734A-4253-829A-330A38E1303C}"/>
                </a:ext>
              </a:extLst>
            </p:cNvPr>
            <p:cNvSpPr/>
            <p:nvPr/>
          </p:nvSpPr>
          <p:spPr>
            <a:xfrm>
              <a:off x="4546356" y="5870095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CFFAC24C-AC0F-49E7-9013-EA50E60E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451" y="5282004"/>
              <a:ext cx="336167" cy="33616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CE77996C-5C79-460C-947A-946A33B00B9E}"/>
                </a:ext>
              </a:extLst>
            </p:cNvPr>
            <p:cNvSpPr txBox="1"/>
            <p:nvPr/>
          </p:nvSpPr>
          <p:spPr>
            <a:xfrm>
              <a:off x="4259438" y="5800990"/>
              <a:ext cx="5977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58g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7917C877-E751-41CF-BABA-880D5AF3B825}"/>
              </a:ext>
            </a:extLst>
          </p:cNvPr>
          <p:cNvSpPr/>
          <p:nvPr/>
        </p:nvSpPr>
        <p:spPr>
          <a:xfrm>
            <a:off x="3087199" y="5461545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7E084FD-07AD-4B8A-A0BA-C252BADED216}"/>
              </a:ext>
            </a:extLst>
          </p:cNvPr>
          <p:cNvSpPr txBox="1"/>
          <p:nvPr/>
        </p:nvSpPr>
        <p:spPr>
          <a:xfrm>
            <a:off x="2783136" y="5392440"/>
            <a:ext cx="597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625g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9488EC-8658-4D37-B009-99A0D51656E5}"/>
              </a:ext>
            </a:extLst>
          </p:cNvPr>
          <p:cNvGrpSpPr/>
          <p:nvPr/>
        </p:nvGrpSpPr>
        <p:grpSpPr>
          <a:xfrm>
            <a:off x="5428014" y="4494966"/>
            <a:ext cx="1223111" cy="1189309"/>
            <a:chOff x="2493079" y="4903516"/>
            <a:chExt cx="1223111" cy="118930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BC2196E3-4A46-4202-92D4-F5E213911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79" y="5473096"/>
              <a:ext cx="1223111" cy="619729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E064202D-A939-4478-B332-B87D117CFC0A}"/>
                </a:ext>
              </a:extLst>
            </p:cNvPr>
            <p:cNvSpPr/>
            <p:nvPr/>
          </p:nvSpPr>
          <p:spPr>
            <a:xfrm>
              <a:off x="3073461" y="5870095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CBB72784-B6F3-4C16-99D6-EAFA220CC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059" y="4903516"/>
              <a:ext cx="714017" cy="714517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D73762C7-08E2-4A72-9BEF-28B8A107E952}"/>
                </a:ext>
              </a:extLst>
            </p:cNvPr>
            <p:cNvSpPr txBox="1"/>
            <p:nvPr/>
          </p:nvSpPr>
          <p:spPr>
            <a:xfrm>
              <a:off x="2649237" y="5792281"/>
              <a:ext cx="7231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7100g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8451E77-7E8F-49B8-9D40-88C42372DFF0}"/>
              </a:ext>
            </a:extLst>
          </p:cNvPr>
          <p:cNvSpPr/>
          <p:nvPr/>
        </p:nvSpPr>
        <p:spPr>
          <a:xfrm>
            <a:off x="4544256" y="5461545"/>
            <a:ext cx="263761" cy="117227"/>
          </a:xfrm>
          <a:prstGeom prst="rect">
            <a:avLst/>
          </a:prstGeom>
          <a:solidFill>
            <a:srgbClr val="75A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66378F-6FF8-4D42-AF4A-6700B1354A3E}"/>
              </a:ext>
            </a:extLst>
          </p:cNvPr>
          <p:cNvGrpSpPr/>
          <p:nvPr/>
        </p:nvGrpSpPr>
        <p:grpSpPr>
          <a:xfrm>
            <a:off x="2497839" y="4662172"/>
            <a:ext cx="1223111" cy="1022103"/>
            <a:chOff x="2497839" y="4662172"/>
            <a:chExt cx="1223111" cy="1022103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FC76E4F4-31F5-4A95-93BF-8E19394A1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839" y="5064546"/>
              <a:ext cx="1223111" cy="619729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1CCFF154-99D1-4823-B442-C9A6AF25D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44417">
              <a:off x="2815458" y="4525199"/>
              <a:ext cx="587871" cy="861818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E08ADE7-B68B-4EDA-9E3C-B1759240A97D}"/>
              </a:ext>
            </a:extLst>
          </p:cNvPr>
          <p:cNvSpPr txBox="1"/>
          <p:nvPr/>
        </p:nvSpPr>
        <p:spPr>
          <a:xfrm>
            <a:off x="4272285" y="5405373"/>
            <a:ext cx="59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/>
              <a:t>500g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C2DB51-DC39-458D-92F8-DC453248404A}"/>
              </a:ext>
            </a:extLst>
          </p:cNvPr>
          <p:cNvGrpSpPr/>
          <p:nvPr/>
        </p:nvGrpSpPr>
        <p:grpSpPr>
          <a:xfrm>
            <a:off x="6893101" y="4768803"/>
            <a:ext cx="1223111" cy="915472"/>
            <a:chOff x="6964704" y="5177353"/>
            <a:chExt cx="1223111" cy="91547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F27211C4-4481-4EAF-9366-9E64B11A4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704" y="5473096"/>
              <a:ext cx="1223111" cy="619729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B1BA0692-EA27-4F13-B07C-74CB94F33D73}"/>
                </a:ext>
              </a:extLst>
            </p:cNvPr>
            <p:cNvSpPr/>
            <p:nvPr/>
          </p:nvSpPr>
          <p:spPr>
            <a:xfrm>
              <a:off x="7543210" y="5870095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52A37609-6D79-4519-AC1E-AC434B9AB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015" y="5177353"/>
              <a:ext cx="432744" cy="432315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B6AA07E7-2D08-48FD-90EA-5B610E8745BA}"/>
                </a:ext>
              </a:extLst>
            </p:cNvPr>
            <p:cNvSpPr txBox="1"/>
            <p:nvPr/>
          </p:nvSpPr>
          <p:spPr>
            <a:xfrm>
              <a:off x="7277394" y="5813923"/>
              <a:ext cx="5977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800" b="1" dirty="0"/>
                <a:t>7250g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788379D-7F38-4A38-9B02-E47AA242A34C}"/>
              </a:ext>
            </a:extLst>
          </p:cNvPr>
          <p:cNvSpPr/>
          <p:nvPr/>
        </p:nvSpPr>
        <p:spPr>
          <a:xfrm>
            <a:off x="21640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A254452-E4F8-4AE1-81B8-D06B5EB1788F}"/>
              </a:ext>
            </a:extLst>
          </p:cNvPr>
          <p:cNvSpPr/>
          <p:nvPr/>
        </p:nvSpPr>
        <p:spPr>
          <a:xfrm>
            <a:off x="445575" y="702863"/>
            <a:ext cx="171850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6260AEB-3FFA-4C79-87B7-C7610A14C167}"/>
              </a:ext>
            </a:extLst>
          </p:cNvPr>
          <p:cNvCxnSpPr/>
          <p:nvPr/>
        </p:nvCxnSpPr>
        <p:spPr>
          <a:xfrm>
            <a:off x="21640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2A55D54-0894-465F-BDA8-DEA0C17380E1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7F515DA-E833-4B8E-A57E-953657502B9A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EE1DC62-D15D-41B7-981D-F745A417309B}"/>
              </a:ext>
            </a:extLst>
          </p:cNvPr>
          <p:cNvSpPr/>
          <p:nvPr/>
        </p:nvSpPr>
        <p:spPr>
          <a:xfrm>
            <a:off x="3344741" y="1384533"/>
            <a:ext cx="2454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Ordering by Mass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4BE6154-97C3-4834-82B7-389C12264E00}"/>
              </a:ext>
            </a:extLst>
          </p:cNvPr>
          <p:cNvGrpSpPr/>
          <p:nvPr/>
        </p:nvGrpSpPr>
        <p:grpSpPr>
          <a:xfrm>
            <a:off x="3962927" y="4401632"/>
            <a:ext cx="1223111" cy="1282643"/>
            <a:chOff x="3962927" y="4401632"/>
            <a:chExt cx="1223111" cy="1282643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227439A1-8ABF-40DF-93AD-571A226CB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927" y="5064546"/>
              <a:ext cx="1223111" cy="619729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7CEC3241-4C0F-48EC-8EE5-F0052F2E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431" y="4401632"/>
              <a:ext cx="816277" cy="819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52" grpId="0"/>
      <p:bldP spid="53" grpId="0"/>
      <p:bldP spid="55" grpId="0"/>
      <p:bldP spid="33" grpId="0"/>
      <p:bldP spid="43" grpId="0"/>
      <p:bldP spid="45" grpId="0"/>
      <p:bldP spid="2" grpId="0" animBg="1"/>
      <p:bldP spid="38" grpId="0" animBg="1"/>
      <p:bldP spid="39" grpId="0" animBg="1"/>
      <p:bldP spid="41" grpId="0" animBg="1"/>
      <p:bldP spid="42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45575" y="702863"/>
            <a:ext cx="171602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00F850-F457-41B9-9967-88BF7CFC1532}"/>
              </a:ext>
            </a:extLst>
          </p:cNvPr>
          <p:cNvSpPr txBox="1"/>
          <p:nvPr/>
        </p:nvSpPr>
        <p:spPr>
          <a:xfrm>
            <a:off x="6040846" y="1934674"/>
            <a:ext cx="21415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600" dirty="0"/>
              <a:t>Aasim, Howard and Emma are weighing different types of ball.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706B2EB-F040-47E4-A2F2-A52FA9C77A24}"/>
              </a:ext>
            </a:extLst>
          </p:cNvPr>
          <p:cNvSpPr txBox="1"/>
          <p:nvPr/>
        </p:nvSpPr>
        <p:spPr>
          <a:xfrm>
            <a:off x="6040846" y="2850182"/>
            <a:ext cx="2323869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600" dirty="0"/>
              <a:t>Which statements do you agree with? Explain why.</a:t>
            </a:r>
          </a:p>
          <a:p>
            <a:pPr lvl="0">
              <a:spcAft>
                <a:spcPts val="600"/>
              </a:spcAft>
            </a:pPr>
            <a:r>
              <a:rPr lang="en-GB" sz="1600" dirty="0"/>
              <a:t>Explain what is wrong with any incorrect statements.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9B365DF-5EBA-4F27-A792-D385A56E325C}"/>
              </a:ext>
            </a:extLst>
          </p:cNvPr>
          <p:cNvGrpSpPr/>
          <p:nvPr/>
        </p:nvGrpSpPr>
        <p:grpSpPr>
          <a:xfrm>
            <a:off x="4652450" y="1870196"/>
            <a:ext cx="1108282" cy="2285839"/>
            <a:chOff x="5135319" y="1785792"/>
            <a:chExt cx="1352568" cy="27896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85432E4-FAF2-4CAB-9C65-35E6085A4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319" y="2679487"/>
              <a:ext cx="1352568" cy="189598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831A38C6-A517-4B43-B117-C2D33528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4714">
              <a:off x="5760599" y="3571249"/>
              <a:ext cx="167901" cy="66857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81003CBE-68B9-4C0E-9D55-C1F4C14C5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3"/>
            <a:stretch/>
          </p:blipFill>
          <p:spPr>
            <a:xfrm>
              <a:off x="5305154" y="1785792"/>
              <a:ext cx="1013784" cy="94793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D66A83F2-16D5-4BDE-90E7-1AC30AF0F73F}"/>
              </a:ext>
            </a:extLst>
          </p:cNvPr>
          <p:cNvGrpSpPr/>
          <p:nvPr/>
        </p:nvGrpSpPr>
        <p:grpSpPr>
          <a:xfrm>
            <a:off x="3316059" y="2421520"/>
            <a:ext cx="1108282" cy="1734515"/>
            <a:chOff x="3651849" y="2458638"/>
            <a:chExt cx="1352568" cy="211683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6EBA44A-AC9C-4F00-86D7-34487924C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849" y="2679489"/>
              <a:ext cx="1352568" cy="189598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013CA3D-6DD8-4C70-98AC-ABB09EBF2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4297122" y="3556606"/>
              <a:ext cx="167901" cy="66857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6AB166AB-E04A-4EA5-BC83-21F155A33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03"/>
            <a:stretch/>
          </p:blipFill>
          <p:spPr>
            <a:xfrm>
              <a:off x="4167783" y="2458638"/>
              <a:ext cx="313379" cy="277374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988CD1A-633B-460D-9966-9DE78891C2D4}"/>
              </a:ext>
            </a:extLst>
          </p:cNvPr>
          <p:cNvGrpSpPr/>
          <p:nvPr/>
        </p:nvGrpSpPr>
        <p:grpSpPr>
          <a:xfrm>
            <a:off x="880854" y="1907666"/>
            <a:ext cx="1108283" cy="2248370"/>
            <a:chOff x="1056181" y="1831520"/>
            <a:chExt cx="1352569" cy="274395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3C0A732-0EB8-4C98-9481-B00A1881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81" y="2679487"/>
              <a:ext cx="1352569" cy="189598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DE0418E-8397-4C29-BDD9-C1318FFA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701660" y="3556606"/>
              <a:ext cx="167901" cy="66857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9217186D-855A-4C0B-9896-CF6CE7E4B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47"/>
            <a:stretch/>
          </p:blipFill>
          <p:spPr>
            <a:xfrm>
              <a:off x="1206500" y="1831520"/>
              <a:ext cx="1057456" cy="904492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A088EC94-8095-47D5-B135-6E8C25A67689}"/>
              </a:ext>
            </a:extLst>
          </p:cNvPr>
          <p:cNvGrpSpPr/>
          <p:nvPr/>
        </p:nvGrpSpPr>
        <p:grpSpPr>
          <a:xfrm>
            <a:off x="2217247" y="2834024"/>
            <a:ext cx="893797" cy="1306774"/>
            <a:chOff x="3067222" y="2601870"/>
            <a:chExt cx="990040" cy="144748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F7267CAC-AC35-4817-8352-39ADB2242F40}"/>
                </a:ext>
              </a:extLst>
            </p:cNvPr>
            <p:cNvSpPr/>
            <p:nvPr/>
          </p:nvSpPr>
          <p:spPr>
            <a:xfrm>
              <a:off x="3067222" y="3773226"/>
              <a:ext cx="990040" cy="270442"/>
            </a:xfrm>
            <a:prstGeom prst="roundRect">
              <a:avLst/>
            </a:prstGeom>
            <a:solidFill>
              <a:srgbClr val="75A1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885E5436-E6E2-43BB-8BEB-5295D904D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875" y="3194952"/>
              <a:ext cx="853306" cy="432355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26154DF-F538-40FB-906C-8E301CD1D8CF}"/>
                </a:ext>
              </a:extLst>
            </p:cNvPr>
            <p:cNvSpPr/>
            <p:nvPr/>
          </p:nvSpPr>
          <p:spPr>
            <a:xfrm>
              <a:off x="3612043" y="3466603"/>
              <a:ext cx="184013" cy="81784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9307F6C-ED82-44CE-B540-A691068CBBC0}"/>
                </a:ext>
              </a:extLst>
            </p:cNvPr>
            <p:cNvSpPr txBox="1"/>
            <p:nvPr/>
          </p:nvSpPr>
          <p:spPr>
            <a:xfrm>
              <a:off x="3413647" y="3395725"/>
              <a:ext cx="4170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700" b="1" dirty="0"/>
                <a:t>6kg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4F43E539-D49D-414E-B71C-32930A260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805" y="2601870"/>
              <a:ext cx="704476" cy="70496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9498386-7750-4A89-9EF8-28FD9A7D9AFA}"/>
                </a:ext>
              </a:extLst>
            </p:cNvPr>
            <p:cNvSpPr txBox="1"/>
            <p:nvPr/>
          </p:nvSpPr>
          <p:spPr>
            <a:xfrm>
              <a:off x="3386056" y="3710801"/>
              <a:ext cx="650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/>
                <a:t>6kg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88B3240F-18D8-4810-99A8-0B8404C43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7011" y="3514632"/>
              <a:ext cx="235975" cy="270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776C676-5F9A-4D02-B482-0409B9753497}"/>
                </a:ext>
              </a:extLst>
            </p:cNvPr>
            <p:cNvCxnSpPr>
              <a:cxnSpLocks/>
              <a:endCxn id="105" idx="6"/>
            </p:cNvCxnSpPr>
            <p:nvPr/>
          </p:nvCxnSpPr>
          <p:spPr>
            <a:xfrm flipH="1" flipV="1">
              <a:off x="3818069" y="3509807"/>
              <a:ext cx="218486" cy="2754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47CDE08F-4F89-4CBE-A15F-40D187DC6123}"/>
                </a:ext>
              </a:extLst>
            </p:cNvPr>
            <p:cNvSpPr/>
            <p:nvPr/>
          </p:nvSpPr>
          <p:spPr>
            <a:xfrm>
              <a:off x="3320359" y="3443505"/>
              <a:ext cx="497710" cy="1326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xmlns="" id="{06234D62-6D8D-419F-BC9D-FF05DF6C5BC7}"/>
              </a:ext>
            </a:extLst>
          </p:cNvPr>
          <p:cNvSpPr/>
          <p:nvPr/>
        </p:nvSpPr>
        <p:spPr>
          <a:xfrm>
            <a:off x="955372" y="4302074"/>
            <a:ext cx="1950767" cy="1485751"/>
          </a:xfrm>
          <a:prstGeom prst="wedgeRoundRectCallout">
            <a:avLst>
              <a:gd name="adj1" fmla="val 44089"/>
              <a:gd name="adj2" fmla="val 65856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Twinkl" pitchFamily="50" charset="0"/>
              </a:rPr>
              <a:t>Aasim says, “The netball is lighter than the football because 450g is less than 500g.”</a:t>
            </a:r>
            <a:endParaRPr lang="en-GB" sz="1400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Speech Bubble: Rectangle with Corners Rounded 109">
            <a:extLst>
              <a:ext uri="{FF2B5EF4-FFF2-40B4-BE49-F238E27FC236}">
                <a16:creationId xmlns:a16="http://schemas.microsoft.com/office/drawing/2014/main" xmlns="" id="{0E097DB1-3F72-49B4-A34E-7769F9CF9FD3}"/>
              </a:ext>
            </a:extLst>
          </p:cNvPr>
          <p:cNvSpPr/>
          <p:nvPr/>
        </p:nvSpPr>
        <p:spPr>
          <a:xfrm>
            <a:off x="3307068" y="4302074"/>
            <a:ext cx="2377464" cy="1485751"/>
          </a:xfrm>
          <a:prstGeom prst="wedgeRoundRectCallout">
            <a:avLst>
              <a:gd name="adj1" fmla="val 44089"/>
              <a:gd name="adj2" fmla="val 65856"/>
              <a:gd name="adj3" fmla="val 16667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Twinkl" pitchFamily="50" charset="0"/>
              </a:rPr>
              <a:t>Howard says, “The golf ball and the netball have the same mass because the pointer is at the same place for each ball.”</a:t>
            </a:r>
            <a:endParaRPr lang="en-GB" sz="1400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xmlns="" id="{0E1C94C7-5585-4927-9167-0F30B3587CEF}"/>
              </a:ext>
            </a:extLst>
          </p:cNvPr>
          <p:cNvSpPr/>
          <p:nvPr/>
        </p:nvSpPr>
        <p:spPr>
          <a:xfrm>
            <a:off x="5948288" y="4466289"/>
            <a:ext cx="2288559" cy="1157319"/>
          </a:xfrm>
          <a:prstGeom prst="wedgeRoundRectCallout">
            <a:avLst>
              <a:gd name="adj1" fmla="val -37724"/>
              <a:gd name="adj2" fmla="val 64351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Twinkl" pitchFamily="50" charset="0"/>
              </a:rPr>
              <a:t>Emma says, “The football is heavier than the bowling ball because 500 is greater than 6.”</a:t>
            </a:r>
            <a:endParaRPr lang="en-GB" sz="1400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Speech Bubble: Rectangle with Corners Rounded 114">
            <a:extLst>
              <a:ext uri="{FF2B5EF4-FFF2-40B4-BE49-F238E27FC236}">
                <a16:creationId xmlns:a16="http://schemas.microsoft.com/office/drawing/2014/main" xmlns="" id="{806CA77D-5AB9-48FC-8EF5-81F369FB88D1}"/>
              </a:ext>
            </a:extLst>
          </p:cNvPr>
          <p:cNvSpPr/>
          <p:nvPr/>
        </p:nvSpPr>
        <p:spPr>
          <a:xfrm>
            <a:off x="3307068" y="4302074"/>
            <a:ext cx="2377464" cy="1485751"/>
          </a:xfrm>
          <a:prstGeom prst="wedgeRoundRectCallout">
            <a:avLst>
              <a:gd name="adj1" fmla="val 44089"/>
              <a:gd name="adj2" fmla="val 65856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Twinkl" pitchFamily="50" charset="0"/>
              </a:rPr>
              <a:t>Howard says, “The golf ball and the netball have the same mass because the pointer is at the same place for each ball.”</a:t>
            </a:r>
            <a:endParaRPr lang="en-GB" sz="1400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Speech Bubble: Rectangle with Corners Rounded 115">
            <a:extLst>
              <a:ext uri="{FF2B5EF4-FFF2-40B4-BE49-F238E27FC236}">
                <a16:creationId xmlns:a16="http://schemas.microsoft.com/office/drawing/2014/main" xmlns="" id="{2D7271DD-3700-4FC8-B907-78F46D150887}"/>
              </a:ext>
            </a:extLst>
          </p:cNvPr>
          <p:cNvSpPr/>
          <p:nvPr/>
        </p:nvSpPr>
        <p:spPr>
          <a:xfrm>
            <a:off x="5948288" y="4461753"/>
            <a:ext cx="2288559" cy="1157319"/>
          </a:xfrm>
          <a:prstGeom prst="wedgeRoundRectCallout">
            <a:avLst>
              <a:gd name="adj1" fmla="val -37724"/>
              <a:gd name="adj2" fmla="val 6435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Twinkl" pitchFamily="50" charset="0"/>
              </a:rPr>
              <a:t>Emma says, “The football is heavier than the bowling ball because 500 is greater than 6.”</a:t>
            </a:r>
            <a:endParaRPr lang="en-GB" sz="1400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30173A56-0D3A-4339-8867-9D23925156ED}"/>
              </a:ext>
            </a:extLst>
          </p:cNvPr>
          <p:cNvSpPr/>
          <p:nvPr/>
        </p:nvSpPr>
        <p:spPr>
          <a:xfrm>
            <a:off x="2733377" y="5409112"/>
            <a:ext cx="2114339" cy="475737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Aasim is correct.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817E16A-7B01-4151-AD66-F741DCFA467B}"/>
              </a:ext>
            </a:extLst>
          </p:cNvPr>
          <p:cNvSpPr/>
          <p:nvPr/>
        </p:nvSpPr>
        <p:spPr>
          <a:xfrm>
            <a:off x="5542889" y="4514306"/>
            <a:ext cx="2743399" cy="1385780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Howard is incorrect. The intervals are different on the scales. The golf ball is 45g and the netball is 450g.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BF235E92-BA61-4566-9E90-AA8CA65D8068}"/>
              </a:ext>
            </a:extLst>
          </p:cNvPr>
          <p:cNvSpPr/>
          <p:nvPr/>
        </p:nvSpPr>
        <p:spPr>
          <a:xfrm>
            <a:off x="3052870" y="4253059"/>
            <a:ext cx="2796205" cy="1720838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This is incorrect. Emma hasn’t looked at the units used. The football is 500g but the bowling ball is 6kg. 6kg is the same as 6000g.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1596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161596" y="682501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7051F56-3DA6-4FED-A966-AE82982F2A89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BA0E899-8507-427D-9174-D6E15B5B4722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81656DD-56E1-468F-B829-6A0D2C2AA2CB}"/>
              </a:ext>
            </a:extLst>
          </p:cNvPr>
          <p:cNvSpPr/>
          <p:nvPr/>
        </p:nvSpPr>
        <p:spPr>
          <a:xfrm>
            <a:off x="2861446" y="1384533"/>
            <a:ext cx="342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Who Do You Agree With?</a:t>
            </a:r>
          </a:p>
        </p:txBody>
      </p:sp>
    </p:spTree>
    <p:extLst>
      <p:ext uri="{BB962C8B-B14F-4D97-AF65-F5344CB8AC3E}">
        <p14:creationId xmlns:p14="http://schemas.microsoft.com/office/powerpoint/2010/main" val="3535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25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25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1" grpId="0"/>
      <p:bldP spid="109" grpId="0" animBg="1"/>
      <p:bldP spid="109" grpId="1" animBg="1"/>
      <p:bldP spid="109" grpId="2" animBg="1"/>
      <p:bldP spid="110" grpId="0" animBg="1"/>
      <p:bldP spid="110" grpId="1" animBg="1"/>
      <p:bldP spid="111" grpId="0" animBg="1"/>
      <p:bldP spid="111" grpId="1" animBg="1"/>
      <p:bldP spid="115" grpId="0" animBg="1"/>
      <p:bldP spid="115" grpId="1" animBg="1"/>
      <p:bldP spid="116" grpId="0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7" grpId="0" animBg="1"/>
      <p:bldP spid="1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54E1DA-4105-46BD-B951-6DE7490C49ED}"/>
              </a:ext>
            </a:extLst>
          </p:cNvPr>
          <p:cNvSpPr txBox="1"/>
          <p:nvPr/>
        </p:nvSpPr>
        <p:spPr>
          <a:xfrm>
            <a:off x="1078642" y="1936990"/>
            <a:ext cx="69867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/>
              <a:t>Mila, </a:t>
            </a:r>
            <a:r>
              <a:rPr lang="en-GB" dirty="0" err="1"/>
              <a:t>Gurdeep</a:t>
            </a:r>
            <a:r>
              <a:rPr lang="en-GB" dirty="0"/>
              <a:t>, Lukas and Daisy are comparing the mass of their sports equipment.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11BBB62-87CB-4AF0-AF95-193F34ED5EF4}"/>
              </a:ext>
            </a:extLst>
          </p:cNvPr>
          <p:cNvSpPr/>
          <p:nvPr/>
        </p:nvSpPr>
        <p:spPr>
          <a:xfrm>
            <a:off x="1015328" y="4323100"/>
            <a:ext cx="2191487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Mila uses a ball with a mass of more than </a:t>
            </a:r>
            <a:r>
              <a:rPr lang="en-GB" sz="1400" dirty="0"/>
              <a:t>½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kg but less than 2kg.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EAE7763-1E70-4D0C-ABF0-0A2053DC806F}"/>
              </a:ext>
            </a:extLst>
          </p:cNvPr>
          <p:cNvSpPr/>
          <p:nvPr/>
        </p:nvSpPr>
        <p:spPr>
          <a:xfrm>
            <a:off x="3539086" y="4323099"/>
            <a:ext cx="2065828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Gurdeep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uses a ball with a mass of less than ¼ of 1kg.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8CBE96C-883A-4AA9-8C88-268C595E001D}"/>
              </a:ext>
            </a:extLst>
          </p:cNvPr>
          <p:cNvSpPr/>
          <p:nvPr/>
        </p:nvSpPr>
        <p:spPr>
          <a:xfrm>
            <a:off x="5943955" y="4323100"/>
            <a:ext cx="2356416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Lukas uses a ball with a mass that is four times the mass of Mila’s ball.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CFBA603-DB5B-40F4-B6DF-B5B2A24E1D8D}"/>
              </a:ext>
            </a:extLst>
          </p:cNvPr>
          <p:cNvGrpSpPr/>
          <p:nvPr/>
        </p:nvGrpSpPr>
        <p:grpSpPr>
          <a:xfrm>
            <a:off x="3099166" y="2454783"/>
            <a:ext cx="1162476" cy="1283012"/>
            <a:chOff x="3068848" y="2501699"/>
            <a:chExt cx="1223111" cy="13499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33F79FE-1815-41BE-9288-5AF3610E7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848" y="3231907"/>
              <a:ext cx="1223111" cy="6197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9C6779-22D0-40E1-8934-380D5E128518}"/>
                </a:ext>
              </a:extLst>
            </p:cNvPr>
            <p:cNvSpPr/>
            <p:nvPr/>
          </p:nvSpPr>
          <p:spPr>
            <a:xfrm>
              <a:off x="3649230" y="3628906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557576E-CDFD-4DA7-9608-CD5676022B85}"/>
                </a:ext>
              </a:extLst>
            </p:cNvPr>
            <p:cNvSpPr txBox="1"/>
            <p:nvPr/>
          </p:nvSpPr>
          <p:spPr>
            <a:xfrm>
              <a:off x="3170923" y="3559801"/>
              <a:ext cx="77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3kg 600g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52026BF-2BCF-4827-9756-63C78D87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708" y="2501699"/>
              <a:ext cx="871523" cy="872133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A0299D9-1F92-4CA5-8FD5-552C22ED5ECF}"/>
              </a:ext>
            </a:extLst>
          </p:cNvPr>
          <p:cNvGrpSpPr/>
          <p:nvPr/>
        </p:nvGrpSpPr>
        <p:grpSpPr>
          <a:xfrm>
            <a:off x="6739775" y="2631409"/>
            <a:ext cx="1162476" cy="1110876"/>
            <a:chOff x="6709457" y="2682816"/>
            <a:chExt cx="1223111" cy="11688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8C3304-08CA-4008-A2A8-1C50A5AA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57" y="3231907"/>
              <a:ext cx="1223111" cy="6197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DE2C0D3-DE41-41CF-8299-3BA5BD3E1326}"/>
                </a:ext>
              </a:extLst>
            </p:cNvPr>
            <p:cNvSpPr/>
            <p:nvPr/>
          </p:nvSpPr>
          <p:spPr>
            <a:xfrm>
              <a:off x="7290786" y="3628906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D2D89CE-0BE2-4191-B63E-634B8B7C38E8}"/>
                </a:ext>
              </a:extLst>
            </p:cNvPr>
            <p:cNvSpPr txBox="1"/>
            <p:nvPr/>
          </p:nvSpPr>
          <p:spPr>
            <a:xfrm>
              <a:off x="7018815" y="3557087"/>
              <a:ext cx="5977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900g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F03F070-8771-4C01-A3CC-3B0923B9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44417">
              <a:off x="6988537" y="2515627"/>
              <a:ext cx="717550" cy="105192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038EADEC-0E36-4C9E-9C09-D4ECC6235E8C}"/>
              </a:ext>
            </a:extLst>
          </p:cNvPr>
          <p:cNvGrpSpPr/>
          <p:nvPr/>
        </p:nvGrpSpPr>
        <p:grpSpPr>
          <a:xfrm>
            <a:off x="4919471" y="2402866"/>
            <a:ext cx="1162476" cy="1333610"/>
            <a:chOff x="4889153" y="2448464"/>
            <a:chExt cx="1223111" cy="14031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9C0ACD6-F28A-435C-A2A7-D59B5B86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153" y="3231907"/>
              <a:ext cx="1223111" cy="61972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163D17A-5462-4F5D-8799-911D7287FE11}"/>
                </a:ext>
              </a:extLst>
            </p:cNvPr>
            <p:cNvSpPr/>
            <p:nvPr/>
          </p:nvSpPr>
          <p:spPr>
            <a:xfrm>
              <a:off x="5475064" y="3628906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E402ACE-E33C-4734-B378-274CEC303DAF}"/>
                </a:ext>
              </a:extLst>
            </p:cNvPr>
            <p:cNvSpPr txBox="1"/>
            <p:nvPr/>
          </p:nvSpPr>
          <p:spPr>
            <a:xfrm>
              <a:off x="5188146" y="3559801"/>
              <a:ext cx="5977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375g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4B9D6B4-61F0-420D-9271-ED407218D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74" y="2448464"/>
              <a:ext cx="924449" cy="92536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47A9E71-1F42-48CD-91F4-56D807C33620}"/>
              </a:ext>
            </a:extLst>
          </p:cNvPr>
          <p:cNvGrpSpPr/>
          <p:nvPr/>
        </p:nvGrpSpPr>
        <p:grpSpPr>
          <a:xfrm>
            <a:off x="1278861" y="2762995"/>
            <a:ext cx="1162476" cy="982634"/>
            <a:chOff x="1248543" y="2817745"/>
            <a:chExt cx="1223111" cy="10338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D34E13C-AC17-47A6-9ED4-78569C9D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43" y="3231907"/>
              <a:ext cx="1223111" cy="61972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6467F7-8044-48D0-A8F1-5055D865C228}"/>
                </a:ext>
              </a:extLst>
            </p:cNvPr>
            <p:cNvSpPr/>
            <p:nvPr/>
          </p:nvSpPr>
          <p:spPr>
            <a:xfrm>
              <a:off x="1837903" y="3628906"/>
              <a:ext cx="263761" cy="117227"/>
            </a:xfrm>
            <a:prstGeom prst="rect">
              <a:avLst/>
            </a:prstGeom>
            <a:solidFill>
              <a:srgbClr val="75A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E261E1-2BD5-41A6-9D59-311D888337E8}"/>
                </a:ext>
              </a:extLst>
            </p:cNvPr>
            <p:cNvSpPr txBox="1"/>
            <p:nvPr/>
          </p:nvSpPr>
          <p:spPr>
            <a:xfrm>
              <a:off x="1533840" y="3552181"/>
              <a:ext cx="5977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/>
                <a:t>125g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4D47F973-B096-4285-B488-63C3BEE0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055" y="2817745"/>
              <a:ext cx="556086" cy="556086"/>
            </a:xfrm>
            <a:prstGeom prst="rect">
              <a:avLst/>
            </a:prstGeom>
          </p:spPr>
        </p:pic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4E49062C-525C-43C4-92D5-A20695EBE544}"/>
              </a:ext>
            </a:extLst>
          </p:cNvPr>
          <p:cNvSpPr/>
          <p:nvPr/>
        </p:nvSpPr>
        <p:spPr>
          <a:xfrm>
            <a:off x="3539086" y="4316619"/>
            <a:ext cx="2065828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Gurdeep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uses a ball with a mass of less than ¼ of 1kg.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A9DB7915-C2E8-4411-9461-726A2620F114}"/>
              </a:ext>
            </a:extLst>
          </p:cNvPr>
          <p:cNvSpPr/>
          <p:nvPr/>
        </p:nvSpPr>
        <p:spPr>
          <a:xfrm>
            <a:off x="5945951" y="4323099"/>
            <a:ext cx="2356416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Lukas uses a ball with a mass that is four times the mass of Mila’s ball.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22BFE3-A278-44E1-91B7-AE226F5B9482}"/>
              </a:ext>
            </a:extLst>
          </p:cNvPr>
          <p:cNvSpPr/>
          <p:nvPr/>
        </p:nvSpPr>
        <p:spPr>
          <a:xfrm>
            <a:off x="2656251" y="5685142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means that Daisy plays volleyball.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2445C73-FA41-4AD1-BB2F-0A36B2403A87}"/>
              </a:ext>
            </a:extLst>
          </p:cNvPr>
          <p:cNvSpPr/>
          <p:nvPr/>
        </p:nvSpPr>
        <p:spPr>
          <a:xfrm>
            <a:off x="445575" y="702863"/>
            <a:ext cx="175769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65A6BE6-D023-4EB3-9BB9-6AE7E8C1E7DC}"/>
              </a:ext>
            </a:extLst>
          </p:cNvPr>
          <p:cNvSpPr/>
          <p:nvPr/>
        </p:nvSpPr>
        <p:spPr>
          <a:xfrm>
            <a:off x="2203269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A1CE19D-CBE2-479B-B9B1-165BD91931D9}"/>
              </a:ext>
            </a:extLst>
          </p:cNvPr>
          <p:cNvCxnSpPr/>
          <p:nvPr/>
        </p:nvCxnSpPr>
        <p:spPr>
          <a:xfrm>
            <a:off x="2202778" y="662139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9B3D400-ED2B-4DBA-9EF4-685DBF5AD6B8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536FD09E-8616-4FD6-9CC8-4D0D5A6BE936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D4DBEAC-F4EE-408B-9824-C2F82C1C59AD}"/>
              </a:ext>
            </a:extLst>
          </p:cNvPr>
          <p:cNvSpPr/>
          <p:nvPr/>
        </p:nvSpPr>
        <p:spPr>
          <a:xfrm>
            <a:off x="2861446" y="1384533"/>
            <a:ext cx="342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Who Do You Agree With?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1C6EE23-100A-4F3E-BC04-5662B094B46A}"/>
              </a:ext>
            </a:extLst>
          </p:cNvPr>
          <p:cNvSpPr/>
          <p:nvPr/>
        </p:nvSpPr>
        <p:spPr>
          <a:xfrm>
            <a:off x="1085005" y="3832635"/>
            <a:ext cx="1505796" cy="367685"/>
          </a:xfrm>
          <a:prstGeom prst="rect">
            <a:avLst/>
          </a:prstGeom>
          <a:solidFill>
            <a:schemeClr val="bg1"/>
          </a:solidFill>
          <a:ln w="19050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plays cricket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F3EE6FB-BD46-4B48-A5ED-DBF6FE7BDECC}"/>
              </a:ext>
            </a:extLst>
          </p:cNvPr>
          <p:cNvSpPr/>
          <p:nvPr/>
        </p:nvSpPr>
        <p:spPr>
          <a:xfrm>
            <a:off x="2913805" y="3832635"/>
            <a:ext cx="1505796" cy="367685"/>
          </a:xfrm>
          <a:prstGeom prst="rect">
            <a:avLst/>
          </a:prstGeom>
          <a:solidFill>
            <a:schemeClr val="bg1"/>
          </a:solidFill>
          <a:ln w="19050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plays bowling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E9AAF49-E8D3-4FFA-B3A2-0F8FDFAF5AF6}"/>
              </a:ext>
            </a:extLst>
          </p:cNvPr>
          <p:cNvSpPr/>
          <p:nvPr/>
        </p:nvSpPr>
        <p:spPr>
          <a:xfrm>
            <a:off x="4719745" y="3832635"/>
            <a:ext cx="1505796" cy="367685"/>
          </a:xfrm>
          <a:prstGeom prst="rect">
            <a:avLst/>
          </a:prstGeom>
          <a:solidFill>
            <a:schemeClr val="bg1"/>
          </a:solidFill>
          <a:ln w="19050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plays volleyball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A3135CEC-ED27-4C09-80A9-8D1F84606A7F}"/>
              </a:ext>
            </a:extLst>
          </p:cNvPr>
          <p:cNvSpPr/>
          <p:nvPr/>
        </p:nvSpPr>
        <p:spPr>
          <a:xfrm>
            <a:off x="6563785" y="3832635"/>
            <a:ext cx="1505796" cy="367685"/>
          </a:xfrm>
          <a:prstGeom prst="rect">
            <a:avLst/>
          </a:prstGeom>
          <a:solidFill>
            <a:schemeClr val="bg1"/>
          </a:solidFill>
          <a:ln w="19050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plays rugby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78950F-41F9-4A69-B33A-6E4E2C3C7588}"/>
              </a:ext>
            </a:extLst>
          </p:cNvPr>
          <p:cNvSpPr/>
          <p:nvPr/>
        </p:nvSpPr>
        <p:spPr>
          <a:xfrm>
            <a:off x="1015328" y="1883758"/>
            <a:ext cx="6750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 the information shown to work out which sport each person plays.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292B9E-1664-4311-BE99-86CE083B968E}"/>
              </a:ext>
            </a:extLst>
          </p:cNvPr>
          <p:cNvSpPr/>
          <p:nvPr/>
        </p:nvSpPr>
        <p:spPr>
          <a:xfrm>
            <a:off x="3355209" y="4271565"/>
            <a:ext cx="3766954" cy="1356213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Mila uses a ball with a mass between 500g and 2000g.  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 must play rugby.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1AF9579-944A-4B25-AE26-7FDE78342D0C}"/>
              </a:ext>
            </a:extLst>
          </p:cNvPr>
          <p:cNvSpPr/>
          <p:nvPr/>
        </p:nvSpPr>
        <p:spPr>
          <a:xfrm>
            <a:off x="1732733" y="4229584"/>
            <a:ext cx="3729652" cy="1184940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Mila’s ball has a mass of 900g.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900 × 4 = 3600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Lukas must play bowling.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B6A9750-8ED8-4EF3-86B8-EB860C59D163}"/>
              </a:ext>
            </a:extLst>
          </p:cNvPr>
          <p:cNvSpPr/>
          <p:nvPr/>
        </p:nvSpPr>
        <p:spPr>
          <a:xfrm>
            <a:off x="5556791" y="4300088"/>
            <a:ext cx="2743580" cy="1293488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¼ of 1kg is 1000 ÷ 4 = 250g. 125g is less than 250g.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dirty="0" err="1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Gurdeep</a:t>
            </a:r>
            <a:r>
              <a:rPr lang="en-GB" sz="16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must play cricket.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9561752-5991-4961-B704-E9B084620F96}"/>
              </a:ext>
            </a:extLst>
          </p:cNvPr>
          <p:cNvSpPr/>
          <p:nvPr/>
        </p:nvSpPr>
        <p:spPr>
          <a:xfrm>
            <a:off x="1015328" y="4324035"/>
            <a:ext cx="2191487" cy="8672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Mila uses a ball with a mass of more than </a:t>
            </a:r>
            <a:r>
              <a:rPr lang="en-GB" sz="1400" dirty="0"/>
              <a:t>½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kg but less than 2kg.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5717 0.2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29913 0.21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3868 0.21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allAtOnce"/>
      <p:bldP spid="33" grpId="0" uiExpand="1" animBg="1"/>
      <p:bldP spid="33" grpId="1" animBg="1"/>
      <p:bldP spid="33" grpId="2" animBg="1"/>
      <p:bldP spid="34" grpId="0" uiExpand="1" animBg="1"/>
      <p:bldP spid="34" grpId="1" animBg="1"/>
      <p:bldP spid="35" grpId="0" uiExpand="1" animBg="1"/>
      <p:bldP spid="35" grpId="1" animBg="1"/>
      <p:bldP spid="41" grpId="0" animBg="1"/>
      <p:bldP spid="41" grpId="1" animBg="1"/>
      <p:bldP spid="41" grpId="2" animBg="1"/>
      <p:bldP spid="42" grpId="0" animBg="1"/>
      <p:bldP spid="2" grpId="0"/>
      <p:bldP spid="2" grpId="1"/>
      <p:bldP spid="53" grpId="0" animBg="1"/>
      <p:bldP spid="53" grpId="1" animBg="1"/>
      <p:bldP spid="65" grpId="0" animBg="1"/>
      <p:bldP spid="65" grpId="1" animBg="1"/>
      <p:bldP spid="67" grpId="0" animBg="1"/>
      <p:bldP spid="69" grpId="0" animBg="1"/>
      <p:bldP spid="69" grpId="1" animBg="1"/>
      <p:bldP spid="3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54E1DA-4105-46BD-B951-6DE7490C49ED}"/>
              </a:ext>
            </a:extLst>
          </p:cNvPr>
          <p:cNvSpPr txBox="1"/>
          <p:nvPr/>
        </p:nvSpPr>
        <p:spPr>
          <a:xfrm>
            <a:off x="5286707" y="1960830"/>
            <a:ext cx="300666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/>
              <a:t>These balls are placed onto a balance with some sets of equal weights. What can you say is true about the weights?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0B64250-F597-4AFA-90D8-43A93EDA18CE}"/>
              </a:ext>
            </a:extLst>
          </p:cNvPr>
          <p:cNvGrpSpPr/>
          <p:nvPr/>
        </p:nvGrpSpPr>
        <p:grpSpPr>
          <a:xfrm>
            <a:off x="2432594" y="2206252"/>
            <a:ext cx="1169870" cy="1035469"/>
            <a:chOff x="3858112" y="1516271"/>
            <a:chExt cx="1435064" cy="127019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09EC45D-7030-430A-86A6-FCE278F253E0}"/>
                </a:ext>
              </a:extLst>
            </p:cNvPr>
            <p:cNvGrpSpPr/>
            <p:nvPr/>
          </p:nvGrpSpPr>
          <p:grpSpPr>
            <a:xfrm>
              <a:off x="3858112" y="2059346"/>
              <a:ext cx="1435064" cy="727122"/>
              <a:chOff x="1117914" y="3065439"/>
              <a:chExt cx="1435064" cy="727122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C2FB0702-226B-4922-97B4-2C4807279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914" y="3065439"/>
                <a:ext cx="1435064" cy="727122"/>
              </a:xfrm>
              <a:prstGeom prst="rect">
                <a:avLst/>
              </a:prstGeom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B1E0140D-DCA7-4229-83E0-F1C7AF0CAA6B}"/>
                  </a:ext>
                </a:extLst>
              </p:cNvPr>
              <p:cNvSpPr/>
              <p:nvPr/>
            </p:nvSpPr>
            <p:spPr>
              <a:xfrm>
                <a:off x="1809404" y="3531234"/>
                <a:ext cx="309468" cy="137541"/>
              </a:xfrm>
              <a:prstGeom prst="rect">
                <a:avLst/>
              </a:prstGeom>
              <a:solidFill>
                <a:srgbClr val="75A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AD06F8B-7A1E-48B2-A9F4-5FD134F765F7}"/>
                  </a:ext>
                </a:extLst>
              </p:cNvPr>
              <p:cNvSpPr txBox="1"/>
              <p:nvPr/>
            </p:nvSpPr>
            <p:spPr>
              <a:xfrm>
                <a:off x="1452650" y="3450796"/>
                <a:ext cx="701310" cy="302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000" b="1" dirty="0"/>
                  <a:t>600g</a:t>
                </a: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BB7B407A-8156-41C0-95A5-D2056E96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72577">
              <a:off x="4223392" y="1352278"/>
              <a:ext cx="703834" cy="10318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62C8B24-AA6C-4C21-B912-AB65FD43D6E7}"/>
              </a:ext>
            </a:extLst>
          </p:cNvPr>
          <p:cNvGrpSpPr/>
          <p:nvPr/>
        </p:nvGrpSpPr>
        <p:grpSpPr>
          <a:xfrm>
            <a:off x="3892644" y="1962772"/>
            <a:ext cx="1169870" cy="1278949"/>
            <a:chOff x="6202648" y="1217597"/>
            <a:chExt cx="1435064" cy="156887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17E624A9-C702-4E98-A341-AF4C894AFB84}"/>
                </a:ext>
              </a:extLst>
            </p:cNvPr>
            <p:cNvGrpSpPr/>
            <p:nvPr/>
          </p:nvGrpSpPr>
          <p:grpSpPr>
            <a:xfrm>
              <a:off x="6202648" y="2059346"/>
              <a:ext cx="1435064" cy="727122"/>
              <a:chOff x="1117914" y="3065439"/>
              <a:chExt cx="1435064" cy="727122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77583939-DA11-429A-BC84-75F9DADA6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914" y="3065439"/>
                <a:ext cx="1435064" cy="727122"/>
              </a:xfrm>
              <a:prstGeom prst="rect">
                <a:avLst/>
              </a:prstGeom>
            </p:spPr>
          </p:pic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97E672E-90CA-489B-AA66-DAD71571722A}"/>
                  </a:ext>
                </a:extLst>
              </p:cNvPr>
              <p:cNvSpPr/>
              <p:nvPr/>
            </p:nvSpPr>
            <p:spPr>
              <a:xfrm>
                <a:off x="1809404" y="3531234"/>
                <a:ext cx="309468" cy="137541"/>
              </a:xfrm>
              <a:prstGeom prst="rect">
                <a:avLst/>
              </a:prstGeom>
              <a:solidFill>
                <a:srgbClr val="75A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8B72507-3A4D-4A5D-931F-D8B4CDE17782}"/>
                  </a:ext>
                </a:extLst>
              </p:cNvPr>
              <p:cNvSpPr txBox="1"/>
              <p:nvPr/>
            </p:nvSpPr>
            <p:spPr>
              <a:xfrm>
                <a:off x="1452650" y="3450796"/>
                <a:ext cx="701310" cy="302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000" b="1" dirty="0"/>
                  <a:t>300g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CFB7DA29-09F3-45C1-984E-4EFA90C1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725" y="1217597"/>
              <a:ext cx="960187" cy="96113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E1449EE-248B-43CB-8F68-64A45DF7B2F9}"/>
              </a:ext>
            </a:extLst>
          </p:cNvPr>
          <p:cNvGrpSpPr/>
          <p:nvPr/>
        </p:nvGrpSpPr>
        <p:grpSpPr>
          <a:xfrm>
            <a:off x="972545" y="2527270"/>
            <a:ext cx="1169870" cy="714451"/>
            <a:chOff x="1513577" y="1910060"/>
            <a:chExt cx="1435064" cy="8764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22B4FEA-3212-475E-B89E-2CB24363DDC3}"/>
                </a:ext>
              </a:extLst>
            </p:cNvPr>
            <p:cNvGrpSpPr/>
            <p:nvPr/>
          </p:nvGrpSpPr>
          <p:grpSpPr>
            <a:xfrm>
              <a:off x="1513577" y="2059346"/>
              <a:ext cx="1435064" cy="727122"/>
              <a:chOff x="1117914" y="3065439"/>
              <a:chExt cx="1435064" cy="727122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C991F611-F2FD-4EB5-BE7A-4ECF94625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914" y="3065439"/>
                <a:ext cx="1435064" cy="727122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73E7E39-6E0C-48D9-A357-0993C94832AE}"/>
                  </a:ext>
                </a:extLst>
              </p:cNvPr>
              <p:cNvSpPr/>
              <p:nvPr/>
            </p:nvSpPr>
            <p:spPr>
              <a:xfrm>
                <a:off x="1809404" y="3531234"/>
                <a:ext cx="309468" cy="137541"/>
              </a:xfrm>
              <a:prstGeom prst="rect">
                <a:avLst/>
              </a:prstGeom>
              <a:solidFill>
                <a:srgbClr val="75A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D90F93E-C8C8-4415-A5A0-3445D516828F}"/>
                  </a:ext>
                </a:extLst>
              </p:cNvPr>
              <p:cNvSpPr txBox="1"/>
              <p:nvPr/>
            </p:nvSpPr>
            <p:spPr>
              <a:xfrm>
                <a:off x="1452650" y="3450796"/>
                <a:ext cx="701310" cy="302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000" b="1" dirty="0"/>
                  <a:t>150g</a:t>
                </a: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D24C51B3-7BA2-4AED-8850-4750C2AF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082" y="1910060"/>
              <a:ext cx="302957" cy="30337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ED29D6EF-4466-44F0-AF4B-5EDDAF07A1B0}"/>
              </a:ext>
            </a:extLst>
          </p:cNvPr>
          <p:cNvGrpSpPr/>
          <p:nvPr/>
        </p:nvGrpSpPr>
        <p:grpSpPr>
          <a:xfrm>
            <a:off x="906216" y="4298438"/>
            <a:ext cx="2147078" cy="1571420"/>
            <a:chOff x="755650" y="4296547"/>
            <a:chExt cx="2147078" cy="15714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607A60F-F5E6-4D6A-BF8C-8027BA0D7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296547"/>
              <a:ext cx="2147078" cy="157142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FCDD4375-E577-4349-98B4-39045CF87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6"/>
            <a:stretch/>
          </p:blipFill>
          <p:spPr>
            <a:xfrm>
              <a:off x="979073" y="4687379"/>
              <a:ext cx="285212" cy="246571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40E7B110-2FA2-4864-90B8-F9919706E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80"/>
            <a:stretch/>
          </p:blipFill>
          <p:spPr>
            <a:xfrm rot="465133">
              <a:off x="2276464" y="5119816"/>
              <a:ext cx="169328" cy="262952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D8F391C5-66E9-4101-A708-E829A1C27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15"/>
            <a:stretch/>
          </p:blipFill>
          <p:spPr>
            <a:xfrm rot="21317037">
              <a:off x="2642733" y="5139056"/>
              <a:ext cx="161188" cy="24262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7C7418D8-1B43-4A6B-9E4E-0B69779BB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66"/>
            <a:stretch/>
          </p:blipFill>
          <p:spPr>
            <a:xfrm>
              <a:off x="2454195" y="5138804"/>
              <a:ext cx="169216" cy="254183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15132E66-F224-4043-AD23-E067147664C6}"/>
              </a:ext>
            </a:extLst>
          </p:cNvPr>
          <p:cNvGrpSpPr/>
          <p:nvPr/>
        </p:nvGrpSpPr>
        <p:grpSpPr>
          <a:xfrm>
            <a:off x="3502464" y="4307980"/>
            <a:ext cx="2139072" cy="1565564"/>
            <a:chOff x="3502464" y="4307980"/>
            <a:chExt cx="2139072" cy="15655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09E32681-908C-460C-B5D7-19A7D164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464" y="4307980"/>
              <a:ext cx="2139072" cy="1565564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840C4626-D5AC-478E-BC0F-C60035B4F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24"/>
            <a:stretch/>
          </p:blipFill>
          <p:spPr>
            <a:xfrm>
              <a:off x="3648353" y="4914531"/>
              <a:ext cx="447398" cy="481920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3C315EC8-12A1-4811-8480-60AB0466276E}"/>
                </a:ext>
              </a:extLst>
            </p:cNvPr>
            <p:cNvGrpSpPr/>
            <p:nvPr/>
          </p:nvGrpSpPr>
          <p:grpSpPr>
            <a:xfrm>
              <a:off x="5206136" y="4482681"/>
              <a:ext cx="292488" cy="214761"/>
              <a:chOff x="5107556" y="4346173"/>
              <a:chExt cx="292488" cy="214761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xmlns="" id="{1BEA9299-C188-426C-8950-E94F8ADFF8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07556" y="4346173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44E20C47-C7A9-449B-9CE2-B2E58D5B16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5493" y="4347780"/>
                <a:ext cx="144551" cy="213154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06657FEF-C605-4478-996D-DED8E4BF97D6}"/>
                </a:ext>
              </a:extLst>
            </p:cNvPr>
            <p:cNvGrpSpPr/>
            <p:nvPr/>
          </p:nvGrpSpPr>
          <p:grpSpPr>
            <a:xfrm>
              <a:off x="5028435" y="4576235"/>
              <a:ext cx="496066" cy="225984"/>
              <a:chOff x="5028435" y="4576235"/>
              <a:chExt cx="496066" cy="2259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xmlns="" id="{399B1AB9-CB34-424A-8451-57DCBF858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457056" flipH="1">
                <a:off x="5028435" y="4576235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xmlns="" id="{4627F1DF-11C1-49BC-AAE6-50DC2BA514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36134" y="4585077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xmlns="" id="{5BF590D2-C0F2-4D36-8914-76FDD7F4F7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5493" y="4589065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xmlns="" id="{BD6AEE8A-4AEA-4B0B-879C-171F0C079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21192210" flipH="1">
                <a:off x="5379950" y="4581260"/>
                <a:ext cx="144551" cy="213154"/>
              </a:xfrm>
              <a:prstGeom prst="rect">
                <a:avLst/>
              </a:prstGeom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839B689C-23D0-47DE-AE83-568C366CC999}"/>
                </a:ext>
              </a:extLst>
            </p:cNvPr>
            <p:cNvGrpSpPr/>
            <p:nvPr/>
          </p:nvGrpSpPr>
          <p:grpSpPr>
            <a:xfrm>
              <a:off x="4999936" y="4691840"/>
              <a:ext cx="553063" cy="251951"/>
              <a:chOff x="4999936" y="4691840"/>
              <a:chExt cx="553063" cy="251951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xmlns="" id="{EC33F17E-5ACC-4038-8187-8922485774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457056" flipH="1">
                <a:off x="4999936" y="4691840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xmlns="" id="{E18076C2-9390-4E7B-8300-14AB1A5D0F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20009" y="4701698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xmlns="" id="{28113F30-F903-4C07-B70D-22FFCB644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3083" y="4706144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xmlns="" id="{D01243B3-6CD9-4F03-B7C2-1744702FA2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21192210" flipH="1">
                <a:off x="5391839" y="4697442"/>
                <a:ext cx="161160" cy="237647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1665865C-0C0D-4671-9789-473851B42372}"/>
              </a:ext>
            </a:extLst>
          </p:cNvPr>
          <p:cNvGrpSpPr/>
          <p:nvPr/>
        </p:nvGrpSpPr>
        <p:grpSpPr>
          <a:xfrm>
            <a:off x="6106306" y="4332610"/>
            <a:ext cx="2164202" cy="1537248"/>
            <a:chOff x="6028576" y="4332610"/>
            <a:chExt cx="2164202" cy="15372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454FCC2-84C1-489F-ADC0-BC0C627C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08" y="4332610"/>
              <a:ext cx="2139070" cy="1537248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xmlns="" id="{9377E70B-9C90-43FD-9D86-9CA92503B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0"/>
            <a:stretch/>
          </p:blipFill>
          <p:spPr>
            <a:xfrm>
              <a:off x="6028576" y="4487741"/>
              <a:ext cx="766943" cy="68671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56FE9AEC-63E1-466E-84EC-4F7139FEB7BD}"/>
              </a:ext>
            </a:extLst>
          </p:cNvPr>
          <p:cNvGrpSpPr/>
          <p:nvPr/>
        </p:nvGrpSpPr>
        <p:grpSpPr>
          <a:xfrm>
            <a:off x="3502464" y="4310492"/>
            <a:ext cx="2139072" cy="1565564"/>
            <a:chOff x="3502464" y="4307980"/>
            <a:chExt cx="2139072" cy="156556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D524210E-BC54-4B4A-814B-D04608CC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464" y="4307980"/>
              <a:ext cx="2139072" cy="1565564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EE52D2F9-40CD-4C02-8E4E-1D8550558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24"/>
            <a:stretch/>
          </p:blipFill>
          <p:spPr>
            <a:xfrm>
              <a:off x="3648353" y="4914531"/>
              <a:ext cx="447398" cy="481920"/>
            </a:xfrm>
            <a:prstGeom prst="rect">
              <a:avLst/>
            </a:prstGeom>
          </p:spPr>
        </p:pic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AEFCB7FA-15D6-4805-A4D1-61BFC6CBA328}"/>
                </a:ext>
              </a:extLst>
            </p:cNvPr>
            <p:cNvGrpSpPr/>
            <p:nvPr/>
          </p:nvGrpSpPr>
          <p:grpSpPr>
            <a:xfrm>
              <a:off x="5206136" y="4482681"/>
              <a:ext cx="292488" cy="214761"/>
              <a:chOff x="5107556" y="4346173"/>
              <a:chExt cx="292488" cy="214761"/>
            </a:xfrm>
          </p:grpSpPr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611FF60A-8D8F-4BAC-8EFE-720892B8E2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07556" y="4346173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xmlns="" id="{748F7225-4B90-42E9-974D-525FB2AF3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5493" y="4347780"/>
                <a:ext cx="144551" cy="213154"/>
              </a:xfrm>
              <a:prstGeom prst="rect">
                <a:avLst/>
              </a:prstGeom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C6AD8850-526C-4AE7-A5AA-1216A514C206}"/>
                </a:ext>
              </a:extLst>
            </p:cNvPr>
            <p:cNvGrpSpPr/>
            <p:nvPr/>
          </p:nvGrpSpPr>
          <p:grpSpPr>
            <a:xfrm>
              <a:off x="5028435" y="4576235"/>
              <a:ext cx="496066" cy="225984"/>
              <a:chOff x="5028435" y="4576235"/>
              <a:chExt cx="496066" cy="2259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xmlns="" id="{D847D5A7-DB8A-4961-B220-1956C6B05E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457056" flipH="1">
                <a:off x="5028435" y="4576235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xmlns="" id="{866C0150-7A1B-466B-ADDD-A8FD27749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36134" y="4585077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8586D88D-A4ED-469C-A625-FBD3DD2408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5493" y="4589065"/>
                <a:ext cx="144551" cy="213154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A20BF684-5828-44EB-95E0-D95BCA25A7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21192210" flipH="1">
                <a:off x="5379950" y="4581260"/>
                <a:ext cx="144551" cy="213154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03370343-5520-4F8D-86F2-06E206DCE829}"/>
                </a:ext>
              </a:extLst>
            </p:cNvPr>
            <p:cNvGrpSpPr/>
            <p:nvPr/>
          </p:nvGrpSpPr>
          <p:grpSpPr>
            <a:xfrm>
              <a:off x="4999936" y="4691840"/>
              <a:ext cx="553063" cy="251951"/>
              <a:chOff x="4999936" y="4691840"/>
              <a:chExt cx="553063" cy="251951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xmlns="" id="{38959BF9-A963-42A3-825E-9107E34138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457056" flipH="1">
                <a:off x="4999936" y="4691840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xmlns="" id="{2658E3D0-7974-4D30-8A8E-F0CB02BDD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198201" flipH="1">
                <a:off x="5120009" y="4701698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xmlns="" id="{A91BE098-8EFF-4966-9C70-5A10A07215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flipH="1">
                <a:off x="5253083" y="4706144"/>
                <a:ext cx="161160" cy="237647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xmlns="" id="{3BFE8199-39A1-48E4-962D-75639CC16B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12"/>
              <a:stretch/>
            </p:blipFill>
            <p:spPr>
              <a:xfrm rot="21192210" flipH="1">
                <a:off x="5391839" y="4697442"/>
                <a:ext cx="161160" cy="237647"/>
              </a:xfrm>
              <a:prstGeom prst="rect">
                <a:avLst/>
              </a:prstGeom>
            </p:spPr>
          </p:pic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C6B19269-48CE-4966-8722-0F1B33875CF3}"/>
              </a:ext>
            </a:extLst>
          </p:cNvPr>
          <p:cNvGrpSpPr/>
          <p:nvPr/>
        </p:nvGrpSpPr>
        <p:grpSpPr>
          <a:xfrm>
            <a:off x="6106306" y="4327450"/>
            <a:ext cx="2164202" cy="1537248"/>
            <a:chOff x="6028576" y="4332610"/>
            <a:chExt cx="2164202" cy="1537248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xmlns="" id="{B00E3CEA-3B27-4155-BB43-D7D0CB21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08" y="4332610"/>
              <a:ext cx="2139070" cy="1537248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xmlns="" id="{EB503AC4-D47F-4097-BFC0-2250FA4AF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0"/>
            <a:stretch/>
          </p:blipFill>
          <p:spPr>
            <a:xfrm>
              <a:off x="6028576" y="4487741"/>
              <a:ext cx="766943" cy="686716"/>
            </a:xfrm>
            <a:prstGeom prst="rect">
              <a:avLst/>
            </a:prstGeom>
          </p:spPr>
        </p:pic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AE4A6C13-0C99-4E30-B662-30B3FAAE6662}"/>
              </a:ext>
            </a:extLst>
          </p:cNvPr>
          <p:cNvSpPr/>
          <p:nvPr/>
        </p:nvSpPr>
        <p:spPr>
          <a:xfrm>
            <a:off x="3400946" y="4209429"/>
            <a:ext cx="3573450" cy="1428002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ball has a mass of 150g.</a:t>
            </a:r>
            <a:b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weights are heavier than the ball.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150 ÷ 3 = 50.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weight must be heavier than 50g.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15E4C436-CE7C-4ABF-A0FA-28DADB86B2A2}"/>
              </a:ext>
            </a:extLst>
          </p:cNvPr>
          <p:cNvSpPr/>
          <p:nvPr/>
        </p:nvSpPr>
        <p:spPr>
          <a:xfrm>
            <a:off x="5727477" y="4304239"/>
            <a:ext cx="2523728" cy="1567258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ball has a mass of 600g.</a:t>
            </a:r>
            <a:b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ten weights are lighter than the ball. 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÷ 10 = 60. 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weight must be lighter than 60g.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8878F15-3F6E-4B24-A061-ED04E9EFA12E}"/>
              </a:ext>
            </a:extLst>
          </p:cNvPr>
          <p:cNvSpPr/>
          <p:nvPr/>
        </p:nvSpPr>
        <p:spPr>
          <a:xfrm>
            <a:off x="1065248" y="3864997"/>
            <a:ext cx="4448498" cy="2116866"/>
          </a:xfrm>
          <a:prstGeom prst="rect">
            <a:avLst/>
          </a:prstGeom>
          <a:solidFill>
            <a:schemeClr val="bg1"/>
          </a:solidFill>
          <a:ln w="28575">
            <a:solidFill>
              <a:srgbClr val="75A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volley ball has a mass of 300g.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mass of one weight is between 50g and 60g.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If the weight was 50g, 6 weights would be needed</a:t>
            </a:r>
            <a:b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(300 ÷ 50 = 6).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If the weight was 60g, 5 weights would be needed</a:t>
            </a:r>
            <a:b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(300 ÷ 60 = 5).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Between 5 and 6 weights would be needed to</a:t>
            </a:r>
            <a:b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balance the volleyball.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D5E0E33-CDC3-4610-8912-ACBF035EE152}"/>
              </a:ext>
            </a:extLst>
          </p:cNvPr>
          <p:cNvSpPr/>
          <p:nvPr/>
        </p:nvSpPr>
        <p:spPr>
          <a:xfrm>
            <a:off x="445575" y="702863"/>
            <a:ext cx="175769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AF44F40-C7F2-452A-849D-CD1DABEC29D3}"/>
              </a:ext>
            </a:extLst>
          </p:cNvPr>
          <p:cNvSpPr/>
          <p:nvPr/>
        </p:nvSpPr>
        <p:spPr>
          <a:xfrm>
            <a:off x="2203269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BAD8B7B5-3608-4AE1-8194-B9541EB4BA01}"/>
              </a:ext>
            </a:extLst>
          </p:cNvPr>
          <p:cNvCxnSpPr/>
          <p:nvPr/>
        </p:nvCxnSpPr>
        <p:spPr>
          <a:xfrm>
            <a:off x="2202778" y="662139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A326448-0B8D-4D1F-91E4-F687E1387ABF}"/>
              </a:ext>
            </a:extLst>
          </p:cNvPr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E9E140C5-F595-4B93-B2B2-1DB155EC09E7}"/>
              </a:ext>
            </a:extLst>
          </p:cNvPr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9407B22-31A2-4159-8B3A-F7A0ACC7C957}"/>
              </a:ext>
            </a:extLst>
          </p:cNvPr>
          <p:cNvSpPr/>
          <p:nvPr/>
        </p:nvSpPr>
        <p:spPr>
          <a:xfrm>
            <a:off x="2861446" y="1384533"/>
            <a:ext cx="342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Who Do You Agree With?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70E1B6-ED63-4763-9EE6-C9EA8D3BBA83}"/>
              </a:ext>
            </a:extLst>
          </p:cNvPr>
          <p:cNvSpPr/>
          <p:nvPr/>
        </p:nvSpPr>
        <p:spPr>
          <a:xfrm>
            <a:off x="1630679" y="3464465"/>
            <a:ext cx="588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dirty="0"/>
              <a:t>Estimate how many weights would balance the scales.</a:t>
            </a:r>
          </a:p>
        </p:txBody>
      </p:sp>
    </p:spTree>
    <p:extLst>
      <p:ext uri="{BB962C8B-B14F-4D97-AF65-F5344CB8AC3E}">
        <p14:creationId xmlns:p14="http://schemas.microsoft.com/office/powerpoint/2010/main" val="9547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25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7" grpId="0" animBg="1"/>
      <p:bldP spid="117" grpId="1" animBg="1"/>
      <p:bldP spid="117" grpId="2" animBg="1"/>
      <p:bldP spid="120" grpId="0" animBg="1"/>
      <p:bldP spid="120" grpId="1" animBg="1"/>
      <p:bldP spid="120" grpId="2" animBg="1"/>
      <p:bldP spid="139" grpId="0" animBg="1"/>
      <p:bldP spid="139" grpId="1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1418</TotalTime>
  <Words>772</Words>
  <Application>Microsoft Office PowerPoint</Application>
  <PresentationFormat>On-screen Show (4:3)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Twinkl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Andrea Hymers</cp:lastModifiedBy>
  <cp:revision>594</cp:revision>
  <dcterms:created xsi:type="dcterms:W3CDTF">2019-05-30T15:26:10Z</dcterms:created>
  <dcterms:modified xsi:type="dcterms:W3CDTF">2020-07-04T19:14:34Z</dcterms:modified>
</cp:coreProperties>
</file>