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8" r:id="rId13"/>
    <p:sldId id="267" r:id="rId14"/>
  </p:sldIdLst>
  <p:sldSz cx="9144000" cy="6858000" type="screen4x3"/>
  <p:notesSz cx="6858000" cy="9144000"/>
  <p:embeddedFontLst>
    <p:embeddedFont>
      <p:font typeface="BPreplay" panose="020005030000000200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  <p:embeddedFont>
      <p:font typeface="Twinkl SemiBold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68D"/>
    <a:srgbClr val="F6872A"/>
    <a:srgbClr val="0CAA66"/>
    <a:srgbClr val="68C28E"/>
    <a:srgbClr val="843E76"/>
    <a:srgbClr val="C97DFF"/>
    <a:srgbClr val="DDB88C"/>
    <a:srgbClr val="4DB1E3"/>
    <a:srgbClr val="F4B3D3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lddahl.com/blog/2014/october/the-worlds-first-oompa-loompa-skydiv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80170" y="2202609"/>
            <a:ext cx="3706283" cy="1049106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2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Roald Dahl was very good at making normal things mysterious.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The Witches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5"/>
          <a:stretch/>
        </p:blipFill>
        <p:spPr>
          <a:xfrm flipH="1">
            <a:off x="835028" y="1271315"/>
            <a:ext cx="2690283" cy="5138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784"/>
          <a:stretch/>
        </p:blipFill>
        <p:spPr>
          <a:xfrm flipH="1">
            <a:off x="7272866" y="5277254"/>
            <a:ext cx="1115483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The BFG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/>
          <a:stretch/>
        </p:blipFill>
        <p:spPr>
          <a:xfrm>
            <a:off x="569343" y="1431985"/>
            <a:ext cx="7953555" cy="4874348"/>
          </a:xfrm>
          <a:prstGeom prst="roundRect">
            <a:avLst>
              <a:gd name="adj" fmla="val 3571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9" t="-7390" r="21321" b="63989"/>
          <a:stretch/>
        </p:blipFill>
        <p:spPr>
          <a:xfrm>
            <a:off x="1130060" y="4028536"/>
            <a:ext cx="7392838" cy="2268747"/>
          </a:xfrm>
          <a:prstGeom prst="roundRect">
            <a:avLst>
              <a:gd name="adj" fmla="val 6401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050" flipV="1">
            <a:off x="3786753" y="5159698"/>
            <a:ext cx="1835098" cy="1048628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12" y="3869159"/>
            <a:ext cx="514912" cy="15355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4622" y="2299175"/>
            <a:ext cx="3706283" cy="1049106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Putting people you know into strange situations is a great way to start a story.</a:t>
            </a:r>
          </a:p>
        </p:txBody>
      </p:sp>
    </p:spTree>
    <p:extLst>
      <p:ext uri="{BB962C8B-B14F-4D97-AF65-F5344CB8AC3E}">
        <p14:creationId xmlns:p14="http://schemas.microsoft.com/office/powerpoint/2010/main" val="27440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Roald Dahl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8441" y="1238960"/>
            <a:ext cx="1957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Famous Quotes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/>
          <a:stretch/>
        </p:blipFill>
        <p:spPr>
          <a:xfrm>
            <a:off x="601132" y="1693333"/>
            <a:ext cx="7950201" cy="4595498"/>
          </a:xfrm>
          <a:prstGeom prst="roundRect">
            <a:avLst>
              <a:gd name="adj" fmla="val 3586"/>
            </a:avLst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30725" y="1889185"/>
            <a:ext cx="4865298" cy="4399646"/>
          </a:xfrm>
          <a:prstGeom prst="round2SameRect">
            <a:avLst>
              <a:gd name="adj1" fmla="val 6471"/>
              <a:gd name="adj2" fmla="val 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25061" y="2148302"/>
            <a:ext cx="42766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>
                <a:latin typeface="Twinkl" pitchFamily="2" charset="0"/>
              </a:rPr>
              <a:t>“Those who don't believe in magic will never find it.”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latin typeface="Twinkl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“You can write about anything for children as long as you’ve got humor.”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latin typeface="Twinkl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“Don't </a:t>
            </a:r>
            <a:r>
              <a:rPr lang="en-US" altLang="en-US" dirty="0" err="1">
                <a:latin typeface="Twinkl" pitchFamily="2" charset="0"/>
              </a:rPr>
              <a:t>gobblefunk</a:t>
            </a:r>
            <a:r>
              <a:rPr lang="en-US" altLang="en-US" dirty="0">
                <a:latin typeface="Twinkl" pitchFamily="2" charset="0"/>
              </a:rPr>
              <a:t> around with words.”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>
              <a:latin typeface="Twinkl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“Grown ups are complicated creatures, full of quirks and secrets.”  </a:t>
            </a:r>
            <a:endParaRPr lang="en-US" altLang="en-US" dirty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7919" y="2148302"/>
            <a:ext cx="4276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“A person who has good thoughts cannot ever be ugly. You can have a wonky nose and a crooked mouth and a double chin and stick-out teeth, but if you have good thoughts they will shine out of your face like sunbeams and you will always look lovely.” </a:t>
            </a:r>
          </a:p>
        </p:txBody>
      </p:sp>
    </p:spTree>
    <p:extLst>
      <p:ext uri="{BB962C8B-B14F-4D97-AF65-F5344CB8AC3E}">
        <p14:creationId xmlns:p14="http://schemas.microsoft.com/office/powerpoint/2010/main" val="20429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1711810"/>
            <a:ext cx="4908549" cy="495108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winkl" pitchFamily="2" charset="0"/>
              </a:rPr>
              <a:t>Who was Roald Dahl?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6872A"/>
                </a:solidFill>
                <a:latin typeface="Twinkl" pitchFamily="2" charset="0"/>
              </a:rPr>
              <a:t>Roald Dahl 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446628"/>
            <a:ext cx="4908549" cy="495108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winkl" pitchFamily="2" charset="0"/>
              </a:rPr>
              <a:t>What type of stories did he write?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3181446"/>
            <a:ext cx="4908549" cy="495108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winkl" pitchFamily="2" charset="0"/>
              </a:rPr>
              <a:t>Have you read any Roald Dahl books?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49" y="3937420"/>
            <a:ext cx="4908549" cy="495108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winkl" pitchFamily="2" charset="0"/>
              </a:rPr>
              <a:t>What is Roald Dahl Day?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8" y="1605904"/>
            <a:ext cx="29495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2"/>
          <a:stretch/>
        </p:blipFill>
        <p:spPr>
          <a:xfrm>
            <a:off x="812030" y="5019458"/>
            <a:ext cx="2091305" cy="1389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5"/>
          <a:stretch/>
        </p:blipFill>
        <p:spPr>
          <a:xfrm>
            <a:off x="3022521" y="4532841"/>
            <a:ext cx="1944217" cy="1876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>
          <a:xfrm>
            <a:off x="4982809" y="5096983"/>
            <a:ext cx="1323373" cy="1312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8"/>
          <a:stretch/>
        </p:blipFill>
        <p:spPr>
          <a:xfrm>
            <a:off x="6322253" y="4861626"/>
            <a:ext cx="2281997" cy="15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-1082" r="-1093" b="7438"/>
          <a:stretch/>
        </p:blipFill>
        <p:spPr>
          <a:xfrm flipH="1">
            <a:off x="5532971" y="2252133"/>
            <a:ext cx="3162296" cy="4157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6872A"/>
                </a:solidFill>
                <a:latin typeface="Twinkl" pitchFamily="2" charset="0"/>
              </a:rPr>
              <a:t>What is Roald Dahl Day?</a:t>
            </a:r>
            <a:endParaRPr lang="en-GB" dirty="0">
              <a:solidFill>
                <a:srgbClr val="F6872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650" y="1587674"/>
            <a:ext cx="5473835" cy="1049106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September is Roald Dahl's birth month and, each year, we celebrate with a wonderful array of events centred around his birthday on 13</a:t>
            </a:r>
            <a:r>
              <a:rPr lang="en-GB" baseline="30000" dirty="0"/>
              <a:t>th</a:t>
            </a:r>
            <a:r>
              <a:rPr lang="en-GB" dirty="0"/>
              <a:t> September.</a:t>
            </a:r>
            <a:endParaRPr lang="en-US" altLang="en-US" dirty="0"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8817" y="2854031"/>
            <a:ext cx="5470773" cy="495108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2019 is the 13</a:t>
            </a:r>
            <a:r>
              <a:rPr lang="en-US" altLang="en-US" baseline="30000" dirty="0">
                <a:latin typeface="Twinkl" pitchFamily="2" charset="0"/>
              </a:rPr>
              <a:t>th</a:t>
            </a:r>
            <a:r>
              <a:rPr lang="en-US" altLang="en-US" dirty="0">
                <a:latin typeface="Twinkl" pitchFamily="2" charset="0"/>
              </a:rPr>
              <a:t> annual Roald Dahl Day.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649" y="3566390"/>
            <a:ext cx="5473835" cy="1603104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Roald Dahl Day events include parties, book readings and in-school celebrations including the Delicious Dress Up Day, held every year towards the end of September in aid of Roald Dahl's Marvelous Children's Charity.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15856" y="4030532"/>
            <a:ext cx="1972494" cy="1947860"/>
            <a:chOff x="1813301" y="3856422"/>
            <a:chExt cx="1972494" cy="1947860"/>
          </a:xfrm>
        </p:grpSpPr>
        <p:sp>
          <p:nvSpPr>
            <p:cNvPr id="5" name="Oval 4"/>
            <p:cNvSpPr/>
            <p:nvPr/>
          </p:nvSpPr>
          <p:spPr>
            <a:xfrm>
              <a:off x="1825618" y="3856422"/>
              <a:ext cx="1947860" cy="194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13301" y="4401315"/>
              <a:ext cx="19724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bg1"/>
                  </a:solidFill>
                  <a:latin typeface="Twinkl" pitchFamily="2" charset="0"/>
                  <a:hlinkClick r:id="rId3"/>
                </a:rPr>
                <a:t>Watch this video of a Roald Dahl Day event.</a:t>
              </a:r>
              <a:endParaRPr lang="en-US" altLang="en-US" dirty="0">
                <a:solidFill>
                  <a:schemeClr val="bg1"/>
                </a:solidFill>
                <a:latin typeface="Twink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0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6872A"/>
                </a:solidFill>
                <a:latin typeface="Twinkl" pitchFamily="2" charset="0"/>
              </a:rPr>
              <a:t>Who was Roald Dahl?</a:t>
            </a:r>
            <a:endParaRPr lang="en-GB" dirty="0">
              <a:solidFill>
                <a:srgbClr val="F6872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73" y="1836989"/>
            <a:ext cx="3242253" cy="42584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>
            <a:off x="755650" y="1412362"/>
            <a:ext cx="7632699" cy="772107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Roald Dahl (13</a:t>
            </a:r>
            <a:r>
              <a:rPr lang="en-US" altLang="en-US" baseline="30000" dirty="0">
                <a:solidFill>
                  <a:schemeClr val="bg1"/>
                </a:solidFill>
                <a:latin typeface="Twinkl" pitchFamily="2" charset="0"/>
              </a:rPr>
              <a:t>th</a:t>
            </a: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 September 1916 – 23</a:t>
            </a:r>
            <a:r>
              <a:rPr lang="en-US" altLang="en-US" baseline="30000" dirty="0">
                <a:solidFill>
                  <a:schemeClr val="bg1"/>
                </a:solidFill>
                <a:latin typeface="Twinkl" pitchFamily="2" charset="0"/>
              </a:rPr>
              <a:t>rd</a:t>
            </a: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 November 1990) was a British novelist, short story writer, poet, screenwriter and fighter pilot.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651" y="2415300"/>
            <a:ext cx="4756149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winkl" pitchFamily="2" charset="0"/>
              </a:rPr>
              <a:t>Dahl's short stories are known for their unexpected endings and his children's books for their unusual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humour</a:t>
            </a:r>
            <a:r>
              <a:rPr lang="en-US" altLang="en-US" dirty="0">
                <a:solidFill>
                  <a:schemeClr val="tx1"/>
                </a:solidFill>
                <a:latin typeface="Twinkl" pitchFamily="2" charset="0"/>
              </a:rPr>
              <a:t>!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winkl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winkl" pitchFamily="2" charset="0"/>
              </a:rPr>
              <a:t>His works for children include James and the Giant Peach, Charlie and the Chocolate Factory, Matilda, The Witches, Fantastic </a:t>
            </a:r>
            <a:r>
              <a:rPr lang="en-US" altLang="en-US" dirty="0" err="1">
                <a:solidFill>
                  <a:schemeClr val="tx1"/>
                </a:solidFill>
                <a:latin typeface="Twinkl" pitchFamily="2" charset="0"/>
              </a:rPr>
              <a:t>Mr</a:t>
            </a:r>
            <a:r>
              <a:rPr lang="en-US" altLang="en-US" dirty="0">
                <a:solidFill>
                  <a:schemeClr val="tx1"/>
                </a:solidFill>
                <a:latin typeface="Twinkl" pitchFamily="2" charset="0"/>
              </a:rPr>
              <a:t> Fox, The BFG, George's Marvelous Medicine and The Twits.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651" y="5634230"/>
            <a:ext cx="7632699" cy="495108"/>
          </a:xfrm>
          <a:prstGeom prst="rect">
            <a:avLst/>
          </a:prstGeom>
          <a:solidFill>
            <a:srgbClr val="F68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His adult books include Tales of the Unexpected and My Uncle Oswald.</a:t>
            </a:r>
          </a:p>
        </p:txBody>
      </p:sp>
    </p:spTree>
    <p:extLst>
      <p:ext uri="{BB962C8B-B14F-4D97-AF65-F5344CB8AC3E}">
        <p14:creationId xmlns:p14="http://schemas.microsoft.com/office/powerpoint/2010/main" val="20434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39762"/>
            <a:ext cx="8220075" cy="994306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F6872A"/>
                </a:solidFill>
                <a:latin typeface="Twinkl" pitchFamily="2" charset="0"/>
              </a:rPr>
              <a:t>Why was Roald Dahl such a </a:t>
            </a:r>
            <a:br>
              <a:rPr lang="en-US" altLang="en-US" sz="3200" dirty="0">
                <a:solidFill>
                  <a:srgbClr val="F6872A"/>
                </a:solidFill>
                <a:latin typeface="Twinkl" pitchFamily="2" charset="0"/>
              </a:rPr>
            </a:br>
            <a:r>
              <a:rPr lang="en-US" altLang="en-US" sz="3200" dirty="0">
                <a:solidFill>
                  <a:srgbClr val="F6872A"/>
                </a:solidFill>
                <a:latin typeface="Twinkl" pitchFamily="2" charset="0"/>
              </a:rPr>
              <a:t>popular author?</a:t>
            </a:r>
            <a:endParaRPr lang="en-GB" sz="3200" dirty="0">
              <a:solidFill>
                <a:srgbClr val="F6872A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83632" y="1425357"/>
            <a:ext cx="1620838" cy="2448031"/>
            <a:chOff x="857744" y="1904816"/>
            <a:chExt cx="1694962" cy="2560392"/>
          </a:xfrm>
        </p:grpSpPr>
        <p:pic>
          <p:nvPicPr>
            <p:cNvPr id="4" name="Picture 8" descr="The Twits first edi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567" y="1904816"/>
              <a:ext cx="1417542" cy="217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>
              <a:off x="857744" y="4095876"/>
              <a:ext cx="1694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Photo courtesy of Jonathan Cape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granted under creative commons licence attribution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594475" y="1409970"/>
            <a:ext cx="1968500" cy="2277037"/>
            <a:chOff x="2453269" y="2575032"/>
            <a:chExt cx="2232025" cy="2582011"/>
          </a:xfrm>
        </p:grpSpPr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42" t="8672" r="26776" b="6329"/>
            <a:stretch>
              <a:fillRect/>
            </a:stretch>
          </p:blipFill>
          <p:spPr bwMode="auto">
            <a:xfrm>
              <a:off x="2786020" y="2575032"/>
              <a:ext cx="1528633" cy="228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453269" y="4879230"/>
              <a:ext cx="22320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Photo courtesy of AnnainCA (@flickr.com)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granted under creative commons licence attribution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0375" y="1813646"/>
            <a:ext cx="1905000" cy="2513013"/>
            <a:chOff x="3407312" y="2671355"/>
            <a:chExt cx="2290556" cy="3021849"/>
          </a:xfrm>
        </p:grpSpPr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3407312" y="5323872"/>
              <a:ext cx="2232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Photo courtesy of Swallace99</a:t>
              </a:r>
              <a:r>
                <a:rPr lang="en-GB" altLang="en-US" sz="600" baseline="-25000"/>
                <a:t> </a:t>
              </a:r>
              <a:r>
                <a:rPr lang="en-GB" altLang="en-US" sz="600"/>
                <a:t> (@flickr.com)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granted under creative commons licence attribution Cover Illustration © Quentin Blake</a:t>
              </a:r>
            </a:p>
          </p:txBody>
        </p:sp>
        <p:pic>
          <p:nvPicPr>
            <p:cNvPr id="11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381" y="2671355"/>
              <a:ext cx="2134487" cy="28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594475" y="3873389"/>
            <a:ext cx="1847850" cy="2316162"/>
            <a:chOff x="6265582" y="3429000"/>
            <a:chExt cx="2232025" cy="2795523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642" y="3429000"/>
              <a:ext cx="1795906" cy="238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6265582" y="5855191"/>
              <a:ext cx="2232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Photo courtesy of Swallace99</a:t>
              </a:r>
              <a:r>
                <a:rPr lang="en-GB" altLang="en-US" sz="600" baseline="-25000"/>
                <a:t> </a:t>
              </a:r>
              <a:r>
                <a:rPr lang="en-GB" altLang="en-US" sz="600"/>
                <a:t> (@flickr.com)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granted under creative commons licence attribution Cover Illustration © Quentin Blake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25475" y="3904877"/>
            <a:ext cx="1935163" cy="2363787"/>
            <a:chOff x="614855" y="3715429"/>
            <a:chExt cx="2232025" cy="2724005"/>
          </a:xfrm>
        </p:grpSpPr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32" y="3715429"/>
              <a:ext cx="1790272" cy="238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614855" y="6070102"/>
              <a:ext cx="2232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Photo courtesy of</a:t>
              </a:r>
              <a:r>
                <a:rPr lang="en-GB" altLang="en-US" sz="600" baseline="-25000"/>
                <a:t> </a:t>
              </a:r>
              <a:r>
                <a:rPr lang="en-GB" altLang="en-US" sz="600"/>
                <a:t>waletnatalie (@flickr.com)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/>
                <a:t>granted under creative commons licence attribution Cover Illustration © Quentin Blake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745219" y="1974475"/>
            <a:ext cx="1809750" cy="2378075"/>
            <a:chOff x="2589882" y="2544576"/>
            <a:chExt cx="2024252" cy="2660006"/>
          </a:xfrm>
        </p:grpSpPr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862" y="2544576"/>
              <a:ext cx="1810388" cy="240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2589882" y="4927583"/>
              <a:ext cx="20242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BPreplay" panose="02000503000000020004" pitchFamily="50" charset="0"/>
                  <a:ea typeface="MS PGothic" panose="020B0600070205080204" pitchFamily="34" charset="-128"/>
                  <a:cs typeface="BPreplay" panose="02000503000000020004" pitchFamily="50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600" dirty="0"/>
                <a:t>Photo courtesy of roalddahl.com granted under creative commons licence attribution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26"/>
          <a:stretch/>
        </p:blipFill>
        <p:spPr>
          <a:xfrm>
            <a:off x="3212683" y="4452587"/>
            <a:ext cx="2684571" cy="19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14362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F6872A"/>
                </a:solidFill>
                <a:latin typeface="+mn-lt"/>
              </a:rPr>
              <a:t>Why was Roald Dahl such a </a:t>
            </a:r>
            <a:br>
              <a:rPr lang="en-GB" sz="3200" dirty="0">
                <a:solidFill>
                  <a:srgbClr val="F6872A"/>
                </a:solidFill>
                <a:latin typeface="+mn-lt"/>
              </a:rPr>
            </a:br>
            <a:r>
              <a:rPr lang="en-GB" sz="3200" dirty="0">
                <a:solidFill>
                  <a:srgbClr val="F6872A"/>
                </a:solidFill>
                <a:latin typeface="+mn-lt"/>
              </a:rPr>
              <a:t>popular author?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/>
          <a:stretch/>
        </p:blipFill>
        <p:spPr>
          <a:xfrm>
            <a:off x="601132" y="1693333"/>
            <a:ext cx="7950201" cy="4595498"/>
          </a:xfrm>
          <a:prstGeom prst="roundRect">
            <a:avLst>
              <a:gd name="adj" fmla="val 3586"/>
            </a:avLst>
          </a:prstGeom>
        </p:spPr>
      </p:pic>
      <p:sp>
        <p:nvSpPr>
          <p:cNvPr id="18" name="Rectangle 17"/>
          <p:cNvSpPr/>
          <p:nvPr/>
        </p:nvSpPr>
        <p:spPr>
          <a:xfrm>
            <a:off x="764911" y="1831832"/>
            <a:ext cx="4040637" cy="2434101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Roald Dahl has a unique way of writing children’s books.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Dahl's children's works are usually told from the point of view of a child.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winkl" pitchFamily="2" charset="0"/>
              </a:rPr>
              <a:t>They typically involve adult villains who hate and mistreat children, and feature at least one "good" adult.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3"/>
          <a:stretch/>
        </p:blipFill>
        <p:spPr>
          <a:xfrm>
            <a:off x="2407777" y="2732611"/>
            <a:ext cx="2551610" cy="35561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69327" y="1825896"/>
            <a:ext cx="3419023" cy="1603104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His books have unusual names and are full of larger-than-life characters who are sometimes cruel, but they are always full of humour.</a:t>
            </a:r>
            <a:endParaRPr lang="en-GB" altLang="en-US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911" y="1831744"/>
            <a:ext cx="4041431" cy="1049106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His books have been translated into many languages and children from all over the world enjoy them.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4"/>
          <a:stretch/>
        </p:blipFill>
        <p:spPr>
          <a:xfrm flipH="1">
            <a:off x="1040688" y="3907305"/>
            <a:ext cx="1255781" cy="2381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4"/>
          <a:stretch/>
        </p:blipFill>
        <p:spPr>
          <a:xfrm>
            <a:off x="6865591" y="3995881"/>
            <a:ext cx="1522759" cy="2296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8"/>
          <a:stretch/>
        </p:blipFill>
        <p:spPr>
          <a:xfrm>
            <a:off x="5110227" y="3995880"/>
            <a:ext cx="1604523" cy="22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29728" y="1328469"/>
            <a:ext cx="7884544" cy="4942935"/>
          </a:xfrm>
          <a:prstGeom prst="roundRect">
            <a:avLst>
              <a:gd name="adj" fmla="val 5832"/>
            </a:avLst>
          </a:prstGeom>
          <a:solidFill>
            <a:srgbClr val="DDB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Roald Dahl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8"/>
          <a:stretch/>
        </p:blipFill>
        <p:spPr>
          <a:xfrm>
            <a:off x="1407616" y="2863969"/>
            <a:ext cx="3102379" cy="3407434"/>
          </a:xfrm>
          <a:prstGeom prst="rect">
            <a:avLst/>
          </a:prstGeom>
          <a:effectLst>
            <a:outerShdw blurRad="50800" dist="25400" dir="8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1"/>
          <a:stretch/>
        </p:blipFill>
        <p:spPr>
          <a:xfrm rot="20820984">
            <a:off x="2549742" y="1730111"/>
            <a:ext cx="3102379" cy="4154764"/>
          </a:xfrm>
          <a:prstGeom prst="rect">
            <a:avLst/>
          </a:prstGeom>
          <a:effectLst>
            <a:outerShdw blurRad="50800" dist="25400" dir="8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1"/>
          <a:stretch/>
        </p:blipFill>
        <p:spPr>
          <a:xfrm rot="21312035">
            <a:off x="2958806" y="1894010"/>
            <a:ext cx="3102379" cy="4154764"/>
          </a:xfrm>
          <a:prstGeom prst="rect">
            <a:avLst/>
          </a:prstGeom>
          <a:effectLst>
            <a:outerShdw blurRad="50800" dist="25400" dir="8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63" y="3226784"/>
            <a:ext cx="3450173" cy="3039939"/>
          </a:xfrm>
          <a:prstGeom prst="rect">
            <a:avLst/>
          </a:prstGeom>
          <a:effectLst>
            <a:outerShdw blurRad="50800" dist="25400" dir="8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21330422">
            <a:off x="3205933" y="2216647"/>
            <a:ext cx="2090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winkl" pitchFamily="2" charset="0"/>
              </a:rPr>
              <a:t>The Writer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2"/>
          <a:stretch/>
        </p:blipFill>
        <p:spPr>
          <a:xfrm>
            <a:off x="6870687" y="1676762"/>
            <a:ext cx="1634958" cy="2868139"/>
          </a:xfrm>
          <a:prstGeom prst="rect">
            <a:avLst/>
          </a:prstGeom>
          <a:effectLst>
            <a:outerShdw blurRad="50800" dist="25400" dir="8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2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82067" y="1696375"/>
            <a:ext cx="3706283" cy="1326105"/>
          </a:xfrm>
          <a:prstGeom prst="rect">
            <a:avLst/>
          </a:prstGeom>
          <a:solidFill>
            <a:srgbClr val="0CA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92000" tIns="108000" rIns="108000" bIns="108000"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Twinkl" pitchFamily="2" charset="0"/>
              </a:rPr>
              <a:t>Taking a bad situation and making it funny in a story is a great way to make real life things seem less sad.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The Twits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>
          <a:xfrm>
            <a:off x="2857063" y="1662351"/>
            <a:ext cx="3148732" cy="4746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/>
        </p:blipFill>
        <p:spPr>
          <a:xfrm>
            <a:off x="601670" y="1557867"/>
            <a:ext cx="2082263" cy="48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8" b="23476"/>
          <a:stretch/>
        </p:blipFill>
        <p:spPr>
          <a:xfrm>
            <a:off x="3506726" y="4058446"/>
            <a:ext cx="5187481" cy="23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800907" y="1928829"/>
            <a:ext cx="1906583" cy="4476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72A"/>
                </a:solidFill>
                <a:latin typeface="+mn-lt"/>
              </a:rPr>
              <a:t>George’s Marvellous Medicine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7"/>
          <a:stretch/>
        </p:blipFill>
        <p:spPr>
          <a:xfrm>
            <a:off x="2783690" y="3709358"/>
            <a:ext cx="3452985" cy="27000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07461" y="3172091"/>
            <a:ext cx="304354" cy="304354"/>
          </a:xfrm>
          <a:prstGeom prst="ellipse">
            <a:avLst/>
          </a:prstGeom>
          <a:solidFill>
            <a:srgbClr val="C97D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984658" y="2862302"/>
            <a:ext cx="375701" cy="375701"/>
          </a:xfrm>
          <a:prstGeom prst="ellipse">
            <a:avLst/>
          </a:prstGeom>
          <a:solidFill>
            <a:srgbClr val="C97D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31759" y="2378737"/>
            <a:ext cx="507528" cy="507528"/>
          </a:xfrm>
          <a:prstGeom prst="ellipse">
            <a:avLst/>
          </a:prstGeom>
          <a:solidFill>
            <a:srgbClr val="C97D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853618" y="1788766"/>
            <a:ext cx="603586" cy="603586"/>
          </a:xfrm>
          <a:prstGeom prst="ellipse">
            <a:avLst/>
          </a:prstGeom>
          <a:solidFill>
            <a:srgbClr val="C97D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5829530" y="1582892"/>
            <a:ext cx="2558820" cy="2558820"/>
            <a:chOff x="5365583" y="1582892"/>
            <a:chExt cx="2558820" cy="2558820"/>
          </a:xfrm>
        </p:grpSpPr>
        <p:sp>
          <p:nvSpPr>
            <p:cNvPr id="9" name="Oval 8"/>
            <p:cNvSpPr/>
            <p:nvPr/>
          </p:nvSpPr>
          <p:spPr>
            <a:xfrm>
              <a:off x="5365583" y="1582892"/>
              <a:ext cx="2558820" cy="2558820"/>
            </a:xfrm>
            <a:prstGeom prst="ellipse">
              <a:avLst/>
            </a:prstGeom>
            <a:solidFill>
              <a:srgbClr val="C97D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1119" y="2219519"/>
              <a:ext cx="228774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bg1"/>
                  </a:solidFill>
                </a:rPr>
                <a:t>Mixing up every day items in strange ways in stories can result in all sorts of funny ideas.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0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611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 SemiBold</vt:lpstr>
      <vt:lpstr>Calibri</vt:lpstr>
      <vt:lpstr>BPreplay</vt:lpstr>
      <vt:lpstr>Arial</vt:lpstr>
      <vt:lpstr>Twinkl</vt:lpstr>
      <vt:lpstr>Office Theme</vt:lpstr>
      <vt:lpstr>PowerPoint Presentation</vt:lpstr>
      <vt:lpstr>Roald Dahl Day</vt:lpstr>
      <vt:lpstr>What is Roald Dahl Day?</vt:lpstr>
      <vt:lpstr>Who was Roald Dahl?</vt:lpstr>
      <vt:lpstr>Why was Roald Dahl such a  popular author?</vt:lpstr>
      <vt:lpstr>Why was Roald Dahl such a  popular author?</vt:lpstr>
      <vt:lpstr>Roald Dahl</vt:lpstr>
      <vt:lpstr>The Twits</vt:lpstr>
      <vt:lpstr>George’s Marvellous Medicine</vt:lpstr>
      <vt:lpstr>The Witches</vt:lpstr>
      <vt:lpstr>The BFG</vt:lpstr>
      <vt:lpstr>Roald Dahl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Suzanne Taylor</cp:lastModifiedBy>
  <cp:revision>34</cp:revision>
  <dcterms:created xsi:type="dcterms:W3CDTF">2018-09-11T12:55:55Z</dcterms:created>
  <dcterms:modified xsi:type="dcterms:W3CDTF">2020-07-03T06:14:30Z</dcterms:modified>
</cp:coreProperties>
</file>