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3" r:id="rId6"/>
    <p:sldId id="274" r:id="rId7"/>
    <p:sldId id="275" r:id="rId8"/>
    <p:sldId id="272" r:id="rId9"/>
    <p:sldId id="264" r:id="rId10"/>
  </p:sldIdLst>
  <p:sldSz cx="9144000" cy="6858000" type="screen4x3"/>
  <p:notesSz cx="6858000" cy="9144000"/>
  <p:embeddedFontLst>
    <p:embeddedFont>
      <p:font typeface="Tuffy_TTF" panose="020B0603060100000000" charset="0"/>
      <p:regular r:id="rId11"/>
      <p:bold r:id="rId12"/>
      <p:italic r:id="rId13"/>
      <p:boldItalic r:id="rId14"/>
    </p:embeddedFont>
    <p:embeddedFont>
      <p:font typeface="Sassoon Infant Md" panose="02000603050000020003" charset="0"/>
      <p:regular r:id="rId15"/>
    </p:embeddedFont>
    <p:embeddedFont>
      <p:font typeface="Twinkl SemiBold" charset="0"/>
      <p:bold r:id="rId16"/>
    </p:embeddedFont>
    <p:embeddedFont>
      <p:font typeface="Sassoon Infant Rg" panose="02000503030000020003" charset="0"/>
      <p:regular r:id="rId17"/>
      <p:bold r:id="rId18"/>
    </p:embeddedFont>
    <p:embeddedFont>
      <p:font typeface="Twinkl" panose="020B0604020202020204" charset="0"/>
      <p:regular r:id="rId19"/>
      <p:bold r:id="rId20"/>
    </p:embeddedFont>
    <p:embeddedFont>
      <p:font typeface="Tuffy" panose="020B0603060100000000" charset="0"/>
      <p:regular r:id="rId21"/>
      <p:bold r:id="rId22"/>
      <p:italic r:id="rId23"/>
      <p:boldItalic r:id="rId24"/>
    </p:embeddedFont>
    <p:embeddedFont>
      <p:font typeface="Kalam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0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4008" userDrawn="1">
          <p15:clr>
            <a:srgbClr val="A4A3A4"/>
          </p15:clr>
        </p15:guide>
        <p15:guide id="10" orient="horz" pos="3840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317"/>
        <p:guide pos="476"/>
        <p:guide pos="5280"/>
        <p:guide pos="5448"/>
        <p:guide orient="horz" pos="323"/>
        <p:guide orient="horz" pos="482"/>
        <p:guide orient="horz" pos="4008"/>
        <p:guide orient="horz" pos="3840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_TTF" panose="020B0603060100000000" pitchFamily="34" charset="0"/>
              </a:rPr>
              <a:t>Maths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4 | Statistics | Solve Comparison, Sum and Difference Problems | Lesson 5 of 5: Pets Statistics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_TTF" panose="020B0603060100000000" pitchFamily="34" charset="0"/>
              </a:rPr>
              <a:t>Maths</a:t>
            </a: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_TTF" panose="020B0603060100000000" pitchFamily="34" charset="0"/>
              </a:rPr>
              <a:t>Statistics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 dirty="0">
                <a:solidFill>
                  <a:schemeClr val="tx1"/>
                </a:solidFill>
                <a:latin typeface="Twinkl" pitchFamily="2" charset="0"/>
              </a:rPr>
              <a:t>Pets Statistics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answer questions about data presented in bar charts and graphs.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interpret and present data in tables, bar charts and graphs.</a:t>
            </a:r>
          </a:p>
          <a:p>
            <a:r>
              <a:rPr lang="en-GB" dirty="0"/>
              <a:t>I can answer comparison, sum and difference questions about data.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up 412"/>
          <p:cNvGrpSpPr/>
          <p:nvPr/>
        </p:nvGrpSpPr>
        <p:grpSpPr>
          <a:xfrm>
            <a:off x="755650" y="1813526"/>
            <a:ext cx="7634803" cy="4389571"/>
            <a:chOff x="755650" y="1813526"/>
            <a:chExt cx="7634803" cy="4389571"/>
          </a:xfrm>
        </p:grpSpPr>
        <p:pic>
          <p:nvPicPr>
            <p:cNvPr id="323" name="Picture 3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56"/>
            <a:stretch/>
          </p:blipFill>
          <p:spPr>
            <a:xfrm flipV="1">
              <a:off x="755650" y="1987706"/>
              <a:ext cx="7634803" cy="4105120"/>
            </a:xfrm>
            <a:prstGeom prst="rect">
              <a:avLst/>
            </a:prstGeom>
          </p:spPr>
        </p:pic>
        <p:grpSp>
          <p:nvGrpSpPr>
            <p:cNvPr id="325" name="Group 324"/>
            <p:cNvGrpSpPr/>
            <p:nvPr/>
          </p:nvGrpSpPr>
          <p:grpSpPr>
            <a:xfrm rot="21480000">
              <a:off x="4417717" y="1813526"/>
              <a:ext cx="3946177" cy="4389571"/>
              <a:chOff x="4435823" y="1813526"/>
              <a:chExt cx="3946177" cy="4389571"/>
            </a:xfrm>
          </p:grpSpPr>
          <p:pic>
            <p:nvPicPr>
              <p:cNvPr id="326" name="Picture 3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t="-116" r="-640" b="24502"/>
              <a:stretch/>
            </p:blipFill>
            <p:spPr>
              <a:xfrm>
                <a:off x="4435823" y="1813526"/>
                <a:ext cx="3946177" cy="438957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27" name="Group 326"/>
              <p:cNvGrpSpPr/>
              <p:nvPr/>
            </p:nvGrpSpPr>
            <p:grpSpPr>
              <a:xfrm>
                <a:off x="4666303" y="2208591"/>
                <a:ext cx="3474918" cy="3994506"/>
                <a:chOff x="2687917" y="1637938"/>
                <a:chExt cx="3474918" cy="3994506"/>
              </a:xfrm>
            </p:grpSpPr>
            <p:sp>
              <p:nvSpPr>
                <p:cNvPr id="328" name="Rectangle 327"/>
                <p:cNvSpPr/>
                <p:nvPr/>
              </p:nvSpPr>
              <p:spPr>
                <a:xfrm>
                  <a:off x="2878107" y="1637938"/>
                  <a:ext cx="3284728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u="sng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A Bar Chart to Show Class 4's Pets</a:t>
                  </a: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 rot="16200000">
                  <a:off x="2036486" y="3110364"/>
                  <a:ext cx="1694490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Number of Children</a:t>
                  </a: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3750029" y="5240816"/>
                  <a:ext cx="180322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Pets</a:t>
                  </a:r>
                </a:p>
              </p:txBody>
            </p:sp>
            <p:cxnSp>
              <p:nvCxnSpPr>
                <p:cNvPr id="331" name="Straight Connector 330"/>
                <p:cNvCxnSpPr>
                  <a:cxnSpLocks/>
                </p:cNvCxnSpPr>
                <p:nvPr/>
              </p:nvCxnSpPr>
              <p:spPr>
                <a:xfrm>
                  <a:off x="3295231" y="2092170"/>
                  <a:ext cx="0" cy="28776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>
                  <a:cxnSpLocks/>
                </p:cNvCxnSpPr>
                <p:nvPr/>
              </p:nvCxnSpPr>
              <p:spPr>
                <a:xfrm flipH="1">
                  <a:off x="3086344" y="4739954"/>
                  <a:ext cx="29115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3" name="Rectangle 332"/>
                <p:cNvSpPr/>
                <p:nvPr/>
              </p:nvSpPr>
              <p:spPr>
                <a:xfrm>
                  <a:off x="2806764" y="2432234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16</a:t>
                  </a: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2806764" y="2961890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12</a:t>
                  </a:r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2806764" y="3756374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6</a:t>
                  </a:r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005441" y="4652603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0</a:t>
                  </a:r>
                </a:p>
              </p:txBody>
            </p:sp>
            <p:cxnSp>
              <p:nvCxnSpPr>
                <p:cNvPr id="337" name="Straight Connector 336"/>
                <p:cNvCxnSpPr>
                  <a:cxnSpLocks/>
                </p:cNvCxnSpPr>
                <p:nvPr/>
              </p:nvCxnSpPr>
              <p:spPr>
                <a:xfrm flipH="1">
                  <a:off x="3203637" y="3928142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>
                  <a:cxnSpLocks/>
                </p:cNvCxnSpPr>
                <p:nvPr/>
              </p:nvCxnSpPr>
              <p:spPr>
                <a:xfrm flipH="1">
                  <a:off x="3203637" y="2616714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>
                  <a:cxnSpLocks/>
                </p:cNvCxnSpPr>
                <p:nvPr/>
              </p:nvCxnSpPr>
              <p:spPr>
                <a:xfrm rot="5400000" flipH="1">
                  <a:off x="3462887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cxnSpLocks/>
                </p:cNvCxnSpPr>
                <p:nvPr/>
              </p:nvCxnSpPr>
              <p:spPr>
                <a:xfrm rot="5400000" flipH="1">
                  <a:off x="3670551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>
                  <a:cxnSpLocks/>
                </p:cNvCxnSpPr>
                <p:nvPr/>
              </p:nvCxnSpPr>
              <p:spPr>
                <a:xfrm rot="5400000" flipH="1">
                  <a:off x="3878215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>
                  <a:cxnSpLocks/>
                </p:cNvCxnSpPr>
                <p:nvPr/>
              </p:nvCxnSpPr>
              <p:spPr>
                <a:xfrm rot="5400000" flipH="1">
                  <a:off x="4085879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>
                  <a:cxnSpLocks/>
                </p:cNvCxnSpPr>
                <p:nvPr/>
              </p:nvCxnSpPr>
              <p:spPr>
                <a:xfrm rot="5400000" flipH="1">
                  <a:off x="4293543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>
                  <a:cxnSpLocks/>
                </p:cNvCxnSpPr>
                <p:nvPr/>
              </p:nvCxnSpPr>
              <p:spPr>
                <a:xfrm rot="5400000" flipH="1">
                  <a:off x="4501207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>
                  <a:cxnSpLocks/>
                </p:cNvCxnSpPr>
                <p:nvPr/>
              </p:nvCxnSpPr>
              <p:spPr>
                <a:xfrm rot="5400000" flipH="1">
                  <a:off x="4708871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>
                  <a:cxnSpLocks/>
                </p:cNvCxnSpPr>
                <p:nvPr/>
              </p:nvCxnSpPr>
              <p:spPr>
                <a:xfrm rot="5400000" flipH="1">
                  <a:off x="4916535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>
                  <a:cxnSpLocks/>
                </p:cNvCxnSpPr>
                <p:nvPr/>
              </p:nvCxnSpPr>
              <p:spPr>
                <a:xfrm rot="5400000" flipH="1">
                  <a:off x="5124199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>
                  <a:cxnSpLocks/>
                </p:cNvCxnSpPr>
                <p:nvPr/>
              </p:nvCxnSpPr>
              <p:spPr>
                <a:xfrm rot="5400000" flipH="1">
                  <a:off x="5331863" y="478809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>
                  <a:cxnSpLocks/>
                </p:cNvCxnSpPr>
                <p:nvPr/>
              </p:nvCxnSpPr>
              <p:spPr>
                <a:xfrm flipH="1">
                  <a:off x="3203637" y="3669921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>
                  <a:cxnSpLocks/>
                </p:cNvCxnSpPr>
                <p:nvPr/>
              </p:nvCxnSpPr>
              <p:spPr>
                <a:xfrm flipH="1">
                  <a:off x="3203637" y="314458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1" name="Rectangle 350"/>
                <p:cNvSpPr/>
                <p:nvPr/>
              </p:nvSpPr>
              <p:spPr>
                <a:xfrm>
                  <a:off x="2806764" y="3491546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2806764" y="322671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10</a:t>
                  </a:r>
                </a:p>
              </p:txBody>
            </p:sp>
            <p:cxnSp>
              <p:nvCxnSpPr>
                <p:cNvPr id="353" name="Straight Connector 352"/>
                <p:cNvCxnSpPr>
                  <a:cxnSpLocks/>
                </p:cNvCxnSpPr>
                <p:nvPr/>
              </p:nvCxnSpPr>
              <p:spPr>
                <a:xfrm flipH="1">
                  <a:off x="3203637" y="3403126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>
                  <a:cxnSpLocks/>
                </p:cNvCxnSpPr>
                <p:nvPr/>
              </p:nvCxnSpPr>
              <p:spPr>
                <a:xfrm flipH="1">
                  <a:off x="3295231" y="4465114"/>
                  <a:ext cx="2703702" cy="1285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>
                  <a:cxnSpLocks/>
                </p:cNvCxnSpPr>
                <p:nvPr/>
              </p:nvCxnSpPr>
              <p:spPr>
                <a:xfrm flipH="1">
                  <a:off x="3295231" y="3928307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>
                  <a:cxnSpLocks/>
                </p:cNvCxnSpPr>
                <p:nvPr/>
              </p:nvCxnSpPr>
              <p:spPr>
                <a:xfrm flipH="1">
                  <a:off x="3295231" y="3666333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>
                  <a:cxnSpLocks/>
                </p:cNvCxnSpPr>
                <p:nvPr/>
              </p:nvCxnSpPr>
              <p:spPr>
                <a:xfrm flipH="1">
                  <a:off x="3295231" y="3142385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>
                  <a:cxnSpLocks/>
                </p:cNvCxnSpPr>
                <p:nvPr/>
              </p:nvCxnSpPr>
              <p:spPr>
                <a:xfrm flipH="1">
                  <a:off x="3295231" y="2618437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9" name="Rectangle 358"/>
                <p:cNvSpPr/>
                <p:nvPr/>
              </p:nvSpPr>
              <p:spPr>
                <a:xfrm rot="2700000">
                  <a:off x="3223343" y="4630109"/>
                  <a:ext cx="246221" cy="1043678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cat</a:t>
                  </a: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 rot="2700000">
                  <a:off x="3643586" y="4631437"/>
                  <a:ext cx="246221" cy="1034605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dog</a:t>
                  </a: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 rot="2700000">
                  <a:off x="4057413" y="4630109"/>
                  <a:ext cx="246221" cy="1043678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fish</a:t>
                  </a: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 rot="2700000">
                  <a:off x="4474448" y="4630109"/>
                  <a:ext cx="246221" cy="1043678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rabbit</a:t>
                  </a: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 rot="2700000">
                  <a:off x="4891483" y="4630109"/>
                  <a:ext cx="246221" cy="1043678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hamster</a:t>
                  </a: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 rot="2700000">
                  <a:off x="5303872" y="4630109"/>
                  <a:ext cx="246221" cy="1043678"/>
                </a:xfrm>
                <a:prstGeom prst="rect">
                  <a:avLst/>
                </a:prstGeom>
              </p:spPr>
              <p:txBody>
                <a:bodyPr vert="vert270"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other</a:t>
                  </a:r>
                </a:p>
              </p:txBody>
            </p:sp>
            <p:cxnSp>
              <p:nvCxnSpPr>
                <p:cNvPr id="365" name="Straight Connector 364"/>
                <p:cNvCxnSpPr>
                  <a:cxnSpLocks/>
                </p:cNvCxnSpPr>
                <p:nvPr/>
              </p:nvCxnSpPr>
              <p:spPr>
                <a:xfrm rot="5400000" flipH="1">
                  <a:off x="5539527" y="4788099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>
                  <a:cxnSpLocks/>
                </p:cNvCxnSpPr>
                <p:nvPr/>
              </p:nvCxnSpPr>
              <p:spPr>
                <a:xfrm rot="5400000" flipH="1">
                  <a:off x="5747186" y="4788099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>
                  <a:cxnSpLocks/>
                </p:cNvCxnSpPr>
                <p:nvPr/>
              </p:nvCxnSpPr>
              <p:spPr>
                <a:xfrm>
                  <a:off x="3509580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>
                  <a:cxnSpLocks/>
                </p:cNvCxnSpPr>
                <p:nvPr/>
              </p:nvCxnSpPr>
              <p:spPr>
                <a:xfrm>
                  <a:off x="3717191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cxnSpLocks/>
                </p:cNvCxnSpPr>
                <p:nvPr/>
              </p:nvCxnSpPr>
              <p:spPr>
                <a:xfrm>
                  <a:off x="3924802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>
                  <a:cxnSpLocks/>
                </p:cNvCxnSpPr>
                <p:nvPr/>
              </p:nvCxnSpPr>
              <p:spPr>
                <a:xfrm>
                  <a:off x="4132413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>
                  <a:cxnSpLocks/>
                </p:cNvCxnSpPr>
                <p:nvPr/>
              </p:nvCxnSpPr>
              <p:spPr>
                <a:xfrm>
                  <a:off x="4340024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>
                  <a:cxnSpLocks/>
                </p:cNvCxnSpPr>
                <p:nvPr/>
              </p:nvCxnSpPr>
              <p:spPr>
                <a:xfrm>
                  <a:off x="4547635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>
                  <a:cxnSpLocks/>
                </p:cNvCxnSpPr>
                <p:nvPr/>
              </p:nvCxnSpPr>
              <p:spPr>
                <a:xfrm>
                  <a:off x="4755246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>
                  <a:cxnSpLocks/>
                </p:cNvCxnSpPr>
                <p:nvPr/>
              </p:nvCxnSpPr>
              <p:spPr>
                <a:xfrm>
                  <a:off x="4962857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>
                  <a:cxnSpLocks/>
                </p:cNvCxnSpPr>
                <p:nvPr/>
              </p:nvCxnSpPr>
              <p:spPr>
                <a:xfrm>
                  <a:off x="5170468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>
                  <a:cxnSpLocks/>
                </p:cNvCxnSpPr>
                <p:nvPr/>
              </p:nvCxnSpPr>
              <p:spPr>
                <a:xfrm>
                  <a:off x="5378079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>
                  <a:cxnSpLocks/>
                </p:cNvCxnSpPr>
                <p:nvPr/>
              </p:nvCxnSpPr>
              <p:spPr>
                <a:xfrm>
                  <a:off x="5585690" y="2092170"/>
                  <a:ext cx="0" cy="26453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>
                  <a:cxnSpLocks/>
                </p:cNvCxnSpPr>
                <p:nvPr/>
              </p:nvCxnSpPr>
              <p:spPr>
                <a:xfrm>
                  <a:off x="5793301" y="2092170"/>
                  <a:ext cx="0" cy="26399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>
                  <a:cxnSpLocks/>
                </p:cNvCxnSpPr>
                <p:nvPr/>
              </p:nvCxnSpPr>
              <p:spPr>
                <a:xfrm>
                  <a:off x="5995758" y="2092170"/>
                  <a:ext cx="0" cy="26453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>
                  <a:cxnSpLocks/>
                </p:cNvCxnSpPr>
                <p:nvPr/>
              </p:nvCxnSpPr>
              <p:spPr>
                <a:xfrm flipH="1">
                  <a:off x="3203637" y="4481416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>
                  <a:cxnSpLocks/>
                </p:cNvCxnSpPr>
                <p:nvPr/>
              </p:nvCxnSpPr>
              <p:spPr>
                <a:xfrm flipH="1">
                  <a:off x="3295231" y="4608960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>
                  <a:cxnSpLocks/>
                </p:cNvCxnSpPr>
                <p:nvPr/>
              </p:nvCxnSpPr>
              <p:spPr>
                <a:xfrm flipH="1">
                  <a:off x="3295231" y="4059294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>
                  <a:cxnSpLocks/>
                </p:cNvCxnSpPr>
                <p:nvPr/>
              </p:nvCxnSpPr>
              <p:spPr>
                <a:xfrm flipH="1">
                  <a:off x="3295231" y="3797320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>
                  <a:cxnSpLocks/>
                </p:cNvCxnSpPr>
                <p:nvPr/>
              </p:nvCxnSpPr>
              <p:spPr>
                <a:xfrm flipH="1">
                  <a:off x="3295231" y="3535346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>
                  <a:cxnSpLocks/>
                </p:cNvCxnSpPr>
                <p:nvPr/>
              </p:nvCxnSpPr>
              <p:spPr>
                <a:xfrm flipH="1">
                  <a:off x="3295231" y="3404359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>
                  <a:cxnSpLocks/>
                </p:cNvCxnSpPr>
                <p:nvPr/>
              </p:nvCxnSpPr>
              <p:spPr>
                <a:xfrm flipH="1">
                  <a:off x="3295231" y="3273372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Rectangle 386"/>
                <p:cNvSpPr/>
                <p:nvPr/>
              </p:nvSpPr>
              <p:spPr>
                <a:xfrm>
                  <a:off x="2806764" y="4021202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4</a:t>
                  </a:r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2806764" y="4286030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</a:t>
                  </a:r>
                </a:p>
              </p:txBody>
            </p:sp>
            <p:cxnSp>
              <p:nvCxnSpPr>
                <p:cNvPr id="389" name="Straight Connector 388"/>
                <p:cNvCxnSpPr>
                  <a:cxnSpLocks/>
                </p:cNvCxnSpPr>
                <p:nvPr/>
              </p:nvCxnSpPr>
              <p:spPr>
                <a:xfrm flipH="1">
                  <a:off x="3203637" y="4202238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>
                  <a:cxnSpLocks/>
                </p:cNvCxnSpPr>
                <p:nvPr/>
              </p:nvCxnSpPr>
              <p:spPr>
                <a:xfrm flipH="1">
                  <a:off x="3295231" y="3011398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>
                  <a:cxnSpLocks/>
                </p:cNvCxnSpPr>
                <p:nvPr/>
              </p:nvCxnSpPr>
              <p:spPr>
                <a:xfrm flipH="1">
                  <a:off x="3295231" y="2749424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>
                  <a:cxnSpLocks/>
                </p:cNvCxnSpPr>
                <p:nvPr/>
              </p:nvCxnSpPr>
              <p:spPr>
                <a:xfrm flipH="1">
                  <a:off x="3295231" y="2880411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3" name="Rectangle 392"/>
                <p:cNvSpPr/>
                <p:nvPr/>
              </p:nvSpPr>
              <p:spPr>
                <a:xfrm>
                  <a:off x="2806764" y="1902578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20</a:t>
                  </a:r>
                </a:p>
              </p:txBody>
            </p:sp>
            <p:cxnSp>
              <p:nvCxnSpPr>
                <p:cNvPr id="394" name="Straight Connector 393"/>
                <p:cNvCxnSpPr>
                  <a:cxnSpLocks/>
                </p:cNvCxnSpPr>
                <p:nvPr/>
              </p:nvCxnSpPr>
              <p:spPr>
                <a:xfrm flipH="1">
                  <a:off x="3203637" y="2097414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>
                  <a:cxnSpLocks/>
                </p:cNvCxnSpPr>
                <p:nvPr/>
              </p:nvCxnSpPr>
              <p:spPr>
                <a:xfrm flipH="1">
                  <a:off x="3295231" y="2094488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>
                  <a:cxnSpLocks/>
                </p:cNvCxnSpPr>
                <p:nvPr/>
              </p:nvCxnSpPr>
              <p:spPr>
                <a:xfrm flipH="1">
                  <a:off x="3295231" y="2487450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>
                  <a:cxnSpLocks/>
                </p:cNvCxnSpPr>
                <p:nvPr/>
              </p:nvCxnSpPr>
              <p:spPr>
                <a:xfrm flipH="1">
                  <a:off x="3295231" y="2356463"/>
                  <a:ext cx="270370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>
                  <a:cxnSpLocks/>
                </p:cNvCxnSpPr>
                <p:nvPr/>
              </p:nvCxnSpPr>
              <p:spPr>
                <a:xfrm flipH="1">
                  <a:off x="3295231" y="2225476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9" name="Rectangle 398"/>
                <p:cNvSpPr/>
                <p:nvPr/>
              </p:nvSpPr>
              <p:spPr>
                <a:xfrm>
                  <a:off x="2806764" y="2697062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14</a:t>
                  </a:r>
                </a:p>
              </p:txBody>
            </p:sp>
            <p:cxnSp>
              <p:nvCxnSpPr>
                <p:cNvPr id="400" name="Straight Connector 399"/>
                <p:cNvCxnSpPr>
                  <a:cxnSpLocks/>
                </p:cNvCxnSpPr>
                <p:nvPr/>
              </p:nvCxnSpPr>
              <p:spPr>
                <a:xfrm flipH="1">
                  <a:off x="3203637" y="2880651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1" name="Rectangle 400"/>
                <p:cNvSpPr/>
                <p:nvPr/>
              </p:nvSpPr>
              <p:spPr>
                <a:xfrm>
                  <a:off x="2806764" y="2167406"/>
                  <a:ext cx="396874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r"/>
                  <a:r>
                    <a:rPr lang="en-GB" altLang="en-US" sz="1600" dirty="0">
                      <a:latin typeface="Kalam" panose="02000000000000000000" pitchFamily="2" charset="0"/>
                      <a:cs typeface="Kalam" panose="02000000000000000000" pitchFamily="2" charset="0"/>
                      <a:sym typeface="Sassoon Infant Rg" pitchFamily="2" charset="0"/>
                    </a:rPr>
                    <a:t>18</a:t>
                  </a:r>
                </a:p>
              </p:txBody>
            </p:sp>
            <p:cxnSp>
              <p:nvCxnSpPr>
                <p:cNvPr id="402" name="Straight Connector 401"/>
                <p:cNvCxnSpPr>
                  <a:cxnSpLocks/>
                </p:cNvCxnSpPr>
                <p:nvPr/>
              </p:nvCxnSpPr>
              <p:spPr>
                <a:xfrm flipH="1">
                  <a:off x="3203637" y="2358176"/>
                  <a:ext cx="9349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>
                  <a:cxnSpLocks/>
                </p:cNvCxnSpPr>
                <p:nvPr/>
              </p:nvCxnSpPr>
              <p:spPr>
                <a:xfrm flipH="1">
                  <a:off x="3295231" y="4190281"/>
                  <a:ext cx="2703702" cy="1285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>
                  <a:cxnSpLocks/>
                </p:cNvCxnSpPr>
                <p:nvPr/>
              </p:nvCxnSpPr>
              <p:spPr>
                <a:xfrm flipH="1">
                  <a:off x="3295231" y="4334126"/>
                  <a:ext cx="2703702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Rectangle 404"/>
                <p:cNvSpPr/>
                <p:nvPr/>
              </p:nvSpPr>
              <p:spPr>
                <a:xfrm>
                  <a:off x="3509148" y="2487451"/>
                  <a:ext cx="207169" cy="2252504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3924807" y="2225476"/>
                  <a:ext cx="207169" cy="251447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4340033" y="3535346"/>
                  <a:ext cx="207169" cy="120460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4755976" y="3924719"/>
                  <a:ext cx="207169" cy="81523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5171038" y="3793732"/>
                  <a:ext cx="207169" cy="94622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5588787" y="3142145"/>
                  <a:ext cx="207169" cy="159780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Rectangle 7"/>
          <p:cNvSpPr/>
          <p:nvPr/>
        </p:nvSpPr>
        <p:spPr>
          <a:xfrm>
            <a:off x="2064102" y="697112"/>
            <a:ext cx="501579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Pets Bar Chart Reveal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7" r="-183" b="17557"/>
          <a:stretch/>
        </p:blipFill>
        <p:spPr>
          <a:xfrm rot="408318">
            <a:off x="849395" y="2120344"/>
            <a:ext cx="3610101" cy="4208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Group 115"/>
          <p:cNvGrpSpPr/>
          <p:nvPr/>
        </p:nvGrpSpPr>
        <p:grpSpPr>
          <a:xfrm rot="420000">
            <a:off x="966754" y="2237162"/>
            <a:ext cx="3431557" cy="3719930"/>
            <a:chOff x="372698" y="1588839"/>
            <a:chExt cx="3450586" cy="371993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5718">
              <a:off x="375754" y="1590460"/>
              <a:ext cx="3442770" cy="3712128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5" t="30276"/>
            <a:stretch/>
          </p:blipFill>
          <p:spPr>
            <a:xfrm rot="21580918" flipH="1">
              <a:off x="1731239" y="1589456"/>
              <a:ext cx="2084583" cy="1624098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38" b="11625"/>
            <a:stretch/>
          </p:blipFill>
          <p:spPr>
            <a:xfrm rot="21595718">
              <a:off x="1332831" y="3161024"/>
              <a:ext cx="2486663" cy="213830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7" b="10372"/>
            <a:stretch/>
          </p:blipFill>
          <p:spPr>
            <a:xfrm rot="21588318" flipH="1">
              <a:off x="375794" y="1979589"/>
              <a:ext cx="1717872" cy="3318967"/>
            </a:xfrm>
            <a:prstGeom prst="rect">
              <a:avLst/>
            </a:prstGeom>
          </p:spPr>
        </p:pic>
        <p:pic>
          <p:nvPicPr>
            <p:cNvPr id="121" name="Picture 120">
              <a:extLst/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9" t="202" r="53303" b="43405"/>
            <a:stretch/>
          </p:blipFill>
          <p:spPr>
            <a:xfrm>
              <a:off x="372698" y="1588839"/>
              <a:ext cx="3446842" cy="371257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9" t="79986" r="34740"/>
            <a:stretch/>
          </p:blipFill>
          <p:spPr>
            <a:xfrm>
              <a:off x="372709" y="4660071"/>
              <a:ext cx="3450575" cy="648698"/>
            </a:xfrm>
            <a:prstGeom prst="rect">
              <a:avLst/>
            </a:prstGeom>
          </p:spPr>
        </p:pic>
        <p:pic>
          <p:nvPicPr>
            <p:cNvPr id="123" name="Picture 122">
              <a:extLst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1" t="7156" r="2"/>
            <a:stretch/>
          </p:blipFill>
          <p:spPr>
            <a:xfrm>
              <a:off x="373884" y="2080796"/>
              <a:ext cx="1001740" cy="1264940"/>
            </a:xfrm>
            <a:prstGeom prst="rect">
              <a:avLst/>
            </a:prstGeom>
          </p:spPr>
        </p:pic>
        <p:pic>
          <p:nvPicPr>
            <p:cNvPr id="124" name="Picture 123">
              <a:extLst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" t="-1" r="1" b="48280"/>
            <a:stretch/>
          </p:blipFill>
          <p:spPr>
            <a:xfrm rot="5400000">
              <a:off x="141441" y="2103640"/>
              <a:ext cx="1698827" cy="1228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3" t="26313" r="4572" b="6431"/>
            <a:stretch/>
          </p:blipFill>
          <p:spPr>
            <a:xfrm>
              <a:off x="374781" y="2856247"/>
              <a:ext cx="2251028" cy="2393049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645" y="3300202"/>
              <a:ext cx="443522" cy="37819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09"/>
            <a:stretch/>
          </p:blipFill>
          <p:spPr>
            <a:xfrm>
              <a:off x="1622964" y="2565945"/>
              <a:ext cx="2200116" cy="2683351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37"/>
            <a:stretch/>
          </p:blipFill>
          <p:spPr>
            <a:xfrm>
              <a:off x="1581013" y="2567066"/>
              <a:ext cx="2238317" cy="2683351"/>
            </a:xfrm>
            <a:prstGeom prst="rect">
              <a:avLst/>
            </a:prstGeom>
          </p:spPr>
        </p:pic>
      </p:grpSp>
      <p:sp>
        <p:nvSpPr>
          <p:cNvPr id="129" name="Rectangle 128"/>
          <p:cNvSpPr/>
          <p:nvPr/>
        </p:nvSpPr>
        <p:spPr>
          <a:xfrm rot="408318">
            <a:off x="1131238" y="2104285"/>
            <a:ext cx="1147390" cy="932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dog</a:t>
            </a:r>
          </a:p>
        </p:txBody>
      </p:sp>
      <p:sp>
        <p:nvSpPr>
          <p:cNvPr id="130" name="Rectangle 129"/>
          <p:cNvSpPr/>
          <p:nvPr/>
        </p:nvSpPr>
        <p:spPr>
          <a:xfrm rot="408318">
            <a:off x="1020700" y="3030554"/>
            <a:ext cx="1147390" cy="9328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31" name="Rectangle 130"/>
          <p:cNvSpPr/>
          <p:nvPr/>
        </p:nvSpPr>
        <p:spPr>
          <a:xfrm rot="408318">
            <a:off x="910163" y="3956823"/>
            <a:ext cx="1147390" cy="9328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2" name="Rectangle 131"/>
          <p:cNvSpPr/>
          <p:nvPr/>
        </p:nvSpPr>
        <p:spPr>
          <a:xfrm rot="408318">
            <a:off x="2270544" y="2240246"/>
            <a:ext cx="1147390" cy="932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fish and hamster</a:t>
            </a:r>
          </a:p>
        </p:txBody>
      </p:sp>
      <p:sp>
        <p:nvSpPr>
          <p:cNvPr id="133" name="Rectangle 132"/>
          <p:cNvSpPr/>
          <p:nvPr/>
        </p:nvSpPr>
        <p:spPr>
          <a:xfrm rot="408318">
            <a:off x="2160007" y="3166515"/>
            <a:ext cx="1147390" cy="932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34" name="Rectangle 133"/>
          <p:cNvSpPr/>
          <p:nvPr/>
        </p:nvSpPr>
        <p:spPr>
          <a:xfrm rot="408318">
            <a:off x="2049469" y="4092784"/>
            <a:ext cx="1147390" cy="9328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rabbit</a:t>
            </a:r>
          </a:p>
        </p:txBody>
      </p:sp>
      <p:sp>
        <p:nvSpPr>
          <p:cNvPr id="135" name="Rectangle 134"/>
          <p:cNvSpPr/>
          <p:nvPr/>
        </p:nvSpPr>
        <p:spPr>
          <a:xfrm rot="408318">
            <a:off x="3409850" y="2376207"/>
            <a:ext cx="1147390" cy="932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>
          <a:xfrm rot="408318">
            <a:off x="3299313" y="3302476"/>
            <a:ext cx="1147390" cy="932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37" name="Rectangle 136"/>
          <p:cNvSpPr/>
          <p:nvPr/>
        </p:nvSpPr>
        <p:spPr>
          <a:xfrm rot="408318">
            <a:off x="3188775" y="4228745"/>
            <a:ext cx="1147390" cy="932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38" name="Rectangle 137"/>
          <p:cNvSpPr/>
          <p:nvPr/>
        </p:nvSpPr>
        <p:spPr>
          <a:xfrm rot="408318">
            <a:off x="799476" y="4884339"/>
            <a:ext cx="1147390" cy="932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139" name="Rectangle 138"/>
          <p:cNvSpPr/>
          <p:nvPr/>
        </p:nvSpPr>
        <p:spPr>
          <a:xfrm rot="408318">
            <a:off x="1938782" y="5020299"/>
            <a:ext cx="1147390" cy="9328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dog and rabbit</a:t>
            </a:r>
          </a:p>
        </p:txBody>
      </p:sp>
      <p:sp>
        <p:nvSpPr>
          <p:cNvPr id="140" name="Rectangle 139"/>
          <p:cNvSpPr/>
          <p:nvPr/>
        </p:nvSpPr>
        <p:spPr>
          <a:xfrm rot="408318">
            <a:off x="3078088" y="5156260"/>
            <a:ext cx="1147390" cy="932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141" name="Rectangle 140"/>
          <p:cNvSpPr/>
          <p:nvPr/>
        </p:nvSpPr>
        <p:spPr>
          <a:xfrm rot="408318">
            <a:off x="1131238" y="2104285"/>
            <a:ext cx="1147390" cy="932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Which pet do most children in Class 4 have? </a:t>
            </a:r>
          </a:p>
        </p:txBody>
      </p:sp>
      <p:sp>
        <p:nvSpPr>
          <p:cNvPr id="142" name="Rectangle 141"/>
          <p:cNvSpPr/>
          <p:nvPr/>
        </p:nvSpPr>
        <p:spPr>
          <a:xfrm rot="408318">
            <a:off x="1020700" y="3030554"/>
            <a:ext cx="1147390" cy="9328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more children have a pet dog than fish?</a:t>
            </a:r>
          </a:p>
        </p:txBody>
      </p:sp>
      <p:sp>
        <p:nvSpPr>
          <p:cNvPr id="143" name="Rectangle 142"/>
          <p:cNvSpPr/>
          <p:nvPr/>
        </p:nvSpPr>
        <p:spPr>
          <a:xfrm rot="408318">
            <a:off x="910163" y="3956823"/>
            <a:ext cx="1147390" cy="9328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more children have a pet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fish than a hamster?</a:t>
            </a:r>
          </a:p>
        </p:txBody>
      </p:sp>
      <p:sp>
        <p:nvSpPr>
          <p:cNvPr id="144" name="Rectangle 143"/>
          <p:cNvSpPr/>
          <p:nvPr/>
        </p:nvSpPr>
        <p:spPr>
          <a:xfrm rot="408318">
            <a:off x="2270544" y="2240246"/>
            <a:ext cx="1147390" cy="932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Which two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pets are owned by sixteen children in total?</a:t>
            </a:r>
          </a:p>
        </p:txBody>
      </p:sp>
      <p:sp>
        <p:nvSpPr>
          <p:cNvPr id="145" name="Rectangle 144"/>
          <p:cNvSpPr/>
          <p:nvPr/>
        </p:nvSpPr>
        <p:spPr>
          <a:xfrm rot="408318">
            <a:off x="2160007" y="3166515"/>
            <a:ext cx="1147390" cy="9328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children selected ‘other’?</a:t>
            </a:r>
          </a:p>
        </p:txBody>
      </p:sp>
      <p:sp>
        <p:nvSpPr>
          <p:cNvPr id="146" name="Rectangle 145"/>
          <p:cNvSpPr/>
          <p:nvPr/>
        </p:nvSpPr>
        <p:spPr>
          <a:xfrm rot="408318">
            <a:off x="2049469" y="4092784"/>
            <a:ext cx="1147390" cy="9328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Which pet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do the fewest children in Class 4 have?</a:t>
            </a:r>
          </a:p>
        </p:txBody>
      </p:sp>
      <p:sp>
        <p:nvSpPr>
          <p:cNvPr id="147" name="Rectangle 146"/>
          <p:cNvSpPr/>
          <p:nvPr/>
        </p:nvSpPr>
        <p:spPr>
          <a:xfrm rot="408318">
            <a:off x="3409850" y="2376207"/>
            <a:ext cx="1147390" cy="932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more children have a pet dog than cat?</a:t>
            </a:r>
          </a:p>
        </p:txBody>
      </p:sp>
      <p:sp>
        <p:nvSpPr>
          <p:cNvPr id="148" name="Rectangle 147"/>
          <p:cNvSpPr/>
          <p:nvPr/>
        </p:nvSpPr>
        <p:spPr>
          <a:xfrm rot="408318">
            <a:off x="3299313" y="3302476"/>
            <a:ext cx="1147390" cy="932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pets do the children have altogether?</a:t>
            </a:r>
          </a:p>
        </p:txBody>
      </p:sp>
      <p:sp>
        <p:nvSpPr>
          <p:cNvPr id="149" name="Rectangle 148"/>
          <p:cNvSpPr/>
          <p:nvPr/>
        </p:nvSpPr>
        <p:spPr>
          <a:xfrm rot="408318">
            <a:off x="3188775" y="4228745"/>
            <a:ext cx="1147390" cy="9328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more children have a pet cat than rabbit?</a:t>
            </a:r>
          </a:p>
        </p:txBody>
      </p:sp>
      <p:sp>
        <p:nvSpPr>
          <p:cNvPr id="150" name="Rectangle 149"/>
          <p:cNvSpPr/>
          <p:nvPr/>
        </p:nvSpPr>
        <p:spPr>
          <a:xfrm rot="408318">
            <a:off x="799476" y="4884339"/>
            <a:ext cx="1147390" cy="932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children in total have a pet cat or dog?</a:t>
            </a:r>
          </a:p>
        </p:txBody>
      </p:sp>
      <p:sp>
        <p:nvSpPr>
          <p:cNvPr id="151" name="Rectangle 150"/>
          <p:cNvSpPr/>
          <p:nvPr/>
        </p:nvSpPr>
        <p:spPr>
          <a:xfrm rot="408318">
            <a:off x="1938782" y="5020299"/>
            <a:ext cx="1147390" cy="9328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Which two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pets are owned by twenty-five children in total?</a:t>
            </a:r>
          </a:p>
        </p:txBody>
      </p:sp>
      <p:sp>
        <p:nvSpPr>
          <p:cNvPr id="152" name="Rectangle 151"/>
          <p:cNvSpPr/>
          <p:nvPr/>
        </p:nvSpPr>
        <p:spPr>
          <a:xfrm rot="408318">
            <a:off x="3078088" y="5156260"/>
            <a:ext cx="1147390" cy="932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How many children in total have a pet fish, rabbit or hamster? </a:t>
            </a:r>
          </a:p>
        </p:txBody>
      </p:sp>
      <p:sp>
        <p:nvSpPr>
          <p:cNvPr id="320" name="Rectangle 319"/>
          <p:cNvSpPr/>
          <p:nvPr/>
        </p:nvSpPr>
        <p:spPr>
          <a:xfrm>
            <a:off x="755649" y="1674339"/>
            <a:ext cx="7645685" cy="31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612775" y="6092825"/>
            <a:ext cx="7826514" cy="378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Choose a question to answer about the bar chart. Click on the box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once to check your answer and then again to reveal a part of the picture! </a:t>
            </a:r>
          </a:p>
        </p:txBody>
      </p:sp>
      <p:sp>
        <p:nvSpPr>
          <p:cNvPr id="411" name="Rectangle 410"/>
          <p:cNvSpPr/>
          <p:nvPr/>
        </p:nvSpPr>
        <p:spPr>
          <a:xfrm rot="16200000">
            <a:off x="-1517480" y="4001916"/>
            <a:ext cx="4289422" cy="24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/>
          <p:nvPr/>
        </p:nvSpPr>
        <p:spPr>
          <a:xfrm rot="16200000">
            <a:off x="6380886" y="4006507"/>
            <a:ext cx="4280238" cy="24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In their science lessons, Class 4 have been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thinking about what animals and humans need to survive.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8226" y="697112"/>
            <a:ext cx="274754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Pet Weights</a:t>
            </a:r>
            <a:endParaRPr lang="en-GB" sz="4000" dirty="0">
              <a:latin typeface="+mj-lt"/>
            </a:endParaRP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105"/>
          <p:cNvGrpSpPr/>
          <p:nvPr/>
        </p:nvGrpSpPr>
        <p:grpSpPr>
          <a:xfrm>
            <a:off x="755375" y="1987826"/>
            <a:ext cx="7641764" cy="4104999"/>
            <a:chOff x="755375" y="1987826"/>
            <a:chExt cx="7641764" cy="4104999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6" t="14724" r="19257" b="41095"/>
            <a:stretch/>
          </p:blipFill>
          <p:spPr>
            <a:xfrm>
              <a:off x="755375" y="1987826"/>
              <a:ext cx="7632976" cy="4104861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62" b="55364"/>
            <a:stretch/>
          </p:blipFill>
          <p:spPr>
            <a:xfrm>
              <a:off x="7971723" y="2391306"/>
              <a:ext cx="425416" cy="3701519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45"/>
            <a:stretch/>
          </p:blipFill>
          <p:spPr>
            <a:xfrm>
              <a:off x="1480930" y="2274412"/>
              <a:ext cx="6102636" cy="3818275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36" b="10567"/>
            <a:stretch/>
          </p:blipFill>
          <p:spPr>
            <a:xfrm>
              <a:off x="755650" y="3111205"/>
              <a:ext cx="588070" cy="2981482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76" b="65619"/>
            <a:stretch/>
          </p:blipFill>
          <p:spPr>
            <a:xfrm>
              <a:off x="755650" y="4952098"/>
              <a:ext cx="1967088" cy="1140589"/>
            </a:xfrm>
            <a:prstGeom prst="rect">
              <a:avLst/>
            </a:prstGeom>
          </p:spPr>
        </p:pic>
      </p:grpSp>
      <p:grpSp>
        <p:nvGrpSpPr>
          <p:cNvPr id="201" name="Group 200"/>
          <p:cNvGrpSpPr/>
          <p:nvPr/>
        </p:nvGrpSpPr>
        <p:grpSpPr>
          <a:xfrm>
            <a:off x="1639392" y="2401578"/>
            <a:ext cx="5634744" cy="3713521"/>
            <a:chOff x="875984" y="2471151"/>
            <a:chExt cx="5634744" cy="3713521"/>
          </a:xfrm>
        </p:grpSpPr>
        <p:sp>
          <p:nvSpPr>
            <p:cNvPr id="202" name="Rectangle 201"/>
            <p:cNvSpPr/>
            <p:nvPr/>
          </p:nvSpPr>
          <p:spPr>
            <a:xfrm>
              <a:off x="1252473" y="2471151"/>
              <a:ext cx="5255213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u="sng" dirty="0">
                  <a:cs typeface="Kalam" panose="02000000000000000000" pitchFamily="2" charset="0"/>
                  <a:sym typeface="Sassoon Infant Rg" pitchFamily="2" charset="0"/>
                </a:rPr>
                <a:t>A Bar Chart to Show the Average Weight of Common Pets</a:t>
              </a:r>
            </a:p>
          </p:txBody>
        </p:sp>
        <p:sp>
          <p:nvSpPr>
            <p:cNvPr id="203" name="Rectangle 202"/>
            <p:cNvSpPr/>
            <p:nvPr/>
          </p:nvSpPr>
          <p:spPr>
            <a:xfrm rot="16200000">
              <a:off x="356258" y="4022760"/>
              <a:ext cx="1431079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Weight in kg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103338" y="5793044"/>
              <a:ext cx="1803229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Pet</a:t>
              </a:r>
            </a:p>
          </p:txBody>
        </p:sp>
        <p:cxnSp>
          <p:nvCxnSpPr>
            <p:cNvPr id="205" name="Straight Connector 204"/>
            <p:cNvCxnSpPr>
              <a:cxnSpLocks/>
            </p:cNvCxnSpPr>
            <p:nvPr/>
          </p:nvCxnSpPr>
          <p:spPr>
            <a:xfrm>
              <a:off x="1587999" y="2935306"/>
              <a:ext cx="0" cy="26582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ectangle 205"/>
            <p:cNvSpPr/>
            <p:nvPr/>
          </p:nvSpPr>
          <p:spPr>
            <a:xfrm>
              <a:off x="1102201" y="4375826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2</a:t>
              </a: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102201" y="5076857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0.5</a:t>
              </a:r>
            </a:p>
          </p:txBody>
        </p:sp>
        <p:cxnSp>
          <p:nvCxnSpPr>
            <p:cNvPr id="208" name="Straight Connector 207"/>
            <p:cNvCxnSpPr>
              <a:cxnSpLocks/>
            </p:cNvCxnSpPr>
            <p:nvPr/>
          </p:nvCxnSpPr>
          <p:spPr>
            <a:xfrm flipH="1">
              <a:off x="1495663" y="4799789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cxnSpLocks/>
            </p:cNvCxnSpPr>
            <p:nvPr/>
          </p:nvCxnSpPr>
          <p:spPr>
            <a:xfrm rot="5400000" flipH="1">
              <a:off x="2300912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cxnSpLocks/>
            </p:cNvCxnSpPr>
            <p:nvPr/>
          </p:nvCxnSpPr>
          <p:spPr>
            <a:xfrm rot="5400000" flipH="1">
              <a:off x="2679198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cxnSpLocks/>
            </p:cNvCxnSpPr>
            <p:nvPr/>
          </p:nvCxnSpPr>
          <p:spPr>
            <a:xfrm rot="5400000" flipH="1">
              <a:off x="3057484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cxnSpLocks/>
            </p:cNvCxnSpPr>
            <p:nvPr/>
          </p:nvCxnSpPr>
          <p:spPr>
            <a:xfrm rot="5400000" flipH="1">
              <a:off x="3435770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cxnSpLocks/>
            </p:cNvCxnSpPr>
            <p:nvPr/>
          </p:nvCxnSpPr>
          <p:spPr>
            <a:xfrm rot="5400000" flipH="1">
              <a:off x="3814056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cxnSpLocks/>
            </p:cNvCxnSpPr>
            <p:nvPr/>
          </p:nvCxnSpPr>
          <p:spPr>
            <a:xfrm flipH="1">
              <a:off x="1495663" y="4333463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cxnSpLocks/>
            </p:cNvCxnSpPr>
            <p:nvPr/>
          </p:nvCxnSpPr>
          <p:spPr>
            <a:xfrm flipH="1">
              <a:off x="1495663" y="3405044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Rectangle 215"/>
            <p:cNvSpPr/>
            <p:nvPr/>
          </p:nvSpPr>
          <p:spPr>
            <a:xfrm>
              <a:off x="1102201" y="4843180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1</a:t>
              </a: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102201" y="4609503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1.5</a:t>
              </a: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1102201" y="3908472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3</a:t>
              </a:r>
            </a:p>
          </p:txBody>
        </p:sp>
        <p:cxnSp>
          <p:nvCxnSpPr>
            <p:cNvPr id="219" name="Straight Connector 218"/>
            <p:cNvCxnSpPr>
              <a:cxnSpLocks/>
            </p:cNvCxnSpPr>
            <p:nvPr/>
          </p:nvCxnSpPr>
          <p:spPr>
            <a:xfrm flipH="1">
              <a:off x="1495663" y="3871370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Rectangle 219"/>
            <p:cNvSpPr/>
            <p:nvPr/>
          </p:nvSpPr>
          <p:spPr>
            <a:xfrm rot="3600000">
              <a:off x="1695375" y="5241787"/>
              <a:ext cx="246221" cy="1164994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cat</a:t>
              </a:r>
            </a:p>
          </p:txBody>
        </p:sp>
        <p:sp>
          <p:nvSpPr>
            <p:cNvPr id="221" name="Rectangle 220"/>
            <p:cNvSpPr/>
            <p:nvPr/>
          </p:nvSpPr>
          <p:spPr>
            <a:xfrm rot="3600000">
              <a:off x="2452914" y="5245541"/>
              <a:ext cx="246221" cy="1154866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chihuahua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 rot="3600000">
              <a:off x="3210453" y="5241787"/>
              <a:ext cx="246221" cy="1164994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guinea pig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 rot="3600000">
              <a:off x="3973056" y="5241787"/>
              <a:ext cx="246221" cy="1164994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rabbit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 rot="3600000">
              <a:off x="4735659" y="5241787"/>
              <a:ext cx="246221" cy="1164994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rat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 rot="3600000">
              <a:off x="5498262" y="5241787"/>
              <a:ext cx="246221" cy="1164994"/>
            </a:xfrm>
            <a:prstGeom prst="rect">
              <a:avLst/>
            </a:prstGeom>
          </p:spPr>
          <p:txBody>
            <a:bodyPr vert="vert270"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ferret</a:t>
              </a:r>
            </a:p>
          </p:txBody>
        </p:sp>
        <p:cxnSp>
          <p:nvCxnSpPr>
            <p:cNvPr id="226" name="Straight Connector 225"/>
            <p:cNvCxnSpPr>
              <a:cxnSpLocks/>
            </p:cNvCxnSpPr>
            <p:nvPr/>
          </p:nvCxnSpPr>
          <p:spPr>
            <a:xfrm flipH="1">
              <a:off x="1495663" y="5270348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cxnSpLocks/>
            </p:cNvCxnSpPr>
            <p:nvPr/>
          </p:nvCxnSpPr>
          <p:spPr>
            <a:xfrm rot="5400000" flipH="1">
              <a:off x="1922626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cxnSpLocks/>
            </p:cNvCxnSpPr>
            <p:nvPr/>
          </p:nvCxnSpPr>
          <p:spPr>
            <a:xfrm rot="5400000" flipH="1">
              <a:off x="5705486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cxnSpLocks/>
            </p:cNvCxnSpPr>
            <p:nvPr/>
          </p:nvCxnSpPr>
          <p:spPr>
            <a:xfrm rot="5400000" flipH="1">
              <a:off x="6083772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cxnSpLocks/>
            </p:cNvCxnSpPr>
            <p:nvPr/>
          </p:nvCxnSpPr>
          <p:spPr>
            <a:xfrm rot="5400000" flipH="1">
              <a:off x="4948914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cxnSpLocks/>
            </p:cNvCxnSpPr>
            <p:nvPr/>
          </p:nvCxnSpPr>
          <p:spPr>
            <a:xfrm rot="5400000" flipH="1">
              <a:off x="5327200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cxnSpLocks/>
            </p:cNvCxnSpPr>
            <p:nvPr/>
          </p:nvCxnSpPr>
          <p:spPr>
            <a:xfrm rot="5400000" flipH="1">
              <a:off x="4192342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cxnSpLocks/>
            </p:cNvCxnSpPr>
            <p:nvPr/>
          </p:nvCxnSpPr>
          <p:spPr>
            <a:xfrm rot="5400000" flipH="1">
              <a:off x="4570628" y="554859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cxnSpLocks/>
            </p:cNvCxnSpPr>
            <p:nvPr/>
          </p:nvCxnSpPr>
          <p:spPr>
            <a:xfrm>
              <a:off x="19692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cxnSpLocks/>
            </p:cNvCxnSpPr>
            <p:nvPr/>
          </p:nvCxnSpPr>
          <p:spPr>
            <a:xfrm>
              <a:off x="23474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cxnSpLocks/>
            </p:cNvCxnSpPr>
            <p:nvPr/>
          </p:nvCxnSpPr>
          <p:spPr>
            <a:xfrm>
              <a:off x="27256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cxnSpLocks/>
            </p:cNvCxnSpPr>
            <p:nvPr/>
          </p:nvCxnSpPr>
          <p:spPr>
            <a:xfrm>
              <a:off x="31038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cxnSpLocks/>
            </p:cNvCxnSpPr>
            <p:nvPr/>
          </p:nvCxnSpPr>
          <p:spPr>
            <a:xfrm>
              <a:off x="34820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cxnSpLocks/>
            </p:cNvCxnSpPr>
            <p:nvPr/>
          </p:nvCxnSpPr>
          <p:spPr>
            <a:xfrm>
              <a:off x="38602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cxnSpLocks/>
            </p:cNvCxnSpPr>
            <p:nvPr/>
          </p:nvCxnSpPr>
          <p:spPr>
            <a:xfrm>
              <a:off x="42384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cxnSpLocks/>
            </p:cNvCxnSpPr>
            <p:nvPr/>
          </p:nvCxnSpPr>
          <p:spPr>
            <a:xfrm>
              <a:off x="46166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cxnSpLocks/>
            </p:cNvCxnSpPr>
            <p:nvPr/>
          </p:nvCxnSpPr>
          <p:spPr>
            <a:xfrm>
              <a:off x="49948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cxnSpLocks/>
            </p:cNvCxnSpPr>
            <p:nvPr/>
          </p:nvCxnSpPr>
          <p:spPr>
            <a:xfrm>
              <a:off x="53730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cxnSpLocks/>
            </p:cNvCxnSpPr>
            <p:nvPr/>
          </p:nvCxnSpPr>
          <p:spPr>
            <a:xfrm>
              <a:off x="57512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cxnSpLocks/>
            </p:cNvCxnSpPr>
            <p:nvPr/>
          </p:nvCxnSpPr>
          <p:spPr>
            <a:xfrm>
              <a:off x="61294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cxnSpLocks/>
            </p:cNvCxnSpPr>
            <p:nvPr/>
          </p:nvCxnSpPr>
          <p:spPr>
            <a:xfrm>
              <a:off x="6507686" y="2935306"/>
              <a:ext cx="0" cy="25665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Rectangle 246"/>
            <p:cNvSpPr/>
            <p:nvPr/>
          </p:nvSpPr>
          <p:spPr>
            <a:xfrm>
              <a:off x="1102201" y="5310537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0</a:t>
              </a:r>
            </a:p>
          </p:txBody>
        </p:sp>
        <p:cxnSp>
          <p:nvCxnSpPr>
            <p:cNvPr id="248" name="Straight Connector 247"/>
            <p:cNvCxnSpPr>
              <a:cxnSpLocks/>
            </p:cNvCxnSpPr>
            <p:nvPr/>
          </p:nvCxnSpPr>
          <p:spPr>
            <a:xfrm flipH="1">
              <a:off x="1495663" y="4566626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cxnSpLocks/>
            </p:cNvCxnSpPr>
            <p:nvPr/>
          </p:nvCxnSpPr>
          <p:spPr>
            <a:xfrm flipH="1">
              <a:off x="1495663" y="293448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cxnSpLocks/>
            </p:cNvCxnSpPr>
            <p:nvPr/>
          </p:nvCxnSpPr>
          <p:spPr>
            <a:xfrm flipH="1">
              <a:off x="1495663" y="4100300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cxnSpLocks/>
            </p:cNvCxnSpPr>
            <p:nvPr/>
          </p:nvCxnSpPr>
          <p:spPr>
            <a:xfrm flipH="1">
              <a:off x="1495663" y="3171881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cxnSpLocks/>
            </p:cNvCxnSpPr>
            <p:nvPr/>
          </p:nvCxnSpPr>
          <p:spPr>
            <a:xfrm flipH="1">
              <a:off x="1495663" y="3638207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/>
            </p:cNvCxnSpPr>
            <p:nvPr/>
          </p:nvCxnSpPr>
          <p:spPr>
            <a:xfrm flipH="1">
              <a:off x="1495663" y="5037185"/>
              <a:ext cx="934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Rectangle 253"/>
            <p:cNvSpPr/>
            <p:nvPr/>
          </p:nvSpPr>
          <p:spPr>
            <a:xfrm>
              <a:off x="1102201" y="3674795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3.5</a:t>
              </a: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102201" y="3441118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4</a:t>
              </a: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102201" y="3207441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4.5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102201" y="2973764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5</a:t>
              </a: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102201" y="2740087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5.5</a:t>
              </a: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102201" y="4142149"/>
              <a:ext cx="396874" cy="3916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r"/>
              <a:r>
                <a:rPr lang="en-GB" altLang="en-US" sz="1600" dirty="0">
                  <a:cs typeface="Kalam" panose="02000000000000000000" pitchFamily="2" charset="0"/>
                  <a:sym typeface="Sassoon Infant Rg" pitchFamily="2" charset="0"/>
                </a:rPr>
                <a:t>2.5</a:t>
              </a:r>
            </a:p>
          </p:txBody>
        </p:sp>
        <p:cxnSp>
          <p:nvCxnSpPr>
            <p:cNvPr id="260" name="Straight Connector 259"/>
            <p:cNvCxnSpPr>
              <a:cxnSpLocks/>
            </p:cNvCxnSpPr>
            <p:nvPr/>
          </p:nvCxnSpPr>
          <p:spPr>
            <a:xfrm flipH="1">
              <a:off x="1501294" y="5503512"/>
              <a:ext cx="50094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Group 260"/>
            <p:cNvGrpSpPr/>
            <p:nvPr/>
          </p:nvGrpSpPr>
          <p:grpSpPr>
            <a:xfrm>
              <a:off x="1585780" y="2935306"/>
              <a:ext cx="4921906" cy="2521530"/>
              <a:chOff x="1568087" y="2935306"/>
              <a:chExt cx="4939599" cy="2521530"/>
            </a:xfrm>
          </p:grpSpPr>
          <p:cxnSp>
            <p:nvCxnSpPr>
              <p:cNvPr id="268" name="Straight Connector 267"/>
              <p:cNvCxnSpPr>
                <a:cxnSpLocks/>
              </p:cNvCxnSpPr>
              <p:nvPr/>
            </p:nvCxnSpPr>
            <p:spPr>
              <a:xfrm flipH="1">
                <a:off x="1568087" y="545683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>
                <a:cxnSpLocks/>
              </p:cNvCxnSpPr>
              <p:nvPr/>
            </p:nvCxnSpPr>
            <p:spPr>
              <a:xfrm flipH="1">
                <a:off x="1568087" y="541014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>
                <a:cxnSpLocks/>
              </p:cNvCxnSpPr>
              <p:nvPr/>
            </p:nvCxnSpPr>
            <p:spPr>
              <a:xfrm flipH="1">
                <a:off x="1568087" y="536344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>
                <a:cxnSpLocks/>
              </p:cNvCxnSpPr>
              <p:nvPr/>
            </p:nvCxnSpPr>
            <p:spPr>
              <a:xfrm flipH="1">
                <a:off x="1568087" y="531675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cxnSpLocks/>
              </p:cNvCxnSpPr>
              <p:nvPr/>
            </p:nvCxnSpPr>
            <p:spPr>
              <a:xfrm flipH="1">
                <a:off x="1568087" y="527005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>
                <a:cxnSpLocks/>
              </p:cNvCxnSpPr>
              <p:nvPr/>
            </p:nvCxnSpPr>
            <p:spPr>
              <a:xfrm flipH="1">
                <a:off x="1568087" y="522336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>
                <a:cxnSpLocks/>
              </p:cNvCxnSpPr>
              <p:nvPr/>
            </p:nvCxnSpPr>
            <p:spPr>
              <a:xfrm flipH="1">
                <a:off x="1568087" y="517666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>
                <a:cxnSpLocks/>
              </p:cNvCxnSpPr>
              <p:nvPr/>
            </p:nvCxnSpPr>
            <p:spPr>
              <a:xfrm flipH="1">
                <a:off x="1568087" y="512997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>
                <a:cxnSpLocks/>
              </p:cNvCxnSpPr>
              <p:nvPr/>
            </p:nvCxnSpPr>
            <p:spPr>
              <a:xfrm flipH="1">
                <a:off x="1568087" y="508327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>
                <a:cxnSpLocks/>
              </p:cNvCxnSpPr>
              <p:nvPr/>
            </p:nvCxnSpPr>
            <p:spPr>
              <a:xfrm flipH="1">
                <a:off x="1568087" y="5036581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>
                <a:cxnSpLocks/>
              </p:cNvCxnSpPr>
              <p:nvPr/>
            </p:nvCxnSpPr>
            <p:spPr>
              <a:xfrm flipH="1">
                <a:off x="1568087" y="498988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>
                <a:cxnSpLocks/>
              </p:cNvCxnSpPr>
              <p:nvPr/>
            </p:nvCxnSpPr>
            <p:spPr>
              <a:xfrm flipH="1">
                <a:off x="1568087" y="494319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>
                <a:cxnSpLocks/>
              </p:cNvCxnSpPr>
              <p:nvPr/>
            </p:nvCxnSpPr>
            <p:spPr>
              <a:xfrm flipH="1">
                <a:off x="1568087" y="489649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>
                <a:cxnSpLocks/>
              </p:cNvCxnSpPr>
              <p:nvPr/>
            </p:nvCxnSpPr>
            <p:spPr>
              <a:xfrm flipH="1">
                <a:off x="1568087" y="484980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>
                <a:cxnSpLocks/>
              </p:cNvCxnSpPr>
              <p:nvPr/>
            </p:nvCxnSpPr>
            <p:spPr>
              <a:xfrm flipH="1">
                <a:off x="1568087" y="480310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>
                <a:cxnSpLocks/>
              </p:cNvCxnSpPr>
              <p:nvPr/>
            </p:nvCxnSpPr>
            <p:spPr>
              <a:xfrm flipH="1">
                <a:off x="1568087" y="475641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>
                <a:cxnSpLocks/>
              </p:cNvCxnSpPr>
              <p:nvPr/>
            </p:nvCxnSpPr>
            <p:spPr>
              <a:xfrm flipH="1">
                <a:off x="1568087" y="470971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>
                <a:cxnSpLocks/>
              </p:cNvCxnSpPr>
              <p:nvPr/>
            </p:nvCxnSpPr>
            <p:spPr>
              <a:xfrm flipH="1">
                <a:off x="1568087" y="466302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>
                <a:cxnSpLocks/>
              </p:cNvCxnSpPr>
              <p:nvPr/>
            </p:nvCxnSpPr>
            <p:spPr>
              <a:xfrm flipH="1">
                <a:off x="1568087" y="461632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cxnSpLocks/>
              </p:cNvCxnSpPr>
              <p:nvPr/>
            </p:nvCxnSpPr>
            <p:spPr>
              <a:xfrm flipH="1">
                <a:off x="1568087" y="4569631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>
                <a:cxnSpLocks/>
              </p:cNvCxnSpPr>
              <p:nvPr/>
            </p:nvCxnSpPr>
            <p:spPr>
              <a:xfrm flipH="1">
                <a:off x="1568087" y="452293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>
                <a:cxnSpLocks/>
              </p:cNvCxnSpPr>
              <p:nvPr/>
            </p:nvCxnSpPr>
            <p:spPr>
              <a:xfrm flipH="1">
                <a:off x="1568087" y="447624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>
                <a:cxnSpLocks/>
              </p:cNvCxnSpPr>
              <p:nvPr/>
            </p:nvCxnSpPr>
            <p:spPr>
              <a:xfrm flipH="1">
                <a:off x="1568087" y="442954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>
                <a:cxnSpLocks/>
              </p:cNvCxnSpPr>
              <p:nvPr/>
            </p:nvCxnSpPr>
            <p:spPr>
              <a:xfrm flipH="1">
                <a:off x="1568087" y="438285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>
                <a:cxnSpLocks/>
              </p:cNvCxnSpPr>
              <p:nvPr/>
            </p:nvCxnSpPr>
            <p:spPr>
              <a:xfrm flipH="1">
                <a:off x="1568087" y="433615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>
                <a:cxnSpLocks/>
              </p:cNvCxnSpPr>
              <p:nvPr/>
            </p:nvCxnSpPr>
            <p:spPr>
              <a:xfrm flipH="1">
                <a:off x="1568087" y="428946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>
                <a:cxnSpLocks/>
              </p:cNvCxnSpPr>
              <p:nvPr/>
            </p:nvCxnSpPr>
            <p:spPr>
              <a:xfrm flipH="1">
                <a:off x="1568087" y="424276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>
                <a:cxnSpLocks/>
              </p:cNvCxnSpPr>
              <p:nvPr/>
            </p:nvCxnSpPr>
            <p:spPr>
              <a:xfrm flipH="1">
                <a:off x="1568087" y="419607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>
                <a:cxnSpLocks/>
              </p:cNvCxnSpPr>
              <p:nvPr/>
            </p:nvCxnSpPr>
            <p:spPr>
              <a:xfrm flipH="1">
                <a:off x="1568087" y="414937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>
                <a:cxnSpLocks/>
              </p:cNvCxnSpPr>
              <p:nvPr/>
            </p:nvCxnSpPr>
            <p:spPr>
              <a:xfrm flipH="1">
                <a:off x="1568087" y="4102681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>
                <a:cxnSpLocks/>
              </p:cNvCxnSpPr>
              <p:nvPr/>
            </p:nvCxnSpPr>
            <p:spPr>
              <a:xfrm flipH="1">
                <a:off x="1568087" y="405598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>
                <a:cxnSpLocks/>
              </p:cNvCxnSpPr>
              <p:nvPr/>
            </p:nvCxnSpPr>
            <p:spPr>
              <a:xfrm flipH="1">
                <a:off x="1568087" y="400929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cxnSpLocks/>
              </p:cNvCxnSpPr>
              <p:nvPr/>
            </p:nvCxnSpPr>
            <p:spPr>
              <a:xfrm flipH="1">
                <a:off x="1568087" y="396259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>
                <a:cxnSpLocks/>
              </p:cNvCxnSpPr>
              <p:nvPr/>
            </p:nvCxnSpPr>
            <p:spPr>
              <a:xfrm flipH="1">
                <a:off x="1568087" y="391590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cxnSpLocks/>
              </p:cNvCxnSpPr>
              <p:nvPr/>
            </p:nvCxnSpPr>
            <p:spPr>
              <a:xfrm flipH="1">
                <a:off x="1568087" y="386920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>
                <a:cxnSpLocks/>
              </p:cNvCxnSpPr>
              <p:nvPr/>
            </p:nvCxnSpPr>
            <p:spPr>
              <a:xfrm flipH="1">
                <a:off x="1568087" y="382251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>
                <a:cxnSpLocks/>
              </p:cNvCxnSpPr>
              <p:nvPr/>
            </p:nvCxnSpPr>
            <p:spPr>
              <a:xfrm flipH="1">
                <a:off x="1568087" y="377581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cxnSpLocks/>
              </p:cNvCxnSpPr>
              <p:nvPr/>
            </p:nvCxnSpPr>
            <p:spPr>
              <a:xfrm flipH="1">
                <a:off x="1568087" y="372912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>
                <a:cxnSpLocks/>
              </p:cNvCxnSpPr>
              <p:nvPr/>
            </p:nvCxnSpPr>
            <p:spPr>
              <a:xfrm flipH="1">
                <a:off x="1568087" y="368242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>
                <a:cxnSpLocks/>
              </p:cNvCxnSpPr>
              <p:nvPr/>
            </p:nvCxnSpPr>
            <p:spPr>
              <a:xfrm flipH="1">
                <a:off x="1568087" y="3635731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>
                <a:cxnSpLocks/>
              </p:cNvCxnSpPr>
              <p:nvPr/>
            </p:nvCxnSpPr>
            <p:spPr>
              <a:xfrm flipH="1">
                <a:off x="1568087" y="358903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>
                <a:cxnSpLocks/>
              </p:cNvCxnSpPr>
              <p:nvPr/>
            </p:nvCxnSpPr>
            <p:spPr>
              <a:xfrm flipH="1">
                <a:off x="1568087" y="354234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cxnSpLocks/>
              </p:cNvCxnSpPr>
              <p:nvPr/>
            </p:nvCxnSpPr>
            <p:spPr>
              <a:xfrm flipH="1">
                <a:off x="1568087" y="349564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>
                <a:cxnSpLocks/>
              </p:cNvCxnSpPr>
              <p:nvPr/>
            </p:nvCxnSpPr>
            <p:spPr>
              <a:xfrm flipH="1">
                <a:off x="1568087" y="344895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>
                <a:cxnSpLocks/>
              </p:cNvCxnSpPr>
              <p:nvPr/>
            </p:nvCxnSpPr>
            <p:spPr>
              <a:xfrm flipH="1">
                <a:off x="1568087" y="340225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>
                <a:cxnSpLocks/>
              </p:cNvCxnSpPr>
              <p:nvPr/>
            </p:nvCxnSpPr>
            <p:spPr>
              <a:xfrm flipH="1">
                <a:off x="1568087" y="335556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cxnSpLocks/>
              </p:cNvCxnSpPr>
              <p:nvPr/>
            </p:nvCxnSpPr>
            <p:spPr>
              <a:xfrm flipH="1">
                <a:off x="1568087" y="330886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>
                <a:cxnSpLocks/>
              </p:cNvCxnSpPr>
              <p:nvPr/>
            </p:nvCxnSpPr>
            <p:spPr>
              <a:xfrm flipH="1">
                <a:off x="1568087" y="326217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>
                <a:cxnSpLocks/>
              </p:cNvCxnSpPr>
              <p:nvPr/>
            </p:nvCxnSpPr>
            <p:spPr>
              <a:xfrm flipH="1">
                <a:off x="1568087" y="321547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>
                <a:cxnSpLocks/>
              </p:cNvCxnSpPr>
              <p:nvPr/>
            </p:nvCxnSpPr>
            <p:spPr>
              <a:xfrm flipH="1">
                <a:off x="1568087" y="3168781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>
                <a:cxnSpLocks/>
              </p:cNvCxnSpPr>
              <p:nvPr/>
            </p:nvCxnSpPr>
            <p:spPr>
              <a:xfrm flipH="1">
                <a:off x="1568087" y="312208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>
                <a:cxnSpLocks/>
              </p:cNvCxnSpPr>
              <p:nvPr/>
            </p:nvCxnSpPr>
            <p:spPr>
              <a:xfrm flipH="1">
                <a:off x="1568087" y="307539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>
                <a:cxnSpLocks/>
              </p:cNvCxnSpPr>
              <p:nvPr/>
            </p:nvCxnSpPr>
            <p:spPr>
              <a:xfrm flipH="1">
                <a:off x="1568087" y="3028696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>
                <a:cxnSpLocks/>
              </p:cNvCxnSpPr>
              <p:nvPr/>
            </p:nvCxnSpPr>
            <p:spPr>
              <a:xfrm flipH="1">
                <a:off x="1568087" y="2982001"/>
                <a:ext cx="4939599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>
                <a:cxnSpLocks/>
              </p:cNvCxnSpPr>
              <p:nvPr/>
            </p:nvCxnSpPr>
            <p:spPr>
              <a:xfrm flipH="1">
                <a:off x="1568087" y="2935306"/>
                <a:ext cx="4939599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2" name="Rectangle 261"/>
            <p:cNvSpPr/>
            <p:nvPr/>
          </p:nvSpPr>
          <p:spPr>
            <a:xfrm>
              <a:off x="2726023" y="4427866"/>
              <a:ext cx="378009" cy="10756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484033" y="4941511"/>
              <a:ext cx="374786" cy="56200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37791" y="4708036"/>
              <a:ext cx="379066" cy="7954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4995012" y="5221681"/>
              <a:ext cx="378009" cy="2818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53100" y="4991548"/>
              <a:ext cx="375613" cy="5119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1969830" y="3073711"/>
              <a:ext cx="378009" cy="24298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4" name="Group 323"/>
          <p:cNvGrpSpPr/>
          <p:nvPr/>
        </p:nvGrpSpPr>
        <p:grpSpPr>
          <a:xfrm rot="900000">
            <a:off x="6188190" y="2176748"/>
            <a:ext cx="2054425" cy="2054425"/>
            <a:chOff x="2462008" y="2860660"/>
            <a:chExt cx="2054425" cy="2054425"/>
          </a:xfrm>
        </p:grpSpPr>
        <p:sp>
          <p:nvSpPr>
            <p:cNvPr id="325" name="Oval 324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2463992" y="3019687"/>
              <a:ext cx="205045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This led</a:t>
              </a:r>
              <a:br>
                <a:rPr lang="en-GB" sz="1600" dirty="0"/>
              </a:br>
              <a:r>
                <a:rPr lang="en-GB" sz="1600" dirty="0"/>
                <a:t>to a discussion about looking after pets and how to make sure they are healthy and</a:t>
              </a:r>
              <a:br>
                <a:rPr lang="en-GB" sz="1600" dirty="0"/>
              </a:br>
              <a:r>
                <a:rPr lang="en-GB" sz="1600" dirty="0"/>
                <a:t>happy.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 rot="900000">
            <a:off x="6188190" y="2176748"/>
            <a:ext cx="2054425" cy="2054425"/>
            <a:chOff x="2462008" y="2860660"/>
            <a:chExt cx="2054425" cy="2054425"/>
          </a:xfrm>
        </p:grpSpPr>
        <p:sp>
          <p:nvSpPr>
            <p:cNvPr id="328" name="Oval 327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2463992" y="3043408"/>
              <a:ext cx="20504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First, the</a:t>
              </a:r>
              <a:br>
                <a:rPr lang="en-GB" sz="1600" dirty="0"/>
              </a:br>
              <a:r>
                <a:rPr lang="en-GB" sz="1600" dirty="0"/>
                <a:t>children used</a:t>
              </a:r>
              <a:br>
                <a:rPr lang="en-GB" sz="1600" dirty="0"/>
              </a:br>
              <a:r>
                <a:rPr lang="en-GB" sz="1600" dirty="0"/>
                <a:t>the Internet to</a:t>
              </a:r>
              <a:br>
                <a:rPr lang="en-GB" sz="1600" dirty="0"/>
              </a:br>
              <a:r>
                <a:rPr lang="en-GB" sz="1600" dirty="0"/>
                <a:t>find out the average weight of different healthy pets. 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 rot="900000">
            <a:off x="6188190" y="2176748"/>
            <a:ext cx="2054425" cy="2054425"/>
            <a:chOff x="2462008" y="2860660"/>
            <a:chExt cx="2054425" cy="2054425"/>
          </a:xfrm>
        </p:grpSpPr>
        <p:sp>
          <p:nvSpPr>
            <p:cNvPr id="331" name="Oval 330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2463992" y="3226153"/>
              <a:ext cx="205045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They presented</a:t>
              </a:r>
              <a:br>
                <a:rPr lang="en-GB" sz="1600" dirty="0"/>
              </a:br>
              <a:r>
                <a:rPr lang="en-GB" sz="1600" dirty="0"/>
                <a:t>the data as a bar chart. Use the graph to answer these questions.</a:t>
              </a:r>
            </a:p>
          </p:txBody>
        </p:sp>
      </p:grpSp>
      <p:sp>
        <p:nvSpPr>
          <p:cNvPr id="333" name="Rectangle 332"/>
          <p:cNvSpPr/>
          <p:nvPr/>
        </p:nvSpPr>
        <p:spPr>
          <a:xfrm>
            <a:off x="755650" y="14239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is the average weight of a healthy cat?</a:t>
            </a:r>
          </a:p>
        </p:txBody>
      </p:sp>
      <p:sp>
        <p:nvSpPr>
          <p:cNvPr id="334" name="Rectangle 333"/>
          <p:cNvSpPr/>
          <p:nvPr/>
        </p:nvSpPr>
        <p:spPr>
          <a:xfrm>
            <a:off x="755650" y="14239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is the average weight of a healthy rabbit?</a:t>
            </a:r>
          </a:p>
        </p:txBody>
      </p:sp>
      <p:sp>
        <p:nvSpPr>
          <p:cNvPr id="335" name="Rectangle 334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is the difference in average weight between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healthy guinea pig and rat?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is the difference in average weight between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healthy chihuahua and rat?</a:t>
            </a:r>
          </a:p>
        </p:txBody>
      </p:sp>
      <p:grpSp>
        <p:nvGrpSpPr>
          <p:cNvPr id="337" name="Group 336"/>
          <p:cNvGrpSpPr/>
          <p:nvPr/>
        </p:nvGrpSpPr>
        <p:grpSpPr>
          <a:xfrm rot="900000">
            <a:off x="6565674" y="2554232"/>
            <a:ext cx="1299457" cy="1299457"/>
            <a:chOff x="195543" y="2404067"/>
            <a:chExt cx="1299457" cy="1299457"/>
          </a:xfrm>
        </p:grpSpPr>
        <p:sp>
          <p:nvSpPr>
            <p:cNvPr id="338" name="Oval 337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5.2kg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 rot="900000">
            <a:off x="6565674" y="2554232"/>
            <a:ext cx="1299457" cy="1299457"/>
            <a:chOff x="195543" y="2404067"/>
            <a:chExt cx="1299457" cy="1299457"/>
          </a:xfrm>
        </p:grpSpPr>
        <p:sp>
          <p:nvSpPr>
            <p:cNvPr id="341" name="Oval 340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1.7kg</a:t>
              </a:r>
            </a:p>
          </p:txBody>
        </p:sp>
      </p:grpSp>
      <p:grpSp>
        <p:nvGrpSpPr>
          <p:cNvPr id="343" name="Group 342"/>
          <p:cNvGrpSpPr/>
          <p:nvPr/>
        </p:nvGrpSpPr>
        <p:grpSpPr>
          <a:xfrm rot="900000">
            <a:off x="6565674" y="2554232"/>
            <a:ext cx="1299457" cy="1299457"/>
            <a:chOff x="195543" y="2404067"/>
            <a:chExt cx="1299457" cy="1299457"/>
          </a:xfrm>
        </p:grpSpPr>
        <p:sp>
          <p:nvSpPr>
            <p:cNvPr id="344" name="Oval 343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0.6kg</a:t>
              </a:r>
            </a:p>
          </p:txBody>
        </p:sp>
      </p:grpSp>
      <p:grpSp>
        <p:nvGrpSpPr>
          <p:cNvPr id="346" name="Group 345"/>
          <p:cNvGrpSpPr/>
          <p:nvPr/>
        </p:nvGrpSpPr>
        <p:grpSpPr>
          <a:xfrm rot="900000">
            <a:off x="6565674" y="2554232"/>
            <a:ext cx="1299457" cy="1299457"/>
            <a:chOff x="195543" y="2404067"/>
            <a:chExt cx="1299457" cy="1299457"/>
          </a:xfrm>
        </p:grpSpPr>
        <p:sp>
          <p:nvSpPr>
            <p:cNvPr id="347" name="Oval 346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1.7kg</a:t>
              </a:r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2354855" y="3004138"/>
            <a:ext cx="567388" cy="2429801"/>
            <a:chOff x="2354855" y="3004138"/>
            <a:chExt cx="567388" cy="2429801"/>
          </a:xfrm>
        </p:grpSpPr>
        <p:cxnSp>
          <p:nvCxnSpPr>
            <p:cNvPr id="350" name="Straight Arrow Connector 349"/>
            <p:cNvCxnSpPr>
              <a:stCxn id="267" idx="2"/>
            </p:cNvCxnSpPr>
            <p:nvPr/>
          </p:nvCxnSpPr>
          <p:spPr>
            <a:xfrm flipH="1" flipV="1">
              <a:off x="2922242" y="3004138"/>
              <a:ext cx="1" cy="242980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cxnSpLocks/>
            </p:cNvCxnSpPr>
            <p:nvPr/>
          </p:nvCxnSpPr>
          <p:spPr>
            <a:xfrm flipH="1">
              <a:off x="2354855" y="3005376"/>
              <a:ext cx="567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5" name="Group 364"/>
          <p:cNvGrpSpPr/>
          <p:nvPr/>
        </p:nvGrpSpPr>
        <p:grpSpPr>
          <a:xfrm>
            <a:off x="2349188" y="4638463"/>
            <a:ext cx="2841544" cy="795477"/>
            <a:chOff x="2349188" y="4638463"/>
            <a:chExt cx="2841544" cy="795477"/>
          </a:xfrm>
        </p:grpSpPr>
        <p:cxnSp>
          <p:nvCxnSpPr>
            <p:cNvPr id="354" name="Straight Arrow Connector 353"/>
            <p:cNvCxnSpPr>
              <a:cxnSpLocks/>
              <a:stCxn id="264" idx="2"/>
              <a:endCxn id="264" idx="0"/>
            </p:cNvCxnSpPr>
            <p:nvPr/>
          </p:nvCxnSpPr>
          <p:spPr>
            <a:xfrm flipV="1">
              <a:off x="5190732" y="4638463"/>
              <a:ext cx="0" cy="79547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cxnSpLocks/>
            </p:cNvCxnSpPr>
            <p:nvPr/>
          </p:nvCxnSpPr>
          <p:spPr>
            <a:xfrm flipH="1">
              <a:off x="2349188" y="4638463"/>
              <a:ext cx="2840427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 371"/>
          <p:cNvGrpSpPr/>
          <p:nvPr/>
        </p:nvGrpSpPr>
        <p:grpSpPr>
          <a:xfrm>
            <a:off x="2299518" y="4871938"/>
            <a:ext cx="3648246" cy="562002"/>
            <a:chOff x="2299518" y="4871938"/>
            <a:chExt cx="3648246" cy="562002"/>
          </a:xfrm>
        </p:grpSpPr>
        <p:cxnSp>
          <p:nvCxnSpPr>
            <p:cNvPr id="360" name="Straight Arrow Connector 359"/>
            <p:cNvCxnSpPr>
              <a:cxnSpLocks/>
              <a:stCxn id="265" idx="2"/>
              <a:endCxn id="265" idx="0"/>
            </p:cNvCxnSpPr>
            <p:nvPr/>
          </p:nvCxnSpPr>
          <p:spPr>
            <a:xfrm flipV="1">
              <a:off x="5947425" y="5152108"/>
              <a:ext cx="0" cy="28183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cxnSpLocks/>
            </p:cNvCxnSpPr>
            <p:nvPr/>
          </p:nvCxnSpPr>
          <p:spPr>
            <a:xfrm flipH="1">
              <a:off x="2349188" y="5152108"/>
              <a:ext cx="359857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cxnSpLocks/>
              <a:stCxn id="263" idx="2"/>
              <a:endCxn id="263" idx="0"/>
            </p:cNvCxnSpPr>
            <p:nvPr/>
          </p:nvCxnSpPr>
          <p:spPr>
            <a:xfrm flipV="1">
              <a:off x="4434834" y="4871938"/>
              <a:ext cx="0" cy="56200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>
              <a:cxnSpLocks/>
              <a:stCxn id="263" idx="0"/>
            </p:cNvCxnSpPr>
            <p:nvPr/>
          </p:nvCxnSpPr>
          <p:spPr>
            <a:xfrm flipH="1">
              <a:off x="2349188" y="4871938"/>
              <a:ext cx="208564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Left Bracket 370"/>
            <p:cNvSpPr/>
            <p:nvPr/>
          </p:nvSpPr>
          <p:spPr>
            <a:xfrm>
              <a:off x="2299518" y="4875590"/>
              <a:ext cx="45719" cy="279648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4" name="Group 383"/>
          <p:cNvGrpSpPr/>
          <p:nvPr/>
        </p:nvGrpSpPr>
        <p:grpSpPr>
          <a:xfrm>
            <a:off x="2302477" y="4358294"/>
            <a:ext cx="3644948" cy="1075646"/>
            <a:chOff x="2302477" y="4358294"/>
            <a:chExt cx="3644948" cy="1075646"/>
          </a:xfrm>
        </p:grpSpPr>
        <p:cxnSp>
          <p:nvCxnSpPr>
            <p:cNvPr id="374" name="Straight Arrow Connector 373"/>
            <p:cNvCxnSpPr>
              <a:cxnSpLocks/>
              <a:stCxn id="265" idx="2"/>
              <a:endCxn id="265" idx="0"/>
            </p:cNvCxnSpPr>
            <p:nvPr/>
          </p:nvCxnSpPr>
          <p:spPr>
            <a:xfrm flipV="1">
              <a:off x="5947425" y="5152108"/>
              <a:ext cx="0" cy="28183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cxnSpLocks/>
            </p:cNvCxnSpPr>
            <p:nvPr/>
          </p:nvCxnSpPr>
          <p:spPr>
            <a:xfrm flipH="1">
              <a:off x="2348551" y="5152666"/>
              <a:ext cx="359857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>
              <a:cxnSpLocks/>
              <a:stCxn id="262" idx="2"/>
            </p:cNvCxnSpPr>
            <p:nvPr/>
          </p:nvCxnSpPr>
          <p:spPr>
            <a:xfrm flipV="1">
              <a:off x="3678436" y="4358294"/>
              <a:ext cx="0" cy="107564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>
              <a:cxnSpLocks/>
            </p:cNvCxnSpPr>
            <p:nvPr/>
          </p:nvCxnSpPr>
          <p:spPr>
            <a:xfrm flipH="1">
              <a:off x="2352562" y="4359417"/>
              <a:ext cx="132587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Left Bracket 377"/>
            <p:cNvSpPr/>
            <p:nvPr/>
          </p:nvSpPr>
          <p:spPr>
            <a:xfrm>
              <a:off x="2302477" y="4361387"/>
              <a:ext cx="45719" cy="794546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26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3" grpId="0"/>
      <p:bldP spid="333" grpId="1"/>
      <p:bldP spid="334" grpId="0"/>
      <p:bldP spid="334" grpId="1"/>
      <p:bldP spid="335" grpId="0"/>
      <p:bldP spid="335" grpId="1"/>
      <p:bldP spid="3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Next, Ms Jones shows the children a weight graph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which vets use to check if kittens are a healthy weight.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0575" y="697112"/>
            <a:ext cx="408284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Kitten Line Graph</a:t>
            </a:r>
            <a:endParaRPr lang="en-GB" sz="4000" dirty="0">
              <a:latin typeface="+mj-lt"/>
            </a:endParaRP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" name="Group 251"/>
          <p:cNvGrpSpPr/>
          <p:nvPr/>
        </p:nvGrpSpPr>
        <p:grpSpPr>
          <a:xfrm>
            <a:off x="755647" y="1991762"/>
            <a:ext cx="7632704" cy="4110587"/>
            <a:chOff x="755647" y="1991762"/>
            <a:chExt cx="7632704" cy="4110587"/>
          </a:xfrm>
        </p:grpSpPr>
        <p:pic>
          <p:nvPicPr>
            <p:cNvPr id="124" name="Picture 123">
              <a:extLst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3" t="7651" r="31508" b="43406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8" t="13265" r="1733" b="6422"/>
            <a:stretch/>
          </p:blipFill>
          <p:spPr>
            <a:xfrm>
              <a:off x="755647" y="2035551"/>
              <a:ext cx="1957359" cy="175500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86" r="640"/>
            <a:stretch/>
          </p:blipFill>
          <p:spPr>
            <a:xfrm>
              <a:off x="755650" y="5276674"/>
              <a:ext cx="7632701" cy="825675"/>
            </a:xfrm>
            <a:prstGeom prst="rect">
              <a:avLst/>
            </a:prstGeom>
          </p:spPr>
        </p:pic>
        <p:pic>
          <p:nvPicPr>
            <p:cNvPr id="127" name="Picture 126">
              <a:extLst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b="27842"/>
            <a:stretch/>
          </p:blipFill>
          <p:spPr>
            <a:xfrm rot="5400000">
              <a:off x="899534" y="1847878"/>
              <a:ext cx="1894139" cy="21819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9"/>
            <a:stretch/>
          </p:blipFill>
          <p:spPr>
            <a:xfrm>
              <a:off x="755648" y="2365358"/>
              <a:ext cx="1957358" cy="34911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771" y="2432806"/>
              <a:ext cx="3069886" cy="3646417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250" y="4604458"/>
              <a:ext cx="868452" cy="1052373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95"/>
            <a:stretch/>
          </p:blipFill>
          <p:spPr>
            <a:xfrm>
              <a:off x="6509217" y="3306116"/>
              <a:ext cx="1879133" cy="255034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2" name="Group 401"/>
          <p:cNvGrpSpPr/>
          <p:nvPr/>
        </p:nvGrpSpPr>
        <p:grpSpPr>
          <a:xfrm>
            <a:off x="2295406" y="2193478"/>
            <a:ext cx="6092945" cy="3915005"/>
            <a:chOff x="2295406" y="2193478"/>
            <a:chExt cx="6092945" cy="3915005"/>
          </a:xfrm>
        </p:grpSpPr>
        <p:grpSp>
          <p:nvGrpSpPr>
            <p:cNvPr id="253" name="Group 252"/>
            <p:cNvGrpSpPr/>
            <p:nvPr/>
          </p:nvGrpSpPr>
          <p:grpSpPr>
            <a:xfrm>
              <a:off x="2295406" y="2209180"/>
              <a:ext cx="6092945" cy="3893169"/>
              <a:chOff x="2295405" y="2195138"/>
              <a:chExt cx="6092945" cy="3893169"/>
            </a:xfrm>
          </p:grpSpPr>
          <p:pic>
            <p:nvPicPr>
              <p:cNvPr id="254" name="Picture 25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6"/>
              <a:stretch/>
            </p:blipFill>
            <p:spPr>
              <a:xfrm flipH="1">
                <a:off x="5151706" y="3218514"/>
                <a:ext cx="3230294" cy="2869793"/>
              </a:xfrm>
              <a:prstGeom prst="rect">
                <a:avLst/>
              </a:prstGeom>
            </p:spPr>
          </p:pic>
          <p:pic>
            <p:nvPicPr>
              <p:cNvPr id="255" name="Picture 25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98" b="-558"/>
              <a:stretch/>
            </p:blipFill>
            <p:spPr>
              <a:xfrm rot="16200000">
                <a:off x="3123810" y="1366733"/>
                <a:ext cx="3875792" cy="5532602"/>
              </a:xfrm>
              <a:prstGeom prst="rect">
                <a:avLst/>
              </a:prstGeom>
            </p:spPr>
          </p:pic>
          <p:pic>
            <p:nvPicPr>
              <p:cNvPr id="256" name="Picture 25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2" r="62612" b="70849"/>
              <a:stretch/>
            </p:blipFill>
            <p:spPr>
              <a:xfrm flipH="1">
                <a:off x="7434400" y="3218514"/>
                <a:ext cx="953950" cy="836580"/>
              </a:xfrm>
              <a:prstGeom prst="rect">
                <a:avLst/>
              </a:prstGeom>
            </p:spPr>
          </p:pic>
        </p:grpSp>
        <p:grpSp>
          <p:nvGrpSpPr>
            <p:cNvPr id="257" name="Group 256"/>
            <p:cNvGrpSpPr/>
            <p:nvPr/>
          </p:nvGrpSpPr>
          <p:grpSpPr>
            <a:xfrm>
              <a:off x="2443909" y="2193478"/>
              <a:ext cx="4770727" cy="3915005"/>
              <a:chOff x="3597761" y="2163530"/>
              <a:chExt cx="4770727" cy="3915005"/>
            </a:xfrm>
          </p:grpSpPr>
          <p:sp>
            <p:nvSpPr>
              <p:cNvPr id="258" name="Rectangle 257"/>
              <p:cNvSpPr/>
              <p:nvPr/>
            </p:nvSpPr>
            <p:spPr>
              <a:xfrm>
                <a:off x="4283478" y="2163530"/>
                <a:ext cx="3979844" cy="637849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u="sng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A Graph to Show the Healthy Weight of a Kitten Aged up to Twenty Weeks</a:t>
                </a:r>
              </a:p>
            </p:txBody>
          </p:sp>
          <p:cxnSp>
            <p:nvCxnSpPr>
              <p:cNvPr id="259" name="Straight Connector 258"/>
              <p:cNvCxnSpPr>
                <a:cxnSpLocks/>
              </p:cNvCxnSpPr>
              <p:nvPr/>
            </p:nvCxnSpPr>
            <p:spPr>
              <a:xfrm>
                <a:off x="4283479" y="2819297"/>
                <a:ext cx="0" cy="27604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>
                <a:cxnSpLocks/>
              </p:cNvCxnSpPr>
              <p:nvPr/>
            </p:nvCxnSpPr>
            <p:spPr>
              <a:xfrm flipH="1">
                <a:off x="4189995" y="5478184"/>
                <a:ext cx="40777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>
                <a:cxnSpLocks/>
              </p:cNvCxnSpPr>
              <p:nvPr/>
            </p:nvCxnSpPr>
            <p:spPr>
              <a:xfrm rot="16200000" flipH="1">
                <a:off x="5470048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>
                <a:cxnSpLocks/>
              </p:cNvCxnSpPr>
              <p:nvPr/>
            </p:nvCxnSpPr>
            <p:spPr>
              <a:xfrm rot="16200000" flipH="1">
                <a:off x="526059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>
                <a:cxnSpLocks/>
              </p:cNvCxnSpPr>
              <p:nvPr/>
            </p:nvCxnSpPr>
            <p:spPr>
              <a:xfrm rot="16200000" flipH="1">
                <a:off x="5051146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>
                <a:cxnSpLocks/>
              </p:cNvCxnSpPr>
              <p:nvPr/>
            </p:nvCxnSpPr>
            <p:spPr>
              <a:xfrm rot="16200000" flipH="1">
                <a:off x="4841695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>
                <a:cxnSpLocks/>
              </p:cNvCxnSpPr>
              <p:nvPr/>
            </p:nvCxnSpPr>
            <p:spPr>
              <a:xfrm rot="16200000" flipH="1">
                <a:off x="4632244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>
                <a:cxnSpLocks/>
              </p:cNvCxnSpPr>
              <p:nvPr/>
            </p:nvCxnSpPr>
            <p:spPr>
              <a:xfrm rot="16200000" flipH="1">
                <a:off x="4422793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>
                <a:cxnSpLocks/>
              </p:cNvCxnSpPr>
              <p:nvPr/>
            </p:nvCxnSpPr>
            <p:spPr>
              <a:xfrm rot="16200000" flipH="1">
                <a:off x="421334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>
                <a:cxnSpLocks/>
              </p:cNvCxnSpPr>
              <p:nvPr/>
            </p:nvCxnSpPr>
            <p:spPr>
              <a:xfrm rot="16200000" flipH="1">
                <a:off x="4003891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>
                <a:cxnSpLocks/>
              </p:cNvCxnSpPr>
              <p:nvPr/>
            </p:nvCxnSpPr>
            <p:spPr>
              <a:xfrm rot="16200000" flipH="1">
                <a:off x="3794440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>
                <a:cxnSpLocks/>
              </p:cNvCxnSpPr>
              <p:nvPr/>
            </p:nvCxnSpPr>
            <p:spPr>
              <a:xfrm rot="16200000" flipH="1">
                <a:off x="3584989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>
                <a:cxnSpLocks/>
              </p:cNvCxnSpPr>
              <p:nvPr/>
            </p:nvCxnSpPr>
            <p:spPr>
              <a:xfrm rot="16200000" flipH="1">
                <a:off x="3375538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cxnSpLocks/>
              </p:cNvCxnSpPr>
              <p:nvPr/>
            </p:nvCxnSpPr>
            <p:spPr>
              <a:xfrm rot="16200000" flipH="1">
                <a:off x="3166087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Rectangle 272"/>
              <p:cNvSpPr/>
              <p:nvPr/>
            </p:nvSpPr>
            <p:spPr>
              <a:xfrm rot="16200000">
                <a:off x="2756907" y="3955387"/>
                <a:ext cx="207333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Weight in kg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789610" y="4078080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1.0</a:t>
                </a:r>
              </a:p>
            </p:txBody>
          </p:sp>
          <p:cxnSp>
            <p:nvCxnSpPr>
              <p:cNvPr id="275" name="Straight Connector 274"/>
              <p:cNvCxnSpPr>
                <a:cxnSpLocks/>
              </p:cNvCxnSpPr>
              <p:nvPr/>
            </p:nvCxnSpPr>
            <p:spPr>
              <a:xfrm flipH="1">
                <a:off x="4190231" y="5236774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>
                <a:cxnSpLocks/>
              </p:cNvCxnSpPr>
              <p:nvPr/>
            </p:nvCxnSpPr>
            <p:spPr>
              <a:xfrm flipH="1">
                <a:off x="4190231" y="499536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>
                <a:cxnSpLocks/>
              </p:cNvCxnSpPr>
              <p:nvPr/>
            </p:nvCxnSpPr>
            <p:spPr>
              <a:xfrm flipH="1">
                <a:off x="4190231" y="4753946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>
                <a:cxnSpLocks/>
              </p:cNvCxnSpPr>
              <p:nvPr/>
            </p:nvCxnSpPr>
            <p:spPr>
              <a:xfrm flipH="1">
                <a:off x="4190231" y="415041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3789610" y="5289535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789610" y="3835788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1.2</a:t>
                </a:r>
              </a:p>
            </p:txBody>
          </p:sp>
          <p:cxnSp>
            <p:nvCxnSpPr>
              <p:cNvPr id="281" name="Straight Connector 280"/>
              <p:cNvCxnSpPr>
                <a:cxnSpLocks/>
              </p:cNvCxnSpPr>
              <p:nvPr/>
            </p:nvCxnSpPr>
            <p:spPr>
              <a:xfrm flipH="1">
                <a:off x="4190231" y="463323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>
                <a:cxnSpLocks/>
              </p:cNvCxnSpPr>
              <p:nvPr/>
            </p:nvCxnSpPr>
            <p:spPr>
              <a:xfrm flipH="1">
                <a:off x="4190231" y="4874653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>
                <a:cxnSpLocks/>
              </p:cNvCxnSpPr>
              <p:nvPr/>
            </p:nvCxnSpPr>
            <p:spPr>
              <a:xfrm flipH="1">
                <a:off x="4190231" y="5116067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>
                <a:cxnSpLocks/>
              </p:cNvCxnSpPr>
              <p:nvPr/>
            </p:nvCxnSpPr>
            <p:spPr>
              <a:xfrm flipH="1">
                <a:off x="4190231" y="535748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Rectangle 284"/>
              <p:cNvSpPr/>
              <p:nvPr/>
            </p:nvSpPr>
            <p:spPr>
              <a:xfrm>
                <a:off x="5327233" y="5686907"/>
                <a:ext cx="180322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Age in Weeks</a:t>
                </a:r>
              </a:p>
            </p:txBody>
          </p:sp>
          <p:cxnSp>
            <p:nvCxnSpPr>
              <p:cNvPr id="286" name="Straight Connector 285"/>
              <p:cNvCxnSpPr>
                <a:cxnSpLocks/>
              </p:cNvCxnSpPr>
              <p:nvPr/>
            </p:nvCxnSpPr>
            <p:spPr>
              <a:xfrm rot="5400000" flipH="1">
                <a:off x="444619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cxnSpLocks/>
              </p:cNvCxnSpPr>
              <p:nvPr/>
            </p:nvCxnSpPr>
            <p:spPr>
              <a:xfrm rot="5400000" flipH="1">
                <a:off x="465566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>
                <a:cxnSpLocks/>
              </p:cNvCxnSpPr>
              <p:nvPr/>
            </p:nvCxnSpPr>
            <p:spPr>
              <a:xfrm rot="5400000" flipH="1">
                <a:off x="486512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>
                <a:cxnSpLocks/>
              </p:cNvCxnSpPr>
              <p:nvPr/>
            </p:nvCxnSpPr>
            <p:spPr>
              <a:xfrm rot="5400000" flipH="1">
                <a:off x="528405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Rectangle 289"/>
              <p:cNvSpPr/>
              <p:nvPr/>
            </p:nvSpPr>
            <p:spPr>
              <a:xfrm>
                <a:off x="4192710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4399947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4607184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3</a:t>
                </a: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4814421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4</a:t>
                </a: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5021658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5228895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6</a:t>
                </a: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5436132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7</a:t>
                </a:r>
              </a:p>
            </p:txBody>
          </p:sp>
          <p:cxnSp>
            <p:nvCxnSpPr>
              <p:cNvPr id="297" name="Straight Connector 296"/>
              <p:cNvCxnSpPr>
                <a:cxnSpLocks/>
              </p:cNvCxnSpPr>
              <p:nvPr/>
            </p:nvCxnSpPr>
            <p:spPr>
              <a:xfrm rot="5400000" flipH="1">
                <a:off x="507459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>
                <a:cxnSpLocks/>
              </p:cNvCxnSpPr>
              <p:nvPr/>
            </p:nvCxnSpPr>
            <p:spPr>
              <a:xfrm rot="5400000" flipH="1">
                <a:off x="549352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/>
              <p:cNvSpPr/>
              <p:nvPr/>
            </p:nvSpPr>
            <p:spPr>
              <a:xfrm>
                <a:off x="3789610" y="4320372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0.8</a:t>
                </a: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789610" y="4804956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0.4</a:t>
                </a: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3789610" y="4562664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0.6</a:t>
                </a: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789610" y="5047248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0.2</a:t>
                </a:r>
              </a:p>
            </p:txBody>
          </p:sp>
          <p:cxnSp>
            <p:nvCxnSpPr>
              <p:cNvPr id="303" name="Straight Connector 302"/>
              <p:cNvCxnSpPr>
                <a:cxnSpLocks/>
              </p:cNvCxnSpPr>
              <p:nvPr/>
            </p:nvCxnSpPr>
            <p:spPr>
              <a:xfrm flipH="1">
                <a:off x="4190231" y="4512532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>
                <a:cxnSpLocks/>
              </p:cNvCxnSpPr>
              <p:nvPr/>
            </p:nvCxnSpPr>
            <p:spPr>
              <a:xfrm flipH="1">
                <a:off x="4190231" y="439182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>
                <a:cxnSpLocks/>
              </p:cNvCxnSpPr>
              <p:nvPr/>
            </p:nvCxnSpPr>
            <p:spPr>
              <a:xfrm flipH="1">
                <a:off x="4190231" y="427111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Oval 305"/>
              <p:cNvSpPr/>
              <p:nvPr/>
            </p:nvSpPr>
            <p:spPr>
              <a:xfrm>
                <a:off x="4260384" y="521503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>
                <a:cxnSpLocks/>
              </p:cNvCxnSpPr>
              <p:nvPr/>
            </p:nvCxnSpPr>
            <p:spPr>
              <a:xfrm flipV="1">
                <a:off x="4281488" y="4874419"/>
                <a:ext cx="631031" cy="36433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>
                <a:cxnSpLocks/>
              </p:cNvCxnSpPr>
              <p:nvPr/>
            </p:nvCxnSpPr>
            <p:spPr>
              <a:xfrm flipH="1">
                <a:off x="4190231" y="4029704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>
                <a:cxnSpLocks/>
              </p:cNvCxnSpPr>
              <p:nvPr/>
            </p:nvCxnSpPr>
            <p:spPr>
              <a:xfrm flipH="1">
                <a:off x="4190231" y="3908997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cxnSpLocks/>
              </p:cNvCxnSpPr>
              <p:nvPr/>
            </p:nvCxnSpPr>
            <p:spPr>
              <a:xfrm flipH="1">
                <a:off x="4190231" y="378829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>
                <a:cxnSpLocks/>
              </p:cNvCxnSpPr>
              <p:nvPr/>
            </p:nvCxnSpPr>
            <p:spPr>
              <a:xfrm flipH="1">
                <a:off x="4190231" y="3667583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>
                <a:cxnSpLocks/>
              </p:cNvCxnSpPr>
              <p:nvPr/>
            </p:nvCxnSpPr>
            <p:spPr>
              <a:xfrm flipH="1">
                <a:off x="4190231" y="3546876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>
                <a:cxnSpLocks/>
              </p:cNvCxnSpPr>
              <p:nvPr/>
            </p:nvCxnSpPr>
            <p:spPr>
              <a:xfrm flipH="1">
                <a:off x="4190231" y="342616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cxnSpLocks/>
              </p:cNvCxnSpPr>
              <p:nvPr/>
            </p:nvCxnSpPr>
            <p:spPr>
              <a:xfrm flipH="1">
                <a:off x="4190231" y="3305462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>
                <a:cxnSpLocks/>
              </p:cNvCxnSpPr>
              <p:nvPr/>
            </p:nvCxnSpPr>
            <p:spPr>
              <a:xfrm flipH="1">
                <a:off x="4190231" y="318475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>
                <a:cxnSpLocks/>
              </p:cNvCxnSpPr>
              <p:nvPr/>
            </p:nvCxnSpPr>
            <p:spPr>
              <a:xfrm flipH="1">
                <a:off x="4190231" y="3064048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>
                <a:cxnSpLocks/>
              </p:cNvCxnSpPr>
              <p:nvPr/>
            </p:nvCxnSpPr>
            <p:spPr>
              <a:xfrm flipH="1">
                <a:off x="4190231" y="294334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>
                <a:cxnSpLocks/>
              </p:cNvCxnSpPr>
              <p:nvPr/>
            </p:nvCxnSpPr>
            <p:spPr>
              <a:xfrm flipH="1">
                <a:off x="4190231" y="2822634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Rectangle 318"/>
              <p:cNvSpPr/>
              <p:nvPr/>
            </p:nvSpPr>
            <p:spPr>
              <a:xfrm>
                <a:off x="3789610" y="3593496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1.4</a:t>
                </a: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3789610" y="3351204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1.6</a:t>
                </a: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3789610" y="3108912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1.8</a:t>
                </a: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3789610" y="2866620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2.0</a:t>
                </a: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789610" y="2624328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2.2</a:t>
                </a:r>
              </a:p>
            </p:txBody>
          </p:sp>
          <p:cxnSp>
            <p:nvCxnSpPr>
              <p:cNvPr id="324" name="Straight Connector 323"/>
              <p:cNvCxnSpPr>
                <a:cxnSpLocks/>
              </p:cNvCxnSpPr>
              <p:nvPr/>
            </p:nvCxnSpPr>
            <p:spPr>
              <a:xfrm flipH="1">
                <a:off x="4283478" y="5236828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>
                <a:cxnSpLocks/>
              </p:cNvCxnSpPr>
              <p:nvPr/>
            </p:nvCxnSpPr>
            <p:spPr>
              <a:xfrm flipH="1">
                <a:off x="4283478" y="5357504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cxnSpLocks/>
              </p:cNvCxnSpPr>
              <p:nvPr/>
            </p:nvCxnSpPr>
            <p:spPr>
              <a:xfrm flipH="1">
                <a:off x="4283478" y="5116152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>
                <a:cxnSpLocks/>
              </p:cNvCxnSpPr>
              <p:nvPr/>
            </p:nvCxnSpPr>
            <p:spPr>
              <a:xfrm flipH="1">
                <a:off x="4283478" y="4995476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>
                <a:cxnSpLocks/>
              </p:cNvCxnSpPr>
              <p:nvPr/>
            </p:nvCxnSpPr>
            <p:spPr>
              <a:xfrm flipH="1">
                <a:off x="4283478" y="4874800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>
                <a:cxnSpLocks/>
              </p:cNvCxnSpPr>
              <p:nvPr/>
            </p:nvCxnSpPr>
            <p:spPr>
              <a:xfrm flipH="1">
                <a:off x="4283478" y="4754124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>
                <a:cxnSpLocks/>
              </p:cNvCxnSpPr>
              <p:nvPr/>
            </p:nvCxnSpPr>
            <p:spPr>
              <a:xfrm flipH="1">
                <a:off x="4283478" y="4633448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>
                <a:cxnSpLocks/>
              </p:cNvCxnSpPr>
              <p:nvPr/>
            </p:nvCxnSpPr>
            <p:spPr>
              <a:xfrm flipH="1">
                <a:off x="4283478" y="4512772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>
                <a:cxnSpLocks/>
              </p:cNvCxnSpPr>
              <p:nvPr/>
            </p:nvCxnSpPr>
            <p:spPr>
              <a:xfrm flipH="1">
                <a:off x="4283478" y="4392096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>
                <a:cxnSpLocks/>
              </p:cNvCxnSpPr>
              <p:nvPr/>
            </p:nvCxnSpPr>
            <p:spPr>
              <a:xfrm flipH="1">
                <a:off x="4283478" y="4271420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>
                <a:cxnSpLocks/>
              </p:cNvCxnSpPr>
              <p:nvPr/>
            </p:nvCxnSpPr>
            <p:spPr>
              <a:xfrm flipH="1">
                <a:off x="4283478" y="4150744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/>
              <p:cNvCxnSpPr>
                <a:cxnSpLocks/>
              </p:cNvCxnSpPr>
              <p:nvPr/>
            </p:nvCxnSpPr>
            <p:spPr>
              <a:xfrm flipH="1">
                <a:off x="4283478" y="4030068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/>
              <p:cNvCxnSpPr>
                <a:cxnSpLocks/>
              </p:cNvCxnSpPr>
              <p:nvPr/>
            </p:nvCxnSpPr>
            <p:spPr>
              <a:xfrm flipH="1">
                <a:off x="4283478" y="3909392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>
                <a:cxnSpLocks/>
              </p:cNvCxnSpPr>
              <p:nvPr/>
            </p:nvCxnSpPr>
            <p:spPr>
              <a:xfrm flipH="1">
                <a:off x="4283478" y="2823308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>
                <a:cxnSpLocks/>
              </p:cNvCxnSpPr>
              <p:nvPr/>
            </p:nvCxnSpPr>
            <p:spPr>
              <a:xfrm flipH="1">
                <a:off x="4283478" y="3788716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>
                <a:cxnSpLocks/>
              </p:cNvCxnSpPr>
              <p:nvPr/>
            </p:nvCxnSpPr>
            <p:spPr>
              <a:xfrm flipH="1">
                <a:off x="4283478" y="3668040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>
                <a:cxnSpLocks/>
              </p:cNvCxnSpPr>
              <p:nvPr/>
            </p:nvCxnSpPr>
            <p:spPr>
              <a:xfrm flipH="1">
                <a:off x="4283478" y="3547364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>
                <a:cxnSpLocks/>
              </p:cNvCxnSpPr>
              <p:nvPr/>
            </p:nvCxnSpPr>
            <p:spPr>
              <a:xfrm flipH="1">
                <a:off x="4283478" y="3426688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>
                <a:cxnSpLocks/>
              </p:cNvCxnSpPr>
              <p:nvPr/>
            </p:nvCxnSpPr>
            <p:spPr>
              <a:xfrm flipH="1">
                <a:off x="4283478" y="3306012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>
                <a:cxnSpLocks/>
              </p:cNvCxnSpPr>
              <p:nvPr/>
            </p:nvCxnSpPr>
            <p:spPr>
              <a:xfrm flipH="1">
                <a:off x="4283478" y="3185336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>
                <a:cxnSpLocks/>
              </p:cNvCxnSpPr>
              <p:nvPr/>
            </p:nvCxnSpPr>
            <p:spPr>
              <a:xfrm flipH="1">
                <a:off x="4283478" y="3064660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>
                <a:cxnSpLocks/>
              </p:cNvCxnSpPr>
              <p:nvPr/>
            </p:nvCxnSpPr>
            <p:spPr>
              <a:xfrm flipH="1">
                <a:off x="4283478" y="2943984"/>
                <a:ext cx="398422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6" name="Rectangle 345"/>
              <p:cNvSpPr/>
              <p:nvPr/>
            </p:nvSpPr>
            <p:spPr>
              <a:xfrm>
                <a:off x="5643369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8</a:t>
                </a:r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5850606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9</a:t>
                </a: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6057843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10</a:t>
                </a: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6265080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11</a:t>
                </a: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6472317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12</a:t>
                </a: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6679554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13</a:t>
                </a: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6886791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14</a:t>
                </a: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7094028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15</a:t>
                </a: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7301265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16</a:t>
                </a: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7508502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17</a:t>
                </a: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7715739" y="5474626"/>
                <a:ext cx="210331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18</a:t>
                </a: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7950920" y="5474626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19</a:t>
                </a: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8158157" y="5474626"/>
                <a:ext cx="210331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20</a:t>
                </a:r>
              </a:p>
            </p:txBody>
          </p:sp>
          <p:cxnSp>
            <p:nvCxnSpPr>
              <p:cNvPr id="359" name="Straight Connector 358"/>
              <p:cNvCxnSpPr>
                <a:cxnSpLocks/>
              </p:cNvCxnSpPr>
              <p:nvPr/>
            </p:nvCxnSpPr>
            <p:spPr>
              <a:xfrm rot="5400000" flipH="1">
                <a:off x="570298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>
                <a:cxnSpLocks/>
              </p:cNvCxnSpPr>
              <p:nvPr/>
            </p:nvCxnSpPr>
            <p:spPr>
              <a:xfrm rot="5400000" flipH="1">
                <a:off x="591245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/>
              <p:cNvCxnSpPr>
                <a:cxnSpLocks/>
              </p:cNvCxnSpPr>
              <p:nvPr/>
            </p:nvCxnSpPr>
            <p:spPr>
              <a:xfrm rot="5400000" flipH="1">
                <a:off x="612191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>
                <a:cxnSpLocks/>
              </p:cNvCxnSpPr>
              <p:nvPr/>
            </p:nvCxnSpPr>
            <p:spPr>
              <a:xfrm rot="5400000" flipH="1">
                <a:off x="654084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>
                <a:cxnSpLocks/>
              </p:cNvCxnSpPr>
              <p:nvPr/>
            </p:nvCxnSpPr>
            <p:spPr>
              <a:xfrm rot="5400000" flipH="1">
                <a:off x="633138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>
                <a:cxnSpLocks/>
              </p:cNvCxnSpPr>
              <p:nvPr/>
            </p:nvCxnSpPr>
            <p:spPr>
              <a:xfrm rot="5400000" flipH="1">
                <a:off x="675031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>
                <a:cxnSpLocks/>
              </p:cNvCxnSpPr>
              <p:nvPr/>
            </p:nvCxnSpPr>
            <p:spPr>
              <a:xfrm rot="5400000" flipH="1">
                <a:off x="695977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>
                <a:cxnSpLocks/>
              </p:cNvCxnSpPr>
              <p:nvPr/>
            </p:nvCxnSpPr>
            <p:spPr>
              <a:xfrm rot="5400000" flipH="1">
                <a:off x="716924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>
                <a:cxnSpLocks/>
              </p:cNvCxnSpPr>
              <p:nvPr/>
            </p:nvCxnSpPr>
            <p:spPr>
              <a:xfrm rot="5400000" flipH="1">
                <a:off x="737870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>
                <a:cxnSpLocks/>
              </p:cNvCxnSpPr>
              <p:nvPr/>
            </p:nvCxnSpPr>
            <p:spPr>
              <a:xfrm rot="5400000" flipH="1">
                <a:off x="7797638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>
                <a:cxnSpLocks/>
              </p:cNvCxnSpPr>
              <p:nvPr/>
            </p:nvCxnSpPr>
            <p:spPr>
              <a:xfrm rot="5400000" flipH="1">
                <a:off x="758817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>
                <a:cxnSpLocks/>
              </p:cNvCxnSpPr>
              <p:nvPr/>
            </p:nvCxnSpPr>
            <p:spPr>
              <a:xfrm rot="5400000" flipH="1">
                <a:off x="8007103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>
                <a:cxnSpLocks/>
              </p:cNvCxnSpPr>
              <p:nvPr/>
            </p:nvCxnSpPr>
            <p:spPr>
              <a:xfrm rot="5400000" flipH="1">
                <a:off x="8216577" y="5524930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>
                <a:cxnSpLocks/>
              </p:cNvCxnSpPr>
              <p:nvPr/>
            </p:nvCxnSpPr>
            <p:spPr>
              <a:xfrm rot="16200000" flipH="1">
                <a:off x="5679499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>
                <a:cxnSpLocks/>
              </p:cNvCxnSpPr>
              <p:nvPr/>
            </p:nvCxnSpPr>
            <p:spPr>
              <a:xfrm rot="16200000" flipH="1">
                <a:off x="5888950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>
                <a:cxnSpLocks/>
              </p:cNvCxnSpPr>
              <p:nvPr/>
            </p:nvCxnSpPr>
            <p:spPr>
              <a:xfrm rot="16200000" flipH="1">
                <a:off x="6098401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>
                <a:cxnSpLocks/>
              </p:cNvCxnSpPr>
              <p:nvPr/>
            </p:nvCxnSpPr>
            <p:spPr>
              <a:xfrm rot="16200000" flipH="1">
                <a:off x="6307852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>
                <a:cxnSpLocks/>
              </p:cNvCxnSpPr>
              <p:nvPr/>
            </p:nvCxnSpPr>
            <p:spPr>
              <a:xfrm rot="16200000" flipH="1">
                <a:off x="6517303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>
                <a:cxnSpLocks/>
              </p:cNvCxnSpPr>
              <p:nvPr/>
            </p:nvCxnSpPr>
            <p:spPr>
              <a:xfrm rot="16200000" flipH="1">
                <a:off x="6726753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>
                <a:cxnSpLocks/>
              </p:cNvCxnSpPr>
              <p:nvPr/>
            </p:nvCxnSpPr>
            <p:spPr>
              <a:xfrm rot="16200000" flipH="1">
                <a:off x="6938720" y="4151201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/>
              <p:cNvSpPr/>
              <p:nvPr/>
            </p:nvSpPr>
            <p:spPr>
              <a:xfrm>
                <a:off x="4888861" y="484985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5726566" y="448967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6148502" y="424995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6562038" y="388918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8242678" y="292125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84" name="Straight Connector 383"/>
              <p:cNvCxnSpPr>
                <a:cxnSpLocks/>
              </p:cNvCxnSpPr>
              <p:nvPr/>
            </p:nvCxnSpPr>
            <p:spPr>
              <a:xfrm flipV="1">
                <a:off x="4912519" y="4514850"/>
                <a:ext cx="838200" cy="3595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>
                <a:cxnSpLocks/>
              </p:cNvCxnSpPr>
              <p:nvPr/>
            </p:nvCxnSpPr>
            <p:spPr>
              <a:xfrm flipV="1">
                <a:off x="5750719" y="4271963"/>
                <a:ext cx="419100" cy="2405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>
                <a:cxnSpLocks/>
              </p:cNvCxnSpPr>
              <p:nvPr/>
            </p:nvCxnSpPr>
            <p:spPr>
              <a:xfrm flipV="1">
                <a:off x="6172200" y="3910013"/>
                <a:ext cx="416719" cy="3619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>
                <a:cxnSpLocks/>
              </p:cNvCxnSpPr>
              <p:nvPr/>
            </p:nvCxnSpPr>
            <p:spPr>
              <a:xfrm flipV="1">
                <a:off x="6586538" y="2943225"/>
                <a:ext cx="1678781" cy="9667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8" name="Oval 387"/>
              <p:cNvSpPr/>
              <p:nvPr/>
            </p:nvSpPr>
            <p:spPr>
              <a:xfrm>
                <a:off x="8032216" y="304291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822592" y="316515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7613191" y="328426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7401310" y="340583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7192372" y="352715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983068" y="364484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6774716" y="37661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6356436" y="407048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5939418" y="436896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5519869" y="457836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5310418" y="46713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97539" y="476502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4682065" y="4973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4472474" y="509678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03" name="Group 402"/>
          <p:cNvGrpSpPr/>
          <p:nvPr/>
        </p:nvGrpSpPr>
        <p:grpSpPr>
          <a:xfrm rot="19800000">
            <a:off x="839371" y="2083296"/>
            <a:ext cx="2054425" cy="2054425"/>
            <a:chOff x="2462008" y="2860660"/>
            <a:chExt cx="2054425" cy="2054425"/>
          </a:xfrm>
        </p:grpSpPr>
        <p:sp>
          <p:nvSpPr>
            <p:cNvPr id="404" name="Oval 403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2463992" y="3426208"/>
              <a:ext cx="20504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Use the line</a:t>
              </a:r>
              <a:br>
                <a:rPr lang="en-GB" dirty="0"/>
              </a:br>
              <a:r>
                <a:rPr lang="en-GB" dirty="0"/>
                <a:t>graph to answer these questions.</a:t>
              </a:r>
            </a:p>
          </p:txBody>
        </p:sp>
      </p:grpSp>
      <p:sp>
        <p:nvSpPr>
          <p:cNvPr id="406" name="Rectangle 405"/>
          <p:cNvSpPr/>
          <p:nvPr/>
        </p:nvSpPr>
        <p:spPr>
          <a:xfrm>
            <a:off x="755650" y="14239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kilograms will a healthy kitten weigh at eight weeks old? </a:t>
            </a:r>
          </a:p>
        </p:txBody>
      </p:sp>
      <p:sp>
        <p:nvSpPr>
          <p:cNvPr id="407" name="Rectangle 406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much weight will a healthy kitten put on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between ten and fourteen weeks of age? 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755650" y="14239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weeks old will a healthy kitten be when it weighs 2kg? 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755650" y="142397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How many weeks old will a healthy kitten be when it weighs 0.6kg?</a:t>
            </a:r>
          </a:p>
        </p:txBody>
      </p:sp>
      <p:grpSp>
        <p:nvGrpSpPr>
          <p:cNvPr id="410" name="Group 409"/>
          <p:cNvGrpSpPr/>
          <p:nvPr/>
        </p:nvGrpSpPr>
        <p:grpSpPr>
          <a:xfrm rot="900000">
            <a:off x="6997760" y="2135463"/>
            <a:ext cx="1299457" cy="1299457"/>
            <a:chOff x="195543" y="2404067"/>
            <a:chExt cx="1299457" cy="1299457"/>
          </a:xfrm>
        </p:grpSpPr>
        <p:sp>
          <p:nvSpPr>
            <p:cNvPr id="411" name="Oval 410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0.8kg</a:t>
              </a:r>
            </a:p>
          </p:txBody>
        </p:sp>
      </p:grpSp>
      <p:grpSp>
        <p:nvGrpSpPr>
          <p:cNvPr id="413" name="Group 412"/>
          <p:cNvGrpSpPr/>
          <p:nvPr/>
        </p:nvGrpSpPr>
        <p:grpSpPr>
          <a:xfrm rot="900000">
            <a:off x="6997760" y="2135463"/>
            <a:ext cx="1299457" cy="1299457"/>
            <a:chOff x="195543" y="2404067"/>
            <a:chExt cx="1299457" cy="1299457"/>
          </a:xfrm>
        </p:grpSpPr>
        <p:sp>
          <p:nvSpPr>
            <p:cNvPr id="414" name="Oval 413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0.5kg</a:t>
              </a:r>
            </a:p>
          </p:txBody>
        </p:sp>
      </p:grpSp>
      <p:grpSp>
        <p:nvGrpSpPr>
          <p:cNvPr id="416" name="Group 415"/>
          <p:cNvGrpSpPr/>
          <p:nvPr/>
        </p:nvGrpSpPr>
        <p:grpSpPr>
          <a:xfrm rot="900000">
            <a:off x="6997760" y="2135463"/>
            <a:ext cx="1299457" cy="1299457"/>
            <a:chOff x="195543" y="2404067"/>
            <a:chExt cx="1299457" cy="1299457"/>
          </a:xfrm>
        </p:grpSpPr>
        <p:sp>
          <p:nvSpPr>
            <p:cNvPr id="417" name="Oval 416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270165" y="2842593"/>
              <a:ext cx="1150212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19 weeks</a:t>
              </a:r>
            </a:p>
          </p:txBody>
        </p:sp>
      </p:grpSp>
      <p:grpSp>
        <p:nvGrpSpPr>
          <p:cNvPr id="419" name="Group 418"/>
          <p:cNvGrpSpPr/>
          <p:nvPr/>
        </p:nvGrpSpPr>
        <p:grpSpPr>
          <a:xfrm rot="900000">
            <a:off x="6997760" y="2135463"/>
            <a:ext cx="1299457" cy="1299457"/>
            <a:chOff x="195543" y="2404067"/>
            <a:chExt cx="1299457" cy="1299457"/>
          </a:xfrm>
        </p:grpSpPr>
        <p:sp>
          <p:nvSpPr>
            <p:cNvPr id="420" name="Oval 419"/>
            <p:cNvSpPr/>
            <p:nvPr/>
          </p:nvSpPr>
          <p:spPr>
            <a:xfrm>
              <a:off x="195543" y="2404067"/>
              <a:ext cx="1299457" cy="12994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270165" y="2565594"/>
              <a:ext cx="1150212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5 and a half weeks old</a:t>
              </a:r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3127444" y="4542417"/>
            <a:ext cx="1469510" cy="961027"/>
            <a:chOff x="3127444" y="4542417"/>
            <a:chExt cx="1469510" cy="961027"/>
          </a:xfrm>
        </p:grpSpPr>
        <p:cxnSp>
          <p:nvCxnSpPr>
            <p:cNvPr id="425" name="Straight Arrow Connector 424"/>
            <p:cNvCxnSpPr>
              <a:cxnSpLocks/>
            </p:cNvCxnSpPr>
            <p:nvPr/>
          </p:nvCxnSpPr>
          <p:spPr>
            <a:xfrm flipV="1">
              <a:off x="4596954" y="4542817"/>
              <a:ext cx="0" cy="96062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Arrow Connector 425"/>
            <p:cNvCxnSpPr>
              <a:cxnSpLocks/>
            </p:cNvCxnSpPr>
            <p:nvPr/>
          </p:nvCxnSpPr>
          <p:spPr>
            <a:xfrm flipH="1">
              <a:off x="3127444" y="4542417"/>
              <a:ext cx="146887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9" name="Group 438"/>
          <p:cNvGrpSpPr/>
          <p:nvPr/>
        </p:nvGrpSpPr>
        <p:grpSpPr>
          <a:xfrm>
            <a:off x="3076366" y="3697531"/>
            <a:ext cx="2779685" cy="1803460"/>
            <a:chOff x="3076366" y="3697531"/>
            <a:chExt cx="2779685" cy="1803460"/>
          </a:xfrm>
        </p:grpSpPr>
        <p:cxnSp>
          <p:nvCxnSpPr>
            <p:cNvPr id="423" name="Straight Arrow Connector 422"/>
            <p:cNvCxnSpPr>
              <a:cxnSpLocks/>
            </p:cNvCxnSpPr>
            <p:nvPr/>
          </p:nvCxnSpPr>
          <p:spPr>
            <a:xfrm flipV="1">
              <a:off x="5014811" y="4310780"/>
              <a:ext cx="0" cy="119021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Arrow Connector 423"/>
            <p:cNvCxnSpPr>
              <a:cxnSpLocks/>
            </p:cNvCxnSpPr>
            <p:nvPr/>
          </p:nvCxnSpPr>
          <p:spPr>
            <a:xfrm flipH="1">
              <a:off x="3133450" y="4300178"/>
              <a:ext cx="188602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Left Bracket 426"/>
            <p:cNvSpPr/>
            <p:nvPr/>
          </p:nvSpPr>
          <p:spPr>
            <a:xfrm>
              <a:off x="3076366" y="3697766"/>
              <a:ext cx="45719" cy="602412"/>
            </a:xfrm>
            <a:prstGeom prst="leftBracket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5" name="Straight Arrow Connector 434"/>
            <p:cNvCxnSpPr>
              <a:cxnSpLocks/>
            </p:cNvCxnSpPr>
            <p:nvPr/>
          </p:nvCxnSpPr>
          <p:spPr>
            <a:xfrm flipV="1">
              <a:off x="5852630" y="3706238"/>
              <a:ext cx="0" cy="179323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/>
            <p:cNvCxnSpPr>
              <a:cxnSpLocks/>
            </p:cNvCxnSpPr>
            <p:nvPr/>
          </p:nvCxnSpPr>
          <p:spPr>
            <a:xfrm flipH="1">
              <a:off x="3129626" y="3697531"/>
              <a:ext cx="27264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9" name="Group 448"/>
          <p:cNvGrpSpPr/>
          <p:nvPr/>
        </p:nvGrpSpPr>
        <p:grpSpPr>
          <a:xfrm>
            <a:off x="3135139" y="3087643"/>
            <a:ext cx="3764756" cy="2418212"/>
            <a:chOff x="3135139" y="3087643"/>
            <a:chExt cx="3764756" cy="2418212"/>
          </a:xfrm>
        </p:grpSpPr>
        <p:cxnSp>
          <p:nvCxnSpPr>
            <p:cNvPr id="444" name="Straight Arrow Connector 443"/>
            <p:cNvCxnSpPr>
              <a:cxnSpLocks/>
            </p:cNvCxnSpPr>
            <p:nvPr/>
          </p:nvCxnSpPr>
          <p:spPr>
            <a:xfrm>
              <a:off x="6898085" y="3092382"/>
              <a:ext cx="0" cy="241347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Arrow Connector 444"/>
            <p:cNvCxnSpPr>
              <a:cxnSpLocks/>
            </p:cNvCxnSpPr>
            <p:nvPr/>
          </p:nvCxnSpPr>
          <p:spPr>
            <a:xfrm>
              <a:off x="3135139" y="3087643"/>
              <a:ext cx="376475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Group 455"/>
          <p:cNvGrpSpPr/>
          <p:nvPr/>
        </p:nvGrpSpPr>
        <p:grpSpPr>
          <a:xfrm>
            <a:off x="3135823" y="4782840"/>
            <a:ext cx="935610" cy="723015"/>
            <a:chOff x="3135823" y="4782840"/>
            <a:chExt cx="935610" cy="723015"/>
          </a:xfrm>
        </p:grpSpPr>
        <p:cxnSp>
          <p:nvCxnSpPr>
            <p:cNvPr id="451" name="Straight Arrow Connector 450"/>
            <p:cNvCxnSpPr>
              <a:cxnSpLocks/>
            </p:cNvCxnSpPr>
            <p:nvPr/>
          </p:nvCxnSpPr>
          <p:spPr>
            <a:xfrm>
              <a:off x="4071433" y="4786931"/>
              <a:ext cx="0" cy="718924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/>
            <p:cNvCxnSpPr>
              <a:cxnSpLocks/>
            </p:cNvCxnSpPr>
            <p:nvPr/>
          </p:nvCxnSpPr>
          <p:spPr>
            <a:xfrm>
              <a:off x="3135823" y="4782840"/>
              <a:ext cx="933109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2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6" grpId="0"/>
      <p:bldP spid="406" grpId="1"/>
      <p:bldP spid="407" grpId="0"/>
      <p:bldP spid="407" grpId="1"/>
      <p:bldP spid="408" grpId="0"/>
      <p:bldP spid="408" grpId="1"/>
      <p:bldP spid="4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2854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Finally, Ms Jones shows the children a weight graph which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shows the weight change of two puppies called Cookie and Rover.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7509" y="697112"/>
            <a:ext cx="564898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Puppy Weight Challenge</a:t>
            </a:r>
            <a:endParaRPr lang="en-GB" sz="4000" dirty="0"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749300" y="1981200"/>
            <a:ext cx="7632700" cy="4381500"/>
            <a:chOff x="749300" y="1981200"/>
            <a:chExt cx="7632700" cy="4381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78" b="23168"/>
            <a:stretch/>
          </p:blipFill>
          <p:spPr>
            <a:xfrm>
              <a:off x="749300" y="1981200"/>
              <a:ext cx="7632700" cy="4114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/>
            <a:stretch/>
          </p:blipFill>
          <p:spPr>
            <a:xfrm>
              <a:off x="749300" y="3395506"/>
              <a:ext cx="3296680" cy="187823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39" b="20138"/>
            <a:stretch/>
          </p:blipFill>
          <p:spPr>
            <a:xfrm>
              <a:off x="3687745" y="2573246"/>
              <a:ext cx="4694255" cy="35227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112" y="5113214"/>
              <a:ext cx="598165" cy="5992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755649" y="6112921"/>
              <a:ext cx="7626351" cy="249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749300" y="2209180"/>
            <a:ext cx="6092945" cy="3893169"/>
            <a:chOff x="749300" y="2209180"/>
            <a:chExt cx="6092945" cy="3893169"/>
          </a:xfrm>
        </p:grpSpPr>
        <p:grpSp>
          <p:nvGrpSpPr>
            <p:cNvPr id="23" name="Group 22"/>
            <p:cNvGrpSpPr/>
            <p:nvPr/>
          </p:nvGrpSpPr>
          <p:grpSpPr>
            <a:xfrm flipH="1">
              <a:off x="749300" y="2209180"/>
              <a:ext cx="6092945" cy="3893169"/>
              <a:chOff x="2295406" y="2209180"/>
              <a:chExt cx="6092945" cy="389316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6"/>
              <a:stretch/>
            </p:blipFill>
            <p:spPr>
              <a:xfrm flipH="1">
                <a:off x="5151707" y="3232556"/>
                <a:ext cx="3230294" cy="28697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98" b="-558"/>
              <a:stretch/>
            </p:blipFill>
            <p:spPr>
              <a:xfrm rot="16200000">
                <a:off x="3123811" y="1380775"/>
                <a:ext cx="3875792" cy="553260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2" r="62612" b="70849"/>
              <a:stretch/>
            </p:blipFill>
            <p:spPr>
              <a:xfrm flipH="1">
                <a:off x="7434401" y="3232556"/>
                <a:ext cx="953950" cy="836580"/>
              </a:xfrm>
              <a:prstGeom prst="rect">
                <a:avLst/>
              </a:prstGeom>
            </p:spPr>
          </p:pic>
        </p:grpSp>
        <p:grpSp>
          <p:nvGrpSpPr>
            <p:cNvPr id="169" name="Group 168"/>
            <p:cNvGrpSpPr/>
            <p:nvPr/>
          </p:nvGrpSpPr>
          <p:grpSpPr>
            <a:xfrm>
              <a:off x="1775417" y="2226660"/>
              <a:ext cx="4836946" cy="3864449"/>
              <a:chOff x="1775417" y="2226660"/>
              <a:chExt cx="4836946" cy="3864449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2369724" y="2226660"/>
                <a:ext cx="2722963" cy="637849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u="sng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A Graph to Show the Weight of Two Puppies</a:t>
                </a:r>
              </a:p>
            </p:txBody>
          </p:sp>
          <p:cxnSp>
            <p:nvCxnSpPr>
              <p:cNvPr id="171" name="Straight Connector 170"/>
              <p:cNvCxnSpPr>
                <a:cxnSpLocks/>
              </p:cNvCxnSpPr>
              <p:nvPr/>
            </p:nvCxnSpPr>
            <p:spPr>
              <a:xfrm>
                <a:off x="2365492" y="2834802"/>
                <a:ext cx="0" cy="27604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cxnSpLocks/>
              </p:cNvCxnSpPr>
              <p:nvPr/>
            </p:nvCxnSpPr>
            <p:spPr>
              <a:xfrm rot="16200000" flipH="1">
                <a:off x="3556294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cxnSpLocks/>
              </p:cNvCxnSpPr>
              <p:nvPr/>
            </p:nvCxnSpPr>
            <p:spPr>
              <a:xfrm rot="16200000" flipH="1">
                <a:off x="3346843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cxnSpLocks/>
              </p:cNvCxnSpPr>
              <p:nvPr/>
            </p:nvCxnSpPr>
            <p:spPr>
              <a:xfrm rot="16200000" flipH="1">
                <a:off x="3137392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cxnSpLocks/>
              </p:cNvCxnSpPr>
              <p:nvPr/>
            </p:nvCxnSpPr>
            <p:spPr>
              <a:xfrm rot="16200000" flipH="1">
                <a:off x="2927941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>
                <a:cxnSpLocks/>
              </p:cNvCxnSpPr>
              <p:nvPr/>
            </p:nvCxnSpPr>
            <p:spPr>
              <a:xfrm rot="16200000" flipH="1">
                <a:off x="2718490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>
                <a:cxnSpLocks/>
              </p:cNvCxnSpPr>
              <p:nvPr/>
            </p:nvCxnSpPr>
            <p:spPr>
              <a:xfrm rot="16200000" flipH="1">
                <a:off x="2509039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>
                <a:cxnSpLocks/>
              </p:cNvCxnSpPr>
              <p:nvPr/>
            </p:nvCxnSpPr>
            <p:spPr>
              <a:xfrm rot="16200000" flipH="1">
                <a:off x="2299588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>
                <a:cxnSpLocks/>
              </p:cNvCxnSpPr>
              <p:nvPr/>
            </p:nvCxnSpPr>
            <p:spPr>
              <a:xfrm rot="16200000" flipH="1">
                <a:off x="2090137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>
                <a:cxnSpLocks/>
              </p:cNvCxnSpPr>
              <p:nvPr/>
            </p:nvCxnSpPr>
            <p:spPr>
              <a:xfrm rot="16200000" flipH="1">
                <a:off x="1880686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>
                <a:cxnSpLocks/>
              </p:cNvCxnSpPr>
              <p:nvPr/>
            </p:nvCxnSpPr>
            <p:spPr>
              <a:xfrm rot="16200000" flipH="1">
                <a:off x="1671235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>
                <a:cxnSpLocks/>
              </p:cNvCxnSpPr>
              <p:nvPr/>
            </p:nvCxnSpPr>
            <p:spPr>
              <a:xfrm rot="16200000" flipH="1">
                <a:off x="1461784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>
                <a:cxnSpLocks/>
              </p:cNvCxnSpPr>
              <p:nvPr/>
            </p:nvCxnSpPr>
            <p:spPr>
              <a:xfrm rot="16200000" flipH="1">
                <a:off x="1252333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Rectangle 183"/>
              <p:cNvSpPr/>
              <p:nvPr/>
            </p:nvSpPr>
            <p:spPr>
              <a:xfrm rot="16200000">
                <a:off x="934563" y="3970892"/>
                <a:ext cx="2073335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Weight in kg</a:t>
                </a: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1875856" y="4093585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5</a:t>
                </a:r>
              </a:p>
            </p:txBody>
          </p:sp>
          <p:cxnSp>
            <p:nvCxnSpPr>
              <p:cNvPr id="186" name="Straight Connector 185"/>
              <p:cNvCxnSpPr>
                <a:cxnSpLocks/>
              </p:cNvCxnSpPr>
              <p:nvPr/>
            </p:nvCxnSpPr>
            <p:spPr>
              <a:xfrm flipH="1">
                <a:off x="2276477" y="525227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>
                <a:cxnSpLocks/>
              </p:cNvCxnSpPr>
              <p:nvPr/>
            </p:nvCxnSpPr>
            <p:spPr>
              <a:xfrm flipH="1">
                <a:off x="2276477" y="501086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>
                <a:cxnSpLocks/>
              </p:cNvCxnSpPr>
              <p:nvPr/>
            </p:nvCxnSpPr>
            <p:spPr>
              <a:xfrm flipH="1">
                <a:off x="2276477" y="476945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Rectangle 188"/>
              <p:cNvSpPr/>
              <p:nvPr/>
            </p:nvSpPr>
            <p:spPr>
              <a:xfrm>
                <a:off x="1875856" y="5305040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0</a:t>
                </a: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1875856" y="3851293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6</a:t>
                </a: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2825559" y="5699481"/>
                <a:ext cx="180322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Age in Weeks</a:t>
                </a:r>
              </a:p>
            </p:txBody>
          </p:sp>
          <p:cxnSp>
            <p:nvCxnSpPr>
              <p:cNvPr id="192" name="Straight Connector 191"/>
              <p:cNvCxnSpPr>
                <a:cxnSpLocks/>
              </p:cNvCxnSpPr>
              <p:nvPr/>
            </p:nvCxnSpPr>
            <p:spPr>
              <a:xfrm rot="5400000" flipH="1">
                <a:off x="253244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cxnSpLocks/>
              </p:cNvCxnSpPr>
              <p:nvPr/>
            </p:nvCxnSpPr>
            <p:spPr>
              <a:xfrm rot="5400000" flipH="1">
                <a:off x="274190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>
                <a:cxnSpLocks/>
              </p:cNvCxnSpPr>
              <p:nvPr/>
            </p:nvCxnSpPr>
            <p:spPr>
              <a:xfrm rot="5400000" flipH="1">
                <a:off x="295137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>
                <a:cxnSpLocks/>
              </p:cNvCxnSpPr>
              <p:nvPr/>
            </p:nvCxnSpPr>
            <p:spPr>
              <a:xfrm rot="5400000" flipH="1">
                <a:off x="337030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Rectangle 195"/>
              <p:cNvSpPr/>
              <p:nvPr/>
            </p:nvSpPr>
            <p:spPr>
              <a:xfrm>
                <a:off x="2278956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2486193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2693430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3</a:t>
                </a: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2900667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4</a:t>
                </a: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107904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315141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6</a:t>
                </a: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3522378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7</a:t>
                </a:r>
              </a:p>
            </p:txBody>
          </p:sp>
          <p:cxnSp>
            <p:nvCxnSpPr>
              <p:cNvPr id="203" name="Straight Connector 202"/>
              <p:cNvCxnSpPr>
                <a:cxnSpLocks/>
              </p:cNvCxnSpPr>
              <p:nvPr/>
            </p:nvCxnSpPr>
            <p:spPr>
              <a:xfrm rot="5400000" flipH="1">
                <a:off x="316083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cxnSpLocks/>
              </p:cNvCxnSpPr>
              <p:nvPr/>
            </p:nvCxnSpPr>
            <p:spPr>
              <a:xfrm rot="5400000" flipH="1">
                <a:off x="357976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Rectangle 204"/>
              <p:cNvSpPr/>
              <p:nvPr/>
            </p:nvSpPr>
            <p:spPr>
              <a:xfrm>
                <a:off x="1875856" y="4335877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4</a:t>
                </a: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1875856" y="4820461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1875856" y="4578169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3</a:t>
                </a: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1875856" y="5062753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</a:t>
                </a:r>
              </a:p>
            </p:txBody>
          </p:sp>
          <p:cxnSp>
            <p:nvCxnSpPr>
              <p:cNvPr id="209" name="Straight Connector 208"/>
              <p:cNvCxnSpPr>
                <a:cxnSpLocks/>
              </p:cNvCxnSpPr>
              <p:nvPr/>
            </p:nvCxnSpPr>
            <p:spPr>
              <a:xfrm flipH="1">
                <a:off x="2276477" y="4528037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>
                <a:cxnSpLocks/>
              </p:cNvCxnSpPr>
              <p:nvPr/>
            </p:nvCxnSpPr>
            <p:spPr>
              <a:xfrm flipH="1">
                <a:off x="2276477" y="4286623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>
                <a:cxnSpLocks/>
              </p:cNvCxnSpPr>
              <p:nvPr/>
            </p:nvCxnSpPr>
            <p:spPr>
              <a:xfrm flipH="1">
                <a:off x="2276477" y="404520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>
                <a:cxnSpLocks/>
              </p:cNvCxnSpPr>
              <p:nvPr/>
            </p:nvCxnSpPr>
            <p:spPr>
              <a:xfrm flipH="1">
                <a:off x="2276477" y="380379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>
                <a:cxnSpLocks/>
              </p:cNvCxnSpPr>
              <p:nvPr/>
            </p:nvCxnSpPr>
            <p:spPr>
              <a:xfrm flipH="1">
                <a:off x="2276477" y="3562381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>
                <a:cxnSpLocks/>
              </p:cNvCxnSpPr>
              <p:nvPr/>
            </p:nvCxnSpPr>
            <p:spPr>
              <a:xfrm flipH="1">
                <a:off x="2276477" y="3320967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>
                <a:cxnSpLocks/>
              </p:cNvCxnSpPr>
              <p:nvPr/>
            </p:nvCxnSpPr>
            <p:spPr>
              <a:xfrm flipH="1">
                <a:off x="2276477" y="3079553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>
                <a:cxnSpLocks/>
              </p:cNvCxnSpPr>
              <p:nvPr/>
            </p:nvCxnSpPr>
            <p:spPr>
              <a:xfrm flipH="1">
                <a:off x="2276477" y="2838139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Rectangle 216"/>
              <p:cNvSpPr/>
              <p:nvPr/>
            </p:nvSpPr>
            <p:spPr>
              <a:xfrm>
                <a:off x="1875856" y="3609001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7</a:t>
                </a: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1875856" y="3366709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8</a:t>
                </a: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1875856" y="3124417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9</a:t>
                </a: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1875856" y="2882125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10</a:t>
                </a: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1875856" y="2639833"/>
                <a:ext cx="396874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11</a:t>
                </a:r>
              </a:p>
            </p:txBody>
          </p:sp>
          <p:cxnSp>
            <p:nvCxnSpPr>
              <p:cNvPr id="222" name="Straight Connector 221"/>
              <p:cNvCxnSpPr>
                <a:cxnSpLocks/>
              </p:cNvCxnSpPr>
              <p:nvPr/>
            </p:nvCxnSpPr>
            <p:spPr>
              <a:xfrm flipH="1">
                <a:off x="2297580" y="5493689"/>
                <a:ext cx="27951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>
                <a:cxnSpLocks/>
              </p:cNvCxnSpPr>
              <p:nvPr/>
            </p:nvCxnSpPr>
            <p:spPr>
              <a:xfrm flipH="1">
                <a:off x="2361659" y="5252333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>
                <a:cxnSpLocks/>
              </p:cNvCxnSpPr>
              <p:nvPr/>
            </p:nvCxnSpPr>
            <p:spPr>
              <a:xfrm flipH="1">
                <a:off x="2361659" y="5373009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>
                <a:cxnSpLocks/>
              </p:cNvCxnSpPr>
              <p:nvPr/>
            </p:nvCxnSpPr>
            <p:spPr>
              <a:xfrm flipH="1">
                <a:off x="2361659" y="5131657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>
                <a:cxnSpLocks/>
              </p:cNvCxnSpPr>
              <p:nvPr/>
            </p:nvCxnSpPr>
            <p:spPr>
              <a:xfrm flipH="1">
                <a:off x="2361659" y="5010981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cxnSpLocks/>
              </p:cNvCxnSpPr>
              <p:nvPr/>
            </p:nvCxnSpPr>
            <p:spPr>
              <a:xfrm flipH="1">
                <a:off x="2361659" y="4890305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>
                <a:cxnSpLocks/>
              </p:cNvCxnSpPr>
              <p:nvPr/>
            </p:nvCxnSpPr>
            <p:spPr>
              <a:xfrm flipH="1">
                <a:off x="2361659" y="4769629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cxnSpLocks/>
              </p:cNvCxnSpPr>
              <p:nvPr/>
            </p:nvCxnSpPr>
            <p:spPr>
              <a:xfrm flipH="1">
                <a:off x="2361659" y="4648953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cxnSpLocks/>
              </p:cNvCxnSpPr>
              <p:nvPr/>
            </p:nvCxnSpPr>
            <p:spPr>
              <a:xfrm flipH="1">
                <a:off x="2361659" y="4528277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cxnSpLocks/>
              </p:cNvCxnSpPr>
              <p:nvPr/>
            </p:nvCxnSpPr>
            <p:spPr>
              <a:xfrm flipH="1">
                <a:off x="2361659" y="4407601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>
                <a:cxnSpLocks/>
              </p:cNvCxnSpPr>
              <p:nvPr/>
            </p:nvCxnSpPr>
            <p:spPr>
              <a:xfrm flipH="1">
                <a:off x="2361659" y="4286925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>
                <a:cxnSpLocks/>
              </p:cNvCxnSpPr>
              <p:nvPr/>
            </p:nvCxnSpPr>
            <p:spPr>
              <a:xfrm flipH="1">
                <a:off x="2361659" y="4166249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>
                <a:cxnSpLocks/>
              </p:cNvCxnSpPr>
              <p:nvPr/>
            </p:nvCxnSpPr>
            <p:spPr>
              <a:xfrm flipH="1">
                <a:off x="2361659" y="4045573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>
                <a:cxnSpLocks/>
              </p:cNvCxnSpPr>
              <p:nvPr/>
            </p:nvCxnSpPr>
            <p:spPr>
              <a:xfrm flipH="1">
                <a:off x="2361659" y="3924897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>
                <a:cxnSpLocks/>
              </p:cNvCxnSpPr>
              <p:nvPr/>
            </p:nvCxnSpPr>
            <p:spPr>
              <a:xfrm flipH="1">
                <a:off x="2361659" y="2838813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>
                <a:cxnSpLocks/>
              </p:cNvCxnSpPr>
              <p:nvPr/>
            </p:nvCxnSpPr>
            <p:spPr>
              <a:xfrm flipH="1">
                <a:off x="2361659" y="3804221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>
                <a:cxnSpLocks/>
              </p:cNvCxnSpPr>
              <p:nvPr/>
            </p:nvCxnSpPr>
            <p:spPr>
              <a:xfrm flipH="1">
                <a:off x="2361659" y="3683545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cxnSpLocks/>
              </p:cNvCxnSpPr>
              <p:nvPr/>
            </p:nvCxnSpPr>
            <p:spPr>
              <a:xfrm flipH="1">
                <a:off x="2361659" y="3562869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>
                <a:cxnSpLocks/>
              </p:cNvCxnSpPr>
              <p:nvPr/>
            </p:nvCxnSpPr>
            <p:spPr>
              <a:xfrm flipH="1">
                <a:off x="2361659" y="3442193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>
                <a:cxnSpLocks/>
              </p:cNvCxnSpPr>
              <p:nvPr/>
            </p:nvCxnSpPr>
            <p:spPr>
              <a:xfrm flipH="1">
                <a:off x="2361659" y="3321517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>
                <a:cxnSpLocks/>
              </p:cNvCxnSpPr>
              <p:nvPr/>
            </p:nvCxnSpPr>
            <p:spPr>
              <a:xfrm flipH="1">
                <a:off x="2361659" y="3200841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>
                <a:cxnSpLocks/>
              </p:cNvCxnSpPr>
              <p:nvPr/>
            </p:nvCxnSpPr>
            <p:spPr>
              <a:xfrm flipH="1">
                <a:off x="2361659" y="3080165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>
                <a:cxnSpLocks/>
              </p:cNvCxnSpPr>
              <p:nvPr/>
            </p:nvCxnSpPr>
            <p:spPr>
              <a:xfrm flipH="1">
                <a:off x="2361659" y="2959489"/>
                <a:ext cx="273102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/>
              <p:cNvSpPr/>
              <p:nvPr/>
            </p:nvSpPr>
            <p:spPr>
              <a:xfrm>
                <a:off x="3729615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8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3936852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9</a:t>
                </a:r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4144089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10</a:t>
                </a: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4351326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11</a:t>
                </a: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4558563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12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4765800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13</a:t>
                </a: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4973037" y="5490131"/>
                <a:ext cx="182387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14</a:t>
                </a:r>
              </a:p>
            </p:txBody>
          </p:sp>
          <p:cxnSp>
            <p:nvCxnSpPr>
              <p:cNvPr id="252" name="Straight Connector 251"/>
              <p:cNvCxnSpPr>
                <a:cxnSpLocks/>
              </p:cNvCxnSpPr>
              <p:nvPr/>
            </p:nvCxnSpPr>
            <p:spPr>
              <a:xfrm rot="5400000" flipH="1">
                <a:off x="378923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>
                <a:cxnSpLocks/>
              </p:cNvCxnSpPr>
              <p:nvPr/>
            </p:nvCxnSpPr>
            <p:spPr>
              <a:xfrm rot="5400000" flipH="1">
                <a:off x="399869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cxnSpLocks/>
              </p:cNvCxnSpPr>
              <p:nvPr/>
            </p:nvCxnSpPr>
            <p:spPr>
              <a:xfrm rot="5400000" flipH="1">
                <a:off x="420816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>
                <a:cxnSpLocks/>
              </p:cNvCxnSpPr>
              <p:nvPr/>
            </p:nvCxnSpPr>
            <p:spPr>
              <a:xfrm rot="5400000" flipH="1">
                <a:off x="462709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>
                <a:cxnSpLocks/>
              </p:cNvCxnSpPr>
              <p:nvPr/>
            </p:nvCxnSpPr>
            <p:spPr>
              <a:xfrm rot="5400000" flipH="1">
                <a:off x="441762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>
                <a:cxnSpLocks/>
              </p:cNvCxnSpPr>
              <p:nvPr/>
            </p:nvCxnSpPr>
            <p:spPr>
              <a:xfrm rot="5400000" flipH="1">
                <a:off x="4836559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>
                <a:cxnSpLocks/>
              </p:cNvCxnSpPr>
              <p:nvPr/>
            </p:nvCxnSpPr>
            <p:spPr>
              <a:xfrm rot="5400000" flipH="1">
                <a:off x="5046024" y="5540435"/>
                <a:ext cx="9349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>
                <a:cxnSpLocks/>
              </p:cNvCxnSpPr>
              <p:nvPr/>
            </p:nvCxnSpPr>
            <p:spPr>
              <a:xfrm rot="16200000" flipH="1">
                <a:off x="3765745" y="4166706"/>
                <a:ext cx="265396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0" name="Group 259"/>
              <p:cNvGrpSpPr/>
              <p:nvPr/>
            </p:nvGrpSpPr>
            <p:grpSpPr>
              <a:xfrm>
                <a:off x="5687019" y="3275978"/>
                <a:ext cx="334396" cy="45719"/>
                <a:chOff x="6779973" y="3935296"/>
                <a:chExt cx="334396" cy="45719"/>
              </a:xfrm>
            </p:grpSpPr>
            <p:cxnSp>
              <p:nvCxnSpPr>
                <p:cNvPr id="300" name="Straight Connector 299"/>
                <p:cNvCxnSpPr>
                  <a:cxnSpLocks/>
                </p:cNvCxnSpPr>
                <p:nvPr/>
              </p:nvCxnSpPr>
              <p:spPr>
                <a:xfrm>
                  <a:off x="6779973" y="3958155"/>
                  <a:ext cx="334396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Oval 300"/>
                <p:cNvSpPr/>
                <p:nvPr/>
              </p:nvSpPr>
              <p:spPr>
                <a:xfrm>
                  <a:off x="6924312" y="3935296"/>
                  <a:ext cx="45719" cy="4571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1" name="Group 260"/>
              <p:cNvGrpSpPr/>
              <p:nvPr/>
            </p:nvGrpSpPr>
            <p:grpSpPr>
              <a:xfrm>
                <a:off x="5687019" y="3801204"/>
                <a:ext cx="334396" cy="45719"/>
                <a:chOff x="6779973" y="4124865"/>
                <a:chExt cx="334396" cy="45719"/>
              </a:xfrm>
            </p:grpSpPr>
            <p:cxnSp>
              <p:nvCxnSpPr>
                <p:cNvPr id="298" name="Straight Connector 297"/>
                <p:cNvCxnSpPr>
                  <a:cxnSpLocks/>
                </p:cNvCxnSpPr>
                <p:nvPr/>
              </p:nvCxnSpPr>
              <p:spPr>
                <a:xfrm>
                  <a:off x="6779973" y="4147724"/>
                  <a:ext cx="33439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98"/>
                <p:cNvSpPr/>
                <p:nvPr/>
              </p:nvSpPr>
              <p:spPr>
                <a:xfrm>
                  <a:off x="6924312" y="4124865"/>
                  <a:ext cx="45719" cy="4571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2" name="Rectangle 261"/>
              <p:cNvSpPr/>
              <p:nvPr/>
            </p:nvSpPr>
            <p:spPr>
              <a:xfrm>
                <a:off x="5096072" y="2840410"/>
                <a:ext cx="1516291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Puppy 1 (Cookie)</a:t>
                </a: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5096072" y="3365637"/>
                <a:ext cx="1516291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1600" dirty="0">
                    <a:latin typeface="Kalam" panose="02000000000000000000" pitchFamily="2" charset="0"/>
                    <a:cs typeface="Kalam" panose="02000000000000000000" pitchFamily="2" charset="0"/>
                    <a:sym typeface="Sassoon Infant Rg" pitchFamily="2" charset="0"/>
                  </a:rPr>
                  <a:t>Puppy 2 (Rover)</a:t>
                </a:r>
              </a:p>
            </p:txBody>
          </p:sp>
          <p:cxnSp>
            <p:nvCxnSpPr>
              <p:cNvPr id="264" name="Straight Connector 263"/>
              <p:cNvCxnSpPr>
                <a:cxnSpLocks/>
              </p:cNvCxnSpPr>
              <p:nvPr/>
            </p:nvCxnSpPr>
            <p:spPr>
              <a:xfrm flipV="1">
                <a:off x="2364581" y="4529138"/>
                <a:ext cx="631032" cy="602456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64"/>
              <p:cNvSpPr/>
              <p:nvPr/>
            </p:nvSpPr>
            <p:spPr>
              <a:xfrm>
                <a:off x="2343987" y="5108098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978374" y="4504939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3393359" y="3540312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8" name="Straight Connector 267"/>
              <p:cNvCxnSpPr>
                <a:cxnSpLocks/>
              </p:cNvCxnSpPr>
              <p:nvPr/>
            </p:nvCxnSpPr>
            <p:spPr>
              <a:xfrm flipV="1">
                <a:off x="2997994" y="3562350"/>
                <a:ext cx="419100" cy="966788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Oval 268"/>
              <p:cNvSpPr/>
              <p:nvPr/>
            </p:nvSpPr>
            <p:spPr>
              <a:xfrm>
                <a:off x="3814907" y="3420800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5071541" y="2935031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1" name="Straight Connector 270"/>
              <p:cNvCxnSpPr>
                <a:cxnSpLocks/>
              </p:cNvCxnSpPr>
              <p:nvPr/>
            </p:nvCxnSpPr>
            <p:spPr>
              <a:xfrm flipV="1">
                <a:off x="3417094" y="3443288"/>
                <a:ext cx="419100" cy="119065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cxnSpLocks/>
              </p:cNvCxnSpPr>
              <p:nvPr/>
            </p:nvCxnSpPr>
            <p:spPr>
              <a:xfrm flipV="1">
                <a:off x="3836194" y="2959894"/>
                <a:ext cx="1257300" cy="483395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Oval 272"/>
              <p:cNvSpPr/>
              <p:nvPr/>
            </p:nvSpPr>
            <p:spPr>
              <a:xfrm>
                <a:off x="3604421" y="3479960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3185198" y="4024658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2766543" y="470464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556651" y="4907082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4024702" y="3342777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4232774" y="3259022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4652957" y="3097981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4862408" y="3015694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1" name="Straight Connector 280"/>
              <p:cNvCxnSpPr>
                <a:cxnSpLocks/>
              </p:cNvCxnSpPr>
              <p:nvPr/>
            </p:nvCxnSpPr>
            <p:spPr>
              <a:xfrm flipV="1">
                <a:off x="2364581" y="3445669"/>
                <a:ext cx="1052513" cy="144542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Oval 281"/>
              <p:cNvSpPr/>
              <p:nvPr/>
            </p:nvSpPr>
            <p:spPr>
              <a:xfrm>
                <a:off x="2343455" y="4867717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3393910" y="3418542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811582" y="3300748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5067733" y="3055167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6" name="Straight Connector 285"/>
              <p:cNvCxnSpPr>
                <a:cxnSpLocks/>
              </p:cNvCxnSpPr>
              <p:nvPr/>
            </p:nvCxnSpPr>
            <p:spPr>
              <a:xfrm flipV="1">
                <a:off x="3417094" y="3321844"/>
                <a:ext cx="419100" cy="1214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>
                <a:cxnSpLocks/>
              </p:cNvCxnSpPr>
              <p:nvPr/>
            </p:nvCxnSpPr>
            <p:spPr>
              <a:xfrm flipV="1">
                <a:off x="3836194" y="3078956"/>
                <a:ext cx="1257300" cy="24288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Oval 287"/>
              <p:cNvSpPr/>
              <p:nvPr/>
            </p:nvSpPr>
            <p:spPr>
              <a:xfrm>
                <a:off x="3606158" y="3359800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4024701" y="3259022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4234063" y="3220384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4443514" y="3178284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4652956" y="3137961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4862407" y="3101557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184743" y="3709064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2975292" y="4001434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2766296" y="4290140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2556048" y="4577193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2" name="Group 301"/>
          <p:cNvGrpSpPr/>
          <p:nvPr/>
        </p:nvGrpSpPr>
        <p:grpSpPr>
          <a:xfrm rot="900000">
            <a:off x="6123777" y="3871458"/>
            <a:ext cx="2054425" cy="2054425"/>
            <a:chOff x="2462008" y="2860660"/>
            <a:chExt cx="2054425" cy="2054425"/>
          </a:xfrm>
        </p:grpSpPr>
        <p:sp>
          <p:nvSpPr>
            <p:cNvPr id="303" name="Oval 302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463992" y="3149209"/>
              <a:ext cx="205045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A graph that shows two sets</a:t>
              </a:r>
              <a:br>
                <a:rPr lang="en-GB" dirty="0"/>
              </a:br>
              <a:r>
                <a:rPr lang="en-GB" dirty="0"/>
                <a:t>of data can be used to compare the data.</a:t>
              </a:r>
            </a:p>
          </p:txBody>
        </p:sp>
      </p:grpSp>
      <p:grpSp>
        <p:nvGrpSpPr>
          <p:cNvPr id="305" name="Group 304"/>
          <p:cNvGrpSpPr/>
          <p:nvPr/>
        </p:nvGrpSpPr>
        <p:grpSpPr>
          <a:xfrm rot="900000">
            <a:off x="6123777" y="3871458"/>
            <a:ext cx="2054425" cy="2054425"/>
            <a:chOff x="2462008" y="2860660"/>
            <a:chExt cx="2054425" cy="2054425"/>
          </a:xfrm>
        </p:grpSpPr>
        <p:sp>
          <p:nvSpPr>
            <p:cNvPr id="306" name="Oval 305"/>
            <p:cNvSpPr/>
            <p:nvPr/>
          </p:nvSpPr>
          <p:spPr>
            <a:xfrm>
              <a:off x="2462008" y="2860660"/>
              <a:ext cx="2054425" cy="2054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2463992" y="3287708"/>
              <a:ext cx="20504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Write a question about the graph for your partner to answer.</a:t>
              </a:r>
            </a:p>
          </p:txBody>
        </p:sp>
      </p:grpSp>
      <p:pic>
        <p:nvPicPr>
          <p:cNvPr id="308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418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74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answer questions about data presented in bar charts and graphs.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interpret and present data in tables, bar charts and graphs.</a:t>
            </a:r>
          </a:p>
          <a:p>
            <a:r>
              <a:rPr lang="en-GB" dirty="0"/>
              <a:t>I can answer comparison, sum and difference questions about data.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86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07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909</TotalTime>
  <Words>768</Words>
  <Application>Microsoft Office PowerPoint</Application>
  <PresentationFormat>On-screen Show (4:3)</PresentationFormat>
  <Paragraphs>180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Tuffy_TTF</vt:lpstr>
      <vt:lpstr>Sassoon Infant Md</vt:lpstr>
      <vt:lpstr>Arial</vt:lpstr>
      <vt:lpstr>Times New Roman</vt:lpstr>
      <vt:lpstr>Twinkl SemiBold</vt:lpstr>
      <vt:lpstr>Sassoon Infant Rg</vt:lpstr>
      <vt:lpstr>Twinkl</vt:lpstr>
      <vt:lpstr>Tuffy</vt:lpstr>
      <vt:lpstr>Kalam</vt:lpstr>
      <vt:lpstr>1_Office Theme</vt:lpstr>
      <vt:lpstr>Maths</vt:lpstr>
      <vt:lpstr>Pets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Emma Gradwell</cp:lastModifiedBy>
  <cp:revision>107</cp:revision>
  <dcterms:created xsi:type="dcterms:W3CDTF">2017-03-16T17:37:56Z</dcterms:created>
  <dcterms:modified xsi:type="dcterms:W3CDTF">2020-06-25T20:46:54Z</dcterms:modified>
</cp:coreProperties>
</file>