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60" r:id="rId2"/>
    <p:sldId id="261" r:id="rId3"/>
    <p:sldId id="262" r:id="rId4"/>
    <p:sldId id="263" r:id="rId5"/>
    <p:sldId id="273" r:id="rId6"/>
    <p:sldId id="282" r:id="rId7"/>
    <p:sldId id="274" r:id="rId8"/>
    <p:sldId id="281" r:id="rId9"/>
    <p:sldId id="275" r:id="rId10"/>
    <p:sldId id="276" r:id="rId11"/>
    <p:sldId id="277" r:id="rId12"/>
    <p:sldId id="272" r:id="rId13"/>
    <p:sldId id="264" r:id="rId14"/>
  </p:sldIdLst>
  <p:sldSz cx="9144000" cy="6858000" type="screen4x3"/>
  <p:notesSz cx="6858000" cy="9144000"/>
  <p:embeddedFontLst>
    <p:embeddedFont>
      <p:font typeface="Sassoon Infant Md" panose="02000603050000020003" charset="0"/>
      <p:regular r:id="rId15"/>
    </p:embeddedFont>
    <p:embeddedFont>
      <p:font typeface="Tuffy" panose="020B0603060100000000" charset="0"/>
      <p:regular r:id="rId16"/>
      <p:bold r:id="rId17"/>
      <p:italic r:id="rId18"/>
      <p:boldItalic r:id="rId19"/>
    </p:embeddedFont>
    <p:embeddedFont>
      <p:font typeface="Sassoon Infant Rg" panose="02000503030000020003" charset="0"/>
      <p:regular r:id="rId20"/>
      <p:bold r:id="rId21"/>
    </p:embeddedFont>
    <p:embeddedFont>
      <p:font typeface="Tuffy_TTF" panose="020B0603060100000000" charset="0"/>
      <p:regular r:id="rId22"/>
      <p:bold r:id="rId23"/>
      <p:italic r:id="rId24"/>
      <p:boldItalic r:id="rId25"/>
    </p:embeddedFont>
    <p:embeddedFont>
      <p:font typeface="Twinkl SemiBold" charset="0"/>
      <p:bold r:id="rId26"/>
    </p:embeddedFont>
    <p:embeddedFont>
      <p:font typeface="Kalam" panose="020B0604020202020204" charset="0"/>
      <p:regular r:id="rId27"/>
    </p:embeddedFont>
    <p:embeddedFont>
      <p:font typeface="Twinkl" panose="020B0604020202020204" charset="0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17" userDrawn="1">
          <p15:clr>
            <a:srgbClr val="A4A3A4"/>
          </p15:clr>
        </p15:guide>
        <p15:guide id="4" pos="476" userDrawn="1">
          <p15:clr>
            <a:srgbClr val="A4A3A4"/>
          </p15:clr>
        </p15:guide>
        <p15:guide id="5" pos="5284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orient="horz" pos="482" userDrawn="1">
          <p15:clr>
            <a:srgbClr val="A4A3A4"/>
          </p15:clr>
        </p15:guide>
        <p15:guide id="9" orient="horz" pos="4056" userDrawn="1">
          <p15:clr>
            <a:srgbClr val="A4A3A4"/>
          </p15:clr>
        </p15:guide>
        <p15:guide id="10" orient="horz" pos="3840" userDrawn="1">
          <p15:clr>
            <a:srgbClr val="A4A3A4"/>
          </p15:clr>
        </p15:guide>
        <p15:guide id="11" orient="horz" pos="12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370" autoAdjust="0"/>
  </p:normalViewPr>
  <p:slideViewPr>
    <p:cSldViewPr snapToGrid="0" showGuides="1">
      <p:cViewPr varScale="1">
        <p:scale>
          <a:sx n="88" d="100"/>
          <a:sy n="88" d="100"/>
        </p:scale>
        <p:origin x="1291" y="62"/>
      </p:cViewPr>
      <p:guideLst>
        <p:guide orient="horz" pos="2160"/>
        <p:guide pos="2880"/>
        <p:guide pos="317"/>
        <p:guide pos="476"/>
        <p:guide pos="5284"/>
        <p:guide pos="5443"/>
        <p:guide orient="horz" pos="323"/>
        <p:guide orient="horz" pos="482"/>
        <p:guide orient="horz" pos="4056"/>
        <p:guide orient="horz" pos="3840"/>
        <p:guide orient="horz" pos="124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8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785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80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69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16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7031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Whole Cla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089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Individual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507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ai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25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Talking Partne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26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Group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12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38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91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D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491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2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32.png"/><Relationship Id="rId5" Type="http://schemas.openxmlformats.org/officeDocument/2006/relationships/image" Target="../media/image48.png"/><Relationship Id="rId10" Type="http://schemas.openxmlformats.org/officeDocument/2006/relationships/image" Target="../media/image41.png"/><Relationship Id="rId4" Type="http://schemas.openxmlformats.org/officeDocument/2006/relationships/image" Target="../media/image47.png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7.png"/><Relationship Id="rId4" Type="http://schemas.openxmlformats.org/officeDocument/2006/relationships/image" Target="../media/image21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41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2.wdp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dirty="0">
                <a:solidFill>
                  <a:srgbClr val="FFFFFF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14B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4" name="TextBox 10"/>
          <p:cNvSpPr txBox="1">
            <a:spLocks noChangeArrowheads="1"/>
          </p:cNvSpPr>
          <p:nvPr/>
        </p:nvSpPr>
        <p:spPr bwMode="auto">
          <a:xfrm>
            <a:off x="1498600" y="6464300"/>
            <a:ext cx="61388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r">
              <a:lnSpc>
                <a:spcPct val="107000"/>
              </a:lnSpc>
              <a:buNone/>
            </a:pPr>
            <a:r>
              <a:rPr lang="en-GB" altLang="en-US" sz="800" b="1" dirty="0">
                <a:solidFill>
                  <a:srgbClr val="FFFFFF"/>
                </a:solidFill>
                <a:latin typeface="Tuffy_TTF" panose="020B0603060100000000" pitchFamily="34" charset="0"/>
              </a:rPr>
              <a:t>Maths</a:t>
            </a:r>
            <a:r>
              <a:rPr lang="en-GB" altLang="en-US" sz="800" dirty="0">
                <a:solidFill>
                  <a:srgbClr val="FFFFFF"/>
                </a:solidFill>
                <a:latin typeface="Tuffy_TTF" panose="020B0603060100000000" pitchFamily="34" charset="0"/>
              </a:rPr>
              <a:t> </a:t>
            </a:r>
            <a:r>
              <a:rPr lang="en-GB" altLang="en-US" sz="800" dirty="0">
                <a:solidFill>
                  <a:srgbClr val="FFFFFF"/>
                </a:solidFill>
                <a:latin typeface="Tuffy_TTF" panose="020B0603060100000000" pitchFamily="34" charset="0"/>
                <a:ea typeface="Tuffy" panose="020B0603060100000000" pitchFamily="34" charset="0"/>
              </a:rPr>
              <a:t>| </a:t>
            </a:r>
            <a:r>
              <a:rPr lang="en-GB" sz="800" dirty="0">
                <a:solidFill>
                  <a:srgbClr val="FFFFFF"/>
                </a:solidFill>
                <a:latin typeface="Tuffy_TTF" panose="020B0603060100000000" pitchFamily="34" charset="0"/>
                <a:ea typeface="Tuffy" panose="020B0603060100000000" pitchFamily="34" charset="0"/>
                <a:cs typeface="Times New Roman" panose="02020603050405020304" pitchFamily="18" charset="0"/>
              </a:rPr>
              <a:t>Year 4 | Statistics | Interpret and Present Discrete and Continuous Data Using Graphs | Lesson 5 of 5: Gardening Statistics</a:t>
            </a:r>
          </a:p>
        </p:txBody>
      </p:sp>
      <p:sp>
        <p:nvSpPr>
          <p:cNvPr id="17415" name="Title 17"/>
          <p:cNvSpPr>
            <a:spLocks noGrp="1"/>
          </p:cNvSpPr>
          <p:nvPr>
            <p:ph type="title"/>
          </p:nvPr>
        </p:nvSpPr>
        <p:spPr>
          <a:xfrm>
            <a:off x="461963" y="2359025"/>
            <a:ext cx="8221662" cy="655638"/>
          </a:xfrm>
        </p:spPr>
        <p:txBody>
          <a:bodyPr/>
          <a:lstStyle/>
          <a:p>
            <a:pPr eaLnBrk="1" hangingPunct="1"/>
            <a:r>
              <a:rPr lang="en-GB" altLang="en-US" sz="5400" dirty="0">
                <a:latin typeface="Tuffy_TTF" panose="020B0603060100000000" pitchFamily="34" charset="0"/>
              </a:rPr>
              <a:t>Maths</a:t>
            </a:r>
          </a:p>
        </p:txBody>
      </p:sp>
      <p:sp>
        <p:nvSpPr>
          <p:cNvPr id="17416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pPr eaLnBrk="1" hangingPunct="1"/>
            <a:r>
              <a:rPr lang="en-GB" altLang="en-US" dirty="0">
                <a:latin typeface="Tuffy_TTF" panose="020B0603060100000000" pitchFamily="34" charset="0"/>
              </a:rPr>
              <a:t>Statistics</a:t>
            </a:r>
          </a:p>
        </p:txBody>
      </p:sp>
      <p:pic>
        <p:nvPicPr>
          <p:cNvPr id="1741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488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roup 526"/>
          <p:cNvGrpSpPr/>
          <p:nvPr/>
        </p:nvGrpSpPr>
        <p:grpSpPr>
          <a:xfrm>
            <a:off x="755650" y="1993673"/>
            <a:ext cx="7632700" cy="4108450"/>
            <a:chOff x="755650" y="1993673"/>
            <a:chExt cx="7632700" cy="4108450"/>
          </a:xfrm>
        </p:grpSpPr>
        <p:pic>
          <p:nvPicPr>
            <p:cNvPr id="522" name="Picture 52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878"/>
            <a:stretch/>
          </p:blipFill>
          <p:spPr>
            <a:xfrm>
              <a:off x="755650" y="1993673"/>
              <a:ext cx="7632700" cy="4108450"/>
            </a:xfrm>
            <a:prstGeom prst="rect">
              <a:avLst/>
            </a:prstGeom>
          </p:spPr>
        </p:pic>
        <p:pic>
          <p:nvPicPr>
            <p:cNvPr id="516" name="Picture 5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20" t="13167" r="12603" b="4779"/>
            <a:stretch/>
          </p:blipFill>
          <p:spPr>
            <a:xfrm>
              <a:off x="786946" y="2012970"/>
              <a:ext cx="5220780" cy="4089153"/>
            </a:xfrm>
            <a:prstGeom prst="rect">
              <a:avLst/>
            </a:prstGeom>
          </p:spPr>
        </p:pic>
        <p:pic>
          <p:nvPicPr>
            <p:cNvPr id="526" name="Picture 52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15"/>
            <a:stretch/>
          </p:blipFill>
          <p:spPr>
            <a:xfrm>
              <a:off x="4194650" y="2708814"/>
              <a:ext cx="4114567" cy="3393309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2" name="Group 1"/>
          <p:cNvGrpSpPr/>
          <p:nvPr/>
        </p:nvGrpSpPr>
        <p:grpSpPr>
          <a:xfrm>
            <a:off x="1270914" y="2045326"/>
            <a:ext cx="4144737" cy="4058894"/>
            <a:chOff x="3110863" y="2029413"/>
            <a:chExt cx="4144737" cy="4058894"/>
          </a:xfrm>
        </p:grpSpPr>
        <p:pic>
          <p:nvPicPr>
            <p:cNvPr id="252" name="Picture 25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98" b="31226"/>
            <a:stretch/>
          </p:blipFill>
          <p:spPr>
            <a:xfrm>
              <a:off x="3110863" y="2029413"/>
              <a:ext cx="4144737" cy="4057534"/>
            </a:xfrm>
            <a:prstGeom prst="rect">
              <a:avLst/>
            </a:prstGeom>
          </p:spPr>
        </p:pic>
        <p:sp>
          <p:nvSpPr>
            <p:cNvPr id="253" name="Rectangle 252"/>
            <p:cNvSpPr/>
            <p:nvPr/>
          </p:nvSpPr>
          <p:spPr>
            <a:xfrm>
              <a:off x="3764686" y="2152958"/>
              <a:ext cx="2981992" cy="637849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sz="1600" u="sng" dirty="0">
                  <a:latin typeface="Kalam" panose="02000000000000000000" pitchFamily="2" charset="0"/>
                  <a:cs typeface="Kalam" panose="02000000000000000000" pitchFamily="2" charset="0"/>
                  <a:sym typeface="Sassoon Infant Rg" pitchFamily="2" charset="0"/>
                </a:rPr>
                <a:t>A Time Graph to Show the Height</a:t>
              </a:r>
              <a:br>
                <a:rPr lang="en-GB" altLang="en-US" sz="1600" u="sng" dirty="0">
                  <a:latin typeface="Kalam" panose="02000000000000000000" pitchFamily="2" charset="0"/>
                  <a:cs typeface="Kalam" panose="02000000000000000000" pitchFamily="2" charset="0"/>
                  <a:sym typeface="Sassoon Infant Rg" pitchFamily="2" charset="0"/>
                </a:rPr>
              </a:br>
              <a:r>
                <a:rPr lang="en-GB" altLang="en-US" sz="1600" u="sng" dirty="0">
                  <a:latin typeface="Kalam" panose="02000000000000000000" pitchFamily="2" charset="0"/>
                  <a:cs typeface="Kalam" panose="02000000000000000000" pitchFamily="2" charset="0"/>
                  <a:sym typeface="Sassoon Infant Rg" pitchFamily="2" charset="0"/>
                </a:rPr>
                <a:t>of Bean Plants over Two Weeks</a:t>
              </a:r>
            </a:p>
          </p:txBody>
        </p:sp>
        <p:grpSp>
          <p:nvGrpSpPr>
            <p:cNvPr id="254" name="Group 253"/>
            <p:cNvGrpSpPr/>
            <p:nvPr/>
          </p:nvGrpSpPr>
          <p:grpSpPr>
            <a:xfrm>
              <a:off x="3333848" y="2630363"/>
              <a:ext cx="646224" cy="3047502"/>
              <a:chOff x="3333848" y="2630363"/>
              <a:chExt cx="646224" cy="3047502"/>
            </a:xfrm>
          </p:grpSpPr>
          <p:sp>
            <p:nvSpPr>
              <p:cNvPr id="255" name="Rectangle 254"/>
              <p:cNvSpPr/>
              <p:nvPr/>
            </p:nvSpPr>
            <p:spPr>
              <a:xfrm rot="16200000">
                <a:off x="2492994" y="3955387"/>
                <a:ext cx="2073335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Height in cm</a:t>
                </a:r>
              </a:p>
            </p:txBody>
          </p:sp>
          <p:sp>
            <p:nvSpPr>
              <p:cNvPr id="256" name="Rectangle 255"/>
              <p:cNvSpPr/>
              <p:nvPr/>
            </p:nvSpPr>
            <p:spPr>
              <a:xfrm>
                <a:off x="3455766" y="2630363"/>
                <a:ext cx="396874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10</a:t>
                </a:r>
              </a:p>
            </p:txBody>
          </p:sp>
          <p:sp>
            <p:nvSpPr>
              <p:cNvPr id="257" name="Rectangle 256"/>
              <p:cNvSpPr/>
              <p:nvPr/>
            </p:nvSpPr>
            <p:spPr>
              <a:xfrm>
                <a:off x="3430355" y="3161537"/>
                <a:ext cx="422285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8</a:t>
                </a:r>
              </a:p>
            </p:txBody>
          </p:sp>
          <p:sp>
            <p:nvSpPr>
              <p:cNvPr id="258" name="Rectangle 257"/>
              <p:cNvSpPr/>
              <p:nvPr/>
            </p:nvSpPr>
            <p:spPr>
              <a:xfrm>
                <a:off x="3455766" y="3692711"/>
                <a:ext cx="396874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6</a:t>
                </a:r>
              </a:p>
            </p:txBody>
          </p:sp>
          <p:sp>
            <p:nvSpPr>
              <p:cNvPr id="259" name="Rectangle 258"/>
              <p:cNvSpPr/>
              <p:nvPr/>
            </p:nvSpPr>
            <p:spPr>
              <a:xfrm>
                <a:off x="3455766" y="4223885"/>
                <a:ext cx="396874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4</a:t>
                </a:r>
              </a:p>
            </p:txBody>
          </p:sp>
          <p:sp>
            <p:nvSpPr>
              <p:cNvPr id="260" name="Rectangle 259"/>
              <p:cNvSpPr/>
              <p:nvPr/>
            </p:nvSpPr>
            <p:spPr>
              <a:xfrm>
                <a:off x="3455766" y="4755059"/>
                <a:ext cx="396874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2</a:t>
                </a:r>
              </a:p>
            </p:txBody>
          </p:sp>
          <p:sp>
            <p:nvSpPr>
              <p:cNvPr id="261" name="Rectangle 260"/>
              <p:cNvSpPr/>
              <p:nvPr/>
            </p:nvSpPr>
            <p:spPr>
              <a:xfrm>
                <a:off x="3455766" y="5020646"/>
                <a:ext cx="396874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1</a:t>
                </a:r>
              </a:p>
            </p:txBody>
          </p:sp>
          <p:cxnSp>
            <p:nvCxnSpPr>
              <p:cNvPr id="262" name="Straight Connector 261"/>
              <p:cNvCxnSpPr>
                <a:cxnSpLocks/>
              </p:cNvCxnSpPr>
              <p:nvPr/>
            </p:nvCxnSpPr>
            <p:spPr>
              <a:xfrm flipH="1">
                <a:off x="3886581" y="5212791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/>
              <p:cNvCxnSpPr>
                <a:cxnSpLocks/>
              </p:cNvCxnSpPr>
              <p:nvPr/>
            </p:nvCxnSpPr>
            <p:spPr>
              <a:xfrm flipH="1">
                <a:off x="3886581" y="4947394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/>
              <p:cNvCxnSpPr>
                <a:cxnSpLocks/>
              </p:cNvCxnSpPr>
              <p:nvPr/>
            </p:nvCxnSpPr>
            <p:spPr>
              <a:xfrm flipH="1">
                <a:off x="3886581" y="4414219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/>
              <p:cNvCxnSpPr>
                <a:cxnSpLocks/>
              </p:cNvCxnSpPr>
              <p:nvPr/>
            </p:nvCxnSpPr>
            <p:spPr>
              <a:xfrm flipH="1">
                <a:off x="3886581" y="3883425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/>
              <p:cNvCxnSpPr>
                <a:cxnSpLocks/>
              </p:cNvCxnSpPr>
              <p:nvPr/>
            </p:nvCxnSpPr>
            <p:spPr>
              <a:xfrm flipH="1">
                <a:off x="3886581" y="3355012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/>
              <p:cNvCxnSpPr>
                <a:cxnSpLocks/>
              </p:cNvCxnSpPr>
              <p:nvPr/>
            </p:nvCxnSpPr>
            <p:spPr>
              <a:xfrm flipH="1">
                <a:off x="3886581" y="2824218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8" name="Rectangle 267"/>
              <p:cNvSpPr/>
              <p:nvPr/>
            </p:nvSpPr>
            <p:spPr>
              <a:xfrm>
                <a:off x="3455766" y="5286237"/>
                <a:ext cx="396874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0</a:t>
                </a:r>
              </a:p>
            </p:txBody>
          </p:sp>
          <p:sp>
            <p:nvSpPr>
              <p:cNvPr id="269" name="Rectangle 268"/>
              <p:cNvSpPr/>
              <p:nvPr/>
            </p:nvSpPr>
            <p:spPr>
              <a:xfrm>
                <a:off x="3430355" y="2895950"/>
                <a:ext cx="422285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9</a:t>
                </a:r>
              </a:p>
            </p:txBody>
          </p:sp>
          <p:sp>
            <p:nvSpPr>
              <p:cNvPr id="270" name="Rectangle 269"/>
              <p:cNvSpPr/>
              <p:nvPr/>
            </p:nvSpPr>
            <p:spPr>
              <a:xfrm>
                <a:off x="3455766" y="3427124"/>
                <a:ext cx="396874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7</a:t>
                </a:r>
              </a:p>
            </p:txBody>
          </p:sp>
          <p:sp>
            <p:nvSpPr>
              <p:cNvPr id="271" name="Rectangle 270"/>
              <p:cNvSpPr/>
              <p:nvPr/>
            </p:nvSpPr>
            <p:spPr>
              <a:xfrm>
                <a:off x="3455766" y="3958298"/>
                <a:ext cx="396874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5</a:t>
                </a:r>
              </a:p>
            </p:txBody>
          </p:sp>
          <p:sp>
            <p:nvSpPr>
              <p:cNvPr id="272" name="Rectangle 271"/>
              <p:cNvSpPr/>
              <p:nvPr/>
            </p:nvSpPr>
            <p:spPr>
              <a:xfrm>
                <a:off x="3455766" y="4489472"/>
                <a:ext cx="396874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3</a:t>
                </a:r>
              </a:p>
            </p:txBody>
          </p:sp>
          <p:cxnSp>
            <p:nvCxnSpPr>
              <p:cNvPr id="273" name="Straight Connector 272"/>
              <p:cNvCxnSpPr>
                <a:cxnSpLocks/>
              </p:cNvCxnSpPr>
              <p:nvPr/>
            </p:nvCxnSpPr>
            <p:spPr>
              <a:xfrm flipH="1">
                <a:off x="3886581" y="3087234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/>
              <p:cNvCxnSpPr>
                <a:cxnSpLocks/>
              </p:cNvCxnSpPr>
              <p:nvPr/>
            </p:nvCxnSpPr>
            <p:spPr>
              <a:xfrm flipH="1">
                <a:off x="3886581" y="3618028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/>
              <p:cNvCxnSpPr>
                <a:cxnSpLocks/>
              </p:cNvCxnSpPr>
              <p:nvPr/>
            </p:nvCxnSpPr>
            <p:spPr>
              <a:xfrm flipH="1">
                <a:off x="3886581" y="4151203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/>
              <p:cNvCxnSpPr>
                <a:cxnSpLocks/>
              </p:cNvCxnSpPr>
              <p:nvPr/>
            </p:nvCxnSpPr>
            <p:spPr>
              <a:xfrm flipH="1">
                <a:off x="3886581" y="4681997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7" name="Group 276"/>
            <p:cNvGrpSpPr/>
            <p:nvPr/>
          </p:nvGrpSpPr>
          <p:grpSpPr>
            <a:xfrm>
              <a:off x="3885978" y="5474626"/>
              <a:ext cx="2860700" cy="613681"/>
              <a:chOff x="3885978" y="5474626"/>
              <a:chExt cx="2860700" cy="613681"/>
            </a:xfrm>
          </p:grpSpPr>
          <p:sp>
            <p:nvSpPr>
              <p:cNvPr id="278" name="Rectangle 277"/>
              <p:cNvSpPr/>
              <p:nvPr/>
            </p:nvSpPr>
            <p:spPr>
              <a:xfrm>
                <a:off x="4454863" y="5696679"/>
                <a:ext cx="1803229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Time in Days</a:t>
                </a:r>
              </a:p>
            </p:txBody>
          </p:sp>
          <p:sp>
            <p:nvSpPr>
              <p:cNvPr id="279" name="Rectangle 278"/>
              <p:cNvSpPr/>
              <p:nvPr/>
            </p:nvSpPr>
            <p:spPr>
              <a:xfrm>
                <a:off x="4090967" y="5474626"/>
                <a:ext cx="182387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2</a:t>
                </a:r>
              </a:p>
            </p:txBody>
          </p:sp>
          <p:sp>
            <p:nvSpPr>
              <p:cNvPr id="280" name="Rectangle 279"/>
              <p:cNvSpPr/>
              <p:nvPr/>
            </p:nvSpPr>
            <p:spPr>
              <a:xfrm>
                <a:off x="6550833" y="5474626"/>
                <a:ext cx="195845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14</a:t>
                </a:r>
              </a:p>
            </p:txBody>
          </p:sp>
          <p:cxnSp>
            <p:nvCxnSpPr>
              <p:cNvPr id="281" name="Straight Connector 280"/>
              <p:cNvCxnSpPr>
                <a:cxnSpLocks/>
              </p:cNvCxnSpPr>
              <p:nvPr/>
            </p:nvCxnSpPr>
            <p:spPr>
              <a:xfrm rot="5400000" flipH="1">
                <a:off x="4341679" y="5530368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/>
              <p:cNvCxnSpPr>
                <a:cxnSpLocks/>
              </p:cNvCxnSpPr>
              <p:nvPr/>
            </p:nvCxnSpPr>
            <p:spPr>
              <a:xfrm rot="5400000" flipH="1">
                <a:off x="4752649" y="5530368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/>
              <p:cNvCxnSpPr>
                <a:cxnSpLocks/>
              </p:cNvCxnSpPr>
              <p:nvPr/>
            </p:nvCxnSpPr>
            <p:spPr>
              <a:xfrm rot="5400000" flipH="1">
                <a:off x="5163619" y="5530368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/>
              <p:cNvCxnSpPr>
                <a:cxnSpLocks/>
              </p:cNvCxnSpPr>
              <p:nvPr/>
            </p:nvCxnSpPr>
            <p:spPr>
              <a:xfrm rot="5400000" flipH="1">
                <a:off x="5985559" y="5530368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/>
              <p:cNvCxnSpPr>
                <a:cxnSpLocks/>
              </p:cNvCxnSpPr>
              <p:nvPr/>
            </p:nvCxnSpPr>
            <p:spPr>
              <a:xfrm rot="5400000" flipH="1">
                <a:off x="6191044" y="5530368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/>
              <p:cNvCxnSpPr>
                <a:cxnSpLocks/>
              </p:cNvCxnSpPr>
              <p:nvPr/>
            </p:nvCxnSpPr>
            <p:spPr>
              <a:xfrm rot="5400000" flipH="1">
                <a:off x="6602013" y="5530368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7" name="Rectangle 286"/>
              <p:cNvSpPr/>
              <p:nvPr/>
            </p:nvSpPr>
            <p:spPr>
              <a:xfrm>
                <a:off x="3885978" y="5474626"/>
                <a:ext cx="182387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1</a:t>
                </a:r>
              </a:p>
            </p:txBody>
          </p:sp>
          <p:sp>
            <p:nvSpPr>
              <p:cNvPr id="288" name="Rectangle 287"/>
              <p:cNvSpPr/>
              <p:nvPr/>
            </p:nvSpPr>
            <p:spPr>
              <a:xfrm>
                <a:off x="4295956" y="5474626"/>
                <a:ext cx="182387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3</a:t>
                </a:r>
              </a:p>
            </p:txBody>
          </p:sp>
          <p:sp>
            <p:nvSpPr>
              <p:cNvPr id="289" name="Rectangle 288"/>
              <p:cNvSpPr/>
              <p:nvPr/>
            </p:nvSpPr>
            <p:spPr>
              <a:xfrm>
                <a:off x="4500945" y="5474626"/>
                <a:ext cx="182387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4</a:t>
                </a:r>
              </a:p>
            </p:txBody>
          </p:sp>
          <p:sp>
            <p:nvSpPr>
              <p:cNvPr id="290" name="Rectangle 289"/>
              <p:cNvSpPr/>
              <p:nvPr/>
            </p:nvSpPr>
            <p:spPr>
              <a:xfrm>
                <a:off x="4705934" y="5474626"/>
                <a:ext cx="182387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5</a:t>
                </a:r>
              </a:p>
            </p:txBody>
          </p:sp>
          <p:sp>
            <p:nvSpPr>
              <p:cNvPr id="291" name="Rectangle 290"/>
              <p:cNvSpPr/>
              <p:nvPr/>
            </p:nvSpPr>
            <p:spPr>
              <a:xfrm>
                <a:off x="4910923" y="5474626"/>
                <a:ext cx="182387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6</a:t>
                </a:r>
              </a:p>
            </p:txBody>
          </p:sp>
          <p:sp>
            <p:nvSpPr>
              <p:cNvPr id="292" name="Rectangle 291"/>
              <p:cNvSpPr/>
              <p:nvPr/>
            </p:nvSpPr>
            <p:spPr>
              <a:xfrm>
                <a:off x="5115912" y="5474626"/>
                <a:ext cx="182387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7</a:t>
                </a:r>
              </a:p>
            </p:txBody>
          </p:sp>
          <p:sp>
            <p:nvSpPr>
              <p:cNvPr id="293" name="Rectangle 292"/>
              <p:cNvSpPr/>
              <p:nvPr/>
            </p:nvSpPr>
            <p:spPr>
              <a:xfrm>
                <a:off x="5320901" y="5474626"/>
                <a:ext cx="182387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8</a:t>
                </a:r>
              </a:p>
            </p:txBody>
          </p:sp>
          <p:sp>
            <p:nvSpPr>
              <p:cNvPr id="294" name="Rectangle 293"/>
              <p:cNvSpPr/>
              <p:nvPr/>
            </p:nvSpPr>
            <p:spPr>
              <a:xfrm>
                <a:off x="5525890" y="5474626"/>
                <a:ext cx="182387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9</a:t>
                </a:r>
              </a:p>
            </p:txBody>
          </p:sp>
          <p:sp>
            <p:nvSpPr>
              <p:cNvPr id="295" name="Rectangle 294"/>
              <p:cNvSpPr/>
              <p:nvPr/>
            </p:nvSpPr>
            <p:spPr>
              <a:xfrm>
                <a:off x="5730879" y="5474626"/>
                <a:ext cx="182387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10</a:t>
                </a:r>
              </a:p>
            </p:txBody>
          </p:sp>
          <p:sp>
            <p:nvSpPr>
              <p:cNvPr id="296" name="Rectangle 295"/>
              <p:cNvSpPr/>
              <p:nvPr/>
            </p:nvSpPr>
            <p:spPr>
              <a:xfrm>
                <a:off x="5935868" y="5474626"/>
                <a:ext cx="182387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11</a:t>
                </a:r>
              </a:p>
            </p:txBody>
          </p:sp>
          <p:sp>
            <p:nvSpPr>
              <p:cNvPr id="297" name="Rectangle 296"/>
              <p:cNvSpPr/>
              <p:nvPr/>
            </p:nvSpPr>
            <p:spPr>
              <a:xfrm>
                <a:off x="6140857" y="5474626"/>
                <a:ext cx="182387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12</a:t>
                </a:r>
              </a:p>
            </p:txBody>
          </p:sp>
          <p:sp>
            <p:nvSpPr>
              <p:cNvPr id="298" name="Rectangle 297"/>
              <p:cNvSpPr/>
              <p:nvPr/>
            </p:nvSpPr>
            <p:spPr>
              <a:xfrm>
                <a:off x="6345846" y="5474626"/>
                <a:ext cx="182387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13</a:t>
                </a:r>
              </a:p>
            </p:txBody>
          </p:sp>
          <p:cxnSp>
            <p:nvCxnSpPr>
              <p:cNvPr id="299" name="Straight Connector 298"/>
              <p:cNvCxnSpPr>
                <a:cxnSpLocks/>
              </p:cNvCxnSpPr>
              <p:nvPr/>
            </p:nvCxnSpPr>
            <p:spPr>
              <a:xfrm rot="5400000" flipH="1">
                <a:off x="4136194" y="5530368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/>
              <p:cNvCxnSpPr>
                <a:cxnSpLocks/>
              </p:cNvCxnSpPr>
              <p:nvPr/>
            </p:nvCxnSpPr>
            <p:spPr>
              <a:xfrm rot="5400000" flipH="1">
                <a:off x="4547164" y="5530368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/>
              <p:cNvCxnSpPr>
                <a:cxnSpLocks/>
              </p:cNvCxnSpPr>
              <p:nvPr/>
            </p:nvCxnSpPr>
            <p:spPr>
              <a:xfrm rot="5400000" flipH="1">
                <a:off x="4958134" y="5530368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/>
              <p:cNvCxnSpPr>
                <a:cxnSpLocks/>
              </p:cNvCxnSpPr>
              <p:nvPr/>
            </p:nvCxnSpPr>
            <p:spPr>
              <a:xfrm rot="5400000" flipH="1">
                <a:off x="5369104" y="5530368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/>
              <p:cNvCxnSpPr>
                <a:cxnSpLocks/>
              </p:cNvCxnSpPr>
              <p:nvPr/>
            </p:nvCxnSpPr>
            <p:spPr>
              <a:xfrm rot="5400000" flipH="1">
                <a:off x="5574589" y="5530368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/>
              <p:cNvCxnSpPr>
                <a:cxnSpLocks/>
              </p:cNvCxnSpPr>
              <p:nvPr/>
            </p:nvCxnSpPr>
            <p:spPr>
              <a:xfrm rot="5400000" flipH="1">
                <a:off x="5780074" y="5530368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/>
              <p:cNvCxnSpPr>
                <a:cxnSpLocks/>
              </p:cNvCxnSpPr>
              <p:nvPr/>
            </p:nvCxnSpPr>
            <p:spPr>
              <a:xfrm rot="5400000" flipH="1">
                <a:off x="6396529" y="5530368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6" name="Group 305"/>
            <p:cNvGrpSpPr/>
            <p:nvPr/>
          </p:nvGrpSpPr>
          <p:grpSpPr>
            <a:xfrm>
              <a:off x="3882570" y="2819297"/>
              <a:ext cx="2771752" cy="2760406"/>
              <a:chOff x="3882570" y="2819297"/>
              <a:chExt cx="2771752" cy="2760406"/>
            </a:xfrm>
          </p:grpSpPr>
          <p:cxnSp>
            <p:nvCxnSpPr>
              <p:cNvPr id="515" name="Straight Connector 514"/>
              <p:cNvCxnSpPr>
                <a:cxnSpLocks/>
              </p:cNvCxnSpPr>
              <p:nvPr/>
            </p:nvCxnSpPr>
            <p:spPr>
              <a:xfrm flipH="1">
                <a:off x="3977455" y="5425103"/>
                <a:ext cx="2672698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7" name="Straight Connector 516"/>
              <p:cNvCxnSpPr>
                <a:cxnSpLocks/>
              </p:cNvCxnSpPr>
              <p:nvPr/>
            </p:nvCxnSpPr>
            <p:spPr>
              <a:xfrm flipH="1">
                <a:off x="3977455" y="5318947"/>
                <a:ext cx="2672698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8" name="Straight Connector 517"/>
              <p:cNvCxnSpPr>
                <a:cxnSpLocks/>
              </p:cNvCxnSpPr>
              <p:nvPr/>
            </p:nvCxnSpPr>
            <p:spPr>
              <a:xfrm flipH="1">
                <a:off x="3976061" y="5212800"/>
                <a:ext cx="267269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9" name="Straight Connector 518"/>
              <p:cNvCxnSpPr>
                <a:cxnSpLocks/>
              </p:cNvCxnSpPr>
              <p:nvPr/>
            </p:nvCxnSpPr>
            <p:spPr>
              <a:xfrm flipH="1">
                <a:off x="3977455" y="5265869"/>
                <a:ext cx="2672698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0" name="Straight Connector 519"/>
              <p:cNvCxnSpPr>
                <a:cxnSpLocks/>
              </p:cNvCxnSpPr>
              <p:nvPr/>
            </p:nvCxnSpPr>
            <p:spPr>
              <a:xfrm flipH="1">
                <a:off x="3977455" y="5372025"/>
                <a:ext cx="2672698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1" name="Straight Connector 520"/>
              <p:cNvCxnSpPr>
                <a:cxnSpLocks/>
              </p:cNvCxnSpPr>
              <p:nvPr/>
            </p:nvCxnSpPr>
            <p:spPr>
              <a:xfrm flipH="1">
                <a:off x="3977455" y="5159331"/>
                <a:ext cx="2672698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3" name="Straight Connector 522"/>
              <p:cNvCxnSpPr>
                <a:cxnSpLocks/>
              </p:cNvCxnSpPr>
              <p:nvPr/>
            </p:nvCxnSpPr>
            <p:spPr>
              <a:xfrm flipH="1">
                <a:off x="3977455" y="5053175"/>
                <a:ext cx="2672698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4" name="Straight Connector 523"/>
              <p:cNvCxnSpPr>
                <a:cxnSpLocks/>
              </p:cNvCxnSpPr>
              <p:nvPr/>
            </p:nvCxnSpPr>
            <p:spPr>
              <a:xfrm flipH="1">
                <a:off x="3976061" y="4947028"/>
                <a:ext cx="267269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5" name="Straight Connector 524"/>
              <p:cNvCxnSpPr>
                <a:cxnSpLocks/>
              </p:cNvCxnSpPr>
              <p:nvPr/>
            </p:nvCxnSpPr>
            <p:spPr>
              <a:xfrm flipH="1">
                <a:off x="3977455" y="5000097"/>
                <a:ext cx="2672698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9" name="Straight Connector 548"/>
              <p:cNvCxnSpPr>
                <a:cxnSpLocks/>
              </p:cNvCxnSpPr>
              <p:nvPr/>
            </p:nvCxnSpPr>
            <p:spPr>
              <a:xfrm flipH="1">
                <a:off x="3977455" y="5106253"/>
                <a:ext cx="2672698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0" name="Straight Connector 549"/>
              <p:cNvCxnSpPr>
                <a:cxnSpLocks/>
              </p:cNvCxnSpPr>
              <p:nvPr/>
            </p:nvCxnSpPr>
            <p:spPr>
              <a:xfrm flipH="1">
                <a:off x="3977455" y="4893555"/>
                <a:ext cx="2672698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2" name="Straight Connector 551"/>
              <p:cNvCxnSpPr>
                <a:cxnSpLocks/>
              </p:cNvCxnSpPr>
              <p:nvPr/>
            </p:nvCxnSpPr>
            <p:spPr>
              <a:xfrm flipH="1">
                <a:off x="3977455" y="4787399"/>
                <a:ext cx="2672698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4" name="Straight Connector 553"/>
              <p:cNvCxnSpPr>
                <a:cxnSpLocks/>
              </p:cNvCxnSpPr>
              <p:nvPr/>
            </p:nvCxnSpPr>
            <p:spPr>
              <a:xfrm flipH="1">
                <a:off x="3976061" y="4681252"/>
                <a:ext cx="267269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8" name="Straight Connector 557"/>
              <p:cNvCxnSpPr>
                <a:cxnSpLocks/>
              </p:cNvCxnSpPr>
              <p:nvPr/>
            </p:nvCxnSpPr>
            <p:spPr>
              <a:xfrm flipH="1">
                <a:off x="3977455" y="4734321"/>
                <a:ext cx="2672698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9" name="Straight Connector 558"/>
              <p:cNvCxnSpPr>
                <a:cxnSpLocks/>
              </p:cNvCxnSpPr>
              <p:nvPr/>
            </p:nvCxnSpPr>
            <p:spPr>
              <a:xfrm flipH="1">
                <a:off x="3977455" y="4840477"/>
                <a:ext cx="2672698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0" name="Straight Connector 559"/>
              <p:cNvCxnSpPr>
                <a:cxnSpLocks/>
              </p:cNvCxnSpPr>
              <p:nvPr/>
            </p:nvCxnSpPr>
            <p:spPr>
              <a:xfrm flipH="1">
                <a:off x="3977455" y="4627779"/>
                <a:ext cx="2672698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1" name="Straight Connector 560"/>
              <p:cNvCxnSpPr>
                <a:cxnSpLocks/>
              </p:cNvCxnSpPr>
              <p:nvPr/>
            </p:nvCxnSpPr>
            <p:spPr>
              <a:xfrm flipH="1">
                <a:off x="3977455" y="4521623"/>
                <a:ext cx="2672698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2" name="Straight Connector 561"/>
              <p:cNvCxnSpPr>
                <a:cxnSpLocks/>
              </p:cNvCxnSpPr>
              <p:nvPr/>
            </p:nvCxnSpPr>
            <p:spPr>
              <a:xfrm flipH="1">
                <a:off x="3976061" y="4415476"/>
                <a:ext cx="267269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5" name="Straight Connector 564"/>
              <p:cNvCxnSpPr>
                <a:cxnSpLocks/>
              </p:cNvCxnSpPr>
              <p:nvPr/>
            </p:nvCxnSpPr>
            <p:spPr>
              <a:xfrm flipH="1">
                <a:off x="3977455" y="4468545"/>
                <a:ext cx="2672698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6" name="Straight Connector 565"/>
              <p:cNvCxnSpPr>
                <a:cxnSpLocks/>
              </p:cNvCxnSpPr>
              <p:nvPr/>
            </p:nvCxnSpPr>
            <p:spPr>
              <a:xfrm flipH="1">
                <a:off x="3977455" y="4574701"/>
                <a:ext cx="2672698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7" name="Straight Connector 566"/>
              <p:cNvCxnSpPr>
                <a:cxnSpLocks/>
              </p:cNvCxnSpPr>
              <p:nvPr/>
            </p:nvCxnSpPr>
            <p:spPr>
              <a:xfrm flipH="1">
                <a:off x="3977455" y="4362003"/>
                <a:ext cx="2672698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9" name="Straight Connector 568"/>
              <p:cNvCxnSpPr>
                <a:cxnSpLocks/>
              </p:cNvCxnSpPr>
              <p:nvPr/>
            </p:nvCxnSpPr>
            <p:spPr>
              <a:xfrm flipH="1">
                <a:off x="3977455" y="4255847"/>
                <a:ext cx="2672698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0" name="Straight Connector 569"/>
              <p:cNvCxnSpPr>
                <a:cxnSpLocks/>
              </p:cNvCxnSpPr>
              <p:nvPr/>
            </p:nvCxnSpPr>
            <p:spPr>
              <a:xfrm flipH="1">
                <a:off x="3976061" y="4149700"/>
                <a:ext cx="267269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1" name="Straight Connector 570"/>
              <p:cNvCxnSpPr>
                <a:cxnSpLocks/>
              </p:cNvCxnSpPr>
              <p:nvPr/>
            </p:nvCxnSpPr>
            <p:spPr>
              <a:xfrm flipH="1">
                <a:off x="3977455" y="4202769"/>
                <a:ext cx="2672698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4" name="Straight Connector 573"/>
              <p:cNvCxnSpPr>
                <a:cxnSpLocks/>
              </p:cNvCxnSpPr>
              <p:nvPr/>
            </p:nvCxnSpPr>
            <p:spPr>
              <a:xfrm flipH="1">
                <a:off x="3977455" y="4308925"/>
                <a:ext cx="2672698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8" name="Straight Connector 577"/>
              <p:cNvCxnSpPr>
                <a:cxnSpLocks/>
              </p:cNvCxnSpPr>
              <p:nvPr/>
            </p:nvCxnSpPr>
            <p:spPr>
              <a:xfrm flipH="1">
                <a:off x="3977455" y="4096227"/>
                <a:ext cx="2672698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9" name="Straight Connector 578"/>
              <p:cNvCxnSpPr>
                <a:cxnSpLocks/>
              </p:cNvCxnSpPr>
              <p:nvPr/>
            </p:nvCxnSpPr>
            <p:spPr>
              <a:xfrm flipH="1">
                <a:off x="3977455" y="3990071"/>
                <a:ext cx="2672698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0" name="Straight Connector 579"/>
              <p:cNvCxnSpPr>
                <a:cxnSpLocks/>
              </p:cNvCxnSpPr>
              <p:nvPr/>
            </p:nvCxnSpPr>
            <p:spPr>
              <a:xfrm flipH="1">
                <a:off x="3976061" y="3883924"/>
                <a:ext cx="267269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1" name="Straight Connector 580"/>
              <p:cNvCxnSpPr>
                <a:cxnSpLocks/>
              </p:cNvCxnSpPr>
              <p:nvPr/>
            </p:nvCxnSpPr>
            <p:spPr>
              <a:xfrm flipH="1">
                <a:off x="3977455" y="3936993"/>
                <a:ext cx="2672698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2" name="Straight Connector 581"/>
              <p:cNvCxnSpPr>
                <a:cxnSpLocks/>
              </p:cNvCxnSpPr>
              <p:nvPr/>
            </p:nvCxnSpPr>
            <p:spPr>
              <a:xfrm flipH="1">
                <a:off x="3977455" y="4043149"/>
                <a:ext cx="2672698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3" name="Straight Connector 582"/>
              <p:cNvCxnSpPr>
                <a:cxnSpLocks/>
              </p:cNvCxnSpPr>
              <p:nvPr/>
            </p:nvCxnSpPr>
            <p:spPr>
              <a:xfrm flipH="1">
                <a:off x="3977455" y="3830451"/>
                <a:ext cx="2672698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5" name="Straight Connector 584"/>
              <p:cNvCxnSpPr>
                <a:cxnSpLocks/>
              </p:cNvCxnSpPr>
              <p:nvPr/>
            </p:nvCxnSpPr>
            <p:spPr>
              <a:xfrm flipH="1">
                <a:off x="3977455" y="3724295"/>
                <a:ext cx="2672698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6" name="Straight Connector 585"/>
              <p:cNvCxnSpPr>
                <a:cxnSpLocks/>
              </p:cNvCxnSpPr>
              <p:nvPr/>
            </p:nvCxnSpPr>
            <p:spPr>
              <a:xfrm flipH="1">
                <a:off x="3976061" y="3618148"/>
                <a:ext cx="267269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7" name="Straight Connector 586"/>
              <p:cNvCxnSpPr>
                <a:cxnSpLocks/>
              </p:cNvCxnSpPr>
              <p:nvPr/>
            </p:nvCxnSpPr>
            <p:spPr>
              <a:xfrm flipH="1">
                <a:off x="3977455" y="3671217"/>
                <a:ext cx="2672698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8" name="Straight Connector 587"/>
              <p:cNvCxnSpPr>
                <a:cxnSpLocks/>
              </p:cNvCxnSpPr>
              <p:nvPr/>
            </p:nvCxnSpPr>
            <p:spPr>
              <a:xfrm flipH="1">
                <a:off x="3977455" y="3777373"/>
                <a:ext cx="2672698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9" name="Straight Connector 588"/>
              <p:cNvCxnSpPr>
                <a:cxnSpLocks/>
              </p:cNvCxnSpPr>
              <p:nvPr/>
            </p:nvCxnSpPr>
            <p:spPr>
              <a:xfrm flipH="1">
                <a:off x="3977455" y="3564675"/>
                <a:ext cx="2672698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0" name="Straight Connector 589"/>
              <p:cNvCxnSpPr>
                <a:cxnSpLocks/>
              </p:cNvCxnSpPr>
              <p:nvPr/>
            </p:nvCxnSpPr>
            <p:spPr>
              <a:xfrm flipH="1">
                <a:off x="3977455" y="3458519"/>
                <a:ext cx="2672698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1" name="Straight Connector 590"/>
              <p:cNvCxnSpPr>
                <a:cxnSpLocks/>
              </p:cNvCxnSpPr>
              <p:nvPr/>
            </p:nvCxnSpPr>
            <p:spPr>
              <a:xfrm flipH="1">
                <a:off x="3976061" y="3352372"/>
                <a:ext cx="267269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2" name="Straight Connector 591"/>
              <p:cNvCxnSpPr>
                <a:cxnSpLocks/>
              </p:cNvCxnSpPr>
              <p:nvPr/>
            </p:nvCxnSpPr>
            <p:spPr>
              <a:xfrm flipH="1">
                <a:off x="3977455" y="3405441"/>
                <a:ext cx="2672698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3" name="Straight Connector 592"/>
              <p:cNvCxnSpPr>
                <a:cxnSpLocks/>
              </p:cNvCxnSpPr>
              <p:nvPr/>
            </p:nvCxnSpPr>
            <p:spPr>
              <a:xfrm flipH="1">
                <a:off x="3977455" y="3511597"/>
                <a:ext cx="2672698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4" name="Straight Connector 593"/>
              <p:cNvCxnSpPr>
                <a:cxnSpLocks/>
              </p:cNvCxnSpPr>
              <p:nvPr/>
            </p:nvCxnSpPr>
            <p:spPr>
              <a:xfrm flipH="1">
                <a:off x="3977455" y="3298899"/>
                <a:ext cx="2672698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5" name="Straight Connector 594"/>
              <p:cNvCxnSpPr>
                <a:cxnSpLocks/>
              </p:cNvCxnSpPr>
              <p:nvPr/>
            </p:nvCxnSpPr>
            <p:spPr>
              <a:xfrm flipH="1">
                <a:off x="3977455" y="3192743"/>
                <a:ext cx="2672698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6" name="Straight Connector 595"/>
              <p:cNvCxnSpPr>
                <a:cxnSpLocks/>
              </p:cNvCxnSpPr>
              <p:nvPr/>
            </p:nvCxnSpPr>
            <p:spPr>
              <a:xfrm flipH="1">
                <a:off x="3976061" y="3086596"/>
                <a:ext cx="267269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7" name="Straight Connector 596"/>
              <p:cNvCxnSpPr>
                <a:cxnSpLocks/>
              </p:cNvCxnSpPr>
              <p:nvPr/>
            </p:nvCxnSpPr>
            <p:spPr>
              <a:xfrm flipH="1">
                <a:off x="3977455" y="3139665"/>
                <a:ext cx="2672698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8" name="Straight Connector 597"/>
              <p:cNvCxnSpPr>
                <a:cxnSpLocks/>
              </p:cNvCxnSpPr>
              <p:nvPr/>
            </p:nvCxnSpPr>
            <p:spPr>
              <a:xfrm flipH="1">
                <a:off x="3977455" y="3245821"/>
                <a:ext cx="2672698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9" name="Straight Connector 598"/>
              <p:cNvCxnSpPr>
                <a:cxnSpLocks/>
              </p:cNvCxnSpPr>
              <p:nvPr/>
            </p:nvCxnSpPr>
            <p:spPr>
              <a:xfrm flipH="1">
                <a:off x="3977455" y="3033123"/>
                <a:ext cx="2672698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0" name="Straight Connector 599"/>
              <p:cNvCxnSpPr>
                <a:cxnSpLocks/>
              </p:cNvCxnSpPr>
              <p:nvPr/>
            </p:nvCxnSpPr>
            <p:spPr>
              <a:xfrm flipH="1">
                <a:off x="3977455" y="2926967"/>
                <a:ext cx="2672698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1" name="Straight Connector 600"/>
              <p:cNvCxnSpPr>
                <a:cxnSpLocks/>
              </p:cNvCxnSpPr>
              <p:nvPr/>
            </p:nvCxnSpPr>
            <p:spPr>
              <a:xfrm flipH="1">
                <a:off x="3976061" y="2820820"/>
                <a:ext cx="267269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2" name="Straight Connector 601"/>
              <p:cNvCxnSpPr>
                <a:cxnSpLocks/>
              </p:cNvCxnSpPr>
              <p:nvPr/>
            </p:nvCxnSpPr>
            <p:spPr>
              <a:xfrm flipH="1">
                <a:off x="3977455" y="2873889"/>
                <a:ext cx="2672698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3" name="Straight Connector 602"/>
              <p:cNvCxnSpPr>
                <a:cxnSpLocks/>
              </p:cNvCxnSpPr>
              <p:nvPr/>
            </p:nvCxnSpPr>
            <p:spPr>
              <a:xfrm flipH="1">
                <a:off x="3977455" y="2980045"/>
                <a:ext cx="2672698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4" name="Straight Connector 603"/>
              <p:cNvCxnSpPr>
                <a:cxnSpLocks/>
              </p:cNvCxnSpPr>
              <p:nvPr/>
            </p:nvCxnSpPr>
            <p:spPr>
              <a:xfrm>
                <a:off x="3977455" y="2819297"/>
                <a:ext cx="0" cy="276040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5" name="Straight Connector 604"/>
              <p:cNvCxnSpPr>
                <a:cxnSpLocks/>
              </p:cNvCxnSpPr>
              <p:nvPr/>
            </p:nvCxnSpPr>
            <p:spPr>
              <a:xfrm flipH="1">
                <a:off x="3882570" y="5478184"/>
                <a:ext cx="277175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6" name="Straight Connector 605"/>
              <p:cNvCxnSpPr>
                <a:cxnSpLocks/>
              </p:cNvCxnSpPr>
              <p:nvPr/>
            </p:nvCxnSpPr>
            <p:spPr>
              <a:xfrm rot="16200000" flipH="1">
                <a:off x="5321776" y="4151201"/>
                <a:ext cx="2653966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7" name="Straight Connector 606"/>
              <p:cNvCxnSpPr>
                <a:cxnSpLocks/>
              </p:cNvCxnSpPr>
              <p:nvPr/>
            </p:nvCxnSpPr>
            <p:spPr>
              <a:xfrm rot="16200000" flipH="1">
                <a:off x="5116292" y="4151201"/>
                <a:ext cx="2653966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8" name="Straight Connector 607"/>
              <p:cNvCxnSpPr>
                <a:cxnSpLocks/>
              </p:cNvCxnSpPr>
              <p:nvPr/>
            </p:nvCxnSpPr>
            <p:spPr>
              <a:xfrm rot="16200000" flipH="1">
                <a:off x="4910807" y="4151201"/>
                <a:ext cx="2653966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9" name="Straight Connector 608"/>
              <p:cNvCxnSpPr>
                <a:cxnSpLocks/>
              </p:cNvCxnSpPr>
              <p:nvPr/>
            </p:nvCxnSpPr>
            <p:spPr>
              <a:xfrm rot="16200000" flipH="1">
                <a:off x="4705322" y="4151201"/>
                <a:ext cx="2653966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0" name="Straight Connector 609"/>
              <p:cNvCxnSpPr>
                <a:cxnSpLocks/>
              </p:cNvCxnSpPr>
              <p:nvPr/>
            </p:nvCxnSpPr>
            <p:spPr>
              <a:xfrm rot="16200000" flipH="1">
                <a:off x="4499837" y="4151201"/>
                <a:ext cx="2653966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1" name="Straight Connector 610"/>
              <p:cNvCxnSpPr>
                <a:cxnSpLocks/>
              </p:cNvCxnSpPr>
              <p:nvPr/>
            </p:nvCxnSpPr>
            <p:spPr>
              <a:xfrm rot="16200000" flipH="1">
                <a:off x="4294352" y="4151201"/>
                <a:ext cx="2653966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2" name="Straight Connector 611"/>
              <p:cNvCxnSpPr>
                <a:cxnSpLocks/>
              </p:cNvCxnSpPr>
              <p:nvPr/>
            </p:nvCxnSpPr>
            <p:spPr>
              <a:xfrm rot="16200000" flipH="1">
                <a:off x="4088867" y="4151201"/>
                <a:ext cx="2653966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3" name="Straight Connector 612"/>
              <p:cNvCxnSpPr>
                <a:cxnSpLocks/>
              </p:cNvCxnSpPr>
              <p:nvPr/>
            </p:nvCxnSpPr>
            <p:spPr>
              <a:xfrm rot="16200000" flipH="1">
                <a:off x="3883382" y="4151201"/>
                <a:ext cx="2653966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4" name="Straight Connector 613"/>
              <p:cNvCxnSpPr>
                <a:cxnSpLocks/>
              </p:cNvCxnSpPr>
              <p:nvPr/>
            </p:nvCxnSpPr>
            <p:spPr>
              <a:xfrm rot="16200000" flipH="1">
                <a:off x="3677897" y="4151201"/>
                <a:ext cx="2653966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5" name="Straight Connector 614"/>
              <p:cNvCxnSpPr>
                <a:cxnSpLocks/>
              </p:cNvCxnSpPr>
              <p:nvPr/>
            </p:nvCxnSpPr>
            <p:spPr>
              <a:xfrm rot="16200000" flipH="1">
                <a:off x="3472412" y="4151201"/>
                <a:ext cx="2653966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6" name="Straight Connector 615"/>
              <p:cNvCxnSpPr>
                <a:cxnSpLocks/>
              </p:cNvCxnSpPr>
              <p:nvPr/>
            </p:nvCxnSpPr>
            <p:spPr>
              <a:xfrm rot="16200000" flipH="1">
                <a:off x="3266927" y="4151201"/>
                <a:ext cx="2653966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7" name="Straight Connector 616"/>
              <p:cNvCxnSpPr>
                <a:cxnSpLocks/>
              </p:cNvCxnSpPr>
              <p:nvPr/>
            </p:nvCxnSpPr>
            <p:spPr>
              <a:xfrm rot="16200000" flipH="1">
                <a:off x="3061442" y="4151201"/>
                <a:ext cx="2653966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8" name="Straight Connector 617"/>
              <p:cNvCxnSpPr>
                <a:cxnSpLocks/>
              </p:cNvCxnSpPr>
              <p:nvPr/>
            </p:nvCxnSpPr>
            <p:spPr>
              <a:xfrm rot="16200000" flipH="1">
                <a:off x="2855957" y="4151201"/>
                <a:ext cx="2653966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9" name="Group 618"/>
            <p:cNvGrpSpPr/>
            <p:nvPr/>
          </p:nvGrpSpPr>
          <p:grpSpPr>
            <a:xfrm>
              <a:off x="3952711" y="2797354"/>
              <a:ext cx="2718883" cy="2703686"/>
              <a:chOff x="3952711" y="2797354"/>
              <a:chExt cx="2718883" cy="2703686"/>
            </a:xfrm>
          </p:grpSpPr>
          <p:sp>
            <p:nvSpPr>
              <p:cNvPr id="620" name="Oval 619"/>
              <p:cNvSpPr/>
              <p:nvPr/>
            </p:nvSpPr>
            <p:spPr>
              <a:xfrm>
                <a:off x="3952711" y="545532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21" name="Straight Connector 620"/>
              <p:cNvCxnSpPr>
                <a:cxnSpLocks/>
              </p:cNvCxnSpPr>
              <p:nvPr/>
            </p:nvCxnSpPr>
            <p:spPr>
              <a:xfrm flipV="1">
                <a:off x="3976688" y="5162550"/>
                <a:ext cx="207168" cy="31670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2" name="Oval 621"/>
              <p:cNvSpPr/>
              <p:nvPr/>
            </p:nvSpPr>
            <p:spPr>
              <a:xfrm>
                <a:off x="4163347" y="5138442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3" name="Oval 622"/>
              <p:cNvSpPr/>
              <p:nvPr/>
            </p:nvSpPr>
            <p:spPr>
              <a:xfrm>
                <a:off x="4366066" y="4975488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4" name="Oval 623"/>
              <p:cNvSpPr/>
              <p:nvPr/>
            </p:nvSpPr>
            <p:spPr>
              <a:xfrm>
                <a:off x="4572000" y="4980044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5" name="Oval 624"/>
              <p:cNvSpPr/>
              <p:nvPr/>
            </p:nvSpPr>
            <p:spPr>
              <a:xfrm>
                <a:off x="4778956" y="4816462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6" name="Oval 625"/>
              <p:cNvSpPr/>
              <p:nvPr/>
            </p:nvSpPr>
            <p:spPr>
              <a:xfrm>
                <a:off x="4983406" y="4712529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7" name="Oval 626"/>
              <p:cNvSpPr/>
              <p:nvPr/>
            </p:nvSpPr>
            <p:spPr>
              <a:xfrm>
                <a:off x="5185405" y="4232274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8" name="Oval 627"/>
              <p:cNvSpPr/>
              <p:nvPr/>
            </p:nvSpPr>
            <p:spPr>
              <a:xfrm>
                <a:off x="5391371" y="4127028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9" name="Oval 628"/>
              <p:cNvSpPr/>
              <p:nvPr/>
            </p:nvSpPr>
            <p:spPr>
              <a:xfrm>
                <a:off x="5597664" y="3917596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0" name="Oval 629"/>
              <p:cNvSpPr/>
              <p:nvPr/>
            </p:nvSpPr>
            <p:spPr>
              <a:xfrm>
                <a:off x="5803149" y="375470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1" name="Oval 630"/>
              <p:cNvSpPr/>
              <p:nvPr/>
            </p:nvSpPr>
            <p:spPr>
              <a:xfrm>
                <a:off x="6008634" y="3489397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2" name="Oval 631"/>
              <p:cNvSpPr/>
              <p:nvPr/>
            </p:nvSpPr>
            <p:spPr>
              <a:xfrm>
                <a:off x="6217650" y="3227277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3" name="Oval 632"/>
              <p:cNvSpPr/>
              <p:nvPr/>
            </p:nvSpPr>
            <p:spPr>
              <a:xfrm>
                <a:off x="6419531" y="3064133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4" name="Oval 633"/>
              <p:cNvSpPr/>
              <p:nvPr/>
            </p:nvSpPr>
            <p:spPr>
              <a:xfrm>
                <a:off x="6625875" y="2797354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35" name="Straight Connector 634"/>
              <p:cNvCxnSpPr>
                <a:cxnSpLocks/>
              </p:cNvCxnSpPr>
              <p:nvPr/>
            </p:nvCxnSpPr>
            <p:spPr>
              <a:xfrm flipV="1">
                <a:off x="4186238" y="5000625"/>
                <a:ext cx="202406" cy="1619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6" name="Straight Connector 635"/>
              <p:cNvCxnSpPr>
                <a:cxnSpLocks/>
              </p:cNvCxnSpPr>
              <p:nvPr/>
            </p:nvCxnSpPr>
            <p:spPr>
              <a:xfrm>
                <a:off x="4388644" y="5000625"/>
                <a:ext cx="20716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7" name="Straight Connector 636"/>
              <p:cNvCxnSpPr>
                <a:cxnSpLocks/>
              </p:cNvCxnSpPr>
              <p:nvPr/>
            </p:nvCxnSpPr>
            <p:spPr>
              <a:xfrm flipV="1">
                <a:off x="4595813" y="4841081"/>
                <a:ext cx="204787" cy="1619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8" name="Straight Connector 637"/>
              <p:cNvCxnSpPr>
                <a:cxnSpLocks/>
              </p:cNvCxnSpPr>
              <p:nvPr/>
            </p:nvCxnSpPr>
            <p:spPr>
              <a:xfrm flipV="1">
                <a:off x="4800600" y="4733925"/>
                <a:ext cx="204788" cy="10715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9" name="Straight Connector 638"/>
              <p:cNvCxnSpPr>
                <a:cxnSpLocks/>
              </p:cNvCxnSpPr>
              <p:nvPr/>
            </p:nvCxnSpPr>
            <p:spPr>
              <a:xfrm flipV="1">
                <a:off x="5005388" y="4254842"/>
                <a:ext cx="204245" cy="47908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0" name="Straight Connector 639"/>
              <p:cNvCxnSpPr>
                <a:cxnSpLocks/>
              </p:cNvCxnSpPr>
              <p:nvPr/>
            </p:nvCxnSpPr>
            <p:spPr>
              <a:xfrm flipV="1">
                <a:off x="5206967" y="4152901"/>
                <a:ext cx="207996" cy="10194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1" name="Straight Connector 640"/>
              <p:cNvCxnSpPr>
                <a:cxnSpLocks/>
              </p:cNvCxnSpPr>
              <p:nvPr/>
            </p:nvCxnSpPr>
            <p:spPr>
              <a:xfrm flipV="1">
                <a:off x="5414963" y="3936206"/>
                <a:ext cx="207168" cy="21431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2" name="Straight Connector 641"/>
              <p:cNvCxnSpPr>
                <a:cxnSpLocks/>
              </p:cNvCxnSpPr>
              <p:nvPr/>
            </p:nvCxnSpPr>
            <p:spPr>
              <a:xfrm flipV="1">
                <a:off x="5622131" y="3779044"/>
                <a:ext cx="204788" cy="15954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3" name="Straight Connector 642"/>
              <p:cNvCxnSpPr>
                <a:cxnSpLocks/>
              </p:cNvCxnSpPr>
              <p:nvPr/>
            </p:nvCxnSpPr>
            <p:spPr>
              <a:xfrm flipV="1">
                <a:off x="5826919" y="3512344"/>
                <a:ext cx="204787" cy="26432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4" name="Straight Connector 643"/>
              <p:cNvCxnSpPr>
                <a:cxnSpLocks/>
              </p:cNvCxnSpPr>
              <p:nvPr/>
            </p:nvCxnSpPr>
            <p:spPr>
              <a:xfrm flipV="1">
                <a:off x="6031706" y="3245644"/>
                <a:ext cx="207169" cy="26670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5" name="Straight Connector 644"/>
              <p:cNvCxnSpPr>
                <a:cxnSpLocks/>
              </p:cNvCxnSpPr>
              <p:nvPr/>
            </p:nvCxnSpPr>
            <p:spPr>
              <a:xfrm flipV="1">
                <a:off x="6238875" y="3086100"/>
                <a:ext cx="204788" cy="1619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6" name="Straight Connector 645"/>
              <p:cNvCxnSpPr>
                <a:cxnSpLocks/>
              </p:cNvCxnSpPr>
              <p:nvPr/>
            </p:nvCxnSpPr>
            <p:spPr>
              <a:xfrm flipV="1">
                <a:off x="6443663" y="2821781"/>
                <a:ext cx="207168" cy="26431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Rectangle 6"/>
          <p:cNvSpPr/>
          <p:nvPr/>
        </p:nvSpPr>
        <p:spPr>
          <a:xfrm>
            <a:off x="755650" y="1441967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Can you answer these questions using data from the time graph? </a:t>
            </a:r>
          </a:p>
        </p:txBody>
      </p:sp>
      <p:sp>
        <p:nvSpPr>
          <p:cNvPr id="6" name="Rectangle 5"/>
          <p:cNvSpPr/>
          <p:nvPr/>
        </p:nvSpPr>
        <p:spPr>
          <a:xfrm>
            <a:off x="1738693" y="697112"/>
            <a:ext cx="5666616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Bean Growing Questions</a:t>
            </a:r>
            <a:endParaRPr lang="en-GB" sz="4000" dirty="0">
              <a:latin typeface="+mj-lt"/>
            </a:endParaRP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8" name="Group 537"/>
          <p:cNvGrpSpPr/>
          <p:nvPr/>
        </p:nvGrpSpPr>
        <p:grpSpPr>
          <a:xfrm>
            <a:off x="4926673" y="2329538"/>
            <a:ext cx="2773510" cy="1564582"/>
            <a:chOff x="1085969" y="2491054"/>
            <a:chExt cx="2773510" cy="1564582"/>
          </a:xfrm>
        </p:grpSpPr>
        <p:pic>
          <p:nvPicPr>
            <p:cNvPr id="539" name="Picture 53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85969" y="2491054"/>
              <a:ext cx="2773510" cy="1564582"/>
            </a:xfrm>
            <a:prstGeom prst="rect">
              <a:avLst/>
            </a:prstGeom>
          </p:spPr>
        </p:pic>
        <p:sp>
          <p:nvSpPr>
            <p:cNvPr id="540" name="Rectangle 539"/>
            <p:cNvSpPr/>
            <p:nvPr/>
          </p:nvSpPr>
          <p:spPr>
            <a:xfrm>
              <a:off x="1254024" y="2787965"/>
              <a:ext cx="2025353" cy="976403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What was the height of the bean plant on day 9? </a:t>
              </a:r>
            </a:p>
          </p:txBody>
        </p:sp>
      </p:grpSp>
      <p:grpSp>
        <p:nvGrpSpPr>
          <p:cNvPr id="541" name="Group 540"/>
          <p:cNvGrpSpPr/>
          <p:nvPr/>
        </p:nvGrpSpPr>
        <p:grpSpPr>
          <a:xfrm>
            <a:off x="4926673" y="2329538"/>
            <a:ext cx="2773510" cy="1564582"/>
            <a:chOff x="1085969" y="2491054"/>
            <a:chExt cx="2773510" cy="1564582"/>
          </a:xfrm>
        </p:grpSpPr>
        <p:pic>
          <p:nvPicPr>
            <p:cNvPr id="542" name="Picture 54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85969" y="2491054"/>
              <a:ext cx="2773510" cy="1564582"/>
            </a:xfrm>
            <a:prstGeom prst="rect">
              <a:avLst/>
            </a:prstGeom>
          </p:spPr>
        </p:pic>
        <p:sp>
          <p:nvSpPr>
            <p:cNvPr id="543" name="Rectangle 542"/>
            <p:cNvSpPr/>
            <p:nvPr/>
          </p:nvSpPr>
          <p:spPr>
            <a:xfrm>
              <a:off x="1254024" y="2661220"/>
              <a:ext cx="2025353" cy="1253402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How much</a:t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did the bean plant grow from day 3</a:t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to day 8?</a:t>
              </a:r>
            </a:p>
          </p:txBody>
        </p:sp>
      </p:grpSp>
      <p:grpSp>
        <p:nvGrpSpPr>
          <p:cNvPr id="544" name="Group 543"/>
          <p:cNvGrpSpPr/>
          <p:nvPr/>
        </p:nvGrpSpPr>
        <p:grpSpPr>
          <a:xfrm>
            <a:off x="4926673" y="2329538"/>
            <a:ext cx="2773510" cy="1564582"/>
            <a:chOff x="1085969" y="2491054"/>
            <a:chExt cx="2773510" cy="1564582"/>
          </a:xfrm>
        </p:grpSpPr>
        <p:pic>
          <p:nvPicPr>
            <p:cNvPr id="545" name="Picture 54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85969" y="2491054"/>
              <a:ext cx="2773510" cy="1564582"/>
            </a:xfrm>
            <a:prstGeom prst="rect">
              <a:avLst/>
            </a:prstGeom>
          </p:spPr>
        </p:pic>
        <p:sp>
          <p:nvSpPr>
            <p:cNvPr id="546" name="Rectangle 545"/>
            <p:cNvSpPr/>
            <p:nvPr/>
          </p:nvSpPr>
          <p:spPr>
            <a:xfrm>
              <a:off x="1254024" y="2661220"/>
              <a:ext cx="2025353" cy="1253402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During which</a:t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day did the bean plant reach</a:t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7cm tall?</a:t>
              </a:r>
            </a:p>
          </p:txBody>
        </p:sp>
      </p:grpSp>
      <p:grpSp>
        <p:nvGrpSpPr>
          <p:cNvPr id="553" name="Group 552"/>
          <p:cNvGrpSpPr/>
          <p:nvPr/>
        </p:nvGrpSpPr>
        <p:grpSpPr>
          <a:xfrm>
            <a:off x="2142298" y="3953894"/>
            <a:ext cx="1733274" cy="1819698"/>
            <a:chOff x="2139800" y="3949132"/>
            <a:chExt cx="1733274" cy="1819698"/>
          </a:xfrm>
        </p:grpSpPr>
        <p:sp>
          <p:nvSpPr>
            <p:cNvPr id="547" name="Oval 546"/>
            <p:cNvSpPr/>
            <p:nvPr/>
          </p:nvSpPr>
          <p:spPr>
            <a:xfrm>
              <a:off x="3690194" y="5585950"/>
              <a:ext cx="182880" cy="182880"/>
            </a:xfrm>
            <a:prstGeom prst="ellipse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8" name="Straight Arrow Connector 547"/>
            <p:cNvCxnSpPr>
              <a:cxnSpLocks/>
            </p:cNvCxnSpPr>
            <p:nvPr/>
          </p:nvCxnSpPr>
          <p:spPr>
            <a:xfrm flipV="1">
              <a:off x="3779486" y="3974466"/>
              <a:ext cx="0" cy="1609259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1" name="Straight Arrow Connector 550"/>
            <p:cNvCxnSpPr>
              <a:cxnSpLocks/>
            </p:cNvCxnSpPr>
            <p:nvPr/>
          </p:nvCxnSpPr>
          <p:spPr>
            <a:xfrm flipH="1">
              <a:off x="2139800" y="3949132"/>
              <a:ext cx="1616617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3" name="Group 572"/>
          <p:cNvGrpSpPr/>
          <p:nvPr/>
        </p:nvGrpSpPr>
        <p:grpSpPr>
          <a:xfrm>
            <a:off x="2087484" y="4164313"/>
            <a:ext cx="1580117" cy="1609322"/>
            <a:chOff x="2087484" y="4161932"/>
            <a:chExt cx="1580117" cy="1609322"/>
          </a:xfrm>
        </p:grpSpPr>
        <p:sp>
          <p:nvSpPr>
            <p:cNvPr id="555" name="Oval 554"/>
            <p:cNvSpPr/>
            <p:nvPr/>
          </p:nvSpPr>
          <p:spPr>
            <a:xfrm>
              <a:off x="3484721" y="5588374"/>
              <a:ext cx="182880" cy="182880"/>
            </a:xfrm>
            <a:prstGeom prst="ellipse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6" name="Straight Arrow Connector 555"/>
            <p:cNvCxnSpPr>
              <a:cxnSpLocks/>
            </p:cNvCxnSpPr>
            <p:nvPr/>
          </p:nvCxnSpPr>
          <p:spPr>
            <a:xfrm flipH="1" flipV="1">
              <a:off x="3578145" y="4189787"/>
              <a:ext cx="514" cy="1398587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7" name="Straight Arrow Connector 556"/>
            <p:cNvCxnSpPr>
              <a:cxnSpLocks/>
            </p:cNvCxnSpPr>
            <p:nvPr/>
          </p:nvCxnSpPr>
          <p:spPr>
            <a:xfrm flipH="1">
              <a:off x="2137753" y="4161932"/>
              <a:ext cx="1412536" cy="1061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3" name="Oval 562"/>
            <p:cNvSpPr/>
            <p:nvPr/>
          </p:nvSpPr>
          <p:spPr>
            <a:xfrm>
              <a:off x="2455314" y="5585950"/>
              <a:ext cx="182880" cy="182880"/>
            </a:xfrm>
            <a:prstGeom prst="ellipse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4" name="Straight Arrow Connector 563"/>
            <p:cNvCxnSpPr>
              <a:cxnSpLocks/>
            </p:cNvCxnSpPr>
            <p:nvPr/>
          </p:nvCxnSpPr>
          <p:spPr>
            <a:xfrm flipV="1">
              <a:off x="2549252" y="5034197"/>
              <a:ext cx="0" cy="551753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8" name="Straight Arrow Connector 567"/>
            <p:cNvCxnSpPr>
              <a:cxnSpLocks/>
            </p:cNvCxnSpPr>
            <p:nvPr/>
          </p:nvCxnSpPr>
          <p:spPr>
            <a:xfrm flipH="1" flipV="1">
              <a:off x="2141717" y="5012644"/>
              <a:ext cx="385480" cy="1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2" name="Left Bracket 571"/>
            <p:cNvSpPr/>
            <p:nvPr/>
          </p:nvSpPr>
          <p:spPr>
            <a:xfrm>
              <a:off x="2087484" y="4162269"/>
              <a:ext cx="45719" cy="848979"/>
            </a:xfrm>
            <a:prstGeom prst="leftBracket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4" name="Group 583"/>
          <p:cNvGrpSpPr/>
          <p:nvPr/>
        </p:nvGrpSpPr>
        <p:grpSpPr>
          <a:xfrm>
            <a:off x="1869598" y="3541959"/>
            <a:ext cx="2233743" cy="1953752"/>
            <a:chOff x="1869598" y="3541959"/>
            <a:chExt cx="2233743" cy="1953752"/>
          </a:xfrm>
        </p:grpSpPr>
        <p:sp>
          <p:nvSpPr>
            <p:cNvPr id="575" name="Oval 574"/>
            <p:cNvSpPr/>
            <p:nvPr/>
          </p:nvSpPr>
          <p:spPr>
            <a:xfrm>
              <a:off x="1869598" y="3541959"/>
              <a:ext cx="182880" cy="182880"/>
            </a:xfrm>
            <a:prstGeom prst="ellipse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6" name="Straight Arrow Connector 575"/>
            <p:cNvCxnSpPr>
              <a:cxnSpLocks/>
            </p:cNvCxnSpPr>
            <p:nvPr/>
          </p:nvCxnSpPr>
          <p:spPr>
            <a:xfrm>
              <a:off x="4091210" y="3636134"/>
              <a:ext cx="0" cy="1859577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7" name="Straight Arrow Connector 576"/>
            <p:cNvCxnSpPr>
              <a:cxnSpLocks/>
            </p:cNvCxnSpPr>
            <p:nvPr/>
          </p:nvCxnSpPr>
          <p:spPr>
            <a:xfrm>
              <a:off x="2062334" y="3636242"/>
              <a:ext cx="2041007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9" name="Group 528"/>
          <p:cNvGrpSpPr/>
          <p:nvPr/>
        </p:nvGrpSpPr>
        <p:grpSpPr>
          <a:xfrm rot="20700000">
            <a:off x="897257" y="2154565"/>
            <a:ext cx="1299457" cy="1299457"/>
            <a:chOff x="195543" y="2404067"/>
            <a:chExt cx="1299457" cy="1299457"/>
          </a:xfrm>
        </p:grpSpPr>
        <p:sp>
          <p:nvSpPr>
            <p:cNvPr id="530" name="Oval 529"/>
            <p:cNvSpPr/>
            <p:nvPr/>
          </p:nvSpPr>
          <p:spPr>
            <a:xfrm>
              <a:off x="195543" y="2404067"/>
              <a:ext cx="1299457" cy="129945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1" name="Rectangle 530"/>
            <p:cNvSpPr/>
            <p:nvPr/>
          </p:nvSpPr>
          <p:spPr>
            <a:xfrm>
              <a:off x="270165" y="2842593"/>
              <a:ext cx="1150212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b="1" dirty="0">
                  <a:solidFill>
                    <a:schemeClr val="bg1"/>
                  </a:solidFill>
                  <a:latin typeface="Twinkl" pitchFamily="50" charset="0"/>
                  <a:sym typeface="Sassoon Infant Rg" pitchFamily="2" charset="0"/>
                </a:rPr>
                <a:t>5.8cm</a:t>
              </a:r>
            </a:p>
          </p:txBody>
        </p:sp>
      </p:grpSp>
      <p:grpSp>
        <p:nvGrpSpPr>
          <p:cNvPr id="532" name="Group 531"/>
          <p:cNvGrpSpPr/>
          <p:nvPr/>
        </p:nvGrpSpPr>
        <p:grpSpPr>
          <a:xfrm rot="20700000">
            <a:off x="897257" y="2154565"/>
            <a:ext cx="1299457" cy="1299457"/>
            <a:chOff x="195543" y="2404067"/>
            <a:chExt cx="1299457" cy="1299457"/>
          </a:xfrm>
        </p:grpSpPr>
        <p:sp>
          <p:nvSpPr>
            <p:cNvPr id="533" name="Oval 532"/>
            <p:cNvSpPr/>
            <p:nvPr/>
          </p:nvSpPr>
          <p:spPr>
            <a:xfrm>
              <a:off x="195543" y="2404067"/>
              <a:ext cx="1299457" cy="129945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4" name="Rectangle 533"/>
            <p:cNvSpPr/>
            <p:nvPr/>
          </p:nvSpPr>
          <p:spPr>
            <a:xfrm>
              <a:off x="270165" y="2842593"/>
              <a:ext cx="1150212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b="1" dirty="0">
                  <a:solidFill>
                    <a:schemeClr val="bg1"/>
                  </a:solidFill>
                  <a:latin typeface="Twinkl" pitchFamily="50" charset="0"/>
                  <a:sym typeface="Sassoon Infant Rg" pitchFamily="2" charset="0"/>
                </a:rPr>
                <a:t>3.2cm</a:t>
              </a:r>
            </a:p>
          </p:txBody>
        </p:sp>
      </p:grpSp>
      <p:grpSp>
        <p:nvGrpSpPr>
          <p:cNvPr id="535" name="Group 534"/>
          <p:cNvGrpSpPr/>
          <p:nvPr/>
        </p:nvGrpSpPr>
        <p:grpSpPr>
          <a:xfrm rot="20700000">
            <a:off x="897257" y="2154565"/>
            <a:ext cx="1299457" cy="1299457"/>
            <a:chOff x="195543" y="2404067"/>
            <a:chExt cx="1299457" cy="1299457"/>
          </a:xfrm>
        </p:grpSpPr>
        <p:sp>
          <p:nvSpPr>
            <p:cNvPr id="536" name="Oval 535"/>
            <p:cNvSpPr/>
            <p:nvPr/>
          </p:nvSpPr>
          <p:spPr>
            <a:xfrm>
              <a:off x="195543" y="2404067"/>
              <a:ext cx="1299457" cy="129945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7" name="Rectangle 536"/>
            <p:cNvSpPr/>
            <p:nvPr/>
          </p:nvSpPr>
          <p:spPr>
            <a:xfrm>
              <a:off x="270165" y="2842593"/>
              <a:ext cx="1150212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b="1" dirty="0">
                  <a:solidFill>
                    <a:schemeClr val="bg1"/>
                  </a:solidFill>
                  <a:latin typeface="Twinkl" pitchFamily="50" charset="0"/>
                  <a:sym typeface="Sassoon Infant Rg" pitchFamily="2" charset="0"/>
                </a:rPr>
                <a:t>Day 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420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roup 111"/>
          <p:cNvGrpSpPr/>
          <p:nvPr/>
        </p:nvGrpSpPr>
        <p:grpSpPr>
          <a:xfrm>
            <a:off x="755650" y="1976702"/>
            <a:ext cx="7632701" cy="4112949"/>
            <a:chOff x="755650" y="1976702"/>
            <a:chExt cx="7632701" cy="4112949"/>
          </a:xfrm>
        </p:grpSpPr>
        <p:pic>
          <p:nvPicPr>
            <p:cNvPr id="113" name="Picture 1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4" t="831" r="8264" b="34769"/>
            <a:stretch/>
          </p:blipFill>
          <p:spPr>
            <a:xfrm>
              <a:off x="755650" y="1976702"/>
              <a:ext cx="7632700" cy="4112948"/>
            </a:xfrm>
            <a:prstGeom prst="rect">
              <a:avLst/>
            </a:prstGeom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5" t="29521" b="4537"/>
            <a:stretch/>
          </p:blipFill>
          <p:spPr>
            <a:xfrm>
              <a:off x="755650" y="1976704"/>
              <a:ext cx="6340475" cy="4112945"/>
            </a:xfrm>
            <a:prstGeom prst="rect">
              <a:avLst/>
            </a:prstGeom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409"/>
            <a:stretch/>
          </p:blipFill>
          <p:spPr>
            <a:xfrm>
              <a:off x="1174761" y="5116909"/>
              <a:ext cx="2152638" cy="972742"/>
            </a:xfrm>
            <a:prstGeom prst="rect">
              <a:avLst/>
            </a:prstGeom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41" b="13716"/>
            <a:stretch/>
          </p:blipFill>
          <p:spPr>
            <a:xfrm>
              <a:off x="755650" y="2200275"/>
              <a:ext cx="2590799" cy="3355976"/>
            </a:xfrm>
            <a:prstGeom prst="rect">
              <a:avLst/>
            </a:prstGeom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491"/>
            <a:stretch/>
          </p:blipFill>
          <p:spPr>
            <a:xfrm>
              <a:off x="2735501" y="5264770"/>
              <a:ext cx="2152638" cy="824880"/>
            </a:xfrm>
            <a:prstGeom prst="rect">
              <a:avLst/>
            </a:prstGeom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03" r="1" b="18007"/>
            <a:stretch/>
          </p:blipFill>
          <p:spPr>
            <a:xfrm flipH="1">
              <a:off x="2735501" y="2515049"/>
              <a:ext cx="2589815" cy="3189063"/>
            </a:xfrm>
            <a:prstGeom prst="rect">
              <a:avLst/>
            </a:prstGeom>
          </p:spPr>
        </p:pic>
        <p:pic>
          <p:nvPicPr>
            <p:cNvPr id="119" name="Picture 118">
              <a:extLst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7156" r="16077"/>
            <a:stretch/>
          </p:blipFill>
          <p:spPr>
            <a:xfrm flipH="1">
              <a:off x="6886055" y="2020977"/>
              <a:ext cx="1502294" cy="1610039"/>
            </a:xfrm>
            <a:prstGeom prst="rect">
              <a:avLst/>
            </a:prstGeom>
          </p:spPr>
        </p:pic>
        <p:pic>
          <p:nvPicPr>
            <p:cNvPr id="120" name="Picture 119">
              <a:extLst/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56" t="1" b="47125"/>
            <a:stretch/>
          </p:blipFill>
          <p:spPr>
            <a:xfrm rot="16200000" flipH="1">
              <a:off x="6641879" y="2124370"/>
              <a:ext cx="1894139" cy="159880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" name="Rectangle 6"/>
          <p:cNvSpPr/>
          <p:nvPr/>
        </p:nvSpPr>
        <p:spPr>
          <a:xfrm>
            <a:off x="755650" y="1286825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Ms Jones shows the children this table of data, which shows</a:t>
            </a:r>
            <a:br>
              <a:rPr lang="en-GB" altLang="en-US" dirty="0">
                <a:latin typeface="Twinkl" pitchFamily="50" charset="0"/>
                <a:sym typeface="Sassoon Infant Rg" pitchFamily="2" charset="0"/>
              </a:rPr>
            </a:b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the heights of two different strawberry plants over one week.</a:t>
            </a:r>
          </a:p>
        </p:txBody>
      </p:sp>
      <p:sp>
        <p:nvSpPr>
          <p:cNvPr id="6" name="Rectangle 5"/>
          <p:cNvSpPr/>
          <p:nvPr/>
        </p:nvSpPr>
        <p:spPr>
          <a:xfrm>
            <a:off x="1685795" y="767576"/>
            <a:ext cx="5772413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600" dirty="0">
                <a:latin typeface="+mj-lt"/>
              </a:rPr>
              <a:t>Strawberry Plant Challenge</a:t>
            </a:r>
            <a:endParaRPr lang="en-GB" sz="3600" dirty="0">
              <a:latin typeface="+mj-lt"/>
            </a:endParaRP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6" name="Table 10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057144"/>
              </p:ext>
            </p:extLst>
          </p:nvPr>
        </p:nvGraphicFramePr>
        <p:xfrm>
          <a:off x="3102610" y="3169600"/>
          <a:ext cx="5120640" cy="273450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3354330254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440627358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420599231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1" i="0" u="none" strike="noStrike" dirty="0">
                          <a:solidFill>
                            <a:srgbClr val="1C1C1C"/>
                          </a:solidFill>
                          <a:effectLst/>
                          <a:latin typeface="Twinkl" pitchFamily="50" charset="0"/>
                        </a:rPr>
                        <a:t>Day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1" i="0" u="none" strike="noStrike" dirty="0">
                          <a:solidFill>
                            <a:srgbClr val="1C1C1C"/>
                          </a:solidFill>
                          <a:effectLst/>
                          <a:latin typeface="Twinkl" pitchFamily="50" charset="0"/>
                        </a:rPr>
                        <a:t>Height of Strawberry Plant 1 in cm 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1" i="0" u="none" strike="noStrike" dirty="0">
                          <a:solidFill>
                            <a:srgbClr val="1C1C1C"/>
                          </a:solidFill>
                          <a:effectLst/>
                          <a:latin typeface="Twinkl" pitchFamily="50" charset="0"/>
                        </a:rPr>
                        <a:t>Height of Strawberry Plant 2 in cm 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382186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1C1C1C"/>
                          </a:solidFill>
                          <a:effectLst/>
                          <a:latin typeface="Twinkl" pitchFamily="50" charset="0"/>
                        </a:rPr>
                        <a:t>1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1C1C1C"/>
                          </a:solidFill>
                          <a:effectLst/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25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>
                          <a:solidFill>
                            <a:srgbClr val="1C1C1C"/>
                          </a:solidFill>
                          <a:effectLst/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28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1C1C1C"/>
                          </a:solidFill>
                          <a:effectLst/>
                          <a:latin typeface="Twinkl" pitchFamily="50" charset="0"/>
                        </a:rPr>
                        <a:t>2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1C1C1C"/>
                          </a:solidFill>
                          <a:effectLst/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27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>
                          <a:solidFill>
                            <a:srgbClr val="1C1C1C"/>
                          </a:solidFill>
                          <a:effectLst/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30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1C1C1C"/>
                          </a:solidFill>
                          <a:effectLst/>
                          <a:latin typeface="Twinkl" pitchFamily="50" charset="0"/>
                        </a:rPr>
                        <a:t>3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1C1C1C"/>
                          </a:solidFill>
                          <a:effectLst/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28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1C1C1C"/>
                          </a:solidFill>
                          <a:effectLst/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32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1C1C1C"/>
                          </a:solidFill>
                          <a:effectLst/>
                          <a:latin typeface="Twinkl" pitchFamily="50" charset="0"/>
                        </a:rPr>
                        <a:t>4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1C1C1C"/>
                          </a:solidFill>
                          <a:effectLst/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29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1C1C1C"/>
                          </a:solidFill>
                          <a:effectLst/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33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1C1C1C"/>
                          </a:solidFill>
                          <a:effectLst/>
                          <a:latin typeface="Twinkl" pitchFamily="50" charset="0"/>
                        </a:rPr>
                        <a:t>5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1C1C1C"/>
                          </a:solidFill>
                          <a:effectLst/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33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1C1C1C"/>
                          </a:solidFill>
                          <a:effectLst/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35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731608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1C1C1C"/>
                          </a:solidFill>
                          <a:effectLst/>
                          <a:latin typeface="Twinkl" pitchFamily="50" charset="0"/>
                        </a:rPr>
                        <a:t>6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>
                          <a:solidFill>
                            <a:srgbClr val="1C1C1C"/>
                          </a:solidFill>
                          <a:effectLst/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34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1C1C1C"/>
                          </a:solidFill>
                          <a:effectLst/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36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671771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winkl" pitchFamily="50" charset="0"/>
                        </a:rPr>
                        <a:t>7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36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38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715176"/>
                  </a:ext>
                </a:extLst>
              </a:tr>
            </a:tbl>
          </a:graphicData>
        </a:graphic>
      </p:graphicFrame>
      <p:sp>
        <p:nvSpPr>
          <p:cNvPr id="108" name="Rectangle 107"/>
          <p:cNvSpPr/>
          <p:nvPr/>
        </p:nvSpPr>
        <p:spPr>
          <a:xfrm>
            <a:off x="755650" y="1286825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How can Class 4 create a time graph which</a:t>
            </a:r>
            <a:br>
              <a:rPr lang="en-GB" altLang="en-US" dirty="0">
                <a:latin typeface="Twinkl" pitchFamily="50" charset="0"/>
                <a:sym typeface="Sassoon Infant Rg" pitchFamily="2" charset="0"/>
              </a:rPr>
            </a:b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shows the heights of both plants on the same graph?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755650" y="1286825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A time graph showing two lines of data is used to compare two</a:t>
            </a:r>
            <a:br>
              <a:rPr lang="en-GB" altLang="en-US" dirty="0">
                <a:latin typeface="Twinkl" pitchFamily="50" charset="0"/>
                <a:sym typeface="Sassoon Infant Rg" pitchFamily="2" charset="0"/>
              </a:rPr>
            </a:b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sets of data that have been measured over the same amount of time. 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755650" y="1286825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Using this type of time graph, we can compare the</a:t>
            </a:r>
            <a:br>
              <a:rPr lang="en-GB" altLang="en-US" dirty="0">
                <a:latin typeface="Twinkl" pitchFamily="50" charset="0"/>
                <a:sym typeface="Sassoon Infant Rg" pitchFamily="2" charset="0"/>
              </a:rPr>
            </a:b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heights of both strawberry plants over the same time period. </a:t>
            </a:r>
          </a:p>
        </p:txBody>
      </p:sp>
      <p:grpSp>
        <p:nvGrpSpPr>
          <p:cNvPr id="123" name="Group 122"/>
          <p:cNvGrpSpPr/>
          <p:nvPr/>
        </p:nvGrpSpPr>
        <p:grpSpPr>
          <a:xfrm>
            <a:off x="3110863" y="2029413"/>
            <a:ext cx="5283957" cy="4058894"/>
            <a:chOff x="3110863" y="2029413"/>
            <a:chExt cx="5283957" cy="4058894"/>
          </a:xfrm>
        </p:grpSpPr>
        <p:grpSp>
          <p:nvGrpSpPr>
            <p:cNvPr id="124" name="Group 123"/>
            <p:cNvGrpSpPr/>
            <p:nvPr/>
          </p:nvGrpSpPr>
          <p:grpSpPr>
            <a:xfrm>
              <a:off x="3110863" y="2029413"/>
              <a:ext cx="5283957" cy="4058894"/>
              <a:chOff x="3110863" y="2029413"/>
              <a:chExt cx="5283957" cy="4058894"/>
            </a:xfrm>
          </p:grpSpPr>
          <p:pic>
            <p:nvPicPr>
              <p:cNvPr id="235" name="Picture 23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749034" y="3218514"/>
                <a:ext cx="3645786" cy="2869793"/>
              </a:xfrm>
              <a:prstGeom prst="rect">
                <a:avLst/>
              </a:prstGeom>
            </p:spPr>
          </p:pic>
          <p:pic>
            <p:nvPicPr>
              <p:cNvPr id="236" name="Picture 235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598" b="31226"/>
              <a:stretch/>
            </p:blipFill>
            <p:spPr>
              <a:xfrm>
                <a:off x="3110863" y="2029413"/>
                <a:ext cx="4144737" cy="4057534"/>
              </a:xfrm>
              <a:prstGeom prst="rect">
                <a:avLst/>
              </a:prstGeom>
            </p:spPr>
          </p:pic>
          <p:pic>
            <p:nvPicPr>
              <p:cNvPr id="237" name="Picture 236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2612" b="70849"/>
              <a:stretch/>
            </p:blipFill>
            <p:spPr>
              <a:xfrm flipH="1">
                <a:off x="7031728" y="3218514"/>
                <a:ext cx="1363092" cy="836580"/>
              </a:xfrm>
              <a:prstGeom prst="rect">
                <a:avLst/>
              </a:prstGeom>
            </p:spPr>
          </p:pic>
        </p:grpSp>
        <p:grpSp>
          <p:nvGrpSpPr>
            <p:cNvPr id="125" name="Group 124"/>
            <p:cNvGrpSpPr/>
            <p:nvPr/>
          </p:nvGrpSpPr>
          <p:grpSpPr>
            <a:xfrm>
              <a:off x="3197640" y="2123774"/>
              <a:ext cx="4053459" cy="3964533"/>
              <a:chOff x="3197640" y="2123774"/>
              <a:chExt cx="4053459" cy="3964533"/>
            </a:xfrm>
          </p:grpSpPr>
          <p:grpSp>
            <p:nvGrpSpPr>
              <p:cNvPr id="126" name="Group 125"/>
              <p:cNvGrpSpPr/>
              <p:nvPr/>
            </p:nvGrpSpPr>
            <p:grpSpPr>
              <a:xfrm>
                <a:off x="3197640" y="2123774"/>
                <a:ext cx="3487083" cy="3964533"/>
                <a:chOff x="3197640" y="2123774"/>
                <a:chExt cx="3487083" cy="3964533"/>
              </a:xfrm>
            </p:grpSpPr>
            <p:sp>
              <p:nvSpPr>
                <p:cNvPr id="136" name="Rectangle 135"/>
                <p:cNvSpPr/>
                <p:nvPr/>
              </p:nvSpPr>
              <p:spPr>
                <a:xfrm>
                  <a:off x="3458059" y="2123774"/>
                  <a:ext cx="3226664" cy="637849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ctr"/>
                  <a:r>
                    <a:rPr lang="en-GB" altLang="en-US" sz="1600" u="sng" dirty="0">
                      <a:latin typeface="Kalam" panose="02000000000000000000" pitchFamily="2" charset="0"/>
                      <a:cs typeface="Kalam" panose="02000000000000000000" pitchFamily="2" charset="0"/>
                      <a:sym typeface="Sassoon Infant Rg" pitchFamily="2" charset="0"/>
                    </a:rPr>
                    <a:t>A Time Graph to Show the Heights</a:t>
                  </a:r>
                  <a:br>
                    <a:rPr lang="en-GB" altLang="en-US" sz="1600" u="sng" dirty="0">
                      <a:latin typeface="Kalam" panose="02000000000000000000" pitchFamily="2" charset="0"/>
                      <a:cs typeface="Kalam" panose="02000000000000000000" pitchFamily="2" charset="0"/>
                      <a:sym typeface="Sassoon Infant Rg" pitchFamily="2" charset="0"/>
                    </a:rPr>
                  </a:br>
                  <a:r>
                    <a:rPr lang="en-GB" altLang="en-US" sz="1600" u="sng" dirty="0">
                      <a:latin typeface="Kalam" panose="02000000000000000000" pitchFamily="2" charset="0"/>
                      <a:cs typeface="Kalam" panose="02000000000000000000" pitchFamily="2" charset="0"/>
                      <a:sym typeface="Sassoon Infant Rg" pitchFamily="2" charset="0"/>
                    </a:rPr>
                    <a:t>of Two Strawberry Plants over a Week</a:t>
                  </a:r>
                </a:p>
              </p:txBody>
            </p:sp>
            <p:cxnSp>
              <p:nvCxnSpPr>
                <p:cNvPr id="137" name="Straight Connector 136"/>
                <p:cNvCxnSpPr>
                  <a:cxnSpLocks/>
                </p:cNvCxnSpPr>
                <p:nvPr/>
              </p:nvCxnSpPr>
              <p:spPr>
                <a:xfrm>
                  <a:off x="3882205" y="2819297"/>
                  <a:ext cx="0" cy="276040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>
                  <a:cxnSpLocks/>
                </p:cNvCxnSpPr>
                <p:nvPr/>
              </p:nvCxnSpPr>
              <p:spPr>
                <a:xfrm flipH="1">
                  <a:off x="3787320" y="5478184"/>
                  <a:ext cx="256739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>
                  <a:cxnSpLocks/>
                </p:cNvCxnSpPr>
                <p:nvPr/>
              </p:nvCxnSpPr>
              <p:spPr>
                <a:xfrm rot="16200000" flipH="1">
                  <a:off x="5024246" y="4151201"/>
                  <a:ext cx="2653966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>
                  <a:cxnSpLocks/>
                </p:cNvCxnSpPr>
                <p:nvPr/>
              </p:nvCxnSpPr>
              <p:spPr>
                <a:xfrm rot="16200000" flipH="1">
                  <a:off x="4818494" y="4151201"/>
                  <a:ext cx="2653966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>
                  <a:cxnSpLocks/>
                </p:cNvCxnSpPr>
                <p:nvPr/>
              </p:nvCxnSpPr>
              <p:spPr>
                <a:xfrm rot="16200000" flipH="1">
                  <a:off x="4612742" y="4151201"/>
                  <a:ext cx="2653966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>
                  <a:cxnSpLocks/>
                </p:cNvCxnSpPr>
                <p:nvPr/>
              </p:nvCxnSpPr>
              <p:spPr>
                <a:xfrm rot="16200000" flipH="1">
                  <a:off x="4406990" y="4151201"/>
                  <a:ext cx="2653966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>
                  <a:cxnSpLocks/>
                </p:cNvCxnSpPr>
                <p:nvPr/>
              </p:nvCxnSpPr>
              <p:spPr>
                <a:xfrm rot="16200000" flipH="1">
                  <a:off x="4201599" y="4147453"/>
                  <a:ext cx="2653966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>
                  <a:cxnSpLocks/>
                </p:cNvCxnSpPr>
                <p:nvPr/>
              </p:nvCxnSpPr>
              <p:spPr>
                <a:xfrm rot="16200000" flipH="1">
                  <a:off x="3995486" y="4151201"/>
                  <a:ext cx="2653966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>
                  <a:cxnSpLocks/>
                </p:cNvCxnSpPr>
                <p:nvPr/>
              </p:nvCxnSpPr>
              <p:spPr>
                <a:xfrm rot="16200000" flipH="1">
                  <a:off x="3789734" y="4151201"/>
                  <a:ext cx="2653966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>
                  <a:cxnSpLocks/>
                </p:cNvCxnSpPr>
                <p:nvPr/>
              </p:nvCxnSpPr>
              <p:spPr>
                <a:xfrm rot="16200000" flipH="1">
                  <a:off x="3583982" y="4151201"/>
                  <a:ext cx="2653966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>
                  <a:cxnSpLocks/>
                </p:cNvCxnSpPr>
                <p:nvPr/>
              </p:nvCxnSpPr>
              <p:spPr>
                <a:xfrm rot="16200000" flipH="1">
                  <a:off x="3378230" y="4151201"/>
                  <a:ext cx="2653966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>
                  <a:cxnSpLocks/>
                </p:cNvCxnSpPr>
                <p:nvPr/>
              </p:nvCxnSpPr>
              <p:spPr>
                <a:xfrm rot="16200000" flipH="1">
                  <a:off x="3172478" y="4151201"/>
                  <a:ext cx="2653966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>
                  <a:cxnSpLocks/>
                </p:cNvCxnSpPr>
                <p:nvPr/>
              </p:nvCxnSpPr>
              <p:spPr>
                <a:xfrm rot="16200000" flipH="1">
                  <a:off x="2966726" y="4151201"/>
                  <a:ext cx="2653966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>
                  <a:cxnSpLocks/>
                </p:cNvCxnSpPr>
                <p:nvPr/>
              </p:nvCxnSpPr>
              <p:spPr>
                <a:xfrm rot="16200000" flipH="1">
                  <a:off x="2760974" y="4151201"/>
                  <a:ext cx="2653966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1" name="Rectangle 150"/>
                <p:cNvSpPr/>
                <p:nvPr/>
              </p:nvSpPr>
              <p:spPr>
                <a:xfrm rot="16200000">
                  <a:off x="2356786" y="3955387"/>
                  <a:ext cx="2073335" cy="391628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ctr"/>
                  <a:r>
                    <a:rPr lang="en-GB" altLang="en-US" sz="1600" dirty="0">
                      <a:latin typeface="Kalam" panose="02000000000000000000" pitchFamily="2" charset="0"/>
                      <a:cs typeface="Kalam" panose="02000000000000000000" pitchFamily="2" charset="0"/>
                      <a:sym typeface="Sassoon Infant Rg" pitchFamily="2" charset="0"/>
                    </a:rPr>
                    <a:t>Height in cm</a:t>
                  </a:r>
                </a:p>
              </p:txBody>
            </p:sp>
            <p:sp>
              <p:nvSpPr>
                <p:cNvPr id="152" name="Rectangle 151"/>
                <p:cNvSpPr/>
                <p:nvPr/>
              </p:nvSpPr>
              <p:spPr>
                <a:xfrm>
                  <a:off x="3360516" y="2630363"/>
                  <a:ext cx="396874" cy="391628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r"/>
                  <a:r>
                    <a:rPr lang="en-GB" altLang="en-US" sz="1600" dirty="0">
                      <a:latin typeface="Kalam" panose="02000000000000000000" pitchFamily="2" charset="0"/>
                      <a:cs typeface="Kalam" panose="02000000000000000000" pitchFamily="2" charset="0"/>
                      <a:sym typeface="Sassoon Infant Rg" pitchFamily="2" charset="0"/>
                    </a:rPr>
                    <a:t>38</a:t>
                  </a:r>
                </a:p>
              </p:txBody>
            </p:sp>
            <p:sp>
              <p:nvSpPr>
                <p:cNvPr id="153" name="Rectangle 152"/>
                <p:cNvSpPr/>
                <p:nvPr/>
              </p:nvSpPr>
              <p:spPr>
                <a:xfrm>
                  <a:off x="3335105" y="3009773"/>
                  <a:ext cx="422285" cy="391628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r"/>
                  <a:r>
                    <a:rPr lang="en-GB" altLang="en-US" sz="1600" dirty="0">
                      <a:latin typeface="Kalam" panose="02000000000000000000" pitchFamily="2" charset="0"/>
                      <a:cs typeface="Kalam" panose="02000000000000000000" pitchFamily="2" charset="0"/>
                      <a:sym typeface="Sassoon Infant Rg" pitchFamily="2" charset="0"/>
                    </a:rPr>
                    <a:t>36</a:t>
                  </a:r>
                </a:p>
              </p:txBody>
            </p:sp>
            <p:sp>
              <p:nvSpPr>
                <p:cNvPr id="154" name="Rectangle 153"/>
                <p:cNvSpPr/>
                <p:nvPr/>
              </p:nvSpPr>
              <p:spPr>
                <a:xfrm>
                  <a:off x="3360516" y="3389183"/>
                  <a:ext cx="396874" cy="391628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r"/>
                  <a:r>
                    <a:rPr lang="en-GB" altLang="en-US" sz="1600" dirty="0">
                      <a:latin typeface="Kalam" panose="02000000000000000000" pitchFamily="2" charset="0"/>
                      <a:cs typeface="Kalam" panose="02000000000000000000" pitchFamily="2" charset="0"/>
                      <a:sym typeface="Sassoon Infant Rg" pitchFamily="2" charset="0"/>
                    </a:rPr>
                    <a:t>34</a:t>
                  </a:r>
                </a:p>
              </p:txBody>
            </p:sp>
            <p:sp>
              <p:nvSpPr>
                <p:cNvPr id="155" name="Rectangle 154"/>
                <p:cNvSpPr/>
                <p:nvPr/>
              </p:nvSpPr>
              <p:spPr>
                <a:xfrm>
                  <a:off x="3360516" y="3958298"/>
                  <a:ext cx="396874" cy="391628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r"/>
                  <a:r>
                    <a:rPr lang="en-GB" altLang="en-US" sz="1600" dirty="0">
                      <a:latin typeface="Kalam" panose="02000000000000000000" pitchFamily="2" charset="0"/>
                      <a:cs typeface="Kalam" panose="02000000000000000000" pitchFamily="2" charset="0"/>
                      <a:sym typeface="Sassoon Infant Rg" pitchFamily="2" charset="0"/>
                    </a:rPr>
                    <a:t>31</a:t>
                  </a:r>
                </a:p>
              </p:txBody>
            </p:sp>
            <p:sp>
              <p:nvSpPr>
                <p:cNvPr id="156" name="Rectangle 155"/>
                <p:cNvSpPr/>
                <p:nvPr/>
              </p:nvSpPr>
              <p:spPr>
                <a:xfrm>
                  <a:off x="3360516" y="4717118"/>
                  <a:ext cx="396874" cy="391628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r"/>
                  <a:r>
                    <a:rPr lang="en-GB" altLang="en-US" sz="1600" dirty="0">
                      <a:latin typeface="Kalam" panose="02000000000000000000" pitchFamily="2" charset="0"/>
                      <a:cs typeface="Kalam" panose="02000000000000000000" pitchFamily="2" charset="0"/>
                      <a:sym typeface="Sassoon Infant Rg" pitchFamily="2" charset="0"/>
                    </a:rPr>
                    <a:t>27</a:t>
                  </a:r>
                </a:p>
              </p:txBody>
            </p:sp>
            <p:cxnSp>
              <p:nvCxnSpPr>
                <p:cNvPr id="157" name="Straight Connector 156"/>
                <p:cNvCxnSpPr>
                  <a:cxnSpLocks/>
                </p:cNvCxnSpPr>
                <p:nvPr/>
              </p:nvCxnSpPr>
              <p:spPr>
                <a:xfrm flipH="1">
                  <a:off x="3787315" y="5095569"/>
                  <a:ext cx="9349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/>
                <p:cNvCxnSpPr>
                  <a:cxnSpLocks/>
                </p:cNvCxnSpPr>
                <p:nvPr/>
              </p:nvCxnSpPr>
              <p:spPr>
                <a:xfrm flipH="1">
                  <a:off x="3787315" y="4909477"/>
                  <a:ext cx="9349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/>
                <p:cNvCxnSpPr>
                  <a:cxnSpLocks/>
                </p:cNvCxnSpPr>
                <p:nvPr/>
              </p:nvCxnSpPr>
              <p:spPr>
                <a:xfrm flipH="1">
                  <a:off x="3787315" y="4533816"/>
                  <a:ext cx="9349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/>
                <p:cNvCxnSpPr>
                  <a:cxnSpLocks/>
                </p:cNvCxnSpPr>
                <p:nvPr/>
              </p:nvCxnSpPr>
              <p:spPr>
                <a:xfrm flipH="1">
                  <a:off x="3787315" y="4147724"/>
                  <a:ext cx="9349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/>
                <p:cNvCxnSpPr>
                  <a:cxnSpLocks/>
                </p:cNvCxnSpPr>
                <p:nvPr/>
              </p:nvCxnSpPr>
              <p:spPr>
                <a:xfrm flipH="1">
                  <a:off x="3787315" y="3768586"/>
                  <a:ext cx="9349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/>
                <p:cNvCxnSpPr>
                  <a:cxnSpLocks/>
                </p:cNvCxnSpPr>
                <p:nvPr/>
              </p:nvCxnSpPr>
              <p:spPr>
                <a:xfrm flipH="1">
                  <a:off x="3789696" y="2821837"/>
                  <a:ext cx="9349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3" name="Rectangle 162"/>
                <p:cNvSpPr/>
                <p:nvPr/>
              </p:nvSpPr>
              <p:spPr>
                <a:xfrm>
                  <a:off x="3360516" y="5286237"/>
                  <a:ext cx="396874" cy="391628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r"/>
                  <a:r>
                    <a:rPr lang="en-GB" altLang="en-US" sz="1600" dirty="0">
                      <a:latin typeface="Kalam" panose="02000000000000000000" pitchFamily="2" charset="0"/>
                      <a:cs typeface="Kalam" panose="02000000000000000000" pitchFamily="2" charset="0"/>
                      <a:sym typeface="Sassoon Infant Rg" pitchFamily="2" charset="0"/>
                    </a:rPr>
                    <a:t>24</a:t>
                  </a:r>
                </a:p>
              </p:txBody>
            </p:sp>
            <p:sp>
              <p:nvSpPr>
                <p:cNvPr id="164" name="Rectangle 163"/>
                <p:cNvSpPr/>
                <p:nvPr/>
              </p:nvSpPr>
              <p:spPr>
                <a:xfrm>
                  <a:off x="3335105" y="2820068"/>
                  <a:ext cx="422285" cy="391628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r"/>
                  <a:r>
                    <a:rPr lang="en-GB" altLang="en-US" sz="1600" dirty="0">
                      <a:latin typeface="Kalam" panose="02000000000000000000" pitchFamily="2" charset="0"/>
                      <a:cs typeface="Kalam" panose="02000000000000000000" pitchFamily="2" charset="0"/>
                      <a:sym typeface="Sassoon Infant Rg" pitchFamily="2" charset="0"/>
                    </a:rPr>
                    <a:t>37</a:t>
                  </a:r>
                </a:p>
              </p:txBody>
            </p:sp>
            <p:sp>
              <p:nvSpPr>
                <p:cNvPr id="165" name="Rectangle 164"/>
                <p:cNvSpPr/>
                <p:nvPr/>
              </p:nvSpPr>
              <p:spPr>
                <a:xfrm>
                  <a:off x="3360516" y="3199478"/>
                  <a:ext cx="396874" cy="391628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r"/>
                  <a:r>
                    <a:rPr lang="en-GB" altLang="en-US" sz="1600" dirty="0">
                      <a:latin typeface="Kalam" panose="02000000000000000000" pitchFamily="2" charset="0"/>
                      <a:cs typeface="Kalam" panose="02000000000000000000" pitchFamily="2" charset="0"/>
                      <a:sym typeface="Sassoon Infant Rg" pitchFamily="2" charset="0"/>
                    </a:rPr>
                    <a:t>35</a:t>
                  </a:r>
                </a:p>
              </p:txBody>
            </p:sp>
            <p:sp>
              <p:nvSpPr>
                <p:cNvPr id="166" name="Rectangle 165"/>
                <p:cNvSpPr/>
                <p:nvPr/>
              </p:nvSpPr>
              <p:spPr>
                <a:xfrm>
                  <a:off x="3360516" y="3578888"/>
                  <a:ext cx="396874" cy="391628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r"/>
                  <a:r>
                    <a:rPr lang="en-GB" altLang="en-US" sz="1600" dirty="0">
                      <a:latin typeface="Kalam" panose="02000000000000000000" pitchFamily="2" charset="0"/>
                      <a:cs typeface="Kalam" panose="02000000000000000000" pitchFamily="2" charset="0"/>
                      <a:sym typeface="Sassoon Infant Rg" pitchFamily="2" charset="0"/>
                    </a:rPr>
                    <a:t>33</a:t>
                  </a:r>
                </a:p>
              </p:txBody>
            </p:sp>
            <p:sp>
              <p:nvSpPr>
                <p:cNvPr id="167" name="Rectangle 166"/>
                <p:cNvSpPr/>
                <p:nvPr/>
              </p:nvSpPr>
              <p:spPr>
                <a:xfrm>
                  <a:off x="3360516" y="4337708"/>
                  <a:ext cx="396874" cy="391628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r"/>
                  <a:r>
                    <a:rPr lang="en-GB" altLang="en-US" sz="1600" dirty="0">
                      <a:latin typeface="Kalam" panose="02000000000000000000" pitchFamily="2" charset="0"/>
                      <a:cs typeface="Kalam" panose="02000000000000000000" pitchFamily="2" charset="0"/>
                      <a:sym typeface="Sassoon Infant Rg" pitchFamily="2" charset="0"/>
                    </a:rPr>
                    <a:t>29</a:t>
                  </a:r>
                </a:p>
              </p:txBody>
            </p:sp>
            <p:cxnSp>
              <p:nvCxnSpPr>
                <p:cNvPr id="168" name="Straight Connector 167"/>
                <p:cNvCxnSpPr>
                  <a:cxnSpLocks/>
                </p:cNvCxnSpPr>
                <p:nvPr/>
              </p:nvCxnSpPr>
              <p:spPr>
                <a:xfrm flipH="1">
                  <a:off x="3787315" y="3579017"/>
                  <a:ext cx="9349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Connector 168"/>
                <p:cNvCxnSpPr>
                  <a:cxnSpLocks/>
                </p:cNvCxnSpPr>
                <p:nvPr/>
              </p:nvCxnSpPr>
              <p:spPr>
                <a:xfrm flipH="1">
                  <a:off x="3787315" y="3958155"/>
                  <a:ext cx="9349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/>
                <p:cNvCxnSpPr>
                  <a:cxnSpLocks/>
                </p:cNvCxnSpPr>
                <p:nvPr/>
              </p:nvCxnSpPr>
              <p:spPr>
                <a:xfrm flipH="1">
                  <a:off x="3787315" y="4337293"/>
                  <a:ext cx="9349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/>
                <p:cNvCxnSpPr>
                  <a:cxnSpLocks/>
                </p:cNvCxnSpPr>
                <p:nvPr/>
              </p:nvCxnSpPr>
              <p:spPr>
                <a:xfrm flipH="1">
                  <a:off x="3787315" y="4716431"/>
                  <a:ext cx="9349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2" name="Rectangle 171"/>
                <p:cNvSpPr/>
                <p:nvPr/>
              </p:nvSpPr>
              <p:spPr>
                <a:xfrm>
                  <a:off x="4214404" y="5696679"/>
                  <a:ext cx="1803229" cy="391628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ctr"/>
                  <a:r>
                    <a:rPr lang="en-GB" altLang="en-US" sz="1600" dirty="0">
                      <a:latin typeface="Kalam" panose="02000000000000000000" pitchFamily="2" charset="0"/>
                      <a:cs typeface="Kalam" panose="02000000000000000000" pitchFamily="2" charset="0"/>
                      <a:sym typeface="Sassoon Infant Rg" pitchFamily="2" charset="0"/>
                    </a:rPr>
                    <a:t>Time in Days</a:t>
                  </a:r>
                </a:p>
              </p:txBody>
            </p:sp>
            <p:cxnSp>
              <p:nvCxnSpPr>
                <p:cNvPr id="173" name="Straight Connector 172"/>
                <p:cNvCxnSpPr>
                  <a:cxnSpLocks/>
                </p:cNvCxnSpPr>
                <p:nvPr/>
              </p:nvCxnSpPr>
              <p:spPr>
                <a:xfrm rot="5400000" flipH="1">
                  <a:off x="4246429" y="5527870"/>
                  <a:ext cx="9349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Straight Connector 173"/>
                <p:cNvCxnSpPr>
                  <a:cxnSpLocks/>
                </p:cNvCxnSpPr>
                <p:nvPr/>
              </p:nvCxnSpPr>
              <p:spPr>
                <a:xfrm rot="5400000" flipH="1">
                  <a:off x="4658378" y="5527870"/>
                  <a:ext cx="9349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Straight Connector 174"/>
                <p:cNvCxnSpPr>
                  <a:cxnSpLocks/>
                </p:cNvCxnSpPr>
                <p:nvPr/>
              </p:nvCxnSpPr>
              <p:spPr>
                <a:xfrm rot="5400000" flipH="1">
                  <a:off x="5068369" y="5527870"/>
                  <a:ext cx="9349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Straight Connector 175"/>
                <p:cNvCxnSpPr>
                  <a:cxnSpLocks/>
                </p:cNvCxnSpPr>
                <p:nvPr/>
              </p:nvCxnSpPr>
              <p:spPr>
                <a:xfrm rot="5400000" flipH="1">
                  <a:off x="5893786" y="5527870"/>
                  <a:ext cx="9349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7" name="Rectangle 176"/>
                <p:cNvSpPr/>
                <p:nvPr/>
              </p:nvSpPr>
              <p:spPr>
                <a:xfrm>
                  <a:off x="3790728" y="5474626"/>
                  <a:ext cx="182387" cy="391628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ctr"/>
                  <a:r>
                    <a:rPr lang="en-GB" altLang="en-US" sz="1600" dirty="0">
                      <a:latin typeface="Kalam" panose="02000000000000000000" pitchFamily="2" charset="0"/>
                      <a:cs typeface="Kalam" panose="02000000000000000000" pitchFamily="2" charset="0"/>
                      <a:sym typeface="Sassoon Infant Rg" pitchFamily="2" charset="0"/>
                    </a:rPr>
                    <a:t>1</a:t>
                  </a:r>
                </a:p>
              </p:txBody>
            </p:sp>
            <p:sp>
              <p:nvSpPr>
                <p:cNvPr id="178" name="Rectangle 177"/>
                <p:cNvSpPr/>
                <p:nvPr/>
              </p:nvSpPr>
              <p:spPr>
                <a:xfrm>
                  <a:off x="4200706" y="5474626"/>
                  <a:ext cx="182387" cy="391628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ctr"/>
                  <a:r>
                    <a:rPr lang="en-GB" altLang="en-US" sz="1600" dirty="0">
                      <a:latin typeface="Kalam" panose="02000000000000000000" pitchFamily="2" charset="0"/>
                      <a:cs typeface="Kalam" panose="02000000000000000000" pitchFamily="2" charset="0"/>
                      <a:sym typeface="Sassoon Infant Rg" pitchFamily="2" charset="0"/>
                    </a:rPr>
                    <a:t>2</a:t>
                  </a:r>
                </a:p>
              </p:txBody>
            </p:sp>
            <p:sp>
              <p:nvSpPr>
                <p:cNvPr id="179" name="Rectangle 178"/>
                <p:cNvSpPr/>
                <p:nvPr/>
              </p:nvSpPr>
              <p:spPr>
                <a:xfrm>
                  <a:off x="4610684" y="5474626"/>
                  <a:ext cx="182387" cy="391628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ctr"/>
                  <a:r>
                    <a:rPr lang="en-GB" altLang="en-US" sz="1600" dirty="0">
                      <a:latin typeface="Kalam" panose="02000000000000000000" pitchFamily="2" charset="0"/>
                      <a:cs typeface="Kalam" panose="02000000000000000000" pitchFamily="2" charset="0"/>
                      <a:sym typeface="Sassoon Infant Rg" pitchFamily="2" charset="0"/>
                    </a:rPr>
                    <a:t>3</a:t>
                  </a:r>
                </a:p>
              </p:txBody>
            </p:sp>
            <p:sp>
              <p:nvSpPr>
                <p:cNvPr id="180" name="Rectangle 179"/>
                <p:cNvSpPr/>
                <p:nvPr/>
              </p:nvSpPr>
              <p:spPr>
                <a:xfrm>
                  <a:off x="5020662" y="5474626"/>
                  <a:ext cx="182387" cy="391628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ctr"/>
                  <a:r>
                    <a:rPr lang="en-GB" altLang="en-US" sz="1600" dirty="0">
                      <a:latin typeface="Kalam" panose="02000000000000000000" pitchFamily="2" charset="0"/>
                      <a:cs typeface="Kalam" panose="02000000000000000000" pitchFamily="2" charset="0"/>
                      <a:sym typeface="Sassoon Infant Rg" pitchFamily="2" charset="0"/>
                    </a:rPr>
                    <a:t>4</a:t>
                  </a:r>
                </a:p>
              </p:txBody>
            </p:sp>
            <p:sp>
              <p:nvSpPr>
                <p:cNvPr id="181" name="Rectangle 180"/>
                <p:cNvSpPr/>
                <p:nvPr/>
              </p:nvSpPr>
              <p:spPr>
                <a:xfrm>
                  <a:off x="5430640" y="5474626"/>
                  <a:ext cx="182387" cy="391628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ctr"/>
                  <a:r>
                    <a:rPr lang="en-GB" altLang="en-US" sz="1600" dirty="0">
                      <a:latin typeface="Kalam" panose="02000000000000000000" pitchFamily="2" charset="0"/>
                      <a:cs typeface="Kalam" panose="02000000000000000000" pitchFamily="2" charset="0"/>
                      <a:sym typeface="Sassoon Infant Rg" pitchFamily="2" charset="0"/>
                    </a:rPr>
                    <a:t>5</a:t>
                  </a:r>
                </a:p>
              </p:txBody>
            </p:sp>
            <p:sp>
              <p:nvSpPr>
                <p:cNvPr id="182" name="Rectangle 181"/>
                <p:cNvSpPr/>
                <p:nvPr/>
              </p:nvSpPr>
              <p:spPr>
                <a:xfrm>
                  <a:off x="5840618" y="5474626"/>
                  <a:ext cx="182387" cy="391628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ctr"/>
                  <a:r>
                    <a:rPr lang="en-GB" altLang="en-US" sz="1600" dirty="0">
                      <a:latin typeface="Kalam" panose="02000000000000000000" pitchFamily="2" charset="0"/>
                      <a:cs typeface="Kalam" panose="02000000000000000000" pitchFamily="2" charset="0"/>
                      <a:sym typeface="Sassoon Infant Rg" pitchFamily="2" charset="0"/>
                    </a:rPr>
                    <a:t>6</a:t>
                  </a:r>
                </a:p>
              </p:txBody>
            </p:sp>
            <p:sp>
              <p:nvSpPr>
                <p:cNvPr id="183" name="Rectangle 182"/>
                <p:cNvSpPr/>
                <p:nvPr/>
              </p:nvSpPr>
              <p:spPr>
                <a:xfrm>
                  <a:off x="6250596" y="5474626"/>
                  <a:ext cx="182387" cy="391628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ctr"/>
                  <a:r>
                    <a:rPr lang="en-GB" altLang="en-US" sz="1600" dirty="0">
                      <a:latin typeface="Kalam" panose="02000000000000000000" pitchFamily="2" charset="0"/>
                      <a:cs typeface="Kalam" panose="02000000000000000000" pitchFamily="2" charset="0"/>
                      <a:sym typeface="Sassoon Infant Rg" pitchFamily="2" charset="0"/>
                    </a:rPr>
                    <a:t>7</a:t>
                  </a:r>
                </a:p>
              </p:txBody>
            </p:sp>
            <p:cxnSp>
              <p:nvCxnSpPr>
                <p:cNvPr id="184" name="Straight Connector 183"/>
                <p:cNvCxnSpPr>
                  <a:cxnSpLocks/>
                </p:cNvCxnSpPr>
                <p:nvPr/>
              </p:nvCxnSpPr>
              <p:spPr>
                <a:xfrm rot="5400000" flipH="1">
                  <a:off x="5481837" y="5527870"/>
                  <a:ext cx="9349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/>
                <p:cNvCxnSpPr>
                  <a:cxnSpLocks/>
                </p:cNvCxnSpPr>
                <p:nvPr/>
              </p:nvCxnSpPr>
              <p:spPr>
                <a:xfrm rot="5400000" flipH="1">
                  <a:off x="6302298" y="5527870"/>
                  <a:ext cx="9349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6" name="Rectangle 185"/>
                <p:cNvSpPr/>
                <p:nvPr/>
              </p:nvSpPr>
              <p:spPr>
                <a:xfrm>
                  <a:off x="3360516" y="3768593"/>
                  <a:ext cx="396874" cy="391628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r"/>
                  <a:r>
                    <a:rPr lang="en-GB" altLang="en-US" sz="1600" dirty="0">
                      <a:latin typeface="Kalam" panose="02000000000000000000" pitchFamily="2" charset="0"/>
                      <a:cs typeface="Kalam" panose="02000000000000000000" pitchFamily="2" charset="0"/>
                      <a:sym typeface="Sassoon Infant Rg" pitchFamily="2" charset="0"/>
                    </a:rPr>
                    <a:t>32</a:t>
                  </a:r>
                </a:p>
              </p:txBody>
            </p:sp>
            <p:sp>
              <p:nvSpPr>
                <p:cNvPr id="187" name="Rectangle 186"/>
                <p:cNvSpPr/>
                <p:nvPr/>
              </p:nvSpPr>
              <p:spPr>
                <a:xfrm>
                  <a:off x="3360516" y="4527413"/>
                  <a:ext cx="396874" cy="391628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r"/>
                  <a:r>
                    <a:rPr lang="en-GB" altLang="en-US" sz="1600" dirty="0">
                      <a:latin typeface="Kalam" panose="02000000000000000000" pitchFamily="2" charset="0"/>
                      <a:cs typeface="Kalam" panose="02000000000000000000" pitchFamily="2" charset="0"/>
                      <a:sym typeface="Sassoon Infant Rg" pitchFamily="2" charset="0"/>
                    </a:rPr>
                    <a:t>28</a:t>
                  </a:r>
                </a:p>
              </p:txBody>
            </p:sp>
            <p:sp>
              <p:nvSpPr>
                <p:cNvPr id="188" name="Rectangle 187"/>
                <p:cNvSpPr/>
                <p:nvPr/>
              </p:nvSpPr>
              <p:spPr>
                <a:xfrm>
                  <a:off x="3360516" y="5096528"/>
                  <a:ext cx="396874" cy="391628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r"/>
                  <a:r>
                    <a:rPr lang="en-GB" altLang="en-US" sz="1600" dirty="0">
                      <a:latin typeface="Kalam" panose="02000000000000000000" pitchFamily="2" charset="0"/>
                      <a:cs typeface="Kalam" panose="02000000000000000000" pitchFamily="2" charset="0"/>
                      <a:sym typeface="Sassoon Infant Rg" pitchFamily="2" charset="0"/>
                    </a:rPr>
                    <a:t>25</a:t>
                  </a:r>
                </a:p>
              </p:txBody>
            </p:sp>
            <p:sp>
              <p:nvSpPr>
                <p:cNvPr id="189" name="Rectangle 188"/>
                <p:cNvSpPr/>
                <p:nvPr/>
              </p:nvSpPr>
              <p:spPr>
                <a:xfrm>
                  <a:off x="3360516" y="4148003"/>
                  <a:ext cx="396874" cy="391628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r"/>
                  <a:r>
                    <a:rPr lang="en-GB" altLang="en-US" sz="1600" dirty="0">
                      <a:latin typeface="Kalam" panose="02000000000000000000" pitchFamily="2" charset="0"/>
                      <a:cs typeface="Kalam" panose="02000000000000000000" pitchFamily="2" charset="0"/>
                      <a:sym typeface="Sassoon Infant Rg" pitchFamily="2" charset="0"/>
                    </a:rPr>
                    <a:t>30</a:t>
                  </a:r>
                </a:p>
              </p:txBody>
            </p:sp>
            <p:sp>
              <p:nvSpPr>
                <p:cNvPr id="190" name="Rectangle 189"/>
                <p:cNvSpPr/>
                <p:nvPr/>
              </p:nvSpPr>
              <p:spPr>
                <a:xfrm>
                  <a:off x="3360516" y="4906823"/>
                  <a:ext cx="396874" cy="391628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r"/>
                  <a:r>
                    <a:rPr lang="en-GB" altLang="en-US" sz="1600" dirty="0">
                      <a:latin typeface="Kalam" panose="02000000000000000000" pitchFamily="2" charset="0"/>
                      <a:cs typeface="Kalam" panose="02000000000000000000" pitchFamily="2" charset="0"/>
                      <a:sym typeface="Sassoon Infant Rg" pitchFamily="2" charset="0"/>
                    </a:rPr>
                    <a:t>26</a:t>
                  </a:r>
                </a:p>
              </p:txBody>
            </p:sp>
            <p:cxnSp>
              <p:nvCxnSpPr>
                <p:cNvPr id="191" name="Straight Connector 190"/>
                <p:cNvCxnSpPr>
                  <a:cxnSpLocks/>
                </p:cNvCxnSpPr>
                <p:nvPr/>
              </p:nvCxnSpPr>
              <p:spPr>
                <a:xfrm flipH="1">
                  <a:off x="3787315" y="5288615"/>
                  <a:ext cx="9349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>
                  <a:cxnSpLocks/>
                </p:cNvCxnSpPr>
                <p:nvPr/>
              </p:nvCxnSpPr>
              <p:spPr>
                <a:xfrm flipH="1">
                  <a:off x="3787315" y="3389448"/>
                  <a:ext cx="9349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/>
                <p:cNvCxnSpPr>
                  <a:cxnSpLocks/>
                </p:cNvCxnSpPr>
                <p:nvPr/>
              </p:nvCxnSpPr>
              <p:spPr>
                <a:xfrm flipH="1">
                  <a:off x="3787315" y="3199879"/>
                  <a:ext cx="9349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>
                  <a:cxnSpLocks/>
                </p:cNvCxnSpPr>
                <p:nvPr/>
              </p:nvCxnSpPr>
              <p:spPr>
                <a:xfrm flipH="1">
                  <a:off x="3787315" y="3010310"/>
                  <a:ext cx="9349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/>
                <p:cNvCxnSpPr>
                  <a:cxnSpLocks/>
                </p:cNvCxnSpPr>
                <p:nvPr/>
              </p:nvCxnSpPr>
              <p:spPr>
                <a:xfrm flipH="1">
                  <a:off x="3880807" y="5098338"/>
                  <a:ext cx="2470422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>
                  <a:cxnSpLocks/>
                </p:cNvCxnSpPr>
                <p:nvPr/>
              </p:nvCxnSpPr>
              <p:spPr>
                <a:xfrm flipH="1">
                  <a:off x="3880807" y="5288258"/>
                  <a:ext cx="2470422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Straight Connector 196"/>
                <p:cNvCxnSpPr>
                  <a:cxnSpLocks/>
                </p:cNvCxnSpPr>
                <p:nvPr/>
              </p:nvCxnSpPr>
              <p:spPr>
                <a:xfrm flipH="1">
                  <a:off x="3880807" y="4908418"/>
                  <a:ext cx="2470422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>
                  <a:cxnSpLocks/>
                </p:cNvCxnSpPr>
                <p:nvPr/>
              </p:nvCxnSpPr>
              <p:spPr>
                <a:xfrm flipH="1">
                  <a:off x="3880807" y="4718497"/>
                  <a:ext cx="2470422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/>
                <p:cNvCxnSpPr>
                  <a:cxnSpLocks/>
                </p:cNvCxnSpPr>
                <p:nvPr/>
              </p:nvCxnSpPr>
              <p:spPr>
                <a:xfrm flipH="1">
                  <a:off x="3880807" y="4528577"/>
                  <a:ext cx="2470422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>
                  <a:cxnSpLocks/>
                </p:cNvCxnSpPr>
                <p:nvPr/>
              </p:nvCxnSpPr>
              <p:spPr>
                <a:xfrm flipH="1">
                  <a:off x="3880807" y="4338657"/>
                  <a:ext cx="2470422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200"/>
                <p:cNvCxnSpPr>
                  <a:cxnSpLocks/>
                </p:cNvCxnSpPr>
                <p:nvPr/>
              </p:nvCxnSpPr>
              <p:spPr>
                <a:xfrm flipH="1">
                  <a:off x="3880807" y="4148737"/>
                  <a:ext cx="2470422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>
                  <a:cxnSpLocks/>
                </p:cNvCxnSpPr>
                <p:nvPr/>
              </p:nvCxnSpPr>
              <p:spPr>
                <a:xfrm flipH="1">
                  <a:off x="3880807" y="3958817"/>
                  <a:ext cx="2470422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/>
                <p:cNvCxnSpPr>
                  <a:cxnSpLocks/>
                </p:cNvCxnSpPr>
                <p:nvPr/>
              </p:nvCxnSpPr>
              <p:spPr>
                <a:xfrm flipH="1">
                  <a:off x="3880807" y="3768897"/>
                  <a:ext cx="2470422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>
                  <a:cxnSpLocks/>
                </p:cNvCxnSpPr>
                <p:nvPr/>
              </p:nvCxnSpPr>
              <p:spPr>
                <a:xfrm flipH="1">
                  <a:off x="3880807" y="3578977"/>
                  <a:ext cx="2470422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Connector 204"/>
                <p:cNvCxnSpPr>
                  <a:cxnSpLocks/>
                </p:cNvCxnSpPr>
                <p:nvPr/>
              </p:nvCxnSpPr>
              <p:spPr>
                <a:xfrm flipH="1">
                  <a:off x="3880807" y="3389057"/>
                  <a:ext cx="2470422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>
                  <a:cxnSpLocks/>
                </p:cNvCxnSpPr>
                <p:nvPr/>
              </p:nvCxnSpPr>
              <p:spPr>
                <a:xfrm flipH="1">
                  <a:off x="3880807" y="3199137"/>
                  <a:ext cx="2470422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Straight Connector 206"/>
                <p:cNvCxnSpPr>
                  <a:cxnSpLocks/>
                </p:cNvCxnSpPr>
                <p:nvPr/>
              </p:nvCxnSpPr>
              <p:spPr>
                <a:xfrm flipH="1">
                  <a:off x="3880807" y="3009217"/>
                  <a:ext cx="2470422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>
                  <a:cxnSpLocks/>
                </p:cNvCxnSpPr>
                <p:nvPr/>
              </p:nvCxnSpPr>
              <p:spPr>
                <a:xfrm flipH="1">
                  <a:off x="3880807" y="2819297"/>
                  <a:ext cx="2470422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9" name="Oval 208"/>
                <p:cNvSpPr/>
                <p:nvPr/>
              </p:nvSpPr>
              <p:spPr>
                <a:xfrm>
                  <a:off x="3859909" y="4697831"/>
                  <a:ext cx="45719" cy="4571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10" name="Straight Connector 209"/>
                <p:cNvCxnSpPr>
                  <a:cxnSpLocks/>
                </p:cNvCxnSpPr>
                <p:nvPr/>
              </p:nvCxnSpPr>
              <p:spPr>
                <a:xfrm flipV="1">
                  <a:off x="3881438" y="4341019"/>
                  <a:ext cx="411956" cy="378619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1" name="Oval 210"/>
                <p:cNvSpPr/>
                <p:nvPr/>
              </p:nvSpPr>
              <p:spPr>
                <a:xfrm>
                  <a:off x="4273367" y="4883501"/>
                  <a:ext cx="45719" cy="45719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Oval 211"/>
                <p:cNvSpPr/>
                <p:nvPr/>
              </p:nvSpPr>
              <p:spPr>
                <a:xfrm>
                  <a:off x="3857997" y="5266738"/>
                  <a:ext cx="45719" cy="45719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Oval 212"/>
                <p:cNvSpPr/>
                <p:nvPr/>
              </p:nvSpPr>
              <p:spPr>
                <a:xfrm>
                  <a:off x="5506762" y="3744654"/>
                  <a:ext cx="45719" cy="45719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4" name="Oval 213"/>
                <p:cNvSpPr/>
                <p:nvPr/>
              </p:nvSpPr>
              <p:spPr>
                <a:xfrm>
                  <a:off x="4679837" y="4694606"/>
                  <a:ext cx="45719" cy="45719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Oval 214"/>
                <p:cNvSpPr/>
                <p:nvPr/>
              </p:nvSpPr>
              <p:spPr>
                <a:xfrm>
                  <a:off x="6327807" y="3174206"/>
                  <a:ext cx="45719" cy="45719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6" name="Oval 215"/>
                <p:cNvSpPr/>
                <p:nvPr/>
              </p:nvSpPr>
              <p:spPr>
                <a:xfrm>
                  <a:off x="5915466" y="3553738"/>
                  <a:ext cx="45719" cy="45719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Oval 216"/>
                <p:cNvSpPr/>
                <p:nvPr/>
              </p:nvSpPr>
              <p:spPr>
                <a:xfrm>
                  <a:off x="5092458" y="4507051"/>
                  <a:ext cx="45719" cy="45719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18" name="Straight Connector 217"/>
                <p:cNvCxnSpPr>
                  <a:cxnSpLocks/>
                </p:cNvCxnSpPr>
                <p:nvPr/>
              </p:nvCxnSpPr>
              <p:spPr>
                <a:xfrm flipV="1">
                  <a:off x="3881438" y="4907756"/>
                  <a:ext cx="414337" cy="383383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" name="Straight Connector 218"/>
                <p:cNvCxnSpPr>
                  <a:cxnSpLocks/>
                </p:cNvCxnSpPr>
                <p:nvPr/>
              </p:nvCxnSpPr>
              <p:spPr>
                <a:xfrm flipV="1">
                  <a:off x="4295775" y="4719638"/>
                  <a:ext cx="409575" cy="188118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Straight Connector 219"/>
                <p:cNvCxnSpPr>
                  <a:cxnSpLocks/>
                </p:cNvCxnSpPr>
                <p:nvPr/>
              </p:nvCxnSpPr>
              <p:spPr>
                <a:xfrm flipV="1">
                  <a:off x="4705350" y="4529138"/>
                  <a:ext cx="409575" cy="190501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" name="Straight Connector 220"/>
                <p:cNvCxnSpPr>
                  <a:cxnSpLocks/>
                </p:cNvCxnSpPr>
                <p:nvPr/>
              </p:nvCxnSpPr>
              <p:spPr>
                <a:xfrm flipV="1">
                  <a:off x="5117306" y="3769519"/>
                  <a:ext cx="414338" cy="762001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Straight Connector 221"/>
                <p:cNvCxnSpPr>
                  <a:cxnSpLocks/>
                </p:cNvCxnSpPr>
                <p:nvPr/>
              </p:nvCxnSpPr>
              <p:spPr>
                <a:xfrm flipV="1">
                  <a:off x="5529263" y="3576638"/>
                  <a:ext cx="409575" cy="192881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>
                  <a:cxnSpLocks/>
                </p:cNvCxnSpPr>
                <p:nvPr/>
              </p:nvCxnSpPr>
              <p:spPr>
                <a:xfrm flipV="1">
                  <a:off x="5938838" y="3198019"/>
                  <a:ext cx="411956" cy="381001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4" name="Oval 223"/>
                <p:cNvSpPr/>
                <p:nvPr/>
              </p:nvSpPr>
              <p:spPr>
                <a:xfrm>
                  <a:off x="4270752" y="4318443"/>
                  <a:ext cx="45719" cy="4571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5" name="Oval 224"/>
                <p:cNvSpPr/>
                <p:nvPr/>
              </p:nvSpPr>
              <p:spPr>
                <a:xfrm>
                  <a:off x="4682256" y="3939364"/>
                  <a:ext cx="45719" cy="4571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6" name="Oval 225"/>
                <p:cNvSpPr/>
                <p:nvPr/>
              </p:nvSpPr>
              <p:spPr>
                <a:xfrm>
                  <a:off x="5097296" y="3748980"/>
                  <a:ext cx="45719" cy="4571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7" name="Oval 226"/>
                <p:cNvSpPr/>
                <p:nvPr/>
              </p:nvSpPr>
              <p:spPr>
                <a:xfrm>
                  <a:off x="5508344" y="3364894"/>
                  <a:ext cx="45719" cy="4571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8" name="Oval 227"/>
                <p:cNvSpPr/>
                <p:nvPr/>
              </p:nvSpPr>
              <p:spPr>
                <a:xfrm>
                  <a:off x="5916942" y="3175039"/>
                  <a:ext cx="45719" cy="4571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Oval 228"/>
                <p:cNvSpPr/>
                <p:nvPr/>
              </p:nvSpPr>
              <p:spPr>
                <a:xfrm>
                  <a:off x="6324290" y="2795264"/>
                  <a:ext cx="45719" cy="4571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30" name="Straight Connector 229"/>
                <p:cNvCxnSpPr>
                  <a:cxnSpLocks/>
                </p:cNvCxnSpPr>
                <p:nvPr/>
              </p:nvCxnSpPr>
              <p:spPr>
                <a:xfrm flipV="1">
                  <a:off x="4293394" y="3960019"/>
                  <a:ext cx="411956" cy="381001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>
                  <a:cxnSpLocks/>
                </p:cNvCxnSpPr>
                <p:nvPr/>
              </p:nvCxnSpPr>
              <p:spPr>
                <a:xfrm flipV="1">
                  <a:off x="4705350" y="3771900"/>
                  <a:ext cx="411956" cy="188119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" name="Straight Connector 231"/>
                <p:cNvCxnSpPr>
                  <a:cxnSpLocks/>
                </p:cNvCxnSpPr>
                <p:nvPr/>
              </p:nvCxnSpPr>
              <p:spPr>
                <a:xfrm flipV="1">
                  <a:off x="5119688" y="3388519"/>
                  <a:ext cx="411956" cy="381001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>
                  <a:cxnSpLocks/>
                </p:cNvCxnSpPr>
                <p:nvPr/>
              </p:nvCxnSpPr>
              <p:spPr>
                <a:xfrm flipV="1">
                  <a:off x="5529263" y="3198019"/>
                  <a:ext cx="409575" cy="190501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" name="Straight Connector 233"/>
                <p:cNvCxnSpPr>
                  <a:cxnSpLocks/>
                </p:cNvCxnSpPr>
                <p:nvPr/>
              </p:nvCxnSpPr>
              <p:spPr>
                <a:xfrm flipV="1">
                  <a:off x="5938838" y="2819400"/>
                  <a:ext cx="411956" cy="378619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/>
            </p:nvGrpSpPr>
            <p:grpSpPr>
              <a:xfrm>
                <a:off x="6363058" y="3735275"/>
                <a:ext cx="888041" cy="831850"/>
                <a:chOff x="6501686" y="3594559"/>
                <a:chExt cx="888041" cy="831850"/>
              </a:xfrm>
            </p:grpSpPr>
            <p:grpSp>
              <p:nvGrpSpPr>
                <p:cNvPr id="128" name="Group 127"/>
                <p:cNvGrpSpPr/>
                <p:nvPr/>
              </p:nvGrpSpPr>
              <p:grpSpPr>
                <a:xfrm>
                  <a:off x="6778508" y="3971906"/>
                  <a:ext cx="334396" cy="45719"/>
                  <a:chOff x="6779973" y="3935296"/>
                  <a:chExt cx="334396" cy="45719"/>
                </a:xfrm>
              </p:grpSpPr>
              <p:cxnSp>
                <p:nvCxnSpPr>
                  <p:cNvPr id="134" name="Straight Connector 133"/>
                  <p:cNvCxnSpPr>
                    <a:cxnSpLocks/>
                  </p:cNvCxnSpPr>
                  <p:nvPr/>
                </p:nvCxnSpPr>
                <p:spPr>
                  <a:xfrm>
                    <a:off x="6779973" y="3958155"/>
                    <a:ext cx="334396" cy="0"/>
                  </a:xfrm>
                  <a:prstGeom prst="lin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5" name="Oval 134"/>
                  <p:cNvSpPr/>
                  <p:nvPr/>
                </p:nvSpPr>
                <p:spPr>
                  <a:xfrm>
                    <a:off x="6924312" y="3935296"/>
                    <a:ext cx="45719" cy="45719"/>
                  </a:xfrm>
                  <a:prstGeom prst="ellipse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9" name="Group 128"/>
                <p:cNvGrpSpPr/>
                <p:nvPr/>
              </p:nvGrpSpPr>
              <p:grpSpPr>
                <a:xfrm>
                  <a:off x="6778508" y="4380690"/>
                  <a:ext cx="334396" cy="45719"/>
                  <a:chOff x="6779973" y="4124865"/>
                  <a:chExt cx="334396" cy="45719"/>
                </a:xfrm>
              </p:grpSpPr>
              <p:cxnSp>
                <p:nvCxnSpPr>
                  <p:cNvPr id="132" name="Straight Connector 131"/>
                  <p:cNvCxnSpPr>
                    <a:cxnSpLocks/>
                  </p:cNvCxnSpPr>
                  <p:nvPr/>
                </p:nvCxnSpPr>
                <p:spPr>
                  <a:xfrm>
                    <a:off x="6779973" y="4147724"/>
                    <a:ext cx="334396" cy="0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3" name="Oval 132"/>
                  <p:cNvSpPr/>
                  <p:nvPr/>
                </p:nvSpPr>
                <p:spPr>
                  <a:xfrm>
                    <a:off x="6924312" y="4124865"/>
                    <a:ext cx="45719" cy="4571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30" name="Rectangle 129"/>
                <p:cNvSpPr/>
                <p:nvPr/>
              </p:nvSpPr>
              <p:spPr>
                <a:xfrm>
                  <a:off x="6501686" y="3594559"/>
                  <a:ext cx="888041" cy="391628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ctr"/>
                  <a:r>
                    <a:rPr lang="en-GB" altLang="en-US" sz="1600" dirty="0">
                      <a:latin typeface="Kalam" panose="02000000000000000000" pitchFamily="2" charset="0"/>
                      <a:cs typeface="Kalam" panose="02000000000000000000" pitchFamily="2" charset="0"/>
                      <a:sym typeface="Sassoon Infant Rg" pitchFamily="2" charset="0"/>
                    </a:rPr>
                    <a:t>Plant 1</a:t>
                  </a:r>
                </a:p>
              </p:txBody>
            </p:sp>
            <p:sp>
              <p:nvSpPr>
                <p:cNvPr id="131" name="Rectangle 130"/>
                <p:cNvSpPr/>
                <p:nvPr/>
              </p:nvSpPr>
              <p:spPr>
                <a:xfrm>
                  <a:off x="6501686" y="4003344"/>
                  <a:ext cx="888041" cy="391628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ctr"/>
                  <a:r>
                    <a:rPr lang="en-GB" altLang="en-US" sz="1600" dirty="0">
                      <a:latin typeface="Kalam" panose="02000000000000000000" pitchFamily="2" charset="0"/>
                      <a:cs typeface="Kalam" panose="02000000000000000000" pitchFamily="2" charset="0"/>
                      <a:sym typeface="Sassoon Infant Rg" pitchFamily="2" charset="0"/>
                    </a:rPr>
                    <a:t>Plant 2</a:t>
                  </a:r>
                </a:p>
              </p:txBody>
            </p:sp>
          </p:grpSp>
        </p:grpSp>
      </p:grpSp>
      <p:grpSp>
        <p:nvGrpSpPr>
          <p:cNvPr id="255" name="Group 254"/>
          <p:cNvGrpSpPr/>
          <p:nvPr/>
        </p:nvGrpSpPr>
        <p:grpSpPr>
          <a:xfrm>
            <a:off x="3831405" y="3770399"/>
            <a:ext cx="1377269" cy="1991262"/>
            <a:chOff x="3831405" y="3770399"/>
            <a:chExt cx="1377269" cy="1991262"/>
          </a:xfrm>
        </p:grpSpPr>
        <p:sp>
          <p:nvSpPr>
            <p:cNvPr id="242" name="Oval 241"/>
            <p:cNvSpPr/>
            <p:nvPr/>
          </p:nvSpPr>
          <p:spPr>
            <a:xfrm>
              <a:off x="5025794" y="5578781"/>
              <a:ext cx="182880" cy="182880"/>
            </a:xfrm>
            <a:prstGeom prst="ellipse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3" name="Straight Arrow Connector 242"/>
            <p:cNvCxnSpPr>
              <a:cxnSpLocks/>
            </p:cNvCxnSpPr>
            <p:nvPr/>
          </p:nvCxnSpPr>
          <p:spPr>
            <a:xfrm flipH="1" flipV="1">
              <a:off x="5119288" y="3794699"/>
              <a:ext cx="327" cy="1784082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Arrow Connector 243"/>
            <p:cNvCxnSpPr>
              <a:cxnSpLocks/>
            </p:cNvCxnSpPr>
            <p:nvPr/>
          </p:nvCxnSpPr>
          <p:spPr>
            <a:xfrm flipH="1">
              <a:off x="3885915" y="3770399"/>
              <a:ext cx="1208924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8" name="Left Bracket 247"/>
            <p:cNvSpPr/>
            <p:nvPr/>
          </p:nvSpPr>
          <p:spPr>
            <a:xfrm>
              <a:off x="3831405" y="3770593"/>
              <a:ext cx="45719" cy="762351"/>
            </a:xfrm>
            <a:prstGeom prst="leftBracket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2" name="Straight Arrow Connector 251"/>
            <p:cNvCxnSpPr>
              <a:cxnSpLocks/>
            </p:cNvCxnSpPr>
            <p:nvPr/>
          </p:nvCxnSpPr>
          <p:spPr>
            <a:xfrm flipH="1">
              <a:off x="3885915" y="4530926"/>
              <a:ext cx="1231391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8" name="Group 257"/>
          <p:cNvGrpSpPr/>
          <p:nvPr/>
        </p:nvGrpSpPr>
        <p:grpSpPr>
          <a:xfrm rot="20700000">
            <a:off x="924859" y="3299859"/>
            <a:ext cx="2280060" cy="2280060"/>
            <a:chOff x="915513" y="3672126"/>
            <a:chExt cx="2280060" cy="2280060"/>
          </a:xfrm>
        </p:grpSpPr>
        <p:sp>
          <p:nvSpPr>
            <p:cNvPr id="257" name="Oval 256"/>
            <p:cNvSpPr/>
            <p:nvPr/>
          </p:nvSpPr>
          <p:spPr>
            <a:xfrm>
              <a:off x="915513" y="3672126"/>
              <a:ext cx="2280060" cy="22800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Rectangle 255"/>
            <p:cNvSpPr/>
            <p:nvPr/>
          </p:nvSpPr>
          <p:spPr>
            <a:xfrm>
              <a:off x="917715" y="4073492"/>
              <a:ext cx="2275656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What was</a:t>
              </a:r>
              <a:br>
                <a:rPr lang="en-GB" dirty="0"/>
              </a:br>
              <a:r>
                <a:rPr lang="en-GB" dirty="0"/>
                <a:t>the difference in height of the two strawberry plants on day 4?</a:t>
              </a:r>
            </a:p>
          </p:txBody>
        </p:sp>
      </p:grpSp>
      <p:grpSp>
        <p:nvGrpSpPr>
          <p:cNvPr id="238" name="Group 237"/>
          <p:cNvGrpSpPr/>
          <p:nvPr/>
        </p:nvGrpSpPr>
        <p:grpSpPr>
          <a:xfrm rot="20700000">
            <a:off x="1959981" y="2275716"/>
            <a:ext cx="1299457" cy="1299457"/>
            <a:chOff x="195543" y="2404067"/>
            <a:chExt cx="1299457" cy="1299457"/>
          </a:xfrm>
        </p:grpSpPr>
        <p:sp>
          <p:nvSpPr>
            <p:cNvPr id="239" name="Oval 238"/>
            <p:cNvSpPr/>
            <p:nvPr/>
          </p:nvSpPr>
          <p:spPr>
            <a:xfrm>
              <a:off x="195543" y="2404067"/>
              <a:ext cx="1299457" cy="129945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Rectangle 239"/>
            <p:cNvSpPr/>
            <p:nvPr/>
          </p:nvSpPr>
          <p:spPr>
            <a:xfrm>
              <a:off x="270165" y="2842593"/>
              <a:ext cx="1150212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b="1" dirty="0">
                  <a:solidFill>
                    <a:schemeClr val="bg1"/>
                  </a:solidFill>
                  <a:latin typeface="Twinkl" pitchFamily="50" charset="0"/>
                  <a:sym typeface="Sassoon Infant Rg" pitchFamily="2" charset="0"/>
                </a:rPr>
                <a:t>4cm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464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8" grpId="0"/>
      <p:bldP spid="108" grpId="1"/>
      <p:bldP spid="121" grpId="0"/>
      <p:bldP spid="121" grpId="1"/>
      <p:bldP spid="1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r>
              <a:rPr lang="en-GB" dirty="0"/>
              <a:t>I can interpret and present data using bar charts and time graphs.</a:t>
            </a:r>
          </a:p>
          <a:p>
            <a:pPr>
              <a:defRPr/>
            </a:pPr>
            <a:endParaRPr lang="en-GB" dirty="0">
              <a:solidFill>
                <a:srgbClr val="00B050"/>
              </a:solidFill>
            </a:endParaRPr>
          </a:p>
          <a:p>
            <a:pPr>
              <a:defRPr/>
            </a:pPr>
            <a:endParaRPr lang="en-GB" dirty="0"/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r>
              <a:rPr lang="en-GB" dirty="0"/>
              <a:t>I can say if data is discrete or continuous.</a:t>
            </a:r>
          </a:p>
          <a:p>
            <a:r>
              <a:rPr lang="en-GB" dirty="0"/>
              <a:t>I can collect data in tables.</a:t>
            </a:r>
          </a:p>
          <a:p>
            <a:r>
              <a:rPr lang="en-GB" dirty="0"/>
              <a:t>I can interpret and answer questions about data presented in bar charts and time graphs.</a:t>
            </a:r>
          </a:p>
          <a:p>
            <a:r>
              <a:rPr lang="en-GB" dirty="0"/>
              <a:t>I can present data in a bar chart or time graph.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2861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7101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52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D4F2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55638"/>
            <a:ext cx="9144000" cy="1112837"/>
          </a:xfrm>
          <a:prstGeom prst="rect">
            <a:avLst/>
          </a:prstGeom>
          <a:solidFill>
            <a:srgbClr val="FEFEFE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8435" name="Title 7"/>
          <p:cNvSpPr>
            <a:spLocks noGrp="1"/>
          </p:cNvSpPr>
          <p:nvPr>
            <p:ph type="title" idx="4294967295"/>
          </p:nvPr>
        </p:nvSpPr>
        <p:spPr>
          <a:xfrm>
            <a:off x="0" y="582613"/>
            <a:ext cx="9144000" cy="1325562"/>
          </a:xfrm>
        </p:spPr>
        <p:txBody>
          <a:bodyPr lIns="0" tIns="0" rIns="0" bIns="0"/>
          <a:lstStyle/>
          <a:p>
            <a:r>
              <a:rPr lang="en-GB" altLang="en-US" sz="5400" b="1" dirty="0">
                <a:solidFill>
                  <a:schemeClr val="tx1"/>
                </a:solidFill>
                <a:latin typeface="Twinkl" pitchFamily="2" charset="0"/>
              </a:rPr>
              <a:t>Gardening Statistics</a:t>
            </a:r>
          </a:p>
        </p:txBody>
      </p:sp>
    </p:spTree>
    <p:extLst>
      <p:ext uri="{BB962C8B-B14F-4D97-AF65-F5344CB8AC3E}">
        <p14:creationId xmlns:p14="http://schemas.microsoft.com/office/powerpoint/2010/main" val="2563027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r>
              <a:rPr lang="en-GB" dirty="0"/>
              <a:t>I can interpret and present data using bar charts and time graphs.</a:t>
            </a:r>
          </a:p>
          <a:p>
            <a:pPr>
              <a:defRPr/>
            </a:pPr>
            <a:endParaRPr lang="en-GB" dirty="0">
              <a:solidFill>
                <a:srgbClr val="00B050"/>
              </a:solidFill>
            </a:endParaRPr>
          </a:p>
          <a:p>
            <a:pPr>
              <a:defRPr/>
            </a:pPr>
            <a:endParaRPr lang="en-GB" dirty="0"/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r>
              <a:rPr lang="en-GB" dirty="0"/>
              <a:t>I can say if data is discrete or continuous.</a:t>
            </a:r>
          </a:p>
          <a:p>
            <a:r>
              <a:rPr lang="en-GB" dirty="0"/>
              <a:t>I can collect data in tables.</a:t>
            </a:r>
          </a:p>
          <a:p>
            <a:r>
              <a:rPr lang="en-GB" dirty="0"/>
              <a:t>I can interpret and answer questions about data presented in bar charts and time graphs.</a:t>
            </a:r>
          </a:p>
          <a:p>
            <a:r>
              <a:rPr lang="en-GB" dirty="0"/>
              <a:t>I can present data in a bar chart or time graph.</a:t>
            </a:r>
          </a:p>
        </p:txBody>
      </p:sp>
    </p:spTree>
    <p:extLst>
      <p:ext uri="{BB962C8B-B14F-4D97-AF65-F5344CB8AC3E}">
        <p14:creationId xmlns:p14="http://schemas.microsoft.com/office/powerpoint/2010/main" val="3409170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/>
          <p:cNvGrpSpPr/>
          <p:nvPr/>
        </p:nvGrpSpPr>
        <p:grpSpPr>
          <a:xfrm>
            <a:off x="755650" y="1981200"/>
            <a:ext cx="7639223" cy="4112474"/>
            <a:chOff x="755650" y="1981200"/>
            <a:chExt cx="7639223" cy="411247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37" b="32594"/>
            <a:stretch/>
          </p:blipFill>
          <p:spPr>
            <a:xfrm>
              <a:off x="755650" y="1981200"/>
              <a:ext cx="7632700" cy="411162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4455" y="2225917"/>
              <a:ext cx="1037462" cy="272042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502" b="11157"/>
            <a:stretch/>
          </p:blipFill>
          <p:spPr>
            <a:xfrm>
              <a:off x="1721541" y="3774291"/>
              <a:ext cx="3546446" cy="2210884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661"/>
            <a:stretch/>
          </p:blipFill>
          <p:spPr>
            <a:xfrm flipH="1">
              <a:off x="7098895" y="2225918"/>
              <a:ext cx="1278590" cy="3866908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106"/>
            <a:stretch/>
          </p:blipFill>
          <p:spPr>
            <a:xfrm>
              <a:off x="4488824" y="3925958"/>
              <a:ext cx="1745797" cy="2166868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48" b="14448"/>
            <a:stretch/>
          </p:blipFill>
          <p:spPr>
            <a:xfrm>
              <a:off x="755650" y="3531765"/>
              <a:ext cx="1430451" cy="256105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48338"/>
            <a:stretch/>
          </p:blipFill>
          <p:spPr>
            <a:xfrm>
              <a:off x="1124444" y="5553297"/>
              <a:ext cx="2123313" cy="539530"/>
            </a:xfrm>
            <a:prstGeom prst="rect">
              <a:avLst/>
            </a:prstGeom>
          </p:spPr>
        </p:pic>
        <p:pic>
          <p:nvPicPr>
            <p:cNvPr id="144" name="Picture 14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25901"/>
            <a:stretch/>
          </p:blipFill>
          <p:spPr>
            <a:xfrm>
              <a:off x="4986797" y="4005605"/>
              <a:ext cx="1745797" cy="2088069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6829"/>
            <a:stretch/>
          </p:blipFill>
          <p:spPr>
            <a:xfrm>
              <a:off x="5470867" y="3749116"/>
              <a:ext cx="1745797" cy="2343709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3581"/>
            <a:stretch/>
          </p:blipFill>
          <p:spPr>
            <a:xfrm>
              <a:off x="5819922" y="4221158"/>
              <a:ext cx="1745797" cy="1871667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494"/>
            <a:stretch/>
          </p:blipFill>
          <p:spPr>
            <a:xfrm>
              <a:off x="6336720" y="4134156"/>
              <a:ext cx="1745797" cy="1958669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56" b="20850"/>
            <a:stretch/>
          </p:blipFill>
          <p:spPr>
            <a:xfrm>
              <a:off x="6772252" y="3862402"/>
              <a:ext cx="1622621" cy="2230423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87"/>
          <a:stretch/>
        </p:blipFill>
        <p:spPr>
          <a:xfrm>
            <a:off x="3528329" y="2227208"/>
            <a:ext cx="1812127" cy="386690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42" name="Rectangle 141"/>
          <p:cNvSpPr/>
          <p:nvPr/>
        </p:nvSpPr>
        <p:spPr>
          <a:xfrm>
            <a:off x="2248709" y="4946673"/>
            <a:ext cx="4776281" cy="92333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Eli and Nikita use a metre stick to</a:t>
            </a:r>
            <a:br>
              <a:rPr lang="en-GB" dirty="0"/>
            </a:br>
            <a:r>
              <a:rPr lang="en-GB" dirty="0"/>
              <a:t>measure the heights of the sunflowers.</a:t>
            </a:r>
          </a:p>
          <a:p>
            <a:pPr algn="ctr"/>
            <a:r>
              <a:rPr lang="en-GB" dirty="0"/>
              <a:t>Complete the table of data for Eli and Nikita.</a:t>
            </a:r>
          </a:p>
        </p:txBody>
      </p:sp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784100"/>
              </p:ext>
            </p:extLst>
          </p:nvPr>
        </p:nvGraphicFramePr>
        <p:xfrm>
          <a:off x="955291" y="2186066"/>
          <a:ext cx="2926080" cy="22402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3440627358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420599231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1" i="0" u="none" strike="noStrike" dirty="0">
                          <a:solidFill>
                            <a:srgbClr val="1C1C1C"/>
                          </a:solidFill>
                          <a:effectLst/>
                          <a:latin typeface="Twinkl" pitchFamily="50" charset="0"/>
                        </a:rPr>
                        <a:t>Sunflower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1" i="0" u="none" strike="noStrike" dirty="0">
                          <a:solidFill>
                            <a:srgbClr val="1C1C1C"/>
                          </a:solidFill>
                          <a:effectLst/>
                          <a:latin typeface="Twinkl" pitchFamily="50" charset="0"/>
                        </a:rPr>
                        <a:t>Height in cm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382186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1C1C1C"/>
                          </a:solidFill>
                          <a:effectLst/>
                          <a:latin typeface="Twinkl" pitchFamily="50" charset="0"/>
                        </a:rPr>
                        <a:t>sunflower 1 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GB" sz="1600" b="0" i="0" u="none" strike="noStrike" dirty="0">
                        <a:solidFill>
                          <a:srgbClr val="00B050"/>
                        </a:solidFill>
                        <a:effectLst/>
                        <a:latin typeface="Twinkl" pitchFamily="50" charset="0"/>
                      </a:endParaRP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1C1C1C"/>
                          </a:solidFill>
                          <a:effectLst/>
                          <a:latin typeface="Twinkl" pitchFamily="50" charset="0"/>
                        </a:rPr>
                        <a:t>sunflower 2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GB" sz="1600" b="0" i="0" u="none" strike="noStrike" dirty="0">
                        <a:solidFill>
                          <a:srgbClr val="00B050"/>
                        </a:solidFill>
                        <a:effectLst/>
                        <a:latin typeface="Twinkl" pitchFamily="50" charset="0"/>
                      </a:endParaRP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1C1C1C"/>
                          </a:solidFill>
                          <a:effectLst/>
                          <a:latin typeface="Twinkl" pitchFamily="50" charset="0"/>
                        </a:rPr>
                        <a:t>sunflower 3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GB" sz="1600" b="0" i="0" u="none" strike="noStrike" dirty="0">
                        <a:solidFill>
                          <a:srgbClr val="00B050"/>
                        </a:solidFill>
                        <a:effectLst/>
                        <a:latin typeface="Twinkl" pitchFamily="50" charset="0"/>
                      </a:endParaRP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1C1C1C"/>
                          </a:solidFill>
                          <a:effectLst/>
                          <a:latin typeface="Twinkl" pitchFamily="50" charset="0"/>
                        </a:rPr>
                        <a:t>sunflower 4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GB" sz="1600" b="0" i="0" u="none" strike="noStrike" dirty="0">
                        <a:solidFill>
                          <a:srgbClr val="00B050"/>
                        </a:solidFill>
                        <a:effectLst/>
                        <a:latin typeface="Twinkl" pitchFamily="50" charset="0"/>
                      </a:endParaRP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1C1C1C"/>
                          </a:solidFill>
                          <a:effectLst/>
                          <a:latin typeface="Twinkl" pitchFamily="50" charset="0"/>
                        </a:rPr>
                        <a:t>sunflower 5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GB" sz="1600" b="0" i="0" u="none" strike="noStrike" dirty="0">
                        <a:solidFill>
                          <a:srgbClr val="00B050"/>
                        </a:solidFill>
                        <a:effectLst/>
                        <a:latin typeface="Twinkl" pitchFamily="50" charset="0"/>
                      </a:endParaRP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731608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1C1C1C"/>
                          </a:solidFill>
                          <a:effectLst/>
                          <a:latin typeface="Twinkl" pitchFamily="50" charset="0"/>
                        </a:rPr>
                        <a:t>sunflower 6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GB" sz="1600" b="0" i="0" u="none" strike="noStrike" dirty="0">
                        <a:solidFill>
                          <a:srgbClr val="00B050"/>
                        </a:solidFill>
                        <a:effectLst/>
                        <a:latin typeface="Twinkl" pitchFamily="50" charset="0"/>
                      </a:endParaRP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671771"/>
                  </a:ext>
                </a:extLst>
              </a:tr>
            </a:tbl>
          </a:graphicData>
        </a:graphic>
      </p:graphicFrame>
      <p:sp>
        <p:nvSpPr>
          <p:cNvPr id="56" name="Rectangle 55"/>
          <p:cNvSpPr/>
          <p:nvPr/>
        </p:nvSpPr>
        <p:spPr>
          <a:xfrm>
            <a:off x="2774746" y="2489148"/>
            <a:ext cx="752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GB" dirty="0">
                <a:solidFill>
                  <a:srgbClr val="1C1C1C"/>
                </a:solidFill>
                <a:latin typeface="Kalam" panose="02000000000000000000" pitchFamily="2" charset="0"/>
                <a:cs typeface="Kalam" panose="02000000000000000000" pitchFamily="2" charset="0"/>
              </a:rPr>
              <a:t>68cm</a:t>
            </a:r>
          </a:p>
        </p:txBody>
      </p:sp>
      <p:sp>
        <p:nvSpPr>
          <p:cNvPr id="57" name="Rectangle 56"/>
          <p:cNvSpPr/>
          <p:nvPr/>
        </p:nvSpPr>
        <p:spPr>
          <a:xfrm>
            <a:off x="2784364" y="2806283"/>
            <a:ext cx="7328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GB" dirty="0">
                <a:solidFill>
                  <a:srgbClr val="1C1C1C"/>
                </a:solidFill>
                <a:latin typeface="Kalam" panose="02000000000000000000" pitchFamily="2" charset="0"/>
                <a:cs typeface="Kalam" panose="02000000000000000000" pitchFamily="2" charset="0"/>
              </a:rPr>
              <a:t>53cm</a:t>
            </a:r>
          </a:p>
        </p:txBody>
      </p:sp>
      <p:sp>
        <p:nvSpPr>
          <p:cNvPr id="58" name="Rectangle 57"/>
          <p:cNvSpPr/>
          <p:nvPr/>
        </p:nvSpPr>
        <p:spPr>
          <a:xfrm>
            <a:off x="2779555" y="3123418"/>
            <a:ext cx="761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GB" dirty="0">
                <a:solidFill>
                  <a:srgbClr val="1C1C1C"/>
                </a:solidFill>
                <a:latin typeface="Kalam" panose="02000000000000000000" pitchFamily="2" charset="0"/>
                <a:cs typeface="Kalam" panose="02000000000000000000" pitchFamily="2" charset="0"/>
              </a:rPr>
              <a:t>82cm</a:t>
            </a:r>
          </a:p>
        </p:txBody>
      </p:sp>
      <p:sp>
        <p:nvSpPr>
          <p:cNvPr id="59" name="Rectangle 58"/>
          <p:cNvSpPr/>
          <p:nvPr/>
        </p:nvSpPr>
        <p:spPr>
          <a:xfrm>
            <a:off x="2779197" y="3440553"/>
            <a:ext cx="720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GB" dirty="0">
                <a:solidFill>
                  <a:srgbClr val="1C1C1C"/>
                </a:solidFill>
                <a:latin typeface="Kalam" panose="02000000000000000000" pitchFamily="2" charset="0"/>
                <a:cs typeface="Kalam" panose="02000000000000000000" pitchFamily="2" charset="0"/>
              </a:rPr>
              <a:t>40cm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788310" y="3757688"/>
            <a:ext cx="758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GB" dirty="0">
                <a:solidFill>
                  <a:srgbClr val="1C1C1C"/>
                </a:solidFill>
                <a:latin typeface="Kalam" panose="02000000000000000000" pitchFamily="2" charset="0"/>
                <a:cs typeface="Kalam" panose="02000000000000000000" pitchFamily="2" charset="0"/>
              </a:rPr>
              <a:t>48cm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776793" y="4074822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GB" dirty="0">
                <a:solidFill>
                  <a:srgbClr val="1C1C1C"/>
                </a:solidFill>
                <a:latin typeface="Kalam" panose="02000000000000000000" pitchFamily="2" charset="0"/>
                <a:cs typeface="Kalam" panose="02000000000000000000" pitchFamily="2" charset="0"/>
              </a:rPr>
              <a:t>72cm</a:t>
            </a:r>
          </a:p>
        </p:txBody>
      </p:sp>
      <p:grpSp>
        <p:nvGrpSpPr>
          <p:cNvPr id="261" name="Group 260" hidden="1"/>
          <p:cNvGrpSpPr/>
          <p:nvPr/>
        </p:nvGrpSpPr>
        <p:grpSpPr>
          <a:xfrm>
            <a:off x="4015359" y="2227208"/>
            <a:ext cx="3585549" cy="3866909"/>
            <a:chOff x="4015359" y="2227208"/>
            <a:chExt cx="3585549" cy="3866909"/>
          </a:xfrm>
        </p:grpSpPr>
        <p:pic>
          <p:nvPicPr>
            <p:cNvPr id="256" name="Picture 25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787"/>
            <a:stretch/>
          </p:blipFill>
          <p:spPr>
            <a:xfrm>
              <a:off x="4015359" y="2227208"/>
              <a:ext cx="1812127" cy="3866909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57" name="Picture 25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787"/>
            <a:stretch/>
          </p:blipFill>
          <p:spPr>
            <a:xfrm>
              <a:off x="4495347" y="2227208"/>
              <a:ext cx="1812127" cy="3866909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58" name="Picture 25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787"/>
            <a:stretch/>
          </p:blipFill>
          <p:spPr>
            <a:xfrm>
              <a:off x="4856416" y="2227208"/>
              <a:ext cx="1812127" cy="3866909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59" name="Picture 25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787"/>
            <a:stretch/>
          </p:blipFill>
          <p:spPr>
            <a:xfrm>
              <a:off x="5369431" y="2227208"/>
              <a:ext cx="1812127" cy="3866909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60" name="Picture 25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787"/>
            <a:stretch/>
          </p:blipFill>
          <p:spPr>
            <a:xfrm>
              <a:off x="5788781" y="2227208"/>
              <a:ext cx="1812127" cy="3866909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7" name="Rectangle 6"/>
          <p:cNvSpPr/>
          <p:nvPr/>
        </p:nvSpPr>
        <p:spPr>
          <a:xfrm>
            <a:off x="755650" y="1286825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Ms Jones runs an after-school gardening club for the children</a:t>
            </a:r>
            <a:br>
              <a:rPr lang="en-GB" altLang="en-US" dirty="0">
                <a:latin typeface="Twinkl" pitchFamily="50" charset="0"/>
                <a:sym typeface="Sassoon Infant Rg" pitchFamily="2" charset="0"/>
              </a:rPr>
            </a:b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in Class 4. Over the last term, they have been growing sunflowers.</a:t>
            </a:r>
          </a:p>
        </p:txBody>
      </p:sp>
      <p:sp>
        <p:nvSpPr>
          <p:cNvPr id="8" name="Rectangle 7"/>
          <p:cNvSpPr/>
          <p:nvPr/>
        </p:nvSpPr>
        <p:spPr>
          <a:xfrm>
            <a:off x="2464051" y="697112"/>
            <a:ext cx="4215898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Sunflower Heights</a:t>
            </a:r>
            <a:endParaRPr lang="en-GB" sz="4000" dirty="0">
              <a:latin typeface="+mj-lt"/>
            </a:endParaRPr>
          </a:p>
        </p:txBody>
      </p:sp>
      <p:pic>
        <p:nvPicPr>
          <p:cNvPr id="6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2" name="Group 171"/>
          <p:cNvGrpSpPr/>
          <p:nvPr/>
        </p:nvGrpSpPr>
        <p:grpSpPr>
          <a:xfrm>
            <a:off x="2384123" y="3355121"/>
            <a:ext cx="3381750" cy="2289509"/>
            <a:chOff x="3892024" y="3650112"/>
            <a:chExt cx="3381750" cy="2289509"/>
          </a:xfrm>
        </p:grpSpPr>
        <p:grpSp>
          <p:nvGrpSpPr>
            <p:cNvPr id="173" name="Group 172"/>
            <p:cNvGrpSpPr/>
            <p:nvPr/>
          </p:nvGrpSpPr>
          <p:grpSpPr>
            <a:xfrm>
              <a:off x="5114913" y="3794624"/>
              <a:ext cx="2158861" cy="2144997"/>
              <a:chOff x="5114913" y="3794624"/>
              <a:chExt cx="2158861" cy="2144997"/>
            </a:xfrm>
          </p:grpSpPr>
          <p:cxnSp>
            <p:nvCxnSpPr>
              <p:cNvPr id="190" name="Straight Connector 189"/>
              <p:cNvCxnSpPr>
                <a:cxnSpLocks/>
                <a:endCxn id="192" idx="5"/>
              </p:cNvCxnSpPr>
              <p:nvPr/>
            </p:nvCxnSpPr>
            <p:spPr>
              <a:xfrm rot="1361204" flipV="1">
                <a:off x="5408073" y="4670742"/>
                <a:ext cx="1403821" cy="126887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>
                <a:cxnSpLocks/>
              </p:cNvCxnSpPr>
              <p:nvPr/>
            </p:nvCxnSpPr>
            <p:spPr>
              <a:xfrm rot="1361204" flipV="1">
                <a:off x="5114913" y="3794624"/>
                <a:ext cx="1860754" cy="25809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2" name="Oval 191"/>
              <p:cNvSpPr/>
              <p:nvPr/>
            </p:nvSpPr>
            <p:spPr>
              <a:xfrm rot="1361204">
                <a:off x="6398467" y="4148016"/>
                <a:ext cx="875307" cy="87530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4" name="Group 173"/>
            <p:cNvGrpSpPr/>
            <p:nvPr/>
          </p:nvGrpSpPr>
          <p:grpSpPr>
            <a:xfrm>
              <a:off x="3892024" y="3650112"/>
              <a:ext cx="2013358" cy="2031261"/>
              <a:chOff x="3223224" y="3389928"/>
              <a:chExt cx="2013358" cy="2031261"/>
            </a:xfrm>
          </p:grpSpPr>
          <p:sp>
            <p:nvSpPr>
              <p:cNvPr id="175" name="Oval 174"/>
              <p:cNvSpPr/>
              <p:nvPr/>
            </p:nvSpPr>
            <p:spPr>
              <a:xfrm>
                <a:off x="3223224" y="3389928"/>
                <a:ext cx="2013358" cy="2013358"/>
              </a:xfrm>
              <a:prstGeom prst="ellipse">
                <a:avLst/>
              </a:prstGeom>
              <a:blipFill dpi="0" rotWithShape="1"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sharpenSoften amount="-3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100000" t="-100000" r="-100000" b="-10000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3223224" y="3389928"/>
                <a:ext cx="2013358" cy="2013358"/>
              </a:xfrm>
              <a:prstGeom prst="ellipse">
                <a:avLst/>
              </a:prstGeom>
              <a:blipFill dpi="0"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23000" t="17000" r="-33000" b="-17500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/>
              <p:cNvSpPr/>
              <p:nvPr/>
            </p:nvSpPr>
            <p:spPr>
              <a:xfrm rot="16200000">
                <a:off x="3223224" y="3390656"/>
                <a:ext cx="2013358" cy="2011904"/>
              </a:xfrm>
              <a:prstGeom prst="ellipse">
                <a:avLst/>
              </a:prstGeom>
              <a:blipFill dpi="0"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20000" t="-39000" r="-20000" b="-20000"/>
                </a:stretch>
              </a:blip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Rectangle 177"/>
              <p:cNvSpPr/>
              <p:nvPr/>
            </p:nvSpPr>
            <p:spPr>
              <a:xfrm>
                <a:off x="3817957" y="3415094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69</a:t>
                </a:r>
              </a:p>
            </p:txBody>
          </p:sp>
          <p:sp>
            <p:nvSpPr>
              <p:cNvPr id="179" name="Rectangle 178"/>
              <p:cNvSpPr/>
              <p:nvPr/>
            </p:nvSpPr>
            <p:spPr>
              <a:xfrm>
                <a:off x="3817957" y="3567460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68</a:t>
                </a:r>
              </a:p>
            </p:txBody>
          </p:sp>
          <p:sp>
            <p:nvSpPr>
              <p:cNvPr id="180" name="Rectangle 179"/>
              <p:cNvSpPr/>
              <p:nvPr/>
            </p:nvSpPr>
            <p:spPr>
              <a:xfrm>
                <a:off x="3817957" y="3719826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67</a:t>
                </a:r>
              </a:p>
            </p:txBody>
          </p:sp>
          <p:sp>
            <p:nvSpPr>
              <p:cNvPr id="181" name="Rectangle 180"/>
              <p:cNvSpPr/>
              <p:nvPr/>
            </p:nvSpPr>
            <p:spPr>
              <a:xfrm>
                <a:off x="3817957" y="3872192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66</a:t>
                </a:r>
              </a:p>
            </p:txBody>
          </p:sp>
          <p:sp>
            <p:nvSpPr>
              <p:cNvPr id="182" name="Rectangle 181"/>
              <p:cNvSpPr/>
              <p:nvPr/>
            </p:nvSpPr>
            <p:spPr>
              <a:xfrm>
                <a:off x="3817957" y="4024558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65</a:t>
                </a:r>
              </a:p>
            </p:txBody>
          </p:sp>
          <p:sp>
            <p:nvSpPr>
              <p:cNvPr id="183" name="Rectangle 182"/>
              <p:cNvSpPr/>
              <p:nvPr/>
            </p:nvSpPr>
            <p:spPr>
              <a:xfrm>
                <a:off x="3817957" y="4176924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64</a:t>
                </a:r>
              </a:p>
            </p:txBody>
          </p:sp>
          <p:sp>
            <p:nvSpPr>
              <p:cNvPr id="184" name="Rectangle 183"/>
              <p:cNvSpPr/>
              <p:nvPr/>
            </p:nvSpPr>
            <p:spPr>
              <a:xfrm>
                <a:off x="3817957" y="4329290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63</a:t>
                </a:r>
              </a:p>
            </p:txBody>
          </p:sp>
          <p:sp>
            <p:nvSpPr>
              <p:cNvPr id="185" name="Rectangle 184"/>
              <p:cNvSpPr/>
              <p:nvPr/>
            </p:nvSpPr>
            <p:spPr>
              <a:xfrm>
                <a:off x="3817957" y="4481656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62</a:t>
                </a:r>
              </a:p>
            </p:txBody>
          </p:sp>
          <p:sp>
            <p:nvSpPr>
              <p:cNvPr id="186" name="Rectangle 185"/>
              <p:cNvSpPr/>
              <p:nvPr/>
            </p:nvSpPr>
            <p:spPr>
              <a:xfrm>
                <a:off x="3817957" y="4634022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61</a:t>
                </a:r>
              </a:p>
            </p:txBody>
          </p:sp>
          <p:sp>
            <p:nvSpPr>
              <p:cNvPr id="187" name="Rectangle 186"/>
              <p:cNvSpPr/>
              <p:nvPr/>
            </p:nvSpPr>
            <p:spPr>
              <a:xfrm>
                <a:off x="3817957" y="4786388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60</a:t>
                </a:r>
              </a:p>
            </p:txBody>
          </p:sp>
          <p:sp>
            <p:nvSpPr>
              <p:cNvPr id="188" name="Rectangle 187"/>
              <p:cNvSpPr/>
              <p:nvPr/>
            </p:nvSpPr>
            <p:spPr>
              <a:xfrm>
                <a:off x="3817957" y="4938754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59</a:t>
                </a:r>
              </a:p>
            </p:txBody>
          </p:sp>
          <p:sp>
            <p:nvSpPr>
              <p:cNvPr id="189" name="Rectangle 188"/>
              <p:cNvSpPr/>
              <p:nvPr/>
            </p:nvSpPr>
            <p:spPr>
              <a:xfrm>
                <a:off x="3817957" y="5091117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58</a:t>
                </a:r>
              </a:p>
            </p:txBody>
          </p:sp>
        </p:grpSp>
      </p:grpSp>
      <p:grpSp>
        <p:nvGrpSpPr>
          <p:cNvPr id="214" name="Group 213"/>
          <p:cNvGrpSpPr/>
          <p:nvPr/>
        </p:nvGrpSpPr>
        <p:grpSpPr>
          <a:xfrm>
            <a:off x="2884401" y="3457156"/>
            <a:ext cx="3380735" cy="2288797"/>
            <a:chOff x="3894006" y="3652789"/>
            <a:chExt cx="3380735" cy="2288797"/>
          </a:xfrm>
        </p:grpSpPr>
        <p:grpSp>
          <p:nvGrpSpPr>
            <p:cNvPr id="215" name="Group 214"/>
            <p:cNvGrpSpPr/>
            <p:nvPr/>
          </p:nvGrpSpPr>
          <p:grpSpPr>
            <a:xfrm>
              <a:off x="5115880" y="3796589"/>
              <a:ext cx="2158861" cy="2144997"/>
              <a:chOff x="5114913" y="3794624"/>
              <a:chExt cx="2158861" cy="2144997"/>
            </a:xfrm>
          </p:grpSpPr>
          <p:cxnSp>
            <p:nvCxnSpPr>
              <p:cNvPr id="232" name="Straight Connector 231"/>
              <p:cNvCxnSpPr>
                <a:cxnSpLocks/>
                <a:endCxn id="234" idx="5"/>
              </p:cNvCxnSpPr>
              <p:nvPr/>
            </p:nvCxnSpPr>
            <p:spPr>
              <a:xfrm rot="1361204" flipV="1">
                <a:off x="5408073" y="4670742"/>
                <a:ext cx="1403821" cy="126887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>
                <a:cxnSpLocks/>
              </p:cNvCxnSpPr>
              <p:nvPr/>
            </p:nvCxnSpPr>
            <p:spPr>
              <a:xfrm rot="1361204" flipV="1">
                <a:off x="5114913" y="3794624"/>
                <a:ext cx="1860754" cy="25809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4" name="Oval 233"/>
              <p:cNvSpPr/>
              <p:nvPr/>
            </p:nvSpPr>
            <p:spPr>
              <a:xfrm rot="1361204">
                <a:off x="6398467" y="4148016"/>
                <a:ext cx="875307" cy="87530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6" name="Group 215"/>
            <p:cNvGrpSpPr/>
            <p:nvPr/>
          </p:nvGrpSpPr>
          <p:grpSpPr>
            <a:xfrm>
              <a:off x="3894006" y="3652789"/>
              <a:ext cx="2013358" cy="2031261"/>
              <a:chOff x="3223224" y="3389928"/>
              <a:chExt cx="2013358" cy="2031261"/>
            </a:xfrm>
          </p:grpSpPr>
          <p:sp>
            <p:nvSpPr>
              <p:cNvPr id="217" name="Oval 216"/>
              <p:cNvSpPr/>
              <p:nvPr/>
            </p:nvSpPr>
            <p:spPr>
              <a:xfrm>
                <a:off x="3223224" y="3389928"/>
                <a:ext cx="2013358" cy="2013358"/>
              </a:xfrm>
              <a:prstGeom prst="ellipse">
                <a:avLst/>
              </a:prstGeom>
              <a:blipFill dpi="0" rotWithShape="1"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sharpenSoften amount="-3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100000" t="-100000" r="-100000" b="-10000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217"/>
              <p:cNvSpPr/>
              <p:nvPr/>
            </p:nvSpPr>
            <p:spPr>
              <a:xfrm>
                <a:off x="3223224" y="3389928"/>
                <a:ext cx="2013358" cy="2013358"/>
              </a:xfrm>
              <a:prstGeom prst="ellipse">
                <a:avLst/>
              </a:prstGeom>
              <a:blipFill dpi="0"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23000" t="17000" r="-33000" b="-17500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/>
              <p:cNvSpPr/>
              <p:nvPr/>
            </p:nvSpPr>
            <p:spPr>
              <a:xfrm rot="16200000">
                <a:off x="3223224" y="3390656"/>
                <a:ext cx="2013358" cy="2011904"/>
              </a:xfrm>
              <a:prstGeom prst="ellipse">
                <a:avLst/>
              </a:prstGeom>
              <a:blipFill dpi="0"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20000" t="-39000" r="-20000" b="-20000"/>
                </a:stretch>
              </a:blip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Rectangle 219"/>
              <p:cNvSpPr/>
              <p:nvPr/>
            </p:nvSpPr>
            <p:spPr>
              <a:xfrm>
                <a:off x="3817957" y="3415094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54</a:t>
                </a:r>
              </a:p>
            </p:txBody>
          </p:sp>
          <p:sp>
            <p:nvSpPr>
              <p:cNvPr id="221" name="Rectangle 220"/>
              <p:cNvSpPr/>
              <p:nvPr/>
            </p:nvSpPr>
            <p:spPr>
              <a:xfrm>
                <a:off x="3817957" y="3567460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53</a:t>
                </a:r>
              </a:p>
            </p:txBody>
          </p:sp>
          <p:sp>
            <p:nvSpPr>
              <p:cNvPr id="222" name="Rectangle 221"/>
              <p:cNvSpPr/>
              <p:nvPr/>
            </p:nvSpPr>
            <p:spPr>
              <a:xfrm>
                <a:off x="3817957" y="3719826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52</a:t>
                </a:r>
              </a:p>
            </p:txBody>
          </p:sp>
          <p:sp>
            <p:nvSpPr>
              <p:cNvPr id="223" name="Rectangle 222"/>
              <p:cNvSpPr/>
              <p:nvPr/>
            </p:nvSpPr>
            <p:spPr>
              <a:xfrm>
                <a:off x="3817957" y="3872192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51</a:t>
                </a:r>
              </a:p>
            </p:txBody>
          </p:sp>
          <p:sp>
            <p:nvSpPr>
              <p:cNvPr id="224" name="Rectangle 223"/>
              <p:cNvSpPr/>
              <p:nvPr/>
            </p:nvSpPr>
            <p:spPr>
              <a:xfrm>
                <a:off x="3817957" y="4024558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50</a:t>
                </a:r>
              </a:p>
            </p:txBody>
          </p:sp>
          <p:sp>
            <p:nvSpPr>
              <p:cNvPr id="225" name="Rectangle 224"/>
              <p:cNvSpPr/>
              <p:nvPr/>
            </p:nvSpPr>
            <p:spPr>
              <a:xfrm>
                <a:off x="3817957" y="4176924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49</a:t>
                </a:r>
              </a:p>
            </p:txBody>
          </p:sp>
          <p:sp>
            <p:nvSpPr>
              <p:cNvPr id="226" name="Rectangle 225"/>
              <p:cNvSpPr/>
              <p:nvPr/>
            </p:nvSpPr>
            <p:spPr>
              <a:xfrm>
                <a:off x="3817957" y="4329290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48</a:t>
                </a:r>
              </a:p>
            </p:txBody>
          </p:sp>
          <p:sp>
            <p:nvSpPr>
              <p:cNvPr id="227" name="Rectangle 226"/>
              <p:cNvSpPr/>
              <p:nvPr/>
            </p:nvSpPr>
            <p:spPr>
              <a:xfrm>
                <a:off x="3817957" y="4481656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47</a:t>
                </a:r>
              </a:p>
            </p:txBody>
          </p:sp>
          <p:sp>
            <p:nvSpPr>
              <p:cNvPr id="228" name="Rectangle 227"/>
              <p:cNvSpPr/>
              <p:nvPr/>
            </p:nvSpPr>
            <p:spPr>
              <a:xfrm>
                <a:off x="3817957" y="4634022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46</a:t>
                </a:r>
              </a:p>
            </p:txBody>
          </p:sp>
          <p:sp>
            <p:nvSpPr>
              <p:cNvPr id="229" name="Rectangle 228"/>
              <p:cNvSpPr/>
              <p:nvPr/>
            </p:nvSpPr>
            <p:spPr>
              <a:xfrm>
                <a:off x="3817957" y="4786388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45</a:t>
                </a:r>
              </a:p>
            </p:txBody>
          </p:sp>
          <p:sp>
            <p:nvSpPr>
              <p:cNvPr id="230" name="Rectangle 229"/>
              <p:cNvSpPr/>
              <p:nvPr/>
            </p:nvSpPr>
            <p:spPr>
              <a:xfrm>
                <a:off x="3817957" y="4938754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44</a:t>
                </a:r>
              </a:p>
            </p:txBody>
          </p:sp>
          <p:sp>
            <p:nvSpPr>
              <p:cNvPr id="231" name="Rectangle 230"/>
              <p:cNvSpPr/>
              <p:nvPr/>
            </p:nvSpPr>
            <p:spPr>
              <a:xfrm>
                <a:off x="3817957" y="5091117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43</a:t>
                </a:r>
              </a:p>
            </p:txBody>
          </p:sp>
        </p:grpSp>
      </p:grpSp>
      <p:grpSp>
        <p:nvGrpSpPr>
          <p:cNvPr id="235" name="Group 234"/>
          <p:cNvGrpSpPr/>
          <p:nvPr/>
        </p:nvGrpSpPr>
        <p:grpSpPr>
          <a:xfrm>
            <a:off x="3366541" y="3188866"/>
            <a:ext cx="3375330" cy="2288814"/>
            <a:chOff x="3895018" y="3654352"/>
            <a:chExt cx="3375330" cy="2288814"/>
          </a:xfrm>
        </p:grpSpPr>
        <p:grpSp>
          <p:nvGrpSpPr>
            <p:cNvPr id="236" name="Group 235"/>
            <p:cNvGrpSpPr/>
            <p:nvPr/>
          </p:nvGrpSpPr>
          <p:grpSpPr>
            <a:xfrm>
              <a:off x="3895018" y="3654352"/>
              <a:ext cx="2013358" cy="2031261"/>
              <a:chOff x="3223224" y="3389928"/>
              <a:chExt cx="2013358" cy="2031261"/>
            </a:xfrm>
          </p:grpSpPr>
          <p:sp>
            <p:nvSpPr>
              <p:cNvPr id="241" name="Oval 240"/>
              <p:cNvSpPr/>
              <p:nvPr/>
            </p:nvSpPr>
            <p:spPr>
              <a:xfrm>
                <a:off x="3223224" y="3389928"/>
                <a:ext cx="2013358" cy="2013358"/>
              </a:xfrm>
              <a:prstGeom prst="ellipse">
                <a:avLst/>
              </a:prstGeom>
              <a:blipFill dpi="0" rotWithShape="1"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sharpenSoften amount="-3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100000" t="-100000" r="-100000" b="-10000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Oval 241"/>
              <p:cNvSpPr/>
              <p:nvPr/>
            </p:nvSpPr>
            <p:spPr>
              <a:xfrm>
                <a:off x="3223224" y="3389928"/>
                <a:ext cx="2013358" cy="2013358"/>
              </a:xfrm>
              <a:prstGeom prst="ellipse">
                <a:avLst/>
              </a:prstGeom>
              <a:blipFill dpi="0"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23000" t="17000" r="-33000" b="-17500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Oval 242"/>
              <p:cNvSpPr/>
              <p:nvPr/>
            </p:nvSpPr>
            <p:spPr>
              <a:xfrm rot="16200000">
                <a:off x="3223224" y="3390656"/>
                <a:ext cx="2013358" cy="2011904"/>
              </a:xfrm>
              <a:prstGeom prst="ellipse">
                <a:avLst/>
              </a:prstGeom>
              <a:blipFill dpi="0"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20000" t="-39000" r="-20000" b="-20000"/>
                </a:stretch>
              </a:blip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Rectangle 243"/>
              <p:cNvSpPr/>
              <p:nvPr/>
            </p:nvSpPr>
            <p:spPr>
              <a:xfrm>
                <a:off x="3817957" y="3415094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83</a:t>
                </a:r>
              </a:p>
            </p:txBody>
          </p:sp>
          <p:sp>
            <p:nvSpPr>
              <p:cNvPr id="245" name="Rectangle 244"/>
              <p:cNvSpPr/>
              <p:nvPr/>
            </p:nvSpPr>
            <p:spPr>
              <a:xfrm>
                <a:off x="3817957" y="3567460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82</a:t>
                </a:r>
              </a:p>
            </p:txBody>
          </p:sp>
          <p:sp>
            <p:nvSpPr>
              <p:cNvPr id="246" name="Rectangle 245"/>
              <p:cNvSpPr/>
              <p:nvPr/>
            </p:nvSpPr>
            <p:spPr>
              <a:xfrm>
                <a:off x="3817957" y="3719826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81</a:t>
                </a:r>
              </a:p>
            </p:txBody>
          </p:sp>
          <p:sp>
            <p:nvSpPr>
              <p:cNvPr id="247" name="Rectangle 246"/>
              <p:cNvSpPr/>
              <p:nvPr/>
            </p:nvSpPr>
            <p:spPr>
              <a:xfrm>
                <a:off x="3817957" y="3872192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80</a:t>
                </a:r>
              </a:p>
            </p:txBody>
          </p:sp>
          <p:sp>
            <p:nvSpPr>
              <p:cNvPr id="248" name="Rectangle 247"/>
              <p:cNvSpPr/>
              <p:nvPr/>
            </p:nvSpPr>
            <p:spPr>
              <a:xfrm>
                <a:off x="3817957" y="4024558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79</a:t>
                </a:r>
              </a:p>
            </p:txBody>
          </p:sp>
          <p:sp>
            <p:nvSpPr>
              <p:cNvPr id="249" name="Rectangle 248"/>
              <p:cNvSpPr/>
              <p:nvPr/>
            </p:nvSpPr>
            <p:spPr>
              <a:xfrm>
                <a:off x="3817957" y="4176924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78</a:t>
                </a:r>
              </a:p>
            </p:txBody>
          </p:sp>
          <p:sp>
            <p:nvSpPr>
              <p:cNvPr id="250" name="Rectangle 249"/>
              <p:cNvSpPr/>
              <p:nvPr/>
            </p:nvSpPr>
            <p:spPr>
              <a:xfrm>
                <a:off x="3817957" y="4329290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77</a:t>
                </a:r>
              </a:p>
            </p:txBody>
          </p:sp>
          <p:sp>
            <p:nvSpPr>
              <p:cNvPr id="251" name="Rectangle 250"/>
              <p:cNvSpPr/>
              <p:nvPr/>
            </p:nvSpPr>
            <p:spPr>
              <a:xfrm>
                <a:off x="3817957" y="4481656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76</a:t>
                </a:r>
              </a:p>
            </p:txBody>
          </p:sp>
          <p:sp>
            <p:nvSpPr>
              <p:cNvPr id="252" name="Rectangle 251"/>
              <p:cNvSpPr/>
              <p:nvPr/>
            </p:nvSpPr>
            <p:spPr>
              <a:xfrm>
                <a:off x="3817957" y="4634022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75</a:t>
                </a:r>
              </a:p>
            </p:txBody>
          </p:sp>
          <p:sp>
            <p:nvSpPr>
              <p:cNvPr id="253" name="Rectangle 252"/>
              <p:cNvSpPr/>
              <p:nvPr/>
            </p:nvSpPr>
            <p:spPr>
              <a:xfrm>
                <a:off x="3817957" y="4786388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74</a:t>
                </a:r>
              </a:p>
            </p:txBody>
          </p:sp>
          <p:sp>
            <p:nvSpPr>
              <p:cNvPr id="254" name="Rectangle 253"/>
              <p:cNvSpPr/>
              <p:nvPr/>
            </p:nvSpPr>
            <p:spPr>
              <a:xfrm>
                <a:off x="3817957" y="4938754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73</a:t>
                </a:r>
              </a:p>
            </p:txBody>
          </p:sp>
          <p:sp>
            <p:nvSpPr>
              <p:cNvPr id="255" name="Rectangle 254"/>
              <p:cNvSpPr/>
              <p:nvPr/>
            </p:nvSpPr>
            <p:spPr>
              <a:xfrm>
                <a:off x="3817957" y="5091117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72</a:t>
                </a:r>
              </a:p>
            </p:txBody>
          </p:sp>
        </p:grpSp>
        <p:grpSp>
          <p:nvGrpSpPr>
            <p:cNvPr id="237" name="Group 236"/>
            <p:cNvGrpSpPr/>
            <p:nvPr/>
          </p:nvGrpSpPr>
          <p:grpSpPr>
            <a:xfrm>
              <a:off x="5111487" y="3798169"/>
              <a:ext cx="2158861" cy="2144997"/>
              <a:chOff x="5114913" y="3794624"/>
              <a:chExt cx="2158861" cy="2144997"/>
            </a:xfrm>
          </p:grpSpPr>
          <p:cxnSp>
            <p:nvCxnSpPr>
              <p:cNvPr id="238" name="Straight Connector 237"/>
              <p:cNvCxnSpPr>
                <a:cxnSpLocks/>
                <a:endCxn id="240" idx="5"/>
              </p:cNvCxnSpPr>
              <p:nvPr/>
            </p:nvCxnSpPr>
            <p:spPr>
              <a:xfrm rot="1361204" flipV="1">
                <a:off x="5408073" y="4670742"/>
                <a:ext cx="1403821" cy="126887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/>
              <p:cNvCxnSpPr>
                <a:cxnSpLocks/>
              </p:cNvCxnSpPr>
              <p:nvPr/>
            </p:nvCxnSpPr>
            <p:spPr>
              <a:xfrm rot="1361204" flipV="1">
                <a:off x="5114913" y="3794624"/>
                <a:ext cx="1860754" cy="25809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0" name="Oval 239"/>
              <p:cNvSpPr/>
              <p:nvPr/>
            </p:nvSpPr>
            <p:spPr>
              <a:xfrm rot="1361204">
                <a:off x="6398467" y="4148016"/>
                <a:ext cx="875307" cy="87530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62" name="Group 261"/>
          <p:cNvGrpSpPr/>
          <p:nvPr/>
        </p:nvGrpSpPr>
        <p:grpSpPr>
          <a:xfrm>
            <a:off x="3740082" y="3691932"/>
            <a:ext cx="3376570" cy="2287510"/>
            <a:chOff x="3896177" y="3655656"/>
            <a:chExt cx="3376570" cy="2287510"/>
          </a:xfrm>
        </p:grpSpPr>
        <p:grpSp>
          <p:nvGrpSpPr>
            <p:cNvPr id="263" name="Group 262"/>
            <p:cNvGrpSpPr/>
            <p:nvPr/>
          </p:nvGrpSpPr>
          <p:grpSpPr>
            <a:xfrm>
              <a:off x="5113886" y="3798169"/>
              <a:ext cx="2158861" cy="2144997"/>
              <a:chOff x="5114913" y="3794624"/>
              <a:chExt cx="2158861" cy="2144997"/>
            </a:xfrm>
          </p:grpSpPr>
          <p:cxnSp>
            <p:nvCxnSpPr>
              <p:cNvPr id="280" name="Straight Connector 279"/>
              <p:cNvCxnSpPr>
                <a:cxnSpLocks/>
                <a:endCxn id="282" idx="5"/>
              </p:cNvCxnSpPr>
              <p:nvPr/>
            </p:nvCxnSpPr>
            <p:spPr>
              <a:xfrm rot="1361204" flipV="1">
                <a:off x="5408073" y="4670742"/>
                <a:ext cx="1403821" cy="126887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/>
              <p:cNvCxnSpPr>
                <a:cxnSpLocks/>
              </p:cNvCxnSpPr>
              <p:nvPr/>
            </p:nvCxnSpPr>
            <p:spPr>
              <a:xfrm rot="1361204" flipV="1">
                <a:off x="5114913" y="3794624"/>
                <a:ext cx="1860754" cy="25809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2" name="Oval 281"/>
              <p:cNvSpPr/>
              <p:nvPr/>
            </p:nvSpPr>
            <p:spPr>
              <a:xfrm rot="1361204">
                <a:off x="6398467" y="4148016"/>
                <a:ext cx="875307" cy="87530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4" name="Group 263"/>
            <p:cNvGrpSpPr/>
            <p:nvPr/>
          </p:nvGrpSpPr>
          <p:grpSpPr>
            <a:xfrm>
              <a:off x="3896177" y="3655656"/>
              <a:ext cx="2013358" cy="2031261"/>
              <a:chOff x="3223224" y="3389928"/>
              <a:chExt cx="2013358" cy="2031261"/>
            </a:xfrm>
          </p:grpSpPr>
          <p:sp>
            <p:nvSpPr>
              <p:cNvPr id="265" name="Oval 264"/>
              <p:cNvSpPr/>
              <p:nvPr/>
            </p:nvSpPr>
            <p:spPr>
              <a:xfrm>
                <a:off x="3223224" y="3389928"/>
                <a:ext cx="2013358" cy="2013358"/>
              </a:xfrm>
              <a:prstGeom prst="ellipse">
                <a:avLst/>
              </a:prstGeom>
              <a:blipFill dpi="0" rotWithShape="1"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sharpenSoften amount="-3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100000" t="-100000" r="-100000" b="-10000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Oval 265"/>
              <p:cNvSpPr/>
              <p:nvPr/>
            </p:nvSpPr>
            <p:spPr>
              <a:xfrm>
                <a:off x="3223224" y="3389928"/>
                <a:ext cx="2013358" cy="2013358"/>
              </a:xfrm>
              <a:prstGeom prst="ellipse">
                <a:avLst/>
              </a:prstGeom>
              <a:blipFill dpi="0"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23000" t="17000" r="-33000" b="-17500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Oval 266"/>
              <p:cNvSpPr/>
              <p:nvPr/>
            </p:nvSpPr>
            <p:spPr>
              <a:xfrm rot="16200000">
                <a:off x="3223224" y="3390656"/>
                <a:ext cx="2013358" cy="2011904"/>
              </a:xfrm>
              <a:prstGeom prst="ellipse">
                <a:avLst/>
              </a:prstGeom>
              <a:blipFill dpi="0"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20000" t="-39000" r="-20000" b="-20000"/>
                </a:stretch>
              </a:blip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Rectangle 267"/>
              <p:cNvSpPr/>
              <p:nvPr/>
            </p:nvSpPr>
            <p:spPr>
              <a:xfrm>
                <a:off x="3817957" y="3415094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41</a:t>
                </a:r>
              </a:p>
            </p:txBody>
          </p:sp>
          <p:sp>
            <p:nvSpPr>
              <p:cNvPr id="269" name="Rectangle 268"/>
              <p:cNvSpPr/>
              <p:nvPr/>
            </p:nvSpPr>
            <p:spPr>
              <a:xfrm>
                <a:off x="3817957" y="3567460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40</a:t>
                </a:r>
              </a:p>
            </p:txBody>
          </p:sp>
          <p:sp>
            <p:nvSpPr>
              <p:cNvPr id="270" name="Rectangle 269"/>
              <p:cNvSpPr/>
              <p:nvPr/>
            </p:nvSpPr>
            <p:spPr>
              <a:xfrm>
                <a:off x="3817957" y="3719826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39</a:t>
                </a:r>
              </a:p>
            </p:txBody>
          </p:sp>
          <p:sp>
            <p:nvSpPr>
              <p:cNvPr id="271" name="Rectangle 270"/>
              <p:cNvSpPr/>
              <p:nvPr/>
            </p:nvSpPr>
            <p:spPr>
              <a:xfrm>
                <a:off x="3817957" y="3872192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38</a:t>
                </a:r>
              </a:p>
            </p:txBody>
          </p:sp>
          <p:sp>
            <p:nvSpPr>
              <p:cNvPr id="272" name="Rectangle 271"/>
              <p:cNvSpPr/>
              <p:nvPr/>
            </p:nvSpPr>
            <p:spPr>
              <a:xfrm>
                <a:off x="3817957" y="4024558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37</a:t>
                </a:r>
              </a:p>
            </p:txBody>
          </p:sp>
          <p:sp>
            <p:nvSpPr>
              <p:cNvPr id="273" name="Rectangle 272"/>
              <p:cNvSpPr/>
              <p:nvPr/>
            </p:nvSpPr>
            <p:spPr>
              <a:xfrm>
                <a:off x="3817957" y="4176924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36</a:t>
                </a:r>
              </a:p>
            </p:txBody>
          </p:sp>
          <p:sp>
            <p:nvSpPr>
              <p:cNvPr id="274" name="Rectangle 273"/>
              <p:cNvSpPr/>
              <p:nvPr/>
            </p:nvSpPr>
            <p:spPr>
              <a:xfrm>
                <a:off x="3817957" y="4329290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35</a:t>
                </a:r>
              </a:p>
            </p:txBody>
          </p:sp>
          <p:sp>
            <p:nvSpPr>
              <p:cNvPr id="275" name="Rectangle 274"/>
              <p:cNvSpPr/>
              <p:nvPr/>
            </p:nvSpPr>
            <p:spPr>
              <a:xfrm>
                <a:off x="3817957" y="4481656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34</a:t>
                </a:r>
              </a:p>
            </p:txBody>
          </p:sp>
          <p:sp>
            <p:nvSpPr>
              <p:cNvPr id="276" name="Rectangle 275"/>
              <p:cNvSpPr/>
              <p:nvPr/>
            </p:nvSpPr>
            <p:spPr>
              <a:xfrm>
                <a:off x="3817957" y="4634022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33</a:t>
                </a:r>
              </a:p>
            </p:txBody>
          </p:sp>
          <p:sp>
            <p:nvSpPr>
              <p:cNvPr id="277" name="Rectangle 276"/>
              <p:cNvSpPr/>
              <p:nvPr/>
            </p:nvSpPr>
            <p:spPr>
              <a:xfrm>
                <a:off x="3817957" y="4786388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32</a:t>
                </a:r>
              </a:p>
            </p:txBody>
          </p:sp>
          <p:sp>
            <p:nvSpPr>
              <p:cNvPr id="278" name="Rectangle 277"/>
              <p:cNvSpPr/>
              <p:nvPr/>
            </p:nvSpPr>
            <p:spPr>
              <a:xfrm>
                <a:off x="3817957" y="4938754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31</a:t>
                </a:r>
              </a:p>
            </p:txBody>
          </p:sp>
          <p:sp>
            <p:nvSpPr>
              <p:cNvPr id="279" name="Rectangle 278"/>
              <p:cNvSpPr/>
              <p:nvPr/>
            </p:nvSpPr>
            <p:spPr>
              <a:xfrm>
                <a:off x="3817957" y="5091117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30</a:t>
                </a:r>
              </a:p>
            </p:txBody>
          </p:sp>
        </p:grpSp>
      </p:grpSp>
      <p:grpSp>
        <p:nvGrpSpPr>
          <p:cNvPr id="283" name="Group 282"/>
          <p:cNvGrpSpPr/>
          <p:nvPr/>
        </p:nvGrpSpPr>
        <p:grpSpPr>
          <a:xfrm>
            <a:off x="4240893" y="3563893"/>
            <a:ext cx="3386297" cy="2290548"/>
            <a:chOff x="3889171" y="3650220"/>
            <a:chExt cx="3386297" cy="2290548"/>
          </a:xfrm>
        </p:grpSpPr>
        <p:grpSp>
          <p:nvGrpSpPr>
            <p:cNvPr id="284" name="Group 283"/>
            <p:cNvGrpSpPr/>
            <p:nvPr/>
          </p:nvGrpSpPr>
          <p:grpSpPr>
            <a:xfrm>
              <a:off x="3889171" y="3650220"/>
              <a:ext cx="2013358" cy="2031261"/>
              <a:chOff x="3223224" y="3389928"/>
              <a:chExt cx="2013358" cy="2031261"/>
            </a:xfrm>
          </p:grpSpPr>
          <p:sp>
            <p:nvSpPr>
              <p:cNvPr id="289" name="Oval 288"/>
              <p:cNvSpPr/>
              <p:nvPr/>
            </p:nvSpPr>
            <p:spPr>
              <a:xfrm>
                <a:off x="3223224" y="3389928"/>
                <a:ext cx="2013358" cy="2013358"/>
              </a:xfrm>
              <a:prstGeom prst="ellipse">
                <a:avLst/>
              </a:prstGeom>
              <a:blipFill dpi="0" rotWithShape="1"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sharpenSoften amount="-3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100000" t="-100000" r="-100000" b="-10000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Oval 289"/>
              <p:cNvSpPr/>
              <p:nvPr/>
            </p:nvSpPr>
            <p:spPr>
              <a:xfrm>
                <a:off x="3223224" y="3389928"/>
                <a:ext cx="2013358" cy="2013358"/>
              </a:xfrm>
              <a:prstGeom prst="ellipse">
                <a:avLst/>
              </a:prstGeom>
              <a:blipFill dpi="0"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23000" t="17000" r="-33000" b="-17500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Oval 290"/>
              <p:cNvSpPr/>
              <p:nvPr/>
            </p:nvSpPr>
            <p:spPr>
              <a:xfrm rot="16200000">
                <a:off x="3223224" y="3390656"/>
                <a:ext cx="2013358" cy="2011904"/>
              </a:xfrm>
              <a:prstGeom prst="ellipse">
                <a:avLst/>
              </a:prstGeom>
              <a:blipFill dpi="0"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20000" t="-39000" r="-20000" b="-20000"/>
                </a:stretch>
              </a:blip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Rectangle 291"/>
              <p:cNvSpPr/>
              <p:nvPr/>
            </p:nvSpPr>
            <p:spPr>
              <a:xfrm>
                <a:off x="3817957" y="3415094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49</a:t>
                </a:r>
              </a:p>
            </p:txBody>
          </p:sp>
          <p:sp>
            <p:nvSpPr>
              <p:cNvPr id="293" name="Rectangle 292"/>
              <p:cNvSpPr/>
              <p:nvPr/>
            </p:nvSpPr>
            <p:spPr>
              <a:xfrm>
                <a:off x="3817957" y="3567460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48</a:t>
                </a:r>
              </a:p>
            </p:txBody>
          </p:sp>
          <p:sp>
            <p:nvSpPr>
              <p:cNvPr id="294" name="Rectangle 293"/>
              <p:cNvSpPr/>
              <p:nvPr/>
            </p:nvSpPr>
            <p:spPr>
              <a:xfrm>
                <a:off x="3817957" y="3719826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47</a:t>
                </a:r>
              </a:p>
            </p:txBody>
          </p:sp>
          <p:sp>
            <p:nvSpPr>
              <p:cNvPr id="295" name="Rectangle 294"/>
              <p:cNvSpPr/>
              <p:nvPr/>
            </p:nvSpPr>
            <p:spPr>
              <a:xfrm>
                <a:off x="3817957" y="3872192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46</a:t>
                </a:r>
              </a:p>
            </p:txBody>
          </p:sp>
          <p:sp>
            <p:nvSpPr>
              <p:cNvPr id="296" name="Rectangle 295"/>
              <p:cNvSpPr/>
              <p:nvPr/>
            </p:nvSpPr>
            <p:spPr>
              <a:xfrm>
                <a:off x="3817957" y="4024558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45</a:t>
                </a:r>
              </a:p>
            </p:txBody>
          </p:sp>
          <p:sp>
            <p:nvSpPr>
              <p:cNvPr id="297" name="Rectangle 296"/>
              <p:cNvSpPr/>
              <p:nvPr/>
            </p:nvSpPr>
            <p:spPr>
              <a:xfrm>
                <a:off x="3817957" y="4176924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44</a:t>
                </a:r>
              </a:p>
            </p:txBody>
          </p:sp>
          <p:sp>
            <p:nvSpPr>
              <p:cNvPr id="298" name="Rectangle 297"/>
              <p:cNvSpPr/>
              <p:nvPr/>
            </p:nvSpPr>
            <p:spPr>
              <a:xfrm>
                <a:off x="3817957" y="4329290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43</a:t>
                </a:r>
              </a:p>
            </p:txBody>
          </p:sp>
          <p:sp>
            <p:nvSpPr>
              <p:cNvPr id="299" name="Rectangle 298"/>
              <p:cNvSpPr/>
              <p:nvPr/>
            </p:nvSpPr>
            <p:spPr>
              <a:xfrm>
                <a:off x="3817957" y="4481656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42</a:t>
                </a:r>
              </a:p>
            </p:txBody>
          </p:sp>
          <p:sp>
            <p:nvSpPr>
              <p:cNvPr id="300" name="Rectangle 299"/>
              <p:cNvSpPr/>
              <p:nvPr/>
            </p:nvSpPr>
            <p:spPr>
              <a:xfrm>
                <a:off x="3817957" y="4634022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41</a:t>
                </a:r>
              </a:p>
            </p:txBody>
          </p:sp>
          <p:sp>
            <p:nvSpPr>
              <p:cNvPr id="301" name="Rectangle 300"/>
              <p:cNvSpPr/>
              <p:nvPr/>
            </p:nvSpPr>
            <p:spPr>
              <a:xfrm>
                <a:off x="3817957" y="4786388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40</a:t>
                </a:r>
              </a:p>
            </p:txBody>
          </p:sp>
          <p:sp>
            <p:nvSpPr>
              <p:cNvPr id="302" name="Rectangle 301"/>
              <p:cNvSpPr/>
              <p:nvPr/>
            </p:nvSpPr>
            <p:spPr>
              <a:xfrm>
                <a:off x="3817957" y="4938754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39</a:t>
                </a:r>
              </a:p>
            </p:txBody>
          </p:sp>
          <p:sp>
            <p:nvSpPr>
              <p:cNvPr id="303" name="Rectangle 302"/>
              <p:cNvSpPr/>
              <p:nvPr/>
            </p:nvSpPr>
            <p:spPr>
              <a:xfrm>
                <a:off x="3817957" y="5091117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38</a:t>
                </a:r>
              </a:p>
            </p:txBody>
          </p:sp>
        </p:grpSp>
        <p:grpSp>
          <p:nvGrpSpPr>
            <p:cNvPr id="285" name="Group 284"/>
            <p:cNvGrpSpPr/>
            <p:nvPr/>
          </p:nvGrpSpPr>
          <p:grpSpPr>
            <a:xfrm>
              <a:off x="5116607" y="3795771"/>
              <a:ext cx="2158861" cy="2144997"/>
              <a:chOff x="5114913" y="3794624"/>
              <a:chExt cx="2158861" cy="2144997"/>
            </a:xfrm>
          </p:grpSpPr>
          <p:cxnSp>
            <p:nvCxnSpPr>
              <p:cNvPr id="286" name="Straight Connector 285"/>
              <p:cNvCxnSpPr>
                <a:cxnSpLocks/>
                <a:endCxn id="288" idx="5"/>
              </p:cNvCxnSpPr>
              <p:nvPr/>
            </p:nvCxnSpPr>
            <p:spPr>
              <a:xfrm rot="1361204" flipV="1">
                <a:off x="5408073" y="4670742"/>
                <a:ext cx="1403821" cy="126887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/>
              <p:cNvCxnSpPr>
                <a:cxnSpLocks/>
              </p:cNvCxnSpPr>
              <p:nvPr/>
            </p:nvCxnSpPr>
            <p:spPr>
              <a:xfrm rot="1361204" flipV="1">
                <a:off x="5114913" y="3794624"/>
                <a:ext cx="1860754" cy="25809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8" name="Oval 287"/>
              <p:cNvSpPr/>
              <p:nvPr/>
            </p:nvSpPr>
            <p:spPr>
              <a:xfrm rot="1361204">
                <a:off x="6398467" y="4148016"/>
                <a:ext cx="875307" cy="87530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04" name="Group 303"/>
          <p:cNvGrpSpPr/>
          <p:nvPr/>
        </p:nvGrpSpPr>
        <p:grpSpPr>
          <a:xfrm>
            <a:off x="4674239" y="3288906"/>
            <a:ext cx="3384835" cy="2288345"/>
            <a:chOff x="3890633" y="3648739"/>
            <a:chExt cx="3384835" cy="2288345"/>
          </a:xfrm>
        </p:grpSpPr>
        <p:grpSp>
          <p:nvGrpSpPr>
            <p:cNvPr id="305" name="Group 304"/>
            <p:cNvGrpSpPr/>
            <p:nvPr/>
          </p:nvGrpSpPr>
          <p:grpSpPr>
            <a:xfrm>
              <a:off x="3890633" y="3648739"/>
              <a:ext cx="2013358" cy="2031261"/>
              <a:chOff x="3223224" y="3389928"/>
              <a:chExt cx="2013358" cy="2031261"/>
            </a:xfrm>
          </p:grpSpPr>
          <p:sp>
            <p:nvSpPr>
              <p:cNvPr id="310" name="Oval 309"/>
              <p:cNvSpPr/>
              <p:nvPr/>
            </p:nvSpPr>
            <p:spPr>
              <a:xfrm>
                <a:off x="3223224" y="3389928"/>
                <a:ext cx="2013358" cy="2013358"/>
              </a:xfrm>
              <a:prstGeom prst="ellipse">
                <a:avLst/>
              </a:prstGeom>
              <a:blipFill dpi="0" rotWithShape="1"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sharpenSoften amount="-3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100000" t="-100000" r="-100000" b="-10000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/>
              <p:cNvSpPr/>
              <p:nvPr/>
            </p:nvSpPr>
            <p:spPr>
              <a:xfrm>
                <a:off x="3223224" y="3389928"/>
                <a:ext cx="2013358" cy="2013358"/>
              </a:xfrm>
              <a:prstGeom prst="ellipse">
                <a:avLst/>
              </a:prstGeom>
              <a:blipFill dpi="0"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23000" t="17000" r="-33000" b="-17500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/>
              <p:cNvSpPr/>
              <p:nvPr/>
            </p:nvSpPr>
            <p:spPr>
              <a:xfrm rot="16200000">
                <a:off x="3223224" y="3390656"/>
                <a:ext cx="2013358" cy="2011904"/>
              </a:xfrm>
              <a:prstGeom prst="ellipse">
                <a:avLst/>
              </a:prstGeom>
              <a:blipFill dpi="0"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20000" t="-39000" r="-20000" b="-20000"/>
                </a:stretch>
              </a:blip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Rectangle 312"/>
              <p:cNvSpPr/>
              <p:nvPr/>
            </p:nvSpPr>
            <p:spPr>
              <a:xfrm>
                <a:off x="3817957" y="3415094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73</a:t>
                </a:r>
              </a:p>
            </p:txBody>
          </p:sp>
          <p:sp>
            <p:nvSpPr>
              <p:cNvPr id="314" name="Rectangle 313"/>
              <p:cNvSpPr/>
              <p:nvPr/>
            </p:nvSpPr>
            <p:spPr>
              <a:xfrm>
                <a:off x="3817957" y="3567460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72</a:t>
                </a:r>
              </a:p>
            </p:txBody>
          </p:sp>
          <p:sp>
            <p:nvSpPr>
              <p:cNvPr id="315" name="Rectangle 314"/>
              <p:cNvSpPr/>
              <p:nvPr/>
            </p:nvSpPr>
            <p:spPr>
              <a:xfrm>
                <a:off x="3817957" y="3719826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71</a:t>
                </a:r>
              </a:p>
            </p:txBody>
          </p:sp>
          <p:sp>
            <p:nvSpPr>
              <p:cNvPr id="316" name="Rectangle 315"/>
              <p:cNvSpPr/>
              <p:nvPr/>
            </p:nvSpPr>
            <p:spPr>
              <a:xfrm>
                <a:off x="3817957" y="3872192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70</a:t>
                </a:r>
              </a:p>
            </p:txBody>
          </p:sp>
          <p:sp>
            <p:nvSpPr>
              <p:cNvPr id="317" name="Rectangle 316"/>
              <p:cNvSpPr/>
              <p:nvPr/>
            </p:nvSpPr>
            <p:spPr>
              <a:xfrm>
                <a:off x="3817957" y="4024558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69</a:t>
                </a:r>
              </a:p>
            </p:txBody>
          </p:sp>
          <p:sp>
            <p:nvSpPr>
              <p:cNvPr id="318" name="Rectangle 317"/>
              <p:cNvSpPr/>
              <p:nvPr/>
            </p:nvSpPr>
            <p:spPr>
              <a:xfrm>
                <a:off x="3817957" y="4176924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68</a:t>
                </a:r>
              </a:p>
            </p:txBody>
          </p:sp>
          <p:sp>
            <p:nvSpPr>
              <p:cNvPr id="319" name="Rectangle 318"/>
              <p:cNvSpPr/>
              <p:nvPr/>
            </p:nvSpPr>
            <p:spPr>
              <a:xfrm>
                <a:off x="3817957" y="4329290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67</a:t>
                </a:r>
              </a:p>
            </p:txBody>
          </p:sp>
          <p:sp>
            <p:nvSpPr>
              <p:cNvPr id="320" name="Rectangle 319"/>
              <p:cNvSpPr/>
              <p:nvPr/>
            </p:nvSpPr>
            <p:spPr>
              <a:xfrm>
                <a:off x="3817957" y="4481656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66</a:t>
                </a:r>
              </a:p>
            </p:txBody>
          </p:sp>
          <p:sp>
            <p:nvSpPr>
              <p:cNvPr id="321" name="Rectangle 320"/>
              <p:cNvSpPr/>
              <p:nvPr/>
            </p:nvSpPr>
            <p:spPr>
              <a:xfrm>
                <a:off x="3817957" y="4634022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65</a:t>
                </a:r>
              </a:p>
            </p:txBody>
          </p:sp>
          <p:sp>
            <p:nvSpPr>
              <p:cNvPr id="322" name="Rectangle 321"/>
              <p:cNvSpPr/>
              <p:nvPr/>
            </p:nvSpPr>
            <p:spPr>
              <a:xfrm>
                <a:off x="3817957" y="4786388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64</a:t>
                </a:r>
              </a:p>
            </p:txBody>
          </p:sp>
          <p:sp>
            <p:nvSpPr>
              <p:cNvPr id="323" name="Rectangle 322"/>
              <p:cNvSpPr/>
              <p:nvPr/>
            </p:nvSpPr>
            <p:spPr>
              <a:xfrm>
                <a:off x="3817957" y="4938754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63</a:t>
                </a:r>
              </a:p>
            </p:txBody>
          </p:sp>
          <p:sp>
            <p:nvSpPr>
              <p:cNvPr id="324" name="Rectangle 323"/>
              <p:cNvSpPr/>
              <p:nvPr/>
            </p:nvSpPr>
            <p:spPr>
              <a:xfrm>
                <a:off x="3817957" y="5091117"/>
                <a:ext cx="377505" cy="330072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200" b="1" dirty="0">
                    <a:latin typeface="Twinkl" pitchFamily="50" charset="0"/>
                    <a:sym typeface="Sassoon Infant Rg" pitchFamily="2" charset="0"/>
                  </a:rPr>
                  <a:t>62</a:t>
                </a:r>
              </a:p>
            </p:txBody>
          </p:sp>
        </p:grpSp>
        <p:grpSp>
          <p:nvGrpSpPr>
            <p:cNvPr id="306" name="Group 305"/>
            <p:cNvGrpSpPr/>
            <p:nvPr/>
          </p:nvGrpSpPr>
          <p:grpSpPr>
            <a:xfrm>
              <a:off x="5116607" y="3792087"/>
              <a:ext cx="2158861" cy="2144997"/>
              <a:chOff x="5114913" y="3794624"/>
              <a:chExt cx="2158861" cy="2144997"/>
            </a:xfrm>
          </p:grpSpPr>
          <p:cxnSp>
            <p:nvCxnSpPr>
              <p:cNvPr id="307" name="Straight Connector 306"/>
              <p:cNvCxnSpPr>
                <a:cxnSpLocks/>
                <a:endCxn id="309" idx="5"/>
              </p:cNvCxnSpPr>
              <p:nvPr/>
            </p:nvCxnSpPr>
            <p:spPr>
              <a:xfrm rot="1361204" flipV="1">
                <a:off x="5408073" y="4670742"/>
                <a:ext cx="1403821" cy="126887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/>
              <p:cNvCxnSpPr>
                <a:cxnSpLocks/>
              </p:cNvCxnSpPr>
              <p:nvPr/>
            </p:nvCxnSpPr>
            <p:spPr>
              <a:xfrm rot="1361204" flipV="1">
                <a:off x="5114913" y="3794624"/>
                <a:ext cx="1860754" cy="25809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9" name="Oval 308"/>
              <p:cNvSpPr/>
              <p:nvPr/>
            </p:nvSpPr>
            <p:spPr>
              <a:xfrm rot="1361204">
                <a:off x="6398467" y="4148016"/>
                <a:ext cx="875307" cy="87530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5439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0.05243 -2.96296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43 -2.96296E-6 L 0.10573 -2.96296E-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573 -2.96296E-6 L 0.14496 -2.96296E-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496 -2.96296E-6 L 0.20104 -2.96296E-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104 -2.96296E-6 L 0.24687 -2.96296E-6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  <p:bldP spid="142" grpId="1" animBg="1"/>
      <p:bldP spid="56" grpId="0"/>
      <p:bldP spid="57" grpId="0"/>
      <p:bldP spid="58" grpId="0"/>
      <p:bldP spid="59" grpId="0"/>
      <p:bldP spid="60" grpId="0"/>
      <p:bldP spid="6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55650" y="1286825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Ms Jones asks Eli and Nikita to draw a graph</a:t>
            </a:r>
            <a:br>
              <a:rPr lang="en-GB" altLang="en-US" dirty="0">
                <a:latin typeface="Twinkl" pitchFamily="50" charset="0"/>
                <a:sym typeface="Sassoon Infant Rg" pitchFamily="2" charset="0"/>
              </a:rPr>
            </a:b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to compare the heights of the sunflowers.</a:t>
            </a:r>
          </a:p>
        </p:txBody>
      </p:sp>
      <p:sp>
        <p:nvSpPr>
          <p:cNvPr id="8" name="Rectangle 7"/>
          <p:cNvSpPr/>
          <p:nvPr/>
        </p:nvSpPr>
        <p:spPr>
          <a:xfrm>
            <a:off x="1689000" y="767576"/>
            <a:ext cx="5766001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600" dirty="0">
                <a:latin typeface="+mj-lt"/>
              </a:rPr>
              <a:t>Sunflowers Presenting Data</a:t>
            </a:r>
            <a:endParaRPr lang="en-GB" sz="3600" dirty="0">
              <a:latin typeface="+mj-lt"/>
            </a:endParaRPr>
          </a:p>
        </p:txBody>
      </p:sp>
      <p:pic>
        <p:nvPicPr>
          <p:cNvPr id="5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6" name="Group 165"/>
          <p:cNvGrpSpPr/>
          <p:nvPr/>
        </p:nvGrpSpPr>
        <p:grpSpPr>
          <a:xfrm>
            <a:off x="755650" y="1981200"/>
            <a:ext cx="7632700" cy="4111625"/>
            <a:chOff x="755650" y="1981200"/>
            <a:chExt cx="7632700" cy="4111625"/>
          </a:xfrm>
        </p:grpSpPr>
        <p:pic>
          <p:nvPicPr>
            <p:cNvPr id="163" name="Picture 16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1" b="23348"/>
            <a:stretch/>
          </p:blipFill>
          <p:spPr>
            <a:xfrm>
              <a:off x="755650" y="1981200"/>
              <a:ext cx="7632700" cy="4111625"/>
            </a:xfrm>
            <a:prstGeom prst="rect">
              <a:avLst/>
            </a:prstGeom>
          </p:spPr>
        </p:pic>
        <p:pic>
          <p:nvPicPr>
            <p:cNvPr id="165" name="Picture 16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84" b="23953"/>
            <a:stretch/>
          </p:blipFill>
          <p:spPr>
            <a:xfrm>
              <a:off x="761245" y="2681894"/>
              <a:ext cx="1605835" cy="3410931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64" name="Picture 16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30"/>
            <a:stretch/>
          </p:blipFill>
          <p:spPr>
            <a:xfrm flipH="1">
              <a:off x="2378436" y="2680604"/>
              <a:ext cx="1278590" cy="3412221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62" name="Picture 16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685"/>
            <a:stretch/>
          </p:blipFill>
          <p:spPr>
            <a:xfrm>
              <a:off x="3373863" y="2163816"/>
              <a:ext cx="2161397" cy="3929009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graphicFrame>
        <p:nvGraphicFramePr>
          <p:cNvPr id="167" name="Table 1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213519"/>
              </p:ext>
            </p:extLst>
          </p:nvPr>
        </p:nvGraphicFramePr>
        <p:xfrm>
          <a:off x="5231526" y="3638851"/>
          <a:ext cx="2926080" cy="22402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3440627358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420599231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1" i="0" u="none" strike="noStrike" dirty="0">
                          <a:solidFill>
                            <a:srgbClr val="1C1C1C"/>
                          </a:solidFill>
                          <a:effectLst/>
                          <a:latin typeface="Twinkl" pitchFamily="50" charset="0"/>
                        </a:rPr>
                        <a:t>Sunflower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1" i="0" u="none" strike="noStrike" dirty="0">
                          <a:solidFill>
                            <a:srgbClr val="1C1C1C"/>
                          </a:solidFill>
                          <a:effectLst/>
                          <a:latin typeface="Twinkl" pitchFamily="50" charset="0"/>
                        </a:rPr>
                        <a:t>Height in cm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382186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1C1C1C"/>
                          </a:solidFill>
                          <a:effectLst/>
                          <a:latin typeface="Twinkl" pitchFamily="50" charset="0"/>
                        </a:rPr>
                        <a:t>sunflower 1 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1C1C1C"/>
                          </a:solidFill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68cm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1C1C1C"/>
                          </a:solidFill>
                          <a:effectLst/>
                          <a:latin typeface="Twinkl" pitchFamily="50" charset="0"/>
                        </a:rPr>
                        <a:t>sunflower 2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1C1C1C"/>
                          </a:solidFill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53cm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1C1C1C"/>
                          </a:solidFill>
                          <a:effectLst/>
                          <a:latin typeface="Twinkl" pitchFamily="50" charset="0"/>
                        </a:rPr>
                        <a:t>sunflower 3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1C1C1C"/>
                          </a:solidFill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82cm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1C1C1C"/>
                          </a:solidFill>
                          <a:effectLst/>
                          <a:latin typeface="Twinkl" pitchFamily="50" charset="0"/>
                        </a:rPr>
                        <a:t>sunflower 4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1C1C1C"/>
                          </a:solidFill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40cm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1C1C1C"/>
                          </a:solidFill>
                          <a:effectLst/>
                          <a:latin typeface="Twinkl" pitchFamily="50" charset="0"/>
                        </a:rPr>
                        <a:t>sunflower 5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1C1C1C"/>
                          </a:solidFill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48cm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731608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1C1C1C"/>
                          </a:solidFill>
                          <a:effectLst/>
                          <a:latin typeface="Twinkl" pitchFamily="50" charset="0"/>
                        </a:rPr>
                        <a:t>sunflower 6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1C1C1C"/>
                          </a:solidFill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72cm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671771"/>
                  </a:ext>
                </a:extLst>
              </a:tr>
            </a:tbl>
          </a:graphicData>
        </a:graphic>
      </p:graphicFrame>
      <p:sp>
        <p:nvSpPr>
          <p:cNvPr id="174" name="Rectangle 173"/>
          <p:cNvSpPr/>
          <p:nvPr/>
        </p:nvSpPr>
        <p:spPr>
          <a:xfrm>
            <a:off x="2248709" y="4681752"/>
            <a:ext cx="4776281" cy="120032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However, they can’t agree which type of graph to draw. Eli thinks they should draw</a:t>
            </a:r>
            <a:br>
              <a:rPr lang="en-GB" dirty="0"/>
            </a:br>
            <a:r>
              <a:rPr lang="en-GB" dirty="0"/>
              <a:t>a bar chart, but Nikita thinks they should draw a time graph.</a:t>
            </a:r>
          </a:p>
        </p:txBody>
      </p:sp>
      <p:grpSp>
        <p:nvGrpSpPr>
          <p:cNvPr id="178" name="Group 177"/>
          <p:cNvGrpSpPr/>
          <p:nvPr/>
        </p:nvGrpSpPr>
        <p:grpSpPr>
          <a:xfrm>
            <a:off x="1222425" y="2509373"/>
            <a:ext cx="2773510" cy="1564582"/>
            <a:chOff x="1085969" y="2491054"/>
            <a:chExt cx="2773510" cy="1564582"/>
          </a:xfrm>
        </p:grpSpPr>
        <p:pic>
          <p:nvPicPr>
            <p:cNvPr id="177" name="Picture 17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85969" y="2491054"/>
              <a:ext cx="2773510" cy="1564582"/>
            </a:xfrm>
            <a:prstGeom prst="rect">
              <a:avLst/>
            </a:prstGeom>
          </p:spPr>
        </p:pic>
        <p:sp>
          <p:nvSpPr>
            <p:cNvPr id="175" name="Rectangle 174"/>
            <p:cNvSpPr/>
            <p:nvPr/>
          </p:nvSpPr>
          <p:spPr>
            <a:xfrm>
              <a:off x="1254024" y="2833230"/>
              <a:ext cx="2025353" cy="976403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How do you think they should present the data?</a:t>
              </a:r>
            </a:p>
          </p:txBody>
        </p:sp>
      </p:grpSp>
      <p:grpSp>
        <p:nvGrpSpPr>
          <p:cNvPr id="187" name="Group 186"/>
          <p:cNvGrpSpPr/>
          <p:nvPr/>
        </p:nvGrpSpPr>
        <p:grpSpPr>
          <a:xfrm>
            <a:off x="1054281" y="3638851"/>
            <a:ext cx="2974521" cy="2129560"/>
            <a:chOff x="860202" y="3685231"/>
            <a:chExt cx="2974521" cy="2129560"/>
          </a:xfrm>
        </p:grpSpPr>
        <p:pic>
          <p:nvPicPr>
            <p:cNvPr id="186" name="Picture 18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860202" y="3685231"/>
              <a:ext cx="2974521" cy="2129560"/>
            </a:xfrm>
            <a:prstGeom prst="rect">
              <a:avLst/>
            </a:prstGeom>
          </p:spPr>
        </p:pic>
        <p:sp>
          <p:nvSpPr>
            <p:cNvPr id="181" name="Rectangle 180"/>
            <p:cNvSpPr/>
            <p:nvPr/>
          </p:nvSpPr>
          <p:spPr>
            <a:xfrm>
              <a:off x="1095925" y="4081874"/>
              <a:ext cx="2491070" cy="1530401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The heights of the sunflowers haven’t been measured over time so we don’t need to draw</a:t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a time graph.</a:t>
              </a:r>
            </a:p>
          </p:txBody>
        </p:sp>
      </p:grpSp>
      <p:grpSp>
        <p:nvGrpSpPr>
          <p:cNvPr id="188" name="Group 187"/>
          <p:cNvGrpSpPr/>
          <p:nvPr/>
        </p:nvGrpSpPr>
        <p:grpSpPr>
          <a:xfrm>
            <a:off x="880206" y="3642553"/>
            <a:ext cx="3142704" cy="2249968"/>
            <a:chOff x="860202" y="3685231"/>
            <a:chExt cx="2974521" cy="2129560"/>
          </a:xfrm>
        </p:grpSpPr>
        <p:pic>
          <p:nvPicPr>
            <p:cNvPr id="189" name="Picture 18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860202" y="3685231"/>
              <a:ext cx="2974521" cy="2129560"/>
            </a:xfrm>
            <a:prstGeom prst="rect">
              <a:avLst/>
            </a:prstGeom>
          </p:spPr>
        </p:pic>
        <p:sp>
          <p:nvSpPr>
            <p:cNvPr id="190" name="Rectangle 189"/>
            <p:cNvSpPr/>
            <p:nvPr/>
          </p:nvSpPr>
          <p:spPr>
            <a:xfrm>
              <a:off x="964098" y="3940567"/>
              <a:ext cx="2750449" cy="1710676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Instead, we</a:t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should draw a bar</a:t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chart so we can visually compare each sunflower’s height, which is</a:t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continuous data.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640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 animBg="1"/>
      <p:bldP spid="17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36328" r="8264"/>
          <a:stretch/>
        </p:blipFill>
        <p:spPr>
          <a:xfrm>
            <a:off x="755650" y="1986228"/>
            <a:ext cx="7632700" cy="4109772"/>
          </a:xfrm>
          <a:prstGeom prst="rect">
            <a:avLst/>
          </a:prstGeom>
        </p:spPr>
      </p:pic>
      <p:grpSp>
        <p:nvGrpSpPr>
          <p:cNvPr id="239" name="Group 238"/>
          <p:cNvGrpSpPr/>
          <p:nvPr/>
        </p:nvGrpSpPr>
        <p:grpSpPr>
          <a:xfrm>
            <a:off x="976413" y="2038466"/>
            <a:ext cx="7273639" cy="4057534"/>
            <a:chOff x="976413" y="2038466"/>
            <a:chExt cx="7273639" cy="4057534"/>
          </a:xfrm>
        </p:grpSpPr>
        <p:pic>
          <p:nvPicPr>
            <p:cNvPr id="242" name="Picture 24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188" r="17236"/>
            <a:stretch/>
          </p:blipFill>
          <p:spPr>
            <a:xfrm rot="1800000">
              <a:off x="976413" y="3276071"/>
              <a:ext cx="5530693" cy="145546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3" name="Picture 24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98" b="31226"/>
            <a:stretch/>
          </p:blipFill>
          <p:spPr>
            <a:xfrm>
              <a:off x="4105315" y="2038466"/>
              <a:ext cx="4144737" cy="4057534"/>
            </a:xfrm>
            <a:prstGeom prst="rect">
              <a:avLst/>
            </a:prstGeom>
          </p:spPr>
        </p:pic>
        <p:pic>
          <p:nvPicPr>
            <p:cNvPr id="244" name="Picture 2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9942" flipH="1">
              <a:off x="3762600" y="2068682"/>
              <a:ext cx="159659" cy="323554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" name="Rectangle 6"/>
          <p:cNvSpPr/>
          <p:nvPr/>
        </p:nvSpPr>
        <p:spPr>
          <a:xfrm>
            <a:off x="755650" y="1286825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Eli and Nikita write four questions about their bar chart.</a:t>
            </a:r>
            <a:br>
              <a:rPr lang="en-GB" altLang="en-US" dirty="0">
                <a:latin typeface="Twinkl" pitchFamily="50" charset="0"/>
                <a:sym typeface="Sassoon Infant Rg" pitchFamily="2" charset="0"/>
              </a:rPr>
            </a:b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Can you correctly answer them?</a:t>
            </a:r>
          </a:p>
        </p:txBody>
      </p:sp>
      <p:sp>
        <p:nvSpPr>
          <p:cNvPr id="8" name="Rectangle 7"/>
          <p:cNvSpPr/>
          <p:nvPr/>
        </p:nvSpPr>
        <p:spPr>
          <a:xfrm>
            <a:off x="1689000" y="767576"/>
            <a:ext cx="5766001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600" dirty="0">
                <a:latin typeface="+mj-lt"/>
              </a:rPr>
              <a:t>Sunflowers Presenting Data</a:t>
            </a:r>
            <a:endParaRPr lang="en-GB" sz="3600" dirty="0">
              <a:latin typeface="+mj-lt"/>
            </a:endParaRPr>
          </a:p>
        </p:txBody>
      </p:sp>
      <p:pic>
        <p:nvPicPr>
          <p:cNvPr id="5" name="Whole Clas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190271" y="3189194"/>
            <a:ext cx="2570576" cy="2506358"/>
            <a:chOff x="1199861" y="2677346"/>
            <a:chExt cx="2570576" cy="2506358"/>
          </a:xfrm>
        </p:grpSpPr>
        <p:pic>
          <p:nvPicPr>
            <p:cNvPr id="246" name="Picture 24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19530">
              <a:off x="1231970" y="2645237"/>
              <a:ext cx="2506358" cy="25705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7" name="Rectangle 246"/>
            <p:cNvSpPr/>
            <p:nvPr/>
          </p:nvSpPr>
          <p:spPr>
            <a:xfrm rot="20287027">
              <a:off x="1435354" y="3238591"/>
              <a:ext cx="1885375" cy="8309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altLang="en-US" dirty="0">
                  <a:latin typeface="Kalam" panose="02000000000000000000" pitchFamily="2" charset="0"/>
                  <a:cs typeface="Kalam" panose="02000000000000000000" pitchFamily="2" charset="0"/>
                </a:rPr>
                <a:t>What is the height of the tallest sunflower? </a:t>
              </a:r>
            </a:p>
          </p:txBody>
        </p:sp>
      </p:grpSp>
      <p:sp>
        <p:nvSpPr>
          <p:cNvPr id="248" name="Rectangle 247"/>
          <p:cNvSpPr/>
          <p:nvPr/>
        </p:nvSpPr>
        <p:spPr>
          <a:xfrm rot="20287027">
            <a:off x="1802072" y="4628225"/>
            <a:ext cx="188537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Kalam" panose="02000000000000000000" pitchFamily="2" charset="0"/>
                <a:cs typeface="Kalam" panose="02000000000000000000" pitchFamily="2" charset="0"/>
              </a:rPr>
              <a:t>82cm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201706" y="2797544"/>
            <a:ext cx="2570576" cy="2506358"/>
            <a:chOff x="3193833" y="4340968"/>
            <a:chExt cx="2570576" cy="2506358"/>
          </a:xfrm>
        </p:grpSpPr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75289">
              <a:off x="3225942" y="4308859"/>
              <a:ext cx="2506358" cy="25705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1" name="Rectangle 250"/>
            <p:cNvSpPr/>
            <p:nvPr/>
          </p:nvSpPr>
          <p:spPr>
            <a:xfrm rot="20287027">
              <a:off x="3387944" y="4801236"/>
              <a:ext cx="1885375" cy="110799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altLang="en-US" dirty="0">
                  <a:latin typeface="Kalam" panose="02000000000000000000" pitchFamily="2" charset="0"/>
                  <a:cs typeface="Kalam" panose="02000000000000000000" pitchFamily="2" charset="0"/>
                </a:rPr>
                <a:t>What is the difference in height between sunflowers 1 and 2? </a:t>
              </a:r>
            </a:p>
          </p:txBody>
        </p:sp>
      </p:grpSp>
      <p:sp>
        <p:nvSpPr>
          <p:cNvPr id="252" name="Rectangle 251"/>
          <p:cNvSpPr/>
          <p:nvPr/>
        </p:nvSpPr>
        <p:spPr>
          <a:xfrm rot="20287027">
            <a:off x="1766096" y="4362195"/>
            <a:ext cx="188537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Kalam" panose="02000000000000000000" pitchFamily="2" charset="0"/>
                <a:cs typeface="Kalam" panose="02000000000000000000" pitchFamily="2" charset="0"/>
              </a:rPr>
              <a:t>15cm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993544" y="3031903"/>
            <a:ext cx="2506358" cy="2570576"/>
            <a:chOff x="6125766" y="4317134"/>
            <a:chExt cx="2506358" cy="2570576"/>
          </a:xfrm>
        </p:grpSpPr>
        <p:pic>
          <p:nvPicPr>
            <p:cNvPr id="254" name="Picture 25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0989">
              <a:off x="6125766" y="4317134"/>
              <a:ext cx="2506358" cy="25705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5" name="Rectangle 254"/>
            <p:cNvSpPr/>
            <p:nvPr/>
          </p:nvSpPr>
          <p:spPr>
            <a:xfrm rot="20287027">
              <a:off x="6349098" y="4675037"/>
              <a:ext cx="1885375" cy="138499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altLang="en-US" dirty="0">
                  <a:latin typeface="Kalam" panose="02000000000000000000" pitchFamily="2" charset="0"/>
                  <a:cs typeface="Kalam" panose="02000000000000000000" pitchFamily="2" charset="0"/>
                </a:rPr>
                <a:t>What is the difference in</a:t>
              </a:r>
              <a:br>
                <a:rPr lang="en-GB" altLang="en-US" dirty="0">
                  <a:latin typeface="Kalam" panose="02000000000000000000" pitchFamily="2" charset="0"/>
                  <a:cs typeface="Kalam" panose="02000000000000000000" pitchFamily="2" charset="0"/>
                </a:rPr>
              </a:br>
              <a:r>
                <a:rPr lang="en-GB" altLang="en-US" dirty="0">
                  <a:latin typeface="Kalam" panose="02000000000000000000" pitchFamily="2" charset="0"/>
                  <a:cs typeface="Kalam" panose="02000000000000000000" pitchFamily="2" charset="0"/>
                </a:rPr>
                <a:t>height between the shortest and tallest sunflower? </a:t>
              </a:r>
            </a:p>
          </p:txBody>
        </p:sp>
      </p:grpSp>
      <p:sp>
        <p:nvSpPr>
          <p:cNvPr id="256" name="Rectangle 255"/>
          <p:cNvSpPr/>
          <p:nvPr/>
        </p:nvSpPr>
        <p:spPr>
          <a:xfrm rot="20287027">
            <a:off x="1703752" y="4690450"/>
            <a:ext cx="188537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Kalam" panose="02000000000000000000" pitchFamily="2" charset="0"/>
                <a:cs typeface="Kalam" panose="02000000000000000000" pitchFamily="2" charset="0"/>
              </a:rPr>
              <a:t>42cm</a:t>
            </a:r>
          </a:p>
        </p:txBody>
      </p:sp>
      <p:grpSp>
        <p:nvGrpSpPr>
          <p:cNvPr id="17" name="Group 16"/>
          <p:cNvGrpSpPr/>
          <p:nvPr/>
        </p:nvGrpSpPr>
        <p:grpSpPr>
          <a:xfrm rot="21020902">
            <a:off x="1097662" y="3021580"/>
            <a:ext cx="2506358" cy="2570576"/>
            <a:chOff x="7757290" y="1701732"/>
            <a:chExt cx="2506358" cy="2570576"/>
          </a:xfrm>
        </p:grpSpPr>
        <p:pic>
          <p:nvPicPr>
            <p:cNvPr id="258" name="Picture 25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389">
              <a:off x="7757290" y="1701732"/>
              <a:ext cx="2506358" cy="25705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9" name="Rectangle 258"/>
            <p:cNvSpPr/>
            <p:nvPr/>
          </p:nvSpPr>
          <p:spPr>
            <a:xfrm rot="21191854">
              <a:off x="7987924" y="2096194"/>
              <a:ext cx="1885375" cy="110799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altLang="en-US" dirty="0">
                  <a:latin typeface="Kalam" panose="02000000000000000000" pitchFamily="2" charset="0"/>
                  <a:cs typeface="Kalam" panose="02000000000000000000" pitchFamily="2" charset="0"/>
                </a:rPr>
                <a:t>What is the combined height</a:t>
              </a:r>
              <a:br>
                <a:rPr lang="en-GB" altLang="en-US" dirty="0">
                  <a:latin typeface="Kalam" panose="02000000000000000000" pitchFamily="2" charset="0"/>
                  <a:cs typeface="Kalam" panose="02000000000000000000" pitchFamily="2" charset="0"/>
                </a:rPr>
              </a:br>
              <a:r>
                <a:rPr lang="en-GB" altLang="en-US" dirty="0">
                  <a:latin typeface="Kalam" panose="02000000000000000000" pitchFamily="2" charset="0"/>
                  <a:cs typeface="Kalam" panose="02000000000000000000" pitchFamily="2" charset="0"/>
                </a:rPr>
                <a:t>of sunflowers</a:t>
              </a:r>
              <a:br>
                <a:rPr lang="en-GB" altLang="en-US" dirty="0">
                  <a:latin typeface="Kalam" panose="02000000000000000000" pitchFamily="2" charset="0"/>
                  <a:cs typeface="Kalam" panose="02000000000000000000" pitchFamily="2" charset="0"/>
                </a:rPr>
              </a:br>
              <a:r>
                <a:rPr lang="en-GB" altLang="en-US" dirty="0">
                  <a:latin typeface="Kalam" panose="02000000000000000000" pitchFamily="2" charset="0"/>
                  <a:cs typeface="Kalam" panose="02000000000000000000" pitchFamily="2" charset="0"/>
                </a:rPr>
                <a:t>4 and 5? </a:t>
              </a:r>
            </a:p>
          </p:txBody>
        </p:sp>
      </p:grpSp>
      <p:sp>
        <p:nvSpPr>
          <p:cNvPr id="260" name="Rectangle 259"/>
          <p:cNvSpPr/>
          <p:nvPr/>
        </p:nvSpPr>
        <p:spPr>
          <a:xfrm rot="20552523">
            <a:off x="1567730" y="4528405"/>
            <a:ext cx="1885375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2400" dirty="0">
                <a:latin typeface="Kalam" panose="02000000000000000000" pitchFamily="2" charset="0"/>
                <a:cs typeface="Kalam" panose="02000000000000000000" pitchFamily="2" charset="0"/>
              </a:rPr>
              <a:t>40cm + 48cm = 88cm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340987" y="2110404"/>
            <a:ext cx="3754389" cy="4033215"/>
            <a:chOff x="4340987" y="2110404"/>
            <a:chExt cx="3754389" cy="4033215"/>
          </a:xfrm>
        </p:grpSpPr>
        <p:cxnSp>
          <p:nvCxnSpPr>
            <p:cNvPr id="119" name="Straight Connector 118"/>
            <p:cNvCxnSpPr>
              <a:cxnSpLocks/>
            </p:cNvCxnSpPr>
            <p:nvPr/>
          </p:nvCxnSpPr>
          <p:spPr>
            <a:xfrm flipH="1">
              <a:off x="5194093" y="4874694"/>
              <a:ext cx="2703702" cy="1285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4340987" y="2110404"/>
              <a:ext cx="3754389" cy="637849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sz="1600" u="sng" dirty="0">
                  <a:latin typeface="Kalam" panose="02000000000000000000" pitchFamily="2" charset="0"/>
                  <a:cs typeface="Kalam" panose="02000000000000000000" pitchFamily="2" charset="0"/>
                  <a:sym typeface="Sassoon Infant Rg" pitchFamily="2" charset="0"/>
                </a:rPr>
                <a:t>A Bar Chart to Show the Heights of the Sunflowers Grown by the Gardening Club</a:t>
              </a:r>
            </a:p>
          </p:txBody>
        </p:sp>
        <p:sp>
          <p:nvSpPr>
            <p:cNvPr id="23" name="Rectangle 22"/>
            <p:cNvSpPr/>
            <p:nvPr/>
          </p:nvSpPr>
          <p:spPr>
            <a:xfrm rot="16200000">
              <a:off x="4035892" y="3953920"/>
              <a:ext cx="1431079" cy="3916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sz="1600" dirty="0">
                  <a:latin typeface="Kalam" panose="02000000000000000000" pitchFamily="2" charset="0"/>
                  <a:cs typeface="Kalam" panose="02000000000000000000" pitchFamily="2" charset="0"/>
                  <a:sym typeface="Sassoon Infant Rg" pitchFamily="2" charset="0"/>
                </a:rPr>
                <a:t>Height in cm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646915" y="5751991"/>
              <a:ext cx="1803229" cy="3916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sz="1600" dirty="0">
                  <a:latin typeface="Kalam" panose="02000000000000000000" pitchFamily="2" charset="0"/>
                  <a:cs typeface="Kalam" panose="02000000000000000000" pitchFamily="2" charset="0"/>
                  <a:sym typeface="Sassoon Infant Rg" pitchFamily="2" charset="0"/>
                </a:rPr>
                <a:t>Sunflowers</a:t>
              </a:r>
            </a:p>
          </p:txBody>
        </p:sp>
        <p:cxnSp>
          <p:nvCxnSpPr>
            <p:cNvPr id="25" name="Straight Connector 24"/>
            <p:cNvCxnSpPr>
              <a:cxnSpLocks/>
            </p:cNvCxnSpPr>
            <p:nvPr/>
          </p:nvCxnSpPr>
          <p:spPr>
            <a:xfrm flipH="1">
              <a:off x="5191025" y="2857145"/>
              <a:ext cx="7830" cy="258517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cxnSpLocks/>
            </p:cNvCxnSpPr>
            <p:nvPr/>
          </p:nvCxnSpPr>
          <p:spPr>
            <a:xfrm flipH="1">
              <a:off x="4986087" y="5212420"/>
              <a:ext cx="291170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4699193" y="2666941"/>
              <a:ext cx="396874" cy="3916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r"/>
              <a:r>
                <a:rPr lang="en-GB" altLang="en-US" sz="1600" dirty="0">
                  <a:latin typeface="Kalam" panose="02000000000000000000" pitchFamily="2" charset="0"/>
                  <a:cs typeface="Kalam" panose="02000000000000000000" pitchFamily="2" charset="0"/>
                  <a:sym typeface="Sassoon Infant Rg" pitchFamily="2" charset="0"/>
                </a:rPr>
                <a:t>90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699193" y="3338921"/>
              <a:ext cx="396874" cy="3916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r"/>
              <a:r>
                <a:rPr lang="en-GB" altLang="en-US" sz="1600" dirty="0">
                  <a:latin typeface="Kalam" panose="02000000000000000000" pitchFamily="2" charset="0"/>
                  <a:cs typeface="Kalam" panose="02000000000000000000" pitchFamily="2" charset="0"/>
                  <a:sym typeface="Sassoon Infant Rg" pitchFamily="2" charset="0"/>
                </a:rPr>
                <a:t>70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699193" y="4692407"/>
              <a:ext cx="396874" cy="3916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r"/>
              <a:r>
                <a:rPr lang="en-GB" altLang="en-US" sz="1600" dirty="0">
                  <a:latin typeface="Kalam" panose="02000000000000000000" pitchFamily="2" charset="0"/>
                  <a:cs typeface="Kalam" panose="02000000000000000000" pitchFamily="2" charset="0"/>
                  <a:sym typeface="Sassoon Infant Rg" pitchFamily="2" charset="0"/>
                </a:rPr>
                <a:t>30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902327" y="5125069"/>
              <a:ext cx="396874" cy="3916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sz="1600" dirty="0">
                  <a:latin typeface="Kalam" panose="02000000000000000000" pitchFamily="2" charset="0"/>
                  <a:cs typeface="Kalam" panose="02000000000000000000" pitchFamily="2" charset="0"/>
                  <a:sym typeface="Sassoon Infant Rg" pitchFamily="2" charset="0"/>
                </a:rPr>
                <a:t>0</a:t>
              </a:r>
            </a:p>
          </p:txBody>
        </p:sp>
        <p:cxnSp>
          <p:nvCxnSpPr>
            <p:cNvPr id="31" name="Straight Connector 30"/>
            <p:cNvCxnSpPr>
              <a:cxnSpLocks/>
            </p:cNvCxnSpPr>
            <p:nvPr/>
          </p:nvCxnSpPr>
          <p:spPr>
            <a:xfrm flipH="1">
              <a:off x="5101774" y="4209465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cxnSpLocks/>
            </p:cNvCxnSpPr>
            <p:nvPr/>
          </p:nvCxnSpPr>
          <p:spPr>
            <a:xfrm flipH="1">
              <a:off x="5101774" y="2861083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cxnSpLocks/>
            </p:cNvCxnSpPr>
            <p:nvPr/>
          </p:nvCxnSpPr>
          <p:spPr>
            <a:xfrm rot="5400000" flipH="1">
              <a:off x="5359773" y="5260564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cxnSpLocks/>
            </p:cNvCxnSpPr>
            <p:nvPr/>
          </p:nvCxnSpPr>
          <p:spPr>
            <a:xfrm rot="5400000" flipH="1">
              <a:off x="5567437" y="5260564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cxnSpLocks/>
            </p:cNvCxnSpPr>
            <p:nvPr/>
          </p:nvCxnSpPr>
          <p:spPr>
            <a:xfrm rot="5400000" flipH="1">
              <a:off x="5775101" y="5260564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cxnSpLocks/>
            </p:cNvCxnSpPr>
            <p:nvPr/>
          </p:nvCxnSpPr>
          <p:spPr>
            <a:xfrm rot="5400000" flipH="1">
              <a:off x="5982765" y="5260564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cxnSpLocks/>
            </p:cNvCxnSpPr>
            <p:nvPr/>
          </p:nvCxnSpPr>
          <p:spPr>
            <a:xfrm rot="5400000" flipH="1">
              <a:off x="6190429" y="5260564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cxnSpLocks/>
            </p:cNvCxnSpPr>
            <p:nvPr/>
          </p:nvCxnSpPr>
          <p:spPr>
            <a:xfrm rot="5400000" flipH="1">
              <a:off x="6398093" y="5260564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cxnSpLocks/>
            </p:cNvCxnSpPr>
            <p:nvPr/>
          </p:nvCxnSpPr>
          <p:spPr>
            <a:xfrm rot="5400000" flipH="1">
              <a:off x="6605757" y="5260564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cxnSpLocks/>
            </p:cNvCxnSpPr>
            <p:nvPr/>
          </p:nvCxnSpPr>
          <p:spPr>
            <a:xfrm rot="5400000" flipH="1">
              <a:off x="6813421" y="5260564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cxnSpLocks/>
            </p:cNvCxnSpPr>
            <p:nvPr/>
          </p:nvCxnSpPr>
          <p:spPr>
            <a:xfrm rot="5400000" flipH="1">
              <a:off x="7021085" y="5260564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cxnSpLocks/>
            </p:cNvCxnSpPr>
            <p:nvPr/>
          </p:nvCxnSpPr>
          <p:spPr>
            <a:xfrm rot="5400000" flipH="1">
              <a:off x="7228749" y="5260564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cxnSpLocks/>
            </p:cNvCxnSpPr>
            <p:nvPr/>
          </p:nvCxnSpPr>
          <p:spPr>
            <a:xfrm flipH="1">
              <a:off x="5101774" y="3873560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cxnSpLocks/>
            </p:cNvCxnSpPr>
            <p:nvPr/>
          </p:nvCxnSpPr>
          <p:spPr>
            <a:xfrm flipH="1">
              <a:off x="5101774" y="3196988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/>
            <p:cNvSpPr/>
            <p:nvPr/>
          </p:nvSpPr>
          <p:spPr>
            <a:xfrm>
              <a:off x="4699193" y="4013282"/>
              <a:ext cx="396874" cy="3916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r"/>
              <a:r>
                <a:rPr lang="en-GB" altLang="en-US" sz="1600" dirty="0">
                  <a:latin typeface="Kalam" panose="02000000000000000000" pitchFamily="2" charset="0"/>
                  <a:cs typeface="Kalam" panose="02000000000000000000" pitchFamily="2" charset="0"/>
                  <a:sym typeface="Sassoon Infant Rg" pitchFamily="2" charset="0"/>
                </a:rPr>
                <a:t>50</a:t>
              </a:r>
            </a:p>
          </p:txBody>
        </p:sp>
        <p:cxnSp>
          <p:nvCxnSpPr>
            <p:cNvPr id="48" name="Straight Connector 47"/>
            <p:cNvCxnSpPr>
              <a:cxnSpLocks/>
            </p:cNvCxnSpPr>
            <p:nvPr/>
          </p:nvCxnSpPr>
          <p:spPr>
            <a:xfrm flipH="1">
              <a:off x="5101774" y="3535274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cxnSpLocks/>
            </p:cNvCxnSpPr>
            <p:nvPr/>
          </p:nvCxnSpPr>
          <p:spPr>
            <a:xfrm>
              <a:off x="5406466" y="2857145"/>
              <a:ext cx="0" cy="234801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cxnSpLocks/>
            </p:cNvCxnSpPr>
            <p:nvPr/>
          </p:nvCxnSpPr>
          <p:spPr>
            <a:xfrm>
              <a:off x="5614077" y="2857145"/>
              <a:ext cx="0" cy="234801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cxnSpLocks/>
            </p:cNvCxnSpPr>
            <p:nvPr/>
          </p:nvCxnSpPr>
          <p:spPr>
            <a:xfrm>
              <a:off x="5821688" y="2857145"/>
              <a:ext cx="0" cy="234801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cxnSpLocks/>
            </p:cNvCxnSpPr>
            <p:nvPr/>
          </p:nvCxnSpPr>
          <p:spPr>
            <a:xfrm>
              <a:off x="6029299" y="2857145"/>
              <a:ext cx="0" cy="234801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cxnSpLocks/>
            </p:cNvCxnSpPr>
            <p:nvPr/>
          </p:nvCxnSpPr>
          <p:spPr>
            <a:xfrm>
              <a:off x="6236910" y="2857145"/>
              <a:ext cx="0" cy="234801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cxnSpLocks/>
            </p:cNvCxnSpPr>
            <p:nvPr/>
          </p:nvCxnSpPr>
          <p:spPr>
            <a:xfrm>
              <a:off x="6444521" y="2857145"/>
              <a:ext cx="0" cy="234801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cxnSpLocks/>
            </p:cNvCxnSpPr>
            <p:nvPr/>
          </p:nvCxnSpPr>
          <p:spPr>
            <a:xfrm>
              <a:off x="6652132" y="2857145"/>
              <a:ext cx="0" cy="234801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cxnSpLocks/>
            </p:cNvCxnSpPr>
            <p:nvPr/>
          </p:nvCxnSpPr>
          <p:spPr>
            <a:xfrm>
              <a:off x="6859743" y="2857145"/>
              <a:ext cx="0" cy="234801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ectangle 71"/>
            <p:cNvSpPr/>
            <p:nvPr/>
          </p:nvSpPr>
          <p:spPr>
            <a:xfrm rot="2700000">
              <a:off x="5120229" y="5095017"/>
              <a:ext cx="246221" cy="1043678"/>
            </a:xfrm>
            <a:prstGeom prst="rect">
              <a:avLst/>
            </a:prstGeom>
          </p:spPr>
          <p:txBody>
            <a:bodyPr vert="vert270" wrap="square" lIns="0" tIns="72000" rIns="0" bIns="72000">
              <a:spAutoFit/>
            </a:bodyPr>
            <a:lstStyle/>
            <a:p>
              <a:pPr algn="r"/>
              <a:r>
                <a:rPr lang="en-GB" altLang="en-US" sz="1600" dirty="0">
                  <a:latin typeface="Kalam" panose="02000000000000000000" pitchFamily="2" charset="0"/>
                  <a:cs typeface="Kalam" panose="02000000000000000000" pitchFamily="2" charset="0"/>
                  <a:sym typeface="Sassoon Infant Rg" pitchFamily="2" charset="0"/>
                </a:rPr>
                <a:t>flower 1</a:t>
              </a:r>
            </a:p>
          </p:txBody>
        </p:sp>
        <p:cxnSp>
          <p:nvCxnSpPr>
            <p:cNvPr id="78" name="Straight Connector 77"/>
            <p:cNvCxnSpPr>
              <a:cxnSpLocks/>
            </p:cNvCxnSpPr>
            <p:nvPr/>
          </p:nvCxnSpPr>
          <p:spPr>
            <a:xfrm rot="5400000" flipH="1">
              <a:off x="7436413" y="5260565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>
              <a:cxnSpLocks/>
            </p:cNvCxnSpPr>
            <p:nvPr/>
          </p:nvCxnSpPr>
          <p:spPr>
            <a:xfrm rot="5400000" flipH="1">
              <a:off x="7644072" y="5260565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>
              <a:cxnSpLocks/>
            </p:cNvCxnSpPr>
            <p:nvPr/>
          </p:nvCxnSpPr>
          <p:spPr>
            <a:xfrm>
              <a:off x="7067354" y="2857145"/>
              <a:ext cx="0" cy="234800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>
              <a:cxnSpLocks/>
            </p:cNvCxnSpPr>
            <p:nvPr/>
          </p:nvCxnSpPr>
          <p:spPr>
            <a:xfrm>
              <a:off x="7274965" y="2848979"/>
              <a:ext cx="0" cy="235616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>
              <a:cxnSpLocks/>
            </p:cNvCxnSpPr>
            <p:nvPr/>
          </p:nvCxnSpPr>
          <p:spPr>
            <a:xfrm>
              <a:off x="7482576" y="2848979"/>
              <a:ext cx="0" cy="236102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cxnSpLocks/>
            </p:cNvCxnSpPr>
            <p:nvPr/>
          </p:nvCxnSpPr>
          <p:spPr>
            <a:xfrm>
              <a:off x="7690187" y="2848979"/>
              <a:ext cx="0" cy="235616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cxnSpLocks/>
            </p:cNvCxnSpPr>
            <p:nvPr/>
          </p:nvCxnSpPr>
          <p:spPr>
            <a:xfrm>
              <a:off x="7897795" y="2848416"/>
              <a:ext cx="0" cy="236158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cxnSpLocks/>
            </p:cNvCxnSpPr>
            <p:nvPr/>
          </p:nvCxnSpPr>
          <p:spPr>
            <a:xfrm flipH="1">
              <a:off x="5101774" y="4550291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Rectangle 106"/>
            <p:cNvSpPr/>
            <p:nvPr/>
          </p:nvSpPr>
          <p:spPr>
            <a:xfrm>
              <a:off x="4699193" y="3002931"/>
              <a:ext cx="396874" cy="3916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r"/>
              <a:r>
                <a:rPr lang="en-GB" altLang="en-US" sz="1600" dirty="0">
                  <a:latin typeface="Kalam" panose="02000000000000000000" pitchFamily="2" charset="0"/>
                  <a:cs typeface="Kalam" panose="02000000000000000000" pitchFamily="2" charset="0"/>
                  <a:sym typeface="Sassoon Infant Rg" pitchFamily="2" charset="0"/>
                </a:rPr>
                <a:t>80</a:t>
              </a: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4699193" y="4351653"/>
              <a:ext cx="396874" cy="3916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r"/>
              <a:r>
                <a:rPr lang="en-GB" altLang="en-US" sz="1600" dirty="0">
                  <a:latin typeface="Kalam" panose="02000000000000000000" pitchFamily="2" charset="0"/>
                  <a:cs typeface="Kalam" panose="02000000000000000000" pitchFamily="2" charset="0"/>
                  <a:sym typeface="Sassoon Infant Rg" pitchFamily="2" charset="0"/>
                </a:rPr>
                <a:t>40</a:t>
              </a: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4699193" y="3677292"/>
              <a:ext cx="396874" cy="3916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r"/>
              <a:r>
                <a:rPr lang="en-GB" altLang="en-US" sz="1600" dirty="0">
                  <a:latin typeface="Kalam" panose="02000000000000000000" pitchFamily="2" charset="0"/>
                  <a:cs typeface="Kalam" panose="02000000000000000000" pitchFamily="2" charset="0"/>
                  <a:sym typeface="Sassoon Infant Rg" pitchFamily="2" charset="0"/>
                </a:rPr>
                <a:t>60</a:t>
              </a:r>
            </a:p>
          </p:txBody>
        </p:sp>
        <p:sp>
          <p:nvSpPr>
            <p:cNvPr id="111" name="Rectangle 110"/>
            <p:cNvSpPr/>
            <p:nvPr/>
          </p:nvSpPr>
          <p:spPr>
            <a:xfrm rot="2700000">
              <a:off x="5526058" y="5095017"/>
              <a:ext cx="246221" cy="1043678"/>
            </a:xfrm>
            <a:prstGeom prst="rect">
              <a:avLst/>
            </a:prstGeom>
          </p:spPr>
          <p:txBody>
            <a:bodyPr vert="vert270" wrap="square" lIns="0" tIns="72000" rIns="0" bIns="72000">
              <a:spAutoFit/>
            </a:bodyPr>
            <a:lstStyle/>
            <a:p>
              <a:pPr algn="r"/>
              <a:r>
                <a:rPr lang="en-GB" altLang="en-US" sz="1600" dirty="0">
                  <a:latin typeface="Kalam" panose="02000000000000000000" pitchFamily="2" charset="0"/>
                  <a:cs typeface="Kalam" panose="02000000000000000000" pitchFamily="2" charset="0"/>
                  <a:sym typeface="Sassoon Infant Rg" pitchFamily="2" charset="0"/>
                </a:rPr>
                <a:t>flower 2</a:t>
              </a:r>
            </a:p>
          </p:txBody>
        </p:sp>
        <p:sp>
          <p:nvSpPr>
            <p:cNvPr id="112" name="Rectangle 111"/>
            <p:cNvSpPr/>
            <p:nvPr/>
          </p:nvSpPr>
          <p:spPr>
            <a:xfrm rot="2700000">
              <a:off x="5931887" y="5095017"/>
              <a:ext cx="246221" cy="1043678"/>
            </a:xfrm>
            <a:prstGeom prst="rect">
              <a:avLst/>
            </a:prstGeom>
          </p:spPr>
          <p:txBody>
            <a:bodyPr vert="vert270" wrap="square" lIns="0" tIns="72000" rIns="0" bIns="72000">
              <a:spAutoFit/>
            </a:bodyPr>
            <a:lstStyle/>
            <a:p>
              <a:pPr algn="r"/>
              <a:r>
                <a:rPr lang="en-GB" altLang="en-US" sz="1600" dirty="0">
                  <a:latin typeface="Kalam" panose="02000000000000000000" pitchFamily="2" charset="0"/>
                  <a:cs typeface="Kalam" panose="02000000000000000000" pitchFamily="2" charset="0"/>
                  <a:sym typeface="Sassoon Infant Rg" pitchFamily="2" charset="0"/>
                </a:rPr>
                <a:t>flower 3</a:t>
              </a:r>
            </a:p>
          </p:txBody>
        </p:sp>
        <p:sp>
          <p:nvSpPr>
            <p:cNvPr id="113" name="Rectangle 112"/>
            <p:cNvSpPr/>
            <p:nvPr/>
          </p:nvSpPr>
          <p:spPr>
            <a:xfrm rot="2700000">
              <a:off x="6337716" y="5095017"/>
              <a:ext cx="246221" cy="1043678"/>
            </a:xfrm>
            <a:prstGeom prst="rect">
              <a:avLst/>
            </a:prstGeom>
          </p:spPr>
          <p:txBody>
            <a:bodyPr vert="vert270" wrap="square" lIns="0" tIns="72000" rIns="0" bIns="72000">
              <a:spAutoFit/>
            </a:bodyPr>
            <a:lstStyle/>
            <a:p>
              <a:pPr algn="r"/>
              <a:r>
                <a:rPr lang="en-GB" altLang="en-US" sz="1600" dirty="0">
                  <a:latin typeface="Kalam" panose="02000000000000000000" pitchFamily="2" charset="0"/>
                  <a:cs typeface="Kalam" panose="02000000000000000000" pitchFamily="2" charset="0"/>
                  <a:sym typeface="Sassoon Infant Rg" pitchFamily="2" charset="0"/>
                </a:rPr>
                <a:t>flower 4</a:t>
              </a:r>
            </a:p>
          </p:txBody>
        </p:sp>
        <p:sp>
          <p:nvSpPr>
            <p:cNvPr id="114" name="Rectangle 113"/>
            <p:cNvSpPr/>
            <p:nvPr/>
          </p:nvSpPr>
          <p:spPr>
            <a:xfrm rot="2700000">
              <a:off x="6743545" y="5095017"/>
              <a:ext cx="246221" cy="1043678"/>
            </a:xfrm>
            <a:prstGeom prst="rect">
              <a:avLst/>
            </a:prstGeom>
          </p:spPr>
          <p:txBody>
            <a:bodyPr vert="vert270" wrap="square" lIns="0" tIns="72000" rIns="0" bIns="72000">
              <a:spAutoFit/>
            </a:bodyPr>
            <a:lstStyle/>
            <a:p>
              <a:pPr algn="r"/>
              <a:r>
                <a:rPr lang="en-GB" altLang="en-US" sz="1600" dirty="0">
                  <a:latin typeface="Kalam" panose="02000000000000000000" pitchFamily="2" charset="0"/>
                  <a:cs typeface="Kalam" panose="02000000000000000000" pitchFamily="2" charset="0"/>
                  <a:sym typeface="Sassoon Infant Rg" pitchFamily="2" charset="0"/>
                </a:rPr>
                <a:t>flower 5</a:t>
              </a:r>
            </a:p>
          </p:txBody>
        </p:sp>
        <p:sp>
          <p:nvSpPr>
            <p:cNvPr id="115" name="Rectangle 114"/>
            <p:cNvSpPr/>
            <p:nvPr/>
          </p:nvSpPr>
          <p:spPr>
            <a:xfrm rot="2700000">
              <a:off x="7149372" y="5095017"/>
              <a:ext cx="246221" cy="1043678"/>
            </a:xfrm>
            <a:prstGeom prst="rect">
              <a:avLst/>
            </a:prstGeom>
          </p:spPr>
          <p:txBody>
            <a:bodyPr vert="vert270" wrap="square" lIns="0" tIns="72000" rIns="0" bIns="72000">
              <a:spAutoFit/>
            </a:bodyPr>
            <a:lstStyle/>
            <a:p>
              <a:pPr algn="r"/>
              <a:r>
                <a:rPr lang="en-GB" altLang="en-US" sz="1600" dirty="0">
                  <a:latin typeface="Kalam" panose="02000000000000000000" pitchFamily="2" charset="0"/>
                  <a:cs typeface="Kalam" panose="02000000000000000000" pitchFamily="2" charset="0"/>
                  <a:sym typeface="Sassoon Infant Rg" pitchFamily="2" charset="0"/>
                </a:rPr>
                <a:t>flower 6</a:t>
              </a:r>
            </a:p>
          </p:txBody>
        </p:sp>
        <p:cxnSp>
          <p:nvCxnSpPr>
            <p:cNvPr id="118" name="Straight Connector 117"/>
            <p:cNvCxnSpPr>
              <a:cxnSpLocks/>
            </p:cNvCxnSpPr>
            <p:nvPr/>
          </p:nvCxnSpPr>
          <p:spPr>
            <a:xfrm flipH="1">
              <a:off x="5101774" y="4886037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5198854" y="5082465"/>
              <a:ext cx="2698941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>
              <a:off x="5198854" y="5147436"/>
              <a:ext cx="2698941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>
              <a:off x="5198854" y="5017494"/>
              <a:ext cx="2698941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>
              <a:off x="5198854" y="4952523"/>
              <a:ext cx="2698941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>
              <a:cxnSpLocks/>
            </p:cNvCxnSpPr>
            <p:nvPr/>
          </p:nvCxnSpPr>
          <p:spPr>
            <a:xfrm flipH="1">
              <a:off x="5194093" y="4536981"/>
              <a:ext cx="2703702" cy="1285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>
              <a:off x="5198854" y="4744752"/>
              <a:ext cx="2698941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>
              <a:off x="5198854" y="4809723"/>
              <a:ext cx="2698941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>
              <a:off x="5198854" y="4679781"/>
              <a:ext cx="2698941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>
              <a:off x="5198854" y="4614810"/>
              <a:ext cx="2698941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>
              <a:cxnSpLocks/>
            </p:cNvCxnSpPr>
            <p:nvPr/>
          </p:nvCxnSpPr>
          <p:spPr>
            <a:xfrm flipH="1">
              <a:off x="5194093" y="4199268"/>
              <a:ext cx="2703702" cy="1285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>
              <a:off x="5198854" y="4407039"/>
              <a:ext cx="2698941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/>
            <p:cNvCxnSpPr/>
            <p:nvPr/>
          </p:nvCxnSpPr>
          <p:spPr>
            <a:xfrm>
              <a:off x="5198854" y="4472010"/>
              <a:ext cx="2698941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/>
          </p:nvCxnSpPr>
          <p:spPr>
            <a:xfrm>
              <a:off x="5198854" y="4342068"/>
              <a:ext cx="2698941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/>
          </p:nvCxnSpPr>
          <p:spPr>
            <a:xfrm>
              <a:off x="5198854" y="4277097"/>
              <a:ext cx="2698941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>
              <a:cxnSpLocks/>
            </p:cNvCxnSpPr>
            <p:nvPr/>
          </p:nvCxnSpPr>
          <p:spPr>
            <a:xfrm flipH="1">
              <a:off x="5194093" y="3861555"/>
              <a:ext cx="2703702" cy="1285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/>
            <p:nvPr/>
          </p:nvCxnSpPr>
          <p:spPr>
            <a:xfrm>
              <a:off x="5198854" y="4069326"/>
              <a:ext cx="2698941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/>
            <p:cNvCxnSpPr/>
            <p:nvPr/>
          </p:nvCxnSpPr>
          <p:spPr>
            <a:xfrm>
              <a:off x="5198854" y="4134297"/>
              <a:ext cx="2698941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>
              <a:off x="5198854" y="4004355"/>
              <a:ext cx="2698941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/>
            <p:cNvCxnSpPr/>
            <p:nvPr/>
          </p:nvCxnSpPr>
          <p:spPr>
            <a:xfrm>
              <a:off x="5198854" y="3939384"/>
              <a:ext cx="2698941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/>
            <p:cNvCxnSpPr>
              <a:cxnSpLocks/>
            </p:cNvCxnSpPr>
            <p:nvPr/>
          </p:nvCxnSpPr>
          <p:spPr>
            <a:xfrm flipH="1">
              <a:off x="5194093" y="3523842"/>
              <a:ext cx="2703702" cy="1285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/>
            <p:cNvCxnSpPr/>
            <p:nvPr/>
          </p:nvCxnSpPr>
          <p:spPr>
            <a:xfrm>
              <a:off x="5198854" y="3731613"/>
              <a:ext cx="2698941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/>
            <p:cNvCxnSpPr/>
            <p:nvPr/>
          </p:nvCxnSpPr>
          <p:spPr>
            <a:xfrm>
              <a:off x="5198854" y="3796584"/>
              <a:ext cx="2698941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/>
            <p:cNvCxnSpPr/>
            <p:nvPr/>
          </p:nvCxnSpPr>
          <p:spPr>
            <a:xfrm>
              <a:off x="5198854" y="3666642"/>
              <a:ext cx="2698941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/>
            <p:cNvCxnSpPr/>
            <p:nvPr/>
          </p:nvCxnSpPr>
          <p:spPr>
            <a:xfrm>
              <a:off x="5198854" y="3601671"/>
              <a:ext cx="2698941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>
              <a:cxnSpLocks/>
            </p:cNvCxnSpPr>
            <p:nvPr/>
          </p:nvCxnSpPr>
          <p:spPr>
            <a:xfrm flipH="1">
              <a:off x="5194093" y="3186129"/>
              <a:ext cx="2703702" cy="1285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/>
          </p:nvCxnSpPr>
          <p:spPr>
            <a:xfrm>
              <a:off x="5198854" y="3393900"/>
              <a:ext cx="2698941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/>
            <p:cNvCxnSpPr/>
            <p:nvPr/>
          </p:nvCxnSpPr>
          <p:spPr>
            <a:xfrm>
              <a:off x="5198854" y="3458871"/>
              <a:ext cx="2698941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>
              <a:off x="5198854" y="3328929"/>
              <a:ext cx="2698941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/>
            <p:cNvCxnSpPr/>
            <p:nvPr/>
          </p:nvCxnSpPr>
          <p:spPr>
            <a:xfrm>
              <a:off x="5198854" y="3263958"/>
              <a:ext cx="2698941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>
              <a:cxnSpLocks/>
            </p:cNvCxnSpPr>
            <p:nvPr/>
          </p:nvCxnSpPr>
          <p:spPr>
            <a:xfrm flipH="1">
              <a:off x="5194093" y="2848416"/>
              <a:ext cx="2703702" cy="1285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/>
            <p:cNvCxnSpPr/>
            <p:nvPr/>
          </p:nvCxnSpPr>
          <p:spPr>
            <a:xfrm>
              <a:off x="5198854" y="3056187"/>
              <a:ext cx="2698941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/>
          </p:nvCxnSpPr>
          <p:spPr>
            <a:xfrm>
              <a:off x="5198854" y="3121158"/>
              <a:ext cx="2698941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/>
            <p:cNvCxnSpPr/>
            <p:nvPr/>
          </p:nvCxnSpPr>
          <p:spPr>
            <a:xfrm>
              <a:off x="5198854" y="2991216"/>
              <a:ext cx="2698941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>
              <a:off x="5198854" y="2926245"/>
              <a:ext cx="2698941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Rectangle 105"/>
            <p:cNvSpPr/>
            <p:nvPr/>
          </p:nvSpPr>
          <p:spPr>
            <a:xfrm>
              <a:off x="5406483" y="3601670"/>
              <a:ext cx="207169" cy="16104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5820967" y="4105065"/>
              <a:ext cx="207169" cy="110708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/>
            <p:cNvSpPr/>
            <p:nvPr/>
          </p:nvSpPr>
          <p:spPr>
            <a:xfrm>
              <a:off x="6238692" y="3121158"/>
              <a:ext cx="207169" cy="209099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6653051" y="4541044"/>
              <a:ext cx="207169" cy="67110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/>
            <p:cNvSpPr/>
            <p:nvPr/>
          </p:nvSpPr>
          <p:spPr>
            <a:xfrm>
              <a:off x="7068379" y="4276725"/>
              <a:ext cx="207169" cy="93542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/>
            <p:cNvSpPr/>
            <p:nvPr/>
          </p:nvSpPr>
          <p:spPr>
            <a:xfrm>
              <a:off x="7483467" y="3459956"/>
              <a:ext cx="207169" cy="175219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9" name="Straight Arrow Connector 18"/>
          <p:cNvCxnSpPr>
            <a:cxnSpLocks/>
          </p:cNvCxnSpPr>
          <p:nvPr/>
        </p:nvCxnSpPr>
        <p:spPr>
          <a:xfrm flipH="1">
            <a:off x="5206117" y="3124673"/>
            <a:ext cx="1246302" cy="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1" name="Group 270"/>
          <p:cNvGrpSpPr/>
          <p:nvPr/>
        </p:nvGrpSpPr>
        <p:grpSpPr>
          <a:xfrm>
            <a:off x="5145792" y="3604921"/>
            <a:ext cx="891521" cy="501167"/>
            <a:chOff x="5145408" y="3414958"/>
            <a:chExt cx="891521" cy="501167"/>
          </a:xfrm>
        </p:grpSpPr>
        <p:cxnSp>
          <p:nvCxnSpPr>
            <p:cNvPr id="261" name="Straight Arrow Connector 260"/>
            <p:cNvCxnSpPr>
              <a:cxnSpLocks/>
            </p:cNvCxnSpPr>
            <p:nvPr/>
          </p:nvCxnSpPr>
          <p:spPr>
            <a:xfrm flipH="1">
              <a:off x="5202084" y="3414958"/>
              <a:ext cx="417283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Arrow Connector 262"/>
            <p:cNvCxnSpPr>
              <a:cxnSpLocks/>
            </p:cNvCxnSpPr>
            <p:nvPr/>
          </p:nvCxnSpPr>
          <p:spPr>
            <a:xfrm flipH="1" flipV="1">
              <a:off x="5201236" y="3914541"/>
              <a:ext cx="835693" cy="1584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7" name="Left Bracket 266"/>
            <p:cNvSpPr/>
            <p:nvPr/>
          </p:nvSpPr>
          <p:spPr>
            <a:xfrm>
              <a:off x="5145408" y="3415250"/>
              <a:ext cx="45719" cy="497681"/>
            </a:xfrm>
            <a:prstGeom prst="leftBracket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4" name="Group 273"/>
          <p:cNvGrpSpPr/>
          <p:nvPr/>
        </p:nvGrpSpPr>
        <p:grpSpPr>
          <a:xfrm>
            <a:off x="5148004" y="3124609"/>
            <a:ext cx="1719807" cy="1427678"/>
            <a:chOff x="5145337" y="3073663"/>
            <a:chExt cx="1719807" cy="1427678"/>
          </a:xfrm>
        </p:grpSpPr>
        <p:cxnSp>
          <p:nvCxnSpPr>
            <p:cNvPr id="268" name="Straight Arrow Connector 267"/>
            <p:cNvCxnSpPr>
              <a:cxnSpLocks/>
            </p:cNvCxnSpPr>
            <p:nvPr/>
          </p:nvCxnSpPr>
          <p:spPr>
            <a:xfrm flipH="1">
              <a:off x="5199703" y="4493425"/>
              <a:ext cx="1665441" cy="7916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9" name="Left Bracket 268"/>
            <p:cNvSpPr/>
            <p:nvPr/>
          </p:nvSpPr>
          <p:spPr>
            <a:xfrm>
              <a:off x="5145337" y="3073663"/>
              <a:ext cx="45719" cy="1425218"/>
            </a:xfrm>
            <a:prstGeom prst="leftBracket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0" name="Straight Arrow Connector 269"/>
            <p:cNvCxnSpPr>
              <a:cxnSpLocks/>
            </p:cNvCxnSpPr>
            <p:nvPr/>
          </p:nvCxnSpPr>
          <p:spPr>
            <a:xfrm flipH="1">
              <a:off x="5202084" y="3073858"/>
              <a:ext cx="1248437" cy="1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3" name="Group 282"/>
          <p:cNvGrpSpPr/>
          <p:nvPr/>
        </p:nvGrpSpPr>
        <p:grpSpPr>
          <a:xfrm>
            <a:off x="5203031" y="4276725"/>
            <a:ext cx="2076451" cy="275867"/>
            <a:chOff x="5202284" y="3957997"/>
            <a:chExt cx="2076451" cy="275867"/>
          </a:xfrm>
        </p:grpSpPr>
        <p:cxnSp>
          <p:nvCxnSpPr>
            <p:cNvPr id="276" name="Straight Arrow Connector 275"/>
            <p:cNvCxnSpPr>
              <a:cxnSpLocks/>
            </p:cNvCxnSpPr>
            <p:nvPr/>
          </p:nvCxnSpPr>
          <p:spPr>
            <a:xfrm flipH="1">
              <a:off x="5203032" y="4224697"/>
              <a:ext cx="1666127" cy="9167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Arrow Connector 277"/>
            <p:cNvCxnSpPr>
              <a:cxnSpLocks/>
            </p:cNvCxnSpPr>
            <p:nvPr/>
          </p:nvCxnSpPr>
          <p:spPr>
            <a:xfrm flipH="1" flipV="1">
              <a:off x="5202284" y="3957997"/>
              <a:ext cx="2076451" cy="1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999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" grpId="0"/>
      <p:bldP spid="252" grpId="0"/>
      <p:bldP spid="256" grpId="0"/>
      <p:bldP spid="2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55650" y="1286825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The gardening club have also been growing</a:t>
            </a:r>
            <a:br>
              <a:rPr lang="en-GB" altLang="en-US" dirty="0">
                <a:latin typeface="Twinkl" pitchFamily="50" charset="0"/>
                <a:sym typeface="Sassoon Infant Rg" pitchFamily="2" charset="0"/>
              </a:rPr>
            </a:b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runner beans in the school vegetable plot. </a:t>
            </a:r>
          </a:p>
        </p:txBody>
      </p:sp>
      <p:pic>
        <p:nvPicPr>
          <p:cNvPr id="5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31053" y="697112"/>
            <a:ext cx="5281895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Growing Runner Beans</a:t>
            </a:r>
            <a:endParaRPr lang="en-GB" sz="4000" dirty="0">
              <a:latin typeface="+mj-lt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55650" y="1986229"/>
            <a:ext cx="7632701" cy="4103421"/>
            <a:chOff x="755650" y="1986229"/>
            <a:chExt cx="7632701" cy="4103421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33" t="3949" b="52844"/>
            <a:stretch/>
          </p:blipFill>
          <p:spPr>
            <a:xfrm>
              <a:off x="755650" y="1986229"/>
              <a:ext cx="7632700" cy="4103421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08" b="11744"/>
            <a:stretch/>
          </p:blipFill>
          <p:spPr>
            <a:xfrm>
              <a:off x="2537151" y="2845376"/>
              <a:ext cx="5851200" cy="324089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25" r="14770" b="27430"/>
            <a:stretch/>
          </p:blipFill>
          <p:spPr>
            <a:xfrm>
              <a:off x="6810981" y="1986229"/>
              <a:ext cx="1577369" cy="285946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836"/>
            <a:stretch/>
          </p:blipFill>
          <p:spPr>
            <a:xfrm flipH="1">
              <a:off x="4715333" y="2037585"/>
              <a:ext cx="1690340" cy="280810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41"/>
            <a:stretch/>
          </p:blipFill>
          <p:spPr>
            <a:xfrm>
              <a:off x="2856249" y="3313226"/>
              <a:ext cx="1396940" cy="150174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5913862"/>
              </p:ext>
            </p:extLst>
          </p:nvPr>
        </p:nvGraphicFramePr>
        <p:xfrm>
          <a:off x="911609" y="2102336"/>
          <a:ext cx="2926080" cy="387120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3440627358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42059923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1" i="0" u="none" strike="noStrike" dirty="0">
                          <a:solidFill>
                            <a:srgbClr val="1C1C1C"/>
                          </a:solidFill>
                          <a:effectLst/>
                          <a:latin typeface="Twinkl" pitchFamily="50" charset="0"/>
                        </a:rPr>
                        <a:t>Day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1" i="0" u="none" strike="noStrike" dirty="0">
                          <a:solidFill>
                            <a:srgbClr val="1C1C1C"/>
                          </a:solidFill>
                          <a:effectLst/>
                          <a:latin typeface="Twinkl" pitchFamily="50" charset="0"/>
                        </a:rPr>
                        <a:t>Height in cm 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38218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1C1C1C"/>
                          </a:solidFill>
                          <a:effectLst/>
                          <a:latin typeface="Twinkl" pitchFamily="50" charset="0"/>
                        </a:rPr>
                        <a:t>1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1C1C1C"/>
                          </a:solidFill>
                          <a:effectLst/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0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1C1C1C"/>
                          </a:solidFill>
                          <a:effectLst/>
                          <a:latin typeface="Twinkl" pitchFamily="50" charset="0"/>
                        </a:rPr>
                        <a:t>2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1C1C1C"/>
                          </a:solidFill>
                          <a:effectLst/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1.2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1C1C1C"/>
                          </a:solidFill>
                          <a:effectLst/>
                          <a:latin typeface="Twinkl" pitchFamily="50" charset="0"/>
                        </a:rPr>
                        <a:t>3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1C1C1C"/>
                          </a:solidFill>
                          <a:effectLst/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1.8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1C1C1C"/>
                          </a:solidFill>
                          <a:effectLst/>
                          <a:latin typeface="Twinkl" pitchFamily="50" charset="0"/>
                        </a:rPr>
                        <a:t>4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1C1C1C"/>
                          </a:solidFill>
                          <a:effectLst/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1.8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1C1C1C"/>
                          </a:solidFill>
                          <a:effectLst/>
                          <a:latin typeface="Twinkl" pitchFamily="50" charset="0"/>
                        </a:rPr>
                        <a:t>5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1C1C1C"/>
                          </a:solidFill>
                          <a:effectLst/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2.4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7316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>
                          <a:solidFill>
                            <a:srgbClr val="1C1C1C"/>
                          </a:solidFill>
                          <a:effectLst/>
                          <a:latin typeface="Twinkl" pitchFamily="50" charset="0"/>
                        </a:rPr>
                        <a:t>6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1C1C1C"/>
                          </a:solidFill>
                          <a:effectLst/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2.8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6717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Twinkl" pitchFamily="50" charset="0"/>
                        </a:rPr>
                        <a:t>7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4.6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429946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Twinkl" pitchFamily="50" charset="0"/>
                        </a:rPr>
                        <a:t>8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5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6722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Twinkl" pitchFamily="50" charset="0"/>
                        </a:rPr>
                        <a:t>9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5.8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974013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Twinkl" pitchFamily="50" charset="0"/>
                        </a:rPr>
                        <a:t>10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6.4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80634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Twinkl" pitchFamily="50" charset="0"/>
                        </a:rPr>
                        <a:t>11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7.4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811476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Twinkl" pitchFamily="50" charset="0"/>
                        </a:rPr>
                        <a:t>12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8.4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674347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Twinkl" pitchFamily="50" charset="0"/>
                        </a:rPr>
                        <a:t>13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9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60408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Twinkl" pitchFamily="50" charset="0"/>
                        </a:rPr>
                        <a:t>14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10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3763290"/>
                  </a:ext>
                </a:extLst>
              </a:tr>
            </a:tbl>
          </a:graphicData>
        </a:graphic>
      </p:graphicFrame>
      <p:sp>
        <p:nvSpPr>
          <p:cNvPr id="35" name="Rectangle 34"/>
          <p:cNvSpPr/>
          <p:nvPr/>
        </p:nvSpPr>
        <p:spPr>
          <a:xfrm>
            <a:off x="2089881" y="5327211"/>
            <a:ext cx="4964239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Every day for two weeks, Eli and Nikita have measured the height of one of the bean plants. 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3684689" y="2103038"/>
            <a:ext cx="2092277" cy="1477919"/>
            <a:chOff x="3772579" y="2639714"/>
            <a:chExt cx="2092277" cy="1477919"/>
          </a:xfrm>
        </p:grpSpPr>
        <p:sp>
          <p:nvSpPr>
            <p:cNvPr id="39" name="Arrow: Notched Right 38"/>
            <p:cNvSpPr/>
            <p:nvPr/>
          </p:nvSpPr>
          <p:spPr>
            <a:xfrm flipH="1">
              <a:off x="3772579" y="3043063"/>
              <a:ext cx="792711" cy="671221"/>
            </a:xfrm>
            <a:prstGeom prst="notchedRightArrow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4386937" y="2639714"/>
              <a:ext cx="1477919" cy="1477919"/>
              <a:chOff x="4571999" y="2558373"/>
              <a:chExt cx="1477919" cy="1477919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4571999" y="2558373"/>
                <a:ext cx="1477919" cy="14779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4615430" y="2809131"/>
                <a:ext cx="1391056" cy="976403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dirty="0">
                    <a:latin typeface="Twinkl" pitchFamily="50" charset="0"/>
                    <a:sym typeface="Sassoon Infant Rg" pitchFamily="2" charset="0"/>
                  </a:rPr>
                  <a:t>Here is</a:t>
                </a:r>
                <a:br>
                  <a:rPr lang="en-GB" altLang="en-US" dirty="0">
                    <a:latin typeface="Twinkl" pitchFamily="50" charset="0"/>
                    <a:sym typeface="Sassoon Infant Rg" pitchFamily="2" charset="0"/>
                  </a:rPr>
                </a:br>
                <a:r>
                  <a:rPr lang="en-GB" altLang="en-US" dirty="0">
                    <a:latin typeface="Twinkl" pitchFamily="50" charset="0"/>
                    <a:sym typeface="Sassoon Infant Rg" pitchFamily="2" charset="0"/>
                  </a:rPr>
                  <a:t>the data they collected. </a:t>
                </a:r>
              </a:p>
            </p:txBody>
          </p:sp>
        </p:grpSp>
      </p:grpSp>
      <p:sp>
        <p:nvSpPr>
          <p:cNvPr id="41" name="Rectangle 40"/>
          <p:cNvSpPr/>
          <p:nvPr/>
        </p:nvSpPr>
        <p:spPr>
          <a:xfrm>
            <a:off x="3993648" y="5327211"/>
            <a:ext cx="4235952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Ms Jones asks Eli and Nikita to present the data as a graph.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993648" y="5327211"/>
            <a:ext cx="4235952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What type of graph do you think they should use to present their data?</a:t>
            </a:r>
          </a:p>
        </p:txBody>
      </p:sp>
    </p:spTree>
    <p:extLst>
      <p:ext uri="{BB962C8B-B14F-4D97-AF65-F5344CB8AC3E}">
        <p14:creationId xmlns:p14="http://schemas.microsoft.com/office/powerpoint/2010/main" val="353799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41" grpId="0" animBg="1"/>
      <p:bldP spid="41" grpId="1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55650" y="1286825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Over the two weeks, Eli and Nikita have been measuring</a:t>
            </a:r>
            <a:br>
              <a:rPr lang="en-GB" altLang="en-US" dirty="0">
                <a:latin typeface="Twinkl" pitchFamily="50" charset="0"/>
                <a:sym typeface="Sassoon Infant Rg" pitchFamily="2" charset="0"/>
              </a:rPr>
            </a:b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the height of the bean plant which is a </a:t>
            </a:r>
            <a:r>
              <a:rPr lang="en-GB" altLang="en-US" b="1" dirty="0">
                <a:latin typeface="Twinkl" pitchFamily="50" charset="0"/>
                <a:sym typeface="Sassoon Infant Rg" pitchFamily="2" charset="0"/>
              </a:rPr>
              <a:t>continuous</a:t>
            </a: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 measurement. </a:t>
            </a:r>
          </a:p>
        </p:txBody>
      </p:sp>
      <p:pic>
        <p:nvPicPr>
          <p:cNvPr id="5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31053" y="697112"/>
            <a:ext cx="5281895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Growing Runner Beans</a:t>
            </a:r>
            <a:endParaRPr lang="en-GB" sz="4000" dirty="0">
              <a:latin typeface="+mj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64009" y="1981200"/>
            <a:ext cx="7632700" cy="4111625"/>
            <a:chOff x="764009" y="1981200"/>
            <a:chExt cx="7632700" cy="4111625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62" b="157"/>
            <a:stretch/>
          </p:blipFill>
          <p:spPr>
            <a:xfrm flipH="1">
              <a:off x="764009" y="1981200"/>
              <a:ext cx="7632700" cy="4111625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685"/>
            <a:stretch/>
          </p:blipFill>
          <p:spPr>
            <a:xfrm flipH="1">
              <a:off x="5938028" y="2163816"/>
              <a:ext cx="2161397" cy="3929009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8" name="Group 7"/>
          <p:cNvGrpSpPr/>
          <p:nvPr/>
        </p:nvGrpSpPr>
        <p:grpSpPr>
          <a:xfrm>
            <a:off x="755651" y="1995888"/>
            <a:ext cx="4696956" cy="4093761"/>
            <a:chOff x="755651" y="1995888"/>
            <a:chExt cx="4696956" cy="409376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651" y="3219855"/>
              <a:ext cx="3645786" cy="286979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754" b="18375"/>
            <a:stretch/>
          </p:blipFill>
          <p:spPr>
            <a:xfrm>
              <a:off x="1931053" y="1995888"/>
              <a:ext cx="3521554" cy="409376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612" b="70849"/>
            <a:stretch/>
          </p:blipFill>
          <p:spPr>
            <a:xfrm>
              <a:off x="755651" y="3219855"/>
              <a:ext cx="1363092" cy="836580"/>
            </a:xfrm>
            <a:prstGeom prst="rect">
              <a:avLst/>
            </a:prstGeom>
          </p:spPr>
        </p:pic>
      </p:grp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164426"/>
              </p:ext>
            </p:extLst>
          </p:nvPr>
        </p:nvGraphicFramePr>
        <p:xfrm>
          <a:off x="2228790" y="2102336"/>
          <a:ext cx="2926080" cy="387120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3440627358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42059923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1" i="0" u="none" strike="noStrike" dirty="0">
                          <a:solidFill>
                            <a:srgbClr val="1C1C1C"/>
                          </a:solidFill>
                          <a:effectLst/>
                          <a:latin typeface="Twinkl" pitchFamily="50" charset="0"/>
                        </a:rPr>
                        <a:t>Day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1" i="0" u="none" strike="noStrike" dirty="0">
                          <a:solidFill>
                            <a:srgbClr val="1C1C1C"/>
                          </a:solidFill>
                          <a:effectLst/>
                          <a:latin typeface="Twinkl" pitchFamily="50" charset="0"/>
                        </a:rPr>
                        <a:t>Height in cm 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38218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1C1C1C"/>
                          </a:solidFill>
                          <a:effectLst/>
                          <a:latin typeface="Twinkl" pitchFamily="50" charset="0"/>
                        </a:rPr>
                        <a:t>1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1C1C1C"/>
                          </a:solidFill>
                          <a:effectLst/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0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1C1C1C"/>
                          </a:solidFill>
                          <a:effectLst/>
                          <a:latin typeface="Twinkl" pitchFamily="50" charset="0"/>
                        </a:rPr>
                        <a:t>2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1C1C1C"/>
                          </a:solidFill>
                          <a:effectLst/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1.2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1C1C1C"/>
                          </a:solidFill>
                          <a:effectLst/>
                          <a:latin typeface="Twinkl" pitchFamily="50" charset="0"/>
                        </a:rPr>
                        <a:t>3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1C1C1C"/>
                          </a:solidFill>
                          <a:effectLst/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1.8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1C1C1C"/>
                          </a:solidFill>
                          <a:effectLst/>
                          <a:latin typeface="Twinkl" pitchFamily="50" charset="0"/>
                        </a:rPr>
                        <a:t>4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1C1C1C"/>
                          </a:solidFill>
                          <a:effectLst/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1.8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1C1C1C"/>
                          </a:solidFill>
                          <a:effectLst/>
                          <a:latin typeface="Twinkl" pitchFamily="50" charset="0"/>
                        </a:rPr>
                        <a:t>5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1C1C1C"/>
                          </a:solidFill>
                          <a:effectLst/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2.4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77316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>
                          <a:solidFill>
                            <a:srgbClr val="1C1C1C"/>
                          </a:solidFill>
                          <a:effectLst/>
                          <a:latin typeface="Twinkl" pitchFamily="50" charset="0"/>
                        </a:rPr>
                        <a:t>6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1C1C1C"/>
                          </a:solidFill>
                          <a:effectLst/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2.8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16717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Twinkl" pitchFamily="50" charset="0"/>
                        </a:rPr>
                        <a:t>7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4.6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429946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Twinkl" pitchFamily="50" charset="0"/>
                        </a:rPr>
                        <a:t>8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5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6722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Twinkl" pitchFamily="50" charset="0"/>
                        </a:rPr>
                        <a:t>9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5.8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974013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Twinkl" pitchFamily="50" charset="0"/>
                        </a:rPr>
                        <a:t>10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6.4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580634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Twinkl" pitchFamily="50" charset="0"/>
                        </a:rPr>
                        <a:t>11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7.4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811476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Twinkl" pitchFamily="50" charset="0"/>
                        </a:rPr>
                        <a:t>12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8.4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674347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Twinkl" pitchFamily="50" charset="0"/>
                        </a:rPr>
                        <a:t>13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9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460408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Twinkl" pitchFamily="50" charset="0"/>
                        </a:rPr>
                        <a:t>14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am" panose="02000000000000000000" pitchFamily="2" charset="0"/>
                          <a:cs typeface="Kalam" panose="02000000000000000000" pitchFamily="2" charset="0"/>
                        </a:rPr>
                        <a:t>10</a:t>
                      </a:r>
                    </a:p>
                  </a:txBody>
                  <a:tcPr marL="6549" marR="6549" marT="6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3763290"/>
                  </a:ext>
                </a:extLst>
              </a:tr>
            </a:tbl>
          </a:graphicData>
        </a:graphic>
      </p:graphicFrame>
      <p:grpSp>
        <p:nvGrpSpPr>
          <p:cNvPr id="51" name="Group 50"/>
          <p:cNvGrpSpPr/>
          <p:nvPr/>
        </p:nvGrpSpPr>
        <p:grpSpPr>
          <a:xfrm>
            <a:off x="3889948" y="3523186"/>
            <a:ext cx="2817353" cy="2017038"/>
            <a:chOff x="860202" y="3685231"/>
            <a:chExt cx="2974521" cy="2129560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860202" y="3685231"/>
              <a:ext cx="2974521" cy="2129560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984639" y="4002192"/>
              <a:ext cx="2750449" cy="1615776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They have been</a:t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collecting this data</a:t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over time, so they can</a:t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present the data as a</a:t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b="1" dirty="0">
                  <a:latin typeface="Twinkl" pitchFamily="50" charset="0"/>
                  <a:sym typeface="Sassoon Infant Rg" pitchFamily="2" charset="0"/>
                </a:rPr>
                <a:t>time graph</a:t>
              </a: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.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284699" y="3523186"/>
            <a:ext cx="3422602" cy="2450356"/>
            <a:chOff x="840754" y="3650633"/>
            <a:chExt cx="2974521" cy="2129560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840754" y="3650633"/>
              <a:ext cx="2974521" cy="2129560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965301" y="3863994"/>
              <a:ext cx="2750449" cy="1811513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By plotting the</a:t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data on a time graph,</a:t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they will create a continuous line, which will show us how quickly or slowly the bean plant has been growing</a:t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over time.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284699" y="3523186"/>
            <a:ext cx="3422602" cy="2450356"/>
            <a:chOff x="840754" y="3650633"/>
            <a:chExt cx="2974521" cy="2129560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840754" y="3650633"/>
              <a:ext cx="2974521" cy="2129560"/>
            </a:xfrm>
            <a:prstGeom prst="rect">
              <a:avLst/>
            </a:prstGeom>
          </p:spPr>
        </p:pic>
        <p:sp>
          <p:nvSpPr>
            <p:cNvPr id="60" name="Rectangle 59"/>
            <p:cNvSpPr/>
            <p:nvPr/>
          </p:nvSpPr>
          <p:spPr>
            <a:xfrm>
              <a:off x="956847" y="3872449"/>
              <a:ext cx="2750449" cy="1811513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We will be able</a:t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to use the line of the</a:t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graph to make approximate measurements of the height</a:t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of the runner bean plant at any time along the time</a:t>
              </a:r>
            </a:p>
            <a:p>
              <a:pPr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scale axis.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239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" name="Group 323"/>
          <p:cNvGrpSpPr/>
          <p:nvPr/>
        </p:nvGrpSpPr>
        <p:grpSpPr>
          <a:xfrm flipH="1">
            <a:off x="755650" y="1986229"/>
            <a:ext cx="7632701" cy="4103421"/>
            <a:chOff x="755650" y="1986229"/>
            <a:chExt cx="7632701" cy="4103421"/>
          </a:xfrm>
        </p:grpSpPr>
        <p:pic>
          <p:nvPicPr>
            <p:cNvPr id="325" name="Picture 32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33" t="3949" b="52844"/>
            <a:stretch/>
          </p:blipFill>
          <p:spPr>
            <a:xfrm>
              <a:off x="755650" y="1986229"/>
              <a:ext cx="7632700" cy="4103421"/>
            </a:xfrm>
            <a:prstGeom prst="rect">
              <a:avLst/>
            </a:prstGeom>
          </p:spPr>
        </p:pic>
        <p:pic>
          <p:nvPicPr>
            <p:cNvPr id="326" name="Picture 32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08" b="11744"/>
            <a:stretch/>
          </p:blipFill>
          <p:spPr>
            <a:xfrm>
              <a:off x="2537151" y="2845376"/>
              <a:ext cx="5851200" cy="3240896"/>
            </a:xfrm>
            <a:prstGeom prst="rect">
              <a:avLst/>
            </a:prstGeom>
          </p:spPr>
        </p:pic>
        <p:pic>
          <p:nvPicPr>
            <p:cNvPr id="327" name="Picture 32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25" r="14770" b="27430"/>
            <a:stretch/>
          </p:blipFill>
          <p:spPr>
            <a:xfrm>
              <a:off x="6810981" y="1986229"/>
              <a:ext cx="1577369" cy="285946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8" name="Picture 32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836"/>
            <a:stretch/>
          </p:blipFill>
          <p:spPr>
            <a:xfrm flipH="1">
              <a:off x="4715333" y="2037585"/>
              <a:ext cx="1690340" cy="280810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9" name="Picture 32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41"/>
            <a:stretch/>
          </p:blipFill>
          <p:spPr>
            <a:xfrm>
              <a:off x="2856249" y="3313226"/>
              <a:ext cx="1396940" cy="150174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" name="Rectangle 6"/>
          <p:cNvSpPr/>
          <p:nvPr/>
        </p:nvSpPr>
        <p:spPr>
          <a:xfrm>
            <a:off x="755650" y="1412748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Ms Jones shows the children how to draw a time graph.</a:t>
            </a:r>
          </a:p>
        </p:txBody>
      </p:sp>
      <p:sp>
        <p:nvSpPr>
          <p:cNvPr id="6" name="Rectangle 5"/>
          <p:cNvSpPr/>
          <p:nvPr/>
        </p:nvSpPr>
        <p:spPr>
          <a:xfrm>
            <a:off x="3110863" y="697112"/>
            <a:ext cx="2922275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Time Graphs</a:t>
            </a:r>
            <a:endParaRPr lang="en-GB" sz="4000" dirty="0">
              <a:latin typeface="+mj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110863" y="2029413"/>
            <a:ext cx="5283957" cy="4058894"/>
            <a:chOff x="3110863" y="2029413"/>
            <a:chExt cx="5283957" cy="4058894"/>
          </a:xfrm>
        </p:grpSpPr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49034" y="3218514"/>
              <a:ext cx="3645786" cy="286979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98" b="31226"/>
            <a:stretch/>
          </p:blipFill>
          <p:spPr>
            <a:xfrm>
              <a:off x="3110863" y="2029413"/>
              <a:ext cx="4144737" cy="4057534"/>
            </a:xfrm>
            <a:prstGeom prst="rect">
              <a:avLst/>
            </a:prstGeom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612" b="70849"/>
            <a:stretch/>
          </p:blipFill>
          <p:spPr>
            <a:xfrm flipH="1">
              <a:off x="7031728" y="3218514"/>
              <a:ext cx="1363092" cy="836580"/>
            </a:xfrm>
            <a:prstGeom prst="rect">
              <a:avLst/>
            </a:prstGeom>
          </p:spPr>
        </p:pic>
      </p:grpSp>
      <p:sp>
        <p:nvSpPr>
          <p:cNvPr id="117" name="Rectangle 116"/>
          <p:cNvSpPr/>
          <p:nvPr/>
        </p:nvSpPr>
        <p:spPr>
          <a:xfrm>
            <a:off x="3764686" y="2152958"/>
            <a:ext cx="2981992" cy="63784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sz="1600" u="sng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A Time Graph to Show the Height</a:t>
            </a:r>
            <a:br>
              <a:rPr lang="en-GB" altLang="en-US" sz="1600" u="sng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</a:br>
            <a:r>
              <a:rPr lang="en-GB" altLang="en-US" sz="1600" u="sng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of Bean Plants over Two Weeks</a:t>
            </a:r>
          </a:p>
        </p:txBody>
      </p:sp>
      <p:grpSp>
        <p:nvGrpSpPr>
          <p:cNvPr id="112" name="Group 111"/>
          <p:cNvGrpSpPr/>
          <p:nvPr/>
        </p:nvGrpSpPr>
        <p:grpSpPr>
          <a:xfrm>
            <a:off x="3333848" y="2630363"/>
            <a:ext cx="646224" cy="3047502"/>
            <a:chOff x="3333848" y="2630363"/>
            <a:chExt cx="646224" cy="3047502"/>
          </a:xfrm>
        </p:grpSpPr>
        <p:sp>
          <p:nvSpPr>
            <p:cNvPr id="245" name="Rectangle 244"/>
            <p:cNvSpPr/>
            <p:nvPr/>
          </p:nvSpPr>
          <p:spPr>
            <a:xfrm rot="16200000">
              <a:off x="2492994" y="3955387"/>
              <a:ext cx="2073335" cy="3916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sz="1600" dirty="0">
                  <a:latin typeface="Kalam" panose="02000000000000000000" pitchFamily="2" charset="0"/>
                  <a:cs typeface="Kalam" panose="02000000000000000000" pitchFamily="2" charset="0"/>
                  <a:sym typeface="Sassoon Infant Rg" pitchFamily="2" charset="0"/>
                </a:rPr>
                <a:t>Height in cm</a:t>
              </a:r>
            </a:p>
          </p:txBody>
        </p:sp>
        <p:sp>
          <p:nvSpPr>
            <p:cNvPr id="246" name="Rectangle 245"/>
            <p:cNvSpPr/>
            <p:nvPr/>
          </p:nvSpPr>
          <p:spPr>
            <a:xfrm>
              <a:off x="3455766" y="2630363"/>
              <a:ext cx="396874" cy="3916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r"/>
              <a:r>
                <a:rPr lang="en-GB" altLang="en-US" sz="1600" dirty="0">
                  <a:latin typeface="Kalam" panose="02000000000000000000" pitchFamily="2" charset="0"/>
                  <a:cs typeface="Kalam" panose="02000000000000000000" pitchFamily="2" charset="0"/>
                  <a:sym typeface="Sassoon Infant Rg" pitchFamily="2" charset="0"/>
                </a:rPr>
                <a:t>10</a:t>
              </a:r>
            </a:p>
          </p:txBody>
        </p:sp>
        <p:sp>
          <p:nvSpPr>
            <p:cNvPr id="247" name="Rectangle 246"/>
            <p:cNvSpPr/>
            <p:nvPr/>
          </p:nvSpPr>
          <p:spPr>
            <a:xfrm>
              <a:off x="3430355" y="3161537"/>
              <a:ext cx="422285" cy="3916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r"/>
              <a:r>
                <a:rPr lang="en-GB" altLang="en-US" sz="1600" dirty="0">
                  <a:latin typeface="Kalam" panose="02000000000000000000" pitchFamily="2" charset="0"/>
                  <a:cs typeface="Kalam" panose="02000000000000000000" pitchFamily="2" charset="0"/>
                  <a:sym typeface="Sassoon Infant Rg" pitchFamily="2" charset="0"/>
                </a:rPr>
                <a:t>8</a:t>
              </a:r>
            </a:p>
          </p:txBody>
        </p:sp>
        <p:sp>
          <p:nvSpPr>
            <p:cNvPr id="248" name="Rectangle 247"/>
            <p:cNvSpPr/>
            <p:nvPr/>
          </p:nvSpPr>
          <p:spPr>
            <a:xfrm>
              <a:off x="3455766" y="3692711"/>
              <a:ext cx="396874" cy="3916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r"/>
              <a:r>
                <a:rPr lang="en-GB" altLang="en-US" sz="1600" dirty="0">
                  <a:latin typeface="Kalam" panose="02000000000000000000" pitchFamily="2" charset="0"/>
                  <a:cs typeface="Kalam" panose="02000000000000000000" pitchFamily="2" charset="0"/>
                  <a:sym typeface="Sassoon Infant Rg" pitchFamily="2" charset="0"/>
                </a:rPr>
                <a:t>6</a:t>
              </a: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3455766" y="4223885"/>
              <a:ext cx="396874" cy="3916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r"/>
              <a:r>
                <a:rPr lang="en-GB" altLang="en-US" sz="1600" dirty="0">
                  <a:latin typeface="Kalam" panose="02000000000000000000" pitchFamily="2" charset="0"/>
                  <a:cs typeface="Kalam" panose="02000000000000000000" pitchFamily="2" charset="0"/>
                  <a:sym typeface="Sassoon Infant Rg" pitchFamily="2" charset="0"/>
                </a:rPr>
                <a:t>4</a:t>
              </a:r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3455766" y="4755059"/>
              <a:ext cx="396874" cy="3916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r"/>
              <a:r>
                <a:rPr lang="en-GB" altLang="en-US" sz="1600" dirty="0">
                  <a:latin typeface="Kalam" panose="02000000000000000000" pitchFamily="2" charset="0"/>
                  <a:cs typeface="Kalam" panose="02000000000000000000" pitchFamily="2" charset="0"/>
                  <a:sym typeface="Sassoon Infant Rg" pitchFamily="2" charset="0"/>
                </a:rPr>
                <a:t>2</a:t>
              </a:r>
            </a:p>
          </p:txBody>
        </p:sp>
        <p:sp>
          <p:nvSpPr>
            <p:cNvPr id="251" name="Rectangle 250"/>
            <p:cNvSpPr/>
            <p:nvPr/>
          </p:nvSpPr>
          <p:spPr>
            <a:xfrm>
              <a:off x="3455766" y="5020646"/>
              <a:ext cx="396874" cy="3916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r"/>
              <a:r>
                <a:rPr lang="en-GB" altLang="en-US" sz="1600" dirty="0">
                  <a:latin typeface="Kalam" panose="02000000000000000000" pitchFamily="2" charset="0"/>
                  <a:cs typeface="Kalam" panose="02000000000000000000" pitchFamily="2" charset="0"/>
                  <a:sym typeface="Sassoon Infant Rg" pitchFamily="2" charset="0"/>
                </a:rPr>
                <a:t>1</a:t>
              </a:r>
            </a:p>
          </p:txBody>
        </p:sp>
        <p:cxnSp>
          <p:nvCxnSpPr>
            <p:cNvPr id="252" name="Straight Connector 251"/>
            <p:cNvCxnSpPr>
              <a:cxnSpLocks/>
            </p:cNvCxnSpPr>
            <p:nvPr/>
          </p:nvCxnSpPr>
          <p:spPr>
            <a:xfrm flipH="1">
              <a:off x="3886581" y="5212791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>
              <a:cxnSpLocks/>
            </p:cNvCxnSpPr>
            <p:nvPr/>
          </p:nvCxnSpPr>
          <p:spPr>
            <a:xfrm flipH="1">
              <a:off x="3886581" y="4947394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>
              <a:cxnSpLocks/>
            </p:cNvCxnSpPr>
            <p:nvPr/>
          </p:nvCxnSpPr>
          <p:spPr>
            <a:xfrm flipH="1">
              <a:off x="3886581" y="4414219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>
              <a:cxnSpLocks/>
            </p:cNvCxnSpPr>
            <p:nvPr/>
          </p:nvCxnSpPr>
          <p:spPr>
            <a:xfrm flipH="1">
              <a:off x="3886581" y="3883425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/>
            <p:cNvCxnSpPr>
              <a:cxnSpLocks/>
            </p:cNvCxnSpPr>
            <p:nvPr/>
          </p:nvCxnSpPr>
          <p:spPr>
            <a:xfrm flipH="1">
              <a:off x="3886581" y="3355012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>
              <a:cxnSpLocks/>
            </p:cNvCxnSpPr>
            <p:nvPr/>
          </p:nvCxnSpPr>
          <p:spPr>
            <a:xfrm flipH="1">
              <a:off x="3886581" y="2824218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8" name="Rectangle 257"/>
            <p:cNvSpPr/>
            <p:nvPr/>
          </p:nvSpPr>
          <p:spPr>
            <a:xfrm>
              <a:off x="3455766" y="5286237"/>
              <a:ext cx="396874" cy="3916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r"/>
              <a:r>
                <a:rPr lang="en-GB" altLang="en-US" sz="1600" dirty="0">
                  <a:latin typeface="Kalam" panose="02000000000000000000" pitchFamily="2" charset="0"/>
                  <a:cs typeface="Kalam" panose="02000000000000000000" pitchFamily="2" charset="0"/>
                  <a:sym typeface="Sassoon Infant Rg" pitchFamily="2" charset="0"/>
                </a:rPr>
                <a:t>0</a:t>
              </a:r>
            </a:p>
          </p:txBody>
        </p:sp>
        <p:sp>
          <p:nvSpPr>
            <p:cNvPr id="259" name="Rectangle 258"/>
            <p:cNvSpPr/>
            <p:nvPr/>
          </p:nvSpPr>
          <p:spPr>
            <a:xfrm>
              <a:off x="3430355" y="2895950"/>
              <a:ext cx="422285" cy="3916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r"/>
              <a:r>
                <a:rPr lang="en-GB" altLang="en-US" sz="1600" dirty="0">
                  <a:latin typeface="Kalam" panose="02000000000000000000" pitchFamily="2" charset="0"/>
                  <a:cs typeface="Kalam" panose="02000000000000000000" pitchFamily="2" charset="0"/>
                  <a:sym typeface="Sassoon Infant Rg" pitchFamily="2" charset="0"/>
                </a:rPr>
                <a:t>9</a:t>
              </a:r>
            </a:p>
          </p:txBody>
        </p:sp>
        <p:sp>
          <p:nvSpPr>
            <p:cNvPr id="260" name="Rectangle 259"/>
            <p:cNvSpPr/>
            <p:nvPr/>
          </p:nvSpPr>
          <p:spPr>
            <a:xfrm>
              <a:off x="3455766" y="3427124"/>
              <a:ext cx="396874" cy="3916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r"/>
              <a:r>
                <a:rPr lang="en-GB" altLang="en-US" sz="1600" dirty="0">
                  <a:latin typeface="Kalam" panose="02000000000000000000" pitchFamily="2" charset="0"/>
                  <a:cs typeface="Kalam" panose="02000000000000000000" pitchFamily="2" charset="0"/>
                  <a:sym typeface="Sassoon Infant Rg" pitchFamily="2" charset="0"/>
                </a:rPr>
                <a:t>7</a:t>
              </a:r>
            </a:p>
          </p:txBody>
        </p:sp>
        <p:sp>
          <p:nvSpPr>
            <p:cNvPr id="261" name="Rectangle 260"/>
            <p:cNvSpPr/>
            <p:nvPr/>
          </p:nvSpPr>
          <p:spPr>
            <a:xfrm>
              <a:off x="3455766" y="3958298"/>
              <a:ext cx="396874" cy="3916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r"/>
              <a:r>
                <a:rPr lang="en-GB" altLang="en-US" sz="1600" dirty="0">
                  <a:latin typeface="Kalam" panose="02000000000000000000" pitchFamily="2" charset="0"/>
                  <a:cs typeface="Kalam" panose="02000000000000000000" pitchFamily="2" charset="0"/>
                  <a:sym typeface="Sassoon Infant Rg" pitchFamily="2" charset="0"/>
                </a:rPr>
                <a:t>5</a:t>
              </a:r>
            </a:p>
          </p:txBody>
        </p:sp>
        <p:sp>
          <p:nvSpPr>
            <p:cNvPr id="262" name="Rectangle 261"/>
            <p:cNvSpPr/>
            <p:nvPr/>
          </p:nvSpPr>
          <p:spPr>
            <a:xfrm>
              <a:off x="3455766" y="4489472"/>
              <a:ext cx="396874" cy="3916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r"/>
              <a:r>
                <a:rPr lang="en-GB" altLang="en-US" sz="1600" dirty="0">
                  <a:latin typeface="Kalam" panose="02000000000000000000" pitchFamily="2" charset="0"/>
                  <a:cs typeface="Kalam" panose="02000000000000000000" pitchFamily="2" charset="0"/>
                  <a:sym typeface="Sassoon Infant Rg" pitchFamily="2" charset="0"/>
                </a:rPr>
                <a:t>3</a:t>
              </a:r>
            </a:p>
          </p:txBody>
        </p:sp>
        <p:cxnSp>
          <p:nvCxnSpPr>
            <p:cNvPr id="263" name="Straight Connector 262"/>
            <p:cNvCxnSpPr>
              <a:cxnSpLocks/>
            </p:cNvCxnSpPr>
            <p:nvPr/>
          </p:nvCxnSpPr>
          <p:spPr>
            <a:xfrm flipH="1">
              <a:off x="3886581" y="3087234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>
              <a:cxnSpLocks/>
            </p:cNvCxnSpPr>
            <p:nvPr/>
          </p:nvCxnSpPr>
          <p:spPr>
            <a:xfrm flipH="1">
              <a:off x="3886581" y="3618028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>
              <a:cxnSpLocks/>
            </p:cNvCxnSpPr>
            <p:nvPr/>
          </p:nvCxnSpPr>
          <p:spPr>
            <a:xfrm flipH="1">
              <a:off x="3886581" y="4151203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>
              <a:cxnSpLocks/>
            </p:cNvCxnSpPr>
            <p:nvPr/>
          </p:nvCxnSpPr>
          <p:spPr>
            <a:xfrm flipH="1">
              <a:off x="3886581" y="4681997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oup 110"/>
          <p:cNvGrpSpPr/>
          <p:nvPr/>
        </p:nvGrpSpPr>
        <p:grpSpPr>
          <a:xfrm>
            <a:off x="3885978" y="5474626"/>
            <a:ext cx="2860700" cy="613681"/>
            <a:chOff x="3885978" y="5474626"/>
            <a:chExt cx="2860700" cy="613681"/>
          </a:xfrm>
        </p:grpSpPr>
        <p:sp>
          <p:nvSpPr>
            <p:cNvPr id="268" name="Rectangle 267"/>
            <p:cNvSpPr/>
            <p:nvPr/>
          </p:nvSpPr>
          <p:spPr>
            <a:xfrm>
              <a:off x="4454863" y="5696679"/>
              <a:ext cx="1803229" cy="3916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sz="1600" dirty="0">
                  <a:latin typeface="Kalam" panose="02000000000000000000" pitchFamily="2" charset="0"/>
                  <a:cs typeface="Kalam" panose="02000000000000000000" pitchFamily="2" charset="0"/>
                  <a:sym typeface="Sassoon Infant Rg" pitchFamily="2" charset="0"/>
                </a:rPr>
                <a:t>Time in Days</a:t>
              </a:r>
            </a:p>
          </p:txBody>
        </p:sp>
        <p:sp>
          <p:nvSpPr>
            <p:cNvPr id="269" name="Rectangle 268"/>
            <p:cNvSpPr/>
            <p:nvPr/>
          </p:nvSpPr>
          <p:spPr>
            <a:xfrm>
              <a:off x="4090967" y="5474626"/>
              <a:ext cx="182387" cy="3916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sz="1600" dirty="0">
                  <a:latin typeface="Kalam" panose="02000000000000000000" pitchFamily="2" charset="0"/>
                  <a:cs typeface="Kalam" panose="02000000000000000000" pitchFamily="2" charset="0"/>
                  <a:sym typeface="Sassoon Infant Rg" pitchFamily="2" charset="0"/>
                </a:rPr>
                <a:t>2</a:t>
              </a:r>
            </a:p>
          </p:txBody>
        </p:sp>
        <p:sp>
          <p:nvSpPr>
            <p:cNvPr id="270" name="Rectangle 269"/>
            <p:cNvSpPr/>
            <p:nvPr/>
          </p:nvSpPr>
          <p:spPr>
            <a:xfrm>
              <a:off x="6550833" y="5474626"/>
              <a:ext cx="195845" cy="3916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sz="1600" dirty="0">
                  <a:latin typeface="Kalam" panose="02000000000000000000" pitchFamily="2" charset="0"/>
                  <a:cs typeface="Kalam" panose="02000000000000000000" pitchFamily="2" charset="0"/>
                  <a:sym typeface="Sassoon Infant Rg" pitchFamily="2" charset="0"/>
                </a:rPr>
                <a:t>14</a:t>
              </a:r>
            </a:p>
          </p:txBody>
        </p:sp>
        <p:cxnSp>
          <p:nvCxnSpPr>
            <p:cNvPr id="271" name="Straight Connector 270"/>
            <p:cNvCxnSpPr>
              <a:cxnSpLocks/>
            </p:cNvCxnSpPr>
            <p:nvPr/>
          </p:nvCxnSpPr>
          <p:spPr>
            <a:xfrm rot="5400000" flipH="1">
              <a:off x="4341679" y="5530368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/>
            <p:cNvCxnSpPr>
              <a:cxnSpLocks/>
            </p:cNvCxnSpPr>
            <p:nvPr/>
          </p:nvCxnSpPr>
          <p:spPr>
            <a:xfrm rot="5400000" flipH="1">
              <a:off x="4752649" y="5530368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>
              <a:cxnSpLocks/>
            </p:cNvCxnSpPr>
            <p:nvPr/>
          </p:nvCxnSpPr>
          <p:spPr>
            <a:xfrm rot="5400000" flipH="1">
              <a:off x="5163619" y="5530368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>
              <a:cxnSpLocks/>
            </p:cNvCxnSpPr>
            <p:nvPr/>
          </p:nvCxnSpPr>
          <p:spPr>
            <a:xfrm rot="5400000" flipH="1">
              <a:off x="5985559" y="5530368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>
              <a:cxnSpLocks/>
            </p:cNvCxnSpPr>
            <p:nvPr/>
          </p:nvCxnSpPr>
          <p:spPr>
            <a:xfrm rot="5400000" flipH="1">
              <a:off x="6191044" y="5530368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>
              <a:cxnSpLocks/>
            </p:cNvCxnSpPr>
            <p:nvPr/>
          </p:nvCxnSpPr>
          <p:spPr>
            <a:xfrm rot="5400000" flipH="1">
              <a:off x="6602013" y="5530368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7" name="Rectangle 276"/>
            <p:cNvSpPr/>
            <p:nvPr/>
          </p:nvSpPr>
          <p:spPr>
            <a:xfrm>
              <a:off x="3885978" y="5474626"/>
              <a:ext cx="182387" cy="3916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sz="1600" dirty="0">
                  <a:latin typeface="Kalam" panose="02000000000000000000" pitchFamily="2" charset="0"/>
                  <a:cs typeface="Kalam" panose="02000000000000000000" pitchFamily="2" charset="0"/>
                  <a:sym typeface="Sassoon Infant Rg" pitchFamily="2" charset="0"/>
                </a:rPr>
                <a:t>1</a:t>
              </a:r>
            </a:p>
          </p:txBody>
        </p:sp>
        <p:sp>
          <p:nvSpPr>
            <p:cNvPr id="278" name="Rectangle 277"/>
            <p:cNvSpPr/>
            <p:nvPr/>
          </p:nvSpPr>
          <p:spPr>
            <a:xfrm>
              <a:off x="4295956" y="5474626"/>
              <a:ext cx="182387" cy="3916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sz="1600" dirty="0">
                  <a:latin typeface="Kalam" panose="02000000000000000000" pitchFamily="2" charset="0"/>
                  <a:cs typeface="Kalam" panose="02000000000000000000" pitchFamily="2" charset="0"/>
                  <a:sym typeface="Sassoon Infant Rg" pitchFamily="2" charset="0"/>
                </a:rPr>
                <a:t>3</a:t>
              </a:r>
            </a:p>
          </p:txBody>
        </p:sp>
        <p:sp>
          <p:nvSpPr>
            <p:cNvPr id="279" name="Rectangle 278"/>
            <p:cNvSpPr/>
            <p:nvPr/>
          </p:nvSpPr>
          <p:spPr>
            <a:xfrm>
              <a:off x="4500945" y="5474626"/>
              <a:ext cx="182387" cy="3916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sz="1600" dirty="0">
                  <a:latin typeface="Kalam" panose="02000000000000000000" pitchFamily="2" charset="0"/>
                  <a:cs typeface="Kalam" panose="02000000000000000000" pitchFamily="2" charset="0"/>
                  <a:sym typeface="Sassoon Infant Rg" pitchFamily="2" charset="0"/>
                </a:rPr>
                <a:t>4</a:t>
              </a:r>
            </a:p>
          </p:txBody>
        </p:sp>
        <p:sp>
          <p:nvSpPr>
            <p:cNvPr id="280" name="Rectangle 279"/>
            <p:cNvSpPr/>
            <p:nvPr/>
          </p:nvSpPr>
          <p:spPr>
            <a:xfrm>
              <a:off x="4705934" y="5474626"/>
              <a:ext cx="182387" cy="3916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sz="1600" dirty="0">
                  <a:latin typeface="Kalam" panose="02000000000000000000" pitchFamily="2" charset="0"/>
                  <a:cs typeface="Kalam" panose="02000000000000000000" pitchFamily="2" charset="0"/>
                  <a:sym typeface="Sassoon Infant Rg" pitchFamily="2" charset="0"/>
                </a:rPr>
                <a:t>5</a:t>
              </a:r>
            </a:p>
          </p:txBody>
        </p:sp>
        <p:sp>
          <p:nvSpPr>
            <p:cNvPr id="281" name="Rectangle 280"/>
            <p:cNvSpPr/>
            <p:nvPr/>
          </p:nvSpPr>
          <p:spPr>
            <a:xfrm>
              <a:off x="4910923" y="5474626"/>
              <a:ext cx="182387" cy="3916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sz="1600" dirty="0">
                  <a:latin typeface="Kalam" panose="02000000000000000000" pitchFamily="2" charset="0"/>
                  <a:cs typeface="Kalam" panose="02000000000000000000" pitchFamily="2" charset="0"/>
                  <a:sym typeface="Sassoon Infant Rg" pitchFamily="2" charset="0"/>
                </a:rPr>
                <a:t>6</a:t>
              </a:r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5115912" y="5474626"/>
              <a:ext cx="182387" cy="3916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sz="1600" dirty="0">
                  <a:latin typeface="Kalam" panose="02000000000000000000" pitchFamily="2" charset="0"/>
                  <a:cs typeface="Kalam" panose="02000000000000000000" pitchFamily="2" charset="0"/>
                  <a:sym typeface="Sassoon Infant Rg" pitchFamily="2" charset="0"/>
                </a:rPr>
                <a:t>7</a:t>
              </a:r>
            </a:p>
          </p:txBody>
        </p:sp>
        <p:sp>
          <p:nvSpPr>
            <p:cNvPr id="283" name="Rectangle 282"/>
            <p:cNvSpPr/>
            <p:nvPr/>
          </p:nvSpPr>
          <p:spPr>
            <a:xfrm>
              <a:off x="5320901" y="5474626"/>
              <a:ext cx="182387" cy="3916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sz="1600" dirty="0">
                  <a:latin typeface="Kalam" panose="02000000000000000000" pitchFamily="2" charset="0"/>
                  <a:cs typeface="Kalam" panose="02000000000000000000" pitchFamily="2" charset="0"/>
                  <a:sym typeface="Sassoon Infant Rg" pitchFamily="2" charset="0"/>
                </a:rPr>
                <a:t>8</a:t>
              </a:r>
            </a:p>
          </p:txBody>
        </p:sp>
        <p:sp>
          <p:nvSpPr>
            <p:cNvPr id="284" name="Rectangle 283"/>
            <p:cNvSpPr/>
            <p:nvPr/>
          </p:nvSpPr>
          <p:spPr>
            <a:xfrm>
              <a:off x="5525890" y="5474626"/>
              <a:ext cx="182387" cy="3916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sz="1600" dirty="0">
                  <a:latin typeface="Kalam" panose="02000000000000000000" pitchFamily="2" charset="0"/>
                  <a:cs typeface="Kalam" panose="02000000000000000000" pitchFamily="2" charset="0"/>
                  <a:sym typeface="Sassoon Infant Rg" pitchFamily="2" charset="0"/>
                </a:rPr>
                <a:t>9</a:t>
              </a:r>
            </a:p>
          </p:txBody>
        </p:sp>
        <p:sp>
          <p:nvSpPr>
            <p:cNvPr id="285" name="Rectangle 284"/>
            <p:cNvSpPr/>
            <p:nvPr/>
          </p:nvSpPr>
          <p:spPr>
            <a:xfrm>
              <a:off x="5730879" y="5474626"/>
              <a:ext cx="182387" cy="3916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sz="1600" dirty="0">
                  <a:latin typeface="Kalam" panose="02000000000000000000" pitchFamily="2" charset="0"/>
                  <a:cs typeface="Kalam" panose="02000000000000000000" pitchFamily="2" charset="0"/>
                  <a:sym typeface="Sassoon Infant Rg" pitchFamily="2" charset="0"/>
                </a:rPr>
                <a:t>10</a:t>
              </a:r>
            </a:p>
          </p:txBody>
        </p:sp>
        <p:sp>
          <p:nvSpPr>
            <p:cNvPr id="286" name="Rectangle 285"/>
            <p:cNvSpPr/>
            <p:nvPr/>
          </p:nvSpPr>
          <p:spPr>
            <a:xfrm>
              <a:off x="5935868" y="5474626"/>
              <a:ext cx="182387" cy="3916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sz="1600" dirty="0">
                  <a:latin typeface="Kalam" panose="02000000000000000000" pitchFamily="2" charset="0"/>
                  <a:cs typeface="Kalam" panose="02000000000000000000" pitchFamily="2" charset="0"/>
                  <a:sym typeface="Sassoon Infant Rg" pitchFamily="2" charset="0"/>
                </a:rPr>
                <a:t>11</a:t>
              </a:r>
            </a:p>
          </p:txBody>
        </p:sp>
        <p:sp>
          <p:nvSpPr>
            <p:cNvPr id="287" name="Rectangle 286"/>
            <p:cNvSpPr/>
            <p:nvPr/>
          </p:nvSpPr>
          <p:spPr>
            <a:xfrm>
              <a:off x="6140857" y="5474626"/>
              <a:ext cx="182387" cy="3916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sz="1600" dirty="0">
                  <a:latin typeface="Kalam" panose="02000000000000000000" pitchFamily="2" charset="0"/>
                  <a:cs typeface="Kalam" panose="02000000000000000000" pitchFamily="2" charset="0"/>
                  <a:sym typeface="Sassoon Infant Rg" pitchFamily="2" charset="0"/>
                </a:rPr>
                <a:t>12</a:t>
              </a:r>
            </a:p>
          </p:txBody>
        </p:sp>
        <p:sp>
          <p:nvSpPr>
            <p:cNvPr id="288" name="Rectangle 287"/>
            <p:cNvSpPr/>
            <p:nvPr/>
          </p:nvSpPr>
          <p:spPr>
            <a:xfrm>
              <a:off x="6345846" y="5474626"/>
              <a:ext cx="182387" cy="3916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sz="1600" dirty="0">
                  <a:latin typeface="Kalam" panose="02000000000000000000" pitchFamily="2" charset="0"/>
                  <a:cs typeface="Kalam" panose="02000000000000000000" pitchFamily="2" charset="0"/>
                  <a:sym typeface="Sassoon Infant Rg" pitchFamily="2" charset="0"/>
                </a:rPr>
                <a:t>13</a:t>
              </a:r>
            </a:p>
          </p:txBody>
        </p:sp>
        <p:cxnSp>
          <p:nvCxnSpPr>
            <p:cNvPr id="289" name="Straight Connector 288"/>
            <p:cNvCxnSpPr>
              <a:cxnSpLocks/>
            </p:cNvCxnSpPr>
            <p:nvPr/>
          </p:nvCxnSpPr>
          <p:spPr>
            <a:xfrm rot="5400000" flipH="1">
              <a:off x="4136194" y="5530368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>
              <a:cxnSpLocks/>
            </p:cNvCxnSpPr>
            <p:nvPr/>
          </p:nvCxnSpPr>
          <p:spPr>
            <a:xfrm rot="5400000" flipH="1">
              <a:off x="4547164" y="5530368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/>
            <p:cNvCxnSpPr>
              <a:cxnSpLocks/>
            </p:cNvCxnSpPr>
            <p:nvPr/>
          </p:nvCxnSpPr>
          <p:spPr>
            <a:xfrm rot="5400000" flipH="1">
              <a:off x="4958134" y="5530368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>
              <a:cxnSpLocks/>
            </p:cNvCxnSpPr>
            <p:nvPr/>
          </p:nvCxnSpPr>
          <p:spPr>
            <a:xfrm rot="5400000" flipH="1">
              <a:off x="5369104" y="5530368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/>
            <p:cNvCxnSpPr>
              <a:cxnSpLocks/>
            </p:cNvCxnSpPr>
            <p:nvPr/>
          </p:nvCxnSpPr>
          <p:spPr>
            <a:xfrm rot="5400000" flipH="1">
              <a:off x="5574589" y="5530368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>
              <a:cxnSpLocks/>
            </p:cNvCxnSpPr>
            <p:nvPr/>
          </p:nvCxnSpPr>
          <p:spPr>
            <a:xfrm rot="5400000" flipH="1">
              <a:off x="5780074" y="5530368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/>
            <p:cNvCxnSpPr>
              <a:cxnSpLocks/>
            </p:cNvCxnSpPr>
            <p:nvPr/>
          </p:nvCxnSpPr>
          <p:spPr>
            <a:xfrm rot="5400000" flipH="1">
              <a:off x="6396529" y="5530368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0" name="Rectangle 329"/>
          <p:cNvSpPr/>
          <p:nvPr/>
        </p:nvSpPr>
        <p:spPr>
          <a:xfrm>
            <a:off x="755650" y="1412748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A time graph has a </a:t>
            </a:r>
            <a:r>
              <a:rPr lang="en-GB" altLang="en-US" b="1" dirty="0">
                <a:latin typeface="Twinkl" pitchFamily="50" charset="0"/>
                <a:sym typeface="Sassoon Infant Rg" pitchFamily="2" charset="0"/>
              </a:rPr>
              <a:t>horizontal</a:t>
            </a: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 axis and a </a:t>
            </a:r>
            <a:r>
              <a:rPr lang="en-GB" altLang="en-US" b="1" dirty="0">
                <a:latin typeface="Twinkl" pitchFamily="50" charset="0"/>
                <a:sym typeface="Sassoon Infant Rg" pitchFamily="2" charset="0"/>
              </a:rPr>
              <a:t>vertical</a:t>
            </a: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 axis.</a:t>
            </a:r>
          </a:p>
        </p:txBody>
      </p:sp>
      <p:sp>
        <p:nvSpPr>
          <p:cNvPr id="331" name="Rectangle 330"/>
          <p:cNvSpPr/>
          <p:nvPr/>
        </p:nvSpPr>
        <p:spPr>
          <a:xfrm>
            <a:off x="755650" y="1274248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Time is shown along the horizontal axis. Depending on the data,</a:t>
            </a:r>
            <a:br>
              <a:rPr lang="en-GB" altLang="en-US" dirty="0">
                <a:latin typeface="Twinkl" pitchFamily="50" charset="0"/>
                <a:sym typeface="Sassoon Infant Rg" pitchFamily="2" charset="0"/>
              </a:rPr>
            </a:b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this could be seconds, minutes, hours, days, weeks or months.</a:t>
            </a:r>
          </a:p>
        </p:txBody>
      </p:sp>
      <p:sp>
        <p:nvSpPr>
          <p:cNvPr id="332" name="Rectangle 331"/>
          <p:cNvSpPr/>
          <p:nvPr/>
        </p:nvSpPr>
        <p:spPr>
          <a:xfrm>
            <a:off x="755650" y="1274248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The measured continuous data is marked on the vertical axis.</a:t>
            </a:r>
            <a:br>
              <a:rPr lang="en-GB" altLang="en-US" dirty="0">
                <a:latin typeface="Twinkl" pitchFamily="50" charset="0"/>
                <a:sym typeface="Sassoon Infant Rg" pitchFamily="2" charset="0"/>
              </a:rPr>
            </a:b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The scale of this number line is chosen based on the data range.</a:t>
            </a:r>
          </a:p>
        </p:txBody>
      </p:sp>
      <p:sp>
        <p:nvSpPr>
          <p:cNvPr id="333" name="Rectangle 332"/>
          <p:cNvSpPr/>
          <p:nvPr/>
        </p:nvSpPr>
        <p:spPr>
          <a:xfrm>
            <a:off x="755650" y="1274248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A time graph must always have an underlined title explaining</a:t>
            </a:r>
            <a:br>
              <a:rPr lang="en-GB" altLang="en-US" dirty="0">
                <a:latin typeface="Twinkl" pitchFamily="50" charset="0"/>
                <a:sym typeface="Sassoon Infant Rg" pitchFamily="2" charset="0"/>
              </a:rPr>
            </a:b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what it shows and each axis must have a label explaining what it shows.</a:t>
            </a:r>
          </a:p>
        </p:txBody>
      </p:sp>
      <p:sp>
        <p:nvSpPr>
          <p:cNvPr id="334" name="Rectangle 333"/>
          <p:cNvSpPr/>
          <p:nvPr/>
        </p:nvSpPr>
        <p:spPr>
          <a:xfrm>
            <a:off x="755650" y="1412748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The data is plotted on to the time graph and joined with straight lines. </a:t>
            </a:r>
          </a:p>
        </p:txBody>
      </p:sp>
      <p:sp>
        <p:nvSpPr>
          <p:cNvPr id="335" name="Rectangle 334"/>
          <p:cNvSpPr/>
          <p:nvPr/>
        </p:nvSpPr>
        <p:spPr>
          <a:xfrm>
            <a:off x="755650" y="1274248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The continuous line created can be used to show the</a:t>
            </a:r>
            <a:br>
              <a:rPr lang="en-GB" altLang="en-US" dirty="0">
                <a:latin typeface="Twinkl" pitchFamily="50" charset="0"/>
                <a:sym typeface="Sassoon Infant Rg" pitchFamily="2" charset="0"/>
              </a:rPr>
            </a:b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height of the bean plant at any time during the two weeks.</a:t>
            </a:r>
          </a:p>
        </p:txBody>
      </p:sp>
      <p:grpSp>
        <p:nvGrpSpPr>
          <p:cNvPr id="110" name="Group 109"/>
          <p:cNvGrpSpPr/>
          <p:nvPr/>
        </p:nvGrpSpPr>
        <p:grpSpPr>
          <a:xfrm>
            <a:off x="3882570" y="2819297"/>
            <a:ext cx="2771752" cy="2760406"/>
            <a:chOff x="3882570" y="2819297"/>
            <a:chExt cx="2771752" cy="2760406"/>
          </a:xfrm>
        </p:grpSpPr>
        <p:cxnSp>
          <p:nvCxnSpPr>
            <p:cNvPr id="234" name="Straight Connector 233"/>
            <p:cNvCxnSpPr>
              <a:cxnSpLocks/>
            </p:cNvCxnSpPr>
            <p:nvPr/>
          </p:nvCxnSpPr>
          <p:spPr>
            <a:xfrm flipH="1">
              <a:off x="3977455" y="5425103"/>
              <a:ext cx="267269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/>
            <p:cNvCxnSpPr>
              <a:cxnSpLocks/>
            </p:cNvCxnSpPr>
            <p:nvPr/>
          </p:nvCxnSpPr>
          <p:spPr>
            <a:xfrm flipH="1">
              <a:off x="3977455" y="5318947"/>
              <a:ext cx="267269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>
              <a:cxnSpLocks/>
            </p:cNvCxnSpPr>
            <p:nvPr/>
          </p:nvCxnSpPr>
          <p:spPr>
            <a:xfrm flipH="1">
              <a:off x="3976061" y="5212800"/>
              <a:ext cx="267269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>
              <a:cxnSpLocks/>
            </p:cNvCxnSpPr>
            <p:nvPr/>
          </p:nvCxnSpPr>
          <p:spPr>
            <a:xfrm flipH="1">
              <a:off x="3977455" y="5265869"/>
              <a:ext cx="267269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>
              <a:cxnSpLocks/>
            </p:cNvCxnSpPr>
            <p:nvPr/>
          </p:nvCxnSpPr>
          <p:spPr>
            <a:xfrm flipH="1">
              <a:off x="3977455" y="5372025"/>
              <a:ext cx="267269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>
              <a:cxnSpLocks/>
            </p:cNvCxnSpPr>
            <p:nvPr/>
          </p:nvCxnSpPr>
          <p:spPr>
            <a:xfrm flipH="1">
              <a:off x="3977455" y="5159331"/>
              <a:ext cx="267269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>
              <a:cxnSpLocks/>
            </p:cNvCxnSpPr>
            <p:nvPr/>
          </p:nvCxnSpPr>
          <p:spPr>
            <a:xfrm flipH="1">
              <a:off x="3977455" y="5053175"/>
              <a:ext cx="267269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>
              <a:cxnSpLocks/>
            </p:cNvCxnSpPr>
            <p:nvPr/>
          </p:nvCxnSpPr>
          <p:spPr>
            <a:xfrm flipH="1">
              <a:off x="3976061" y="4947028"/>
              <a:ext cx="267269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>
              <a:cxnSpLocks/>
            </p:cNvCxnSpPr>
            <p:nvPr/>
          </p:nvCxnSpPr>
          <p:spPr>
            <a:xfrm flipH="1">
              <a:off x="3977455" y="5000097"/>
              <a:ext cx="267269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>
              <a:cxnSpLocks/>
            </p:cNvCxnSpPr>
            <p:nvPr/>
          </p:nvCxnSpPr>
          <p:spPr>
            <a:xfrm flipH="1">
              <a:off x="3977455" y="5106253"/>
              <a:ext cx="267269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>
              <a:cxnSpLocks/>
            </p:cNvCxnSpPr>
            <p:nvPr/>
          </p:nvCxnSpPr>
          <p:spPr>
            <a:xfrm flipH="1">
              <a:off x="3977455" y="4893555"/>
              <a:ext cx="267269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>
              <a:cxnSpLocks/>
            </p:cNvCxnSpPr>
            <p:nvPr/>
          </p:nvCxnSpPr>
          <p:spPr>
            <a:xfrm flipH="1">
              <a:off x="3977455" y="4787399"/>
              <a:ext cx="267269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>
              <a:cxnSpLocks/>
            </p:cNvCxnSpPr>
            <p:nvPr/>
          </p:nvCxnSpPr>
          <p:spPr>
            <a:xfrm flipH="1">
              <a:off x="3976061" y="4681252"/>
              <a:ext cx="267269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>
              <a:cxnSpLocks/>
            </p:cNvCxnSpPr>
            <p:nvPr/>
          </p:nvCxnSpPr>
          <p:spPr>
            <a:xfrm flipH="1">
              <a:off x="3977455" y="4734321"/>
              <a:ext cx="267269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>
              <a:cxnSpLocks/>
            </p:cNvCxnSpPr>
            <p:nvPr/>
          </p:nvCxnSpPr>
          <p:spPr>
            <a:xfrm flipH="1">
              <a:off x="3977455" y="4840477"/>
              <a:ext cx="267269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/>
            <p:cNvCxnSpPr>
              <a:cxnSpLocks/>
            </p:cNvCxnSpPr>
            <p:nvPr/>
          </p:nvCxnSpPr>
          <p:spPr>
            <a:xfrm flipH="1">
              <a:off x="3977455" y="4627779"/>
              <a:ext cx="267269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>
              <a:cxnSpLocks/>
            </p:cNvCxnSpPr>
            <p:nvPr/>
          </p:nvCxnSpPr>
          <p:spPr>
            <a:xfrm flipH="1">
              <a:off x="3977455" y="4521623"/>
              <a:ext cx="267269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/>
            <p:cNvCxnSpPr>
              <a:cxnSpLocks/>
            </p:cNvCxnSpPr>
            <p:nvPr/>
          </p:nvCxnSpPr>
          <p:spPr>
            <a:xfrm flipH="1">
              <a:off x="3976061" y="4415476"/>
              <a:ext cx="267269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>
              <a:cxnSpLocks/>
            </p:cNvCxnSpPr>
            <p:nvPr/>
          </p:nvCxnSpPr>
          <p:spPr>
            <a:xfrm flipH="1">
              <a:off x="3977455" y="4468545"/>
              <a:ext cx="267269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>
              <a:cxnSpLocks/>
            </p:cNvCxnSpPr>
            <p:nvPr/>
          </p:nvCxnSpPr>
          <p:spPr>
            <a:xfrm flipH="1">
              <a:off x="3977455" y="4574701"/>
              <a:ext cx="267269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/>
            <p:cNvCxnSpPr>
              <a:cxnSpLocks/>
            </p:cNvCxnSpPr>
            <p:nvPr/>
          </p:nvCxnSpPr>
          <p:spPr>
            <a:xfrm flipH="1">
              <a:off x="3977455" y="4362003"/>
              <a:ext cx="267269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>
              <a:cxnSpLocks/>
            </p:cNvCxnSpPr>
            <p:nvPr/>
          </p:nvCxnSpPr>
          <p:spPr>
            <a:xfrm flipH="1">
              <a:off x="3977455" y="4255847"/>
              <a:ext cx="267269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>
              <a:cxnSpLocks/>
            </p:cNvCxnSpPr>
            <p:nvPr/>
          </p:nvCxnSpPr>
          <p:spPr>
            <a:xfrm flipH="1">
              <a:off x="3976061" y="4149700"/>
              <a:ext cx="267269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/>
            <p:cNvCxnSpPr>
              <a:cxnSpLocks/>
            </p:cNvCxnSpPr>
            <p:nvPr/>
          </p:nvCxnSpPr>
          <p:spPr>
            <a:xfrm flipH="1">
              <a:off x="3977455" y="4202769"/>
              <a:ext cx="267269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>
              <a:cxnSpLocks/>
            </p:cNvCxnSpPr>
            <p:nvPr/>
          </p:nvCxnSpPr>
          <p:spPr>
            <a:xfrm flipH="1">
              <a:off x="3977455" y="4308925"/>
              <a:ext cx="267269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>
              <a:cxnSpLocks/>
            </p:cNvCxnSpPr>
            <p:nvPr/>
          </p:nvCxnSpPr>
          <p:spPr>
            <a:xfrm flipH="1">
              <a:off x="3977455" y="4096227"/>
              <a:ext cx="267269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>
              <a:cxnSpLocks/>
            </p:cNvCxnSpPr>
            <p:nvPr/>
          </p:nvCxnSpPr>
          <p:spPr>
            <a:xfrm flipH="1">
              <a:off x="3977455" y="3990071"/>
              <a:ext cx="267269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>
              <a:cxnSpLocks/>
            </p:cNvCxnSpPr>
            <p:nvPr/>
          </p:nvCxnSpPr>
          <p:spPr>
            <a:xfrm flipH="1">
              <a:off x="3976061" y="3883924"/>
              <a:ext cx="267269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>
              <a:cxnSpLocks/>
            </p:cNvCxnSpPr>
            <p:nvPr/>
          </p:nvCxnSpPr>
          <p:spPr>
            <a:xfrm flipH="1">
              <a:off x="3977455" y="3936993"/>
              <a:ext cx="267269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>
              <a:cxnSpLocks/>
            </p:cNvCxnSpPr>
            <p:nvPr/>
          </p:nvCxnSpPr>
          <p:spPr>
            <a:xfrm flipH="1">
              <a:off x="3977455" y="4043149"/>
              <a:ext cx="267269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>
              <a:cxnSpLocks/>
            </p:cNvCxnSpPr>
            <p:nvPr/>
          </p:nvCxnSpPr>
          <p:spPr>
            <a:xfrm flipH="1">
              <a:off x="3977455" y="3830451"/>
              <a:ext cx="267269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>
              <a:cxnSpLocks/>
            </p:cNvCxnSpPr>
            <p:nvPr/>
          </p:nvCxnSpPr>
          <p:spPr>
            <a:xfrm flipH="1">
              <a:off x="3977455" y="3724295"/>
              <a:ext cx="267269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>
              <a:cxnSpLocks/>
            </p:cNvCxnSpPr>
            <p:nvPr/>
          </p:nvCxnSpPr>
          <p:spPr>
            <a:xfrm flipH="1">
              <a:off x="3976061" y="3618148"/>
              <a:ext cx="267269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>
              <a:cxnSpLocks/>
            </p:cNvCxnSpPr>
            <p:nvPr/>
          </p:nvCxnSpPr>
          <p:spPr>
            <a:xfrm flipH="1">
              <a:off x="3977455" y="3671217"/>
              <a:ext cx="267269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>
              <a:cxnSpLocks/>
            </p:cNvCxnSpPr>
            <p:nvPr/>
          </p:nvCxnSpPr>
          <p:spPr>
            <a:xfrm flipH="1">
              <a:off x="3977455" y="3777373"/>
              <a:ext cx="267269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>
              <a:cxnSpLocks/>
            </p:cNvCxnSpPr>
            <p:nvPr/>
          </p:nvCxnSpPr>
          <p:spPr>
            <a:xfrm flipH="1">
              <a:off x="3977455" y="3564675"/>
              <a:ext cx="267269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>
              <a:cxnSpLocks/>
            </p:cNvCxnSpPr>
            <p:nvPr/>
          </p:nvCxnSpPr>
          <p:spPr>
            <a:xfrm flipH="1">
              <a:off x="3977455" y="3458519"/>
              <a:ext cx="267269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>
              <a:cxnSpLocks/>
            </p:cNvCxnSpPr>
            <p:nvPr/>
          </p:nvCxnSpPr>
          <p:spPr>
            <a:xfrm flipH="1">
              <a:off x="3976061" y="3352372"/>
              <a:ext cx="267269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>
              <a:cxnSpLocks/>
            </p:cNvCxnSpPr>
            <p:nvPr/>
          </p:nvCxnSpPr>
          <p:spPr>
            <a:xfrm flipH="1">
              <a:off x="3977455" y="3405441"/>
              <a:ext cx="267269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>
              <a:cxnSpLocks/>
            </p:cNvCxnSpPr>
            <p:nvPr/>
          </p:nvCxnSpPr>
          <p:spPr>
            <a:xfrm flipH="1">
              <a:off x="3977455" y="3511597"/>
              <a:ext cx="267269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>
              <a:cxnSpLocks/>
            </p:cNvCxnSpPr>
            <p:nvPr/>
          </p:nvCxnSpPr>
          <p:spPr>
            <a:xfrm flipH="1">
              <a:off x="3977455" y="3298899"/>
              <a:ext cx="267269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>
              <a:cxnSpLocks/>
            </p:cNvCxnSpPr>
            <p:nvPr/>
          </p:nvCxnSpPr>
          <p:spPr>
            <a:xfrm flipH="1">
              <a:off x="3977455" y="3192743"/>
              <a:ext cx="267269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>
              <a:cxnSpLocks/>
            </p:cNvCxnSpPr>
            <p:nvPr/>
          </p:nvCxnSpPr>
          <p:spPr>
            <a:xfrm flipH="1">
              <a:off x="3976061" y="3086596"/>
              <a:ext cx="267269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>
              <a:cxnSpLocks/>
            </p:cNvCxnSpPr>
            <p:nvPr/>
          </p:nvCxnSpPr>
          <p:spPr>
            <a:xfrm flipH="1">
              <a:off x="3977455" y="3139665"/>
              <a:ext cx="267269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>
              <a:cxnSpLocks/>
            </p:cNvCxnSpPr>
            <p:nvPr/>
          </p:nvCxnSpPr>
          <p:spPr>
            <a:xfrm flipH="1">
              <a:off x="3977455" y="3245821"/>
              <a:ext cx="267269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>
              <a:cxnSpLocks/>
            </p:cNvCxnSpPr>
            <p:nvPr/>
          </p:nvCxnSpPr>
          <p:spPr>
            <a:xfrm flipH="1">
              <a:off x="3977455" y="3033123"/>
              <a:ext cx="267269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>
              <a:cxnSpLocks/>
            </p:cNvCxnSpPr>
            <p:nvPr/>
          </p:nvCxnSpPr>
          <p:spPr>
            <a:xfrm flipH="1">
              <a:off x="3977455" y="2926967"/>
              <a:ext cx="267269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>
              <a:cxnSpLocks/>
            </p:cNvCxnSpPr>
            <p:nvPr/>
          </p:nvCxnSpPr>
          <p:spPr>
            <a:xfrm flipH="1">
              <a:off x="3976061" y="2820820"/>
              <a:ext cx="267269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>
              <a:cxnSpLocks/>
            </p:cNvCxnSpPr>
            <p:nvPr/>
          </p:nvCxnSpPr>
          <p:spPr>
            <a:xfrm flipH="1">
              <a:off x="3977455" y="2873889"/>
              <a:ext cx="267269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>
              <a:cxnSpLocks/>
            </p:cNvCxnSpPr>
            <p:nvPr/>
          </p:nvCxnSpPr>
          <p:spPr>
            <a:xfrm flipH="1">
              <a:off x="3977455" y="2980045"/>
              <a:ext cx="267269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>
              <a:cxnSpLocks/>
            </p:cNvCxnSpPr>
            <p:nvPr/>
          </p:nvCxnSpPr>
          <p:spPr>
            <a:xfrm>
              <a:off x="3977455" y="2819297"/>
              <a:ext cx="0" cy="276040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>
              <a:cxnSpLocks/>
            </p:cNvCxnSpPr>
            <p:nvPr/>
          </p:nvCxnSpPr>
          <p:spPr>
            <a:xfrm flipH="1">
              <a:off x="3882570" y="5478184"/>
              <a:ext cx="277175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>
              <a:cxnSpLocks/>
            </p:cNvCxnSpPr>
            <p:nvPr/>
          </p:nvCxnSpPr>
          <p:spPr>
            <a:xfrm rot="16200000" flipH="1">
              <a:off x="5321776" y="4151201"/>
              <a:ext cx="265396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>
              <a:cxnSpLocks/>
            </p:cNvCxnSpPr>
            <p:nvPr/>
          </p:nvCxnSpPr>
          <p:spPr>
            <a:xfrm rot="16200000" flipH="1">
              <a:off x="5116292" y="4151201"/>
              <a:ext cx="265396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>
              <a:cxnSpLocks/>
            </p:cNvCxnSpPr>
            <p:nvPr/>
          </p:nvCxnSpPr>
          <p:spPr>
            <a:xfrm rot="16200000" flipH="1">
              <a:off x="4910807" y="4151201"/>
              <a:ext cx="265396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>
              <a:cxnSpLocks/>
            </p:cNvCxnSpPr>
            <p:nvPr/>
          </p:nvCxnSpPr>
          <p:spPr>
            <a:xfrm rot="16200000" flipH="1">
              <a:off x="4705322" y="4151201"/>
              <a:ext cx="265396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>
              <a:cxnSpLocks/>
            </p:cNvCxnSpPr>
            <p:nvPr/>
          </p:nvCxnSpPr>
          <p:spPr>
            <a:xfrm rot="16200000" flipH="1">
              <a:off x="4499837" y="4151201"/>
              <a:ext cx="265396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>
              <a:cxnSpLocks/>
            </p:cNvCxnSpPr>
            <p:nvPr/>
          </p:nvCxnSpPr>
          <p:spPr>
            <a:xfrm rot="16200000" flipH="1">
              <a:off x="4294352" y="4151201"/>
              <a:ext cx="265396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>
              <a:cxnSpLocks/>
            </p:cNvCxnSpPr>
            <p:nvPr/>
          </p:nvCxnSpPr>
          <p:spPr>
            <a:xfrm rot="16200000" flipH="1">
              <a:off x="4088867" y="4151201"/>
              <a:ext cx="265396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>
              <a:cxnSpLocks/>
            </p:cNvCxnSpPr>
            <p:nvPr/>
          </p:nvCxnSpPr>
          <p:spPr>
            <a:xfrm rot="16200000" flipH="1">
              <a:off x="3883382" y="4151201"/>
              <a:ext cx="265396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>
              <a:cxnSpLocks/>
            </p:cNvCxnSpPr>
            <p:nvPr/>
          </p:nvCxnSpPr>
          <p:spPr>
            <a:xfrm rot="16200000" flipH="1">
              <a:off x="3677897" y="4151201"/>
              <a:ext cx="265396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>
              <a:cxnSpLocks/>
            </p:cNvCxnSpPr>
            <p:nvPr/>
          </p:nvCxnSpPr>
          <p:spPr>
            <a:xfrm rot="16200000" flipH="1">
              <a:off x="3472412" y="4151201"/>
              <a:ext cx="265396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>
              <a:cxnSpLocks/>
            </p:cNvCxnSpPr>
            <p:nvPr/>
          </p:nvCxnSpPr>
          <p:spPr>
            <a:xfrm rot="16200000" flipH="1">
              <a:off x="3266927" y="4151201"/>
              <a:ext cx="265396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>
              <a:cxnSpLocks/>
            </p:cNvCxnSpPr>
            <p:nvPr/>
          </p:nvCxnSpPr>
          <p:spPr>
            <a:xfrm rot="16200000" flipH="1">
              <a:off x="3061442" y="4151201"/>
              <a:ext cx="265396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>
              <a:cxnSpLocks/>
            </p:cNvCxnSpPr>
            <p:nvPr/>
          </p:nvCxnSpPr>
          <p:spPr>
            <a:xfrm rot="16200000" flipH="1">
              <a:off x="2855957" y="4151201"/>
              <a:ext cx="265396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 108"/>
          <p:cNvGrpSpPr/>
          <p:nvPr/>
        </p:nvGrpSpPr>
        <p:grpSpPr>
          <a:xfrm>
            <a:off x="3952711" y="2797354"/>
            <a:ext cx="2718883" cy="2703686"/>
            <a:chOff x="3952711" y="2797354"/>
            <a:chExt cx="2718883" cy="2703686"/>
          </a:xfrm>
        </p:grpSpPr>
        <p:sp>
          <p:nvSpPr>
            <p:cNvPr id="303" name="Oval 302"/>
            <p:cNvSpPr/>
            <p:nvPr/>
          </p:nvSpPr>
          <p:spPr>
            <a:xfrm>
              <a:off x="3952711" y="5455321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4" name="Straight Connector 303"/>
            <p:cNvCxnSpPr>
              <a:cxnSpLocks/>
            </p:cNvCxnSpPr>
            <p:nvPr/>
          </p:nvCxnSpPr>
          <p:spPr>
            <a:xfrm flipV="1">
              <a:off x="3976688" y="5162550"/>
              <a:ext cx="207168" cy="31670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6" name="Oval 335"/>
            <p:cNvSpPr/>
            <p:nvPr/>
          </p:nvSpPr>
          <p:spPr>
            <a:xfrm>
              <a:off x="4163347" y="5138442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7" name="Oval 336"/>
            <p:cNvSpPr/>
            <p:nvPr/>
          </p:nvSpPr>
          <p:spPr>
            <a:xfrm>
              <a:off x="4366066" y="4975488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8" name="Oval 337"/>
            <p:cNvSpPr/>
            <p:nvPr/>
          </p:nvSpPr>
          <p:spPr>
            <a:xfrm>
              <a:off x="4572000" y="4980044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9" name="Oval 338"/>
            <p:cNvSpPr/>
            <p:nvPr/>
          </p:nvSpPr>
          <p:spPr>
            <a:xfrm>
              <a:off x="4778956" y="4816462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0" name="Oval 339"/>
            <p:cNvSpPr/>
            <p:nvPr/>
          </p:nvSpPr>
          <p:spPr>
            <a:xfrm>
              <a:off x="4983406" y="4712529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1" name="Oval 340"/>
            <p:cNvSpPr/>
            <p:nvPr/>
          </p:nvSpPr>
          <p:spPr>
            <a:xfrm>
              <a:off x="5188423" y="4231518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2" name="Oval 341"/>
            <p:cNvSpPr/>
            <p:nvPr/>
          </p:nvSpPr>
          <p:spPr>
            <a:xfrm>
              <a:off x="5391371" y="4127028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3" name="Oval 342"/>
            <p:cNvSpPr/>
            <p:nvPr/>
          </p:nvSpPr>
          <p:spPr>
            <a:xfrm>
              <a:off x="5597664" y="3917596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4" name="Oval 343"/>
            <p:cNvSpPr/>
            <p:nvPr/>
          </p:nvSpPr>
          <p:spPr>
            <a:xfrm>
              <a:off x="5803149" y="3754705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5" name="Oval 344"/>
            <p:cNvSpPr/>
            <p:nvPr/>
          </p:nvSpPr>
          <p:spPr>
            <a:xfrm>
              <a:off x="6008634" y="3489397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6" name="Oval 345"/>
            <p:cNvSpPr/>
            <p:nvPr/>
          </p:nvSpPr>
          <p:spPr>
            <a:xfrm>
              <a:off x="6217650" y="3227277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7" name="Oval 346"/>
            <p:cNvSpPr/>
            <p:nvPr/>
          </p:nvSpPr>
          <p:spPr>
            <a:xfrm>
              <a:off x="6419531" y="306413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8" name="Oval 347"/>
            <p:cNvSpPr/>
            <p:nvPr/>
          </p:nvSpPr>
          <p:spPr>
            <a:xfrm>
              <a:off x="6625875" y="2797354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49" name="Straight Connector 348"/>
            <p:cNvCxnSpPr>
              <a:cxnSpLocks/>
            </p:cNvCxnSpPr>
            <p:nvPr/>
          </p:nvCxnSpPr>
          <p:spPr>
            <a:xfrm flipV="1">
              <a:off x="4186238" y="5000625"/>
              <a:ext cx="202406" cy="16192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/>
            <p:cNvCxnSpPr>
              <a:cxnSpLocks/>
            </p:cNvCxnSpPr>
            <p:nvPr/>
          </p:nvCxnSpPr>
          <p:spPr>
            <a:xfrm>
              <a:off x="4388644" y="5000625"/>
              <a:ext cx="20716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/>
            <p:cNvCxnSpPr>
              <a:cxnSpLocks/>
            </p:cNvCxnSpPr>
            <p:nvPr/>
          </p:nvCxnSpPr>
          <p:spPr>
            <a:xfrm flipV="1">
              <a:off x="4595813" y="4841081"/>
              <a:ext cx="204787" cy="16192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/>
            <p:cNvCxnSpPr>
              <a:cxnSpLocks/>
            </p:cNvCxnSpPr>
            <p:nvPr/>
          </p:nvCxnSpPr>
          <p:spPr>
            <a:xfrm flipV="1">
              <a:off x="4800600" y="4733925"/>
              <a:ext cx="204788" cy="10715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/>
            <p:cNvCxnSpPr>
              <a:cxnSpLocks/>
            </p:cNvCxnSpPr>
            <p:nvPr/>
          </p:nvCxnSpPr>
          <p:spPr>
            <a:xfrm flipV="1">
              <a:off x="5003549" y="4255129"/>
              <a:ext cx="208229" cy="47983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/>
            <p:cNvCxnSpPr>
              <a:cxnSpLocks/>
            </p:cNvCxnSpPr>
            <p:nvPr/>
          </p:nvCxnSpPr>
          <p:spPr>
            <a:xfrm flipV="1">
              <a:off x="5211778" y="4152900"/>
              <a:ext cx="203185" cy="1022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/>
            <p:cNvCxnSpPr>
              <a:cxnSpLocks/>
            </p:cNvCxnSpPr>
            <p:nvPr/>
          </p:nvCxnSpPr>
          <p:spPr>
            <a:xfrm flipV="1">
              <a:off x="5414963" y="3936206"/>
              <a:ext cx="207168" cy="21431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/>
            <p:cNvCxnSpPr>
              <a:cxnSpLocks/>
            </p:cNvCxnSpPr>
            <p:nvPr/>
          </p:nvCxnSpPr>
          <p:spPr>
            <a:xfrm flipV="1">
              <a:off x="5622131" y="3779044"/>
              <a:ext cx="204788" cy="1595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/>
            <p:cNvCxnSpPr>
              <a:cxnSpLocks/>
            </p:cNvCxnSpPr>
            <p:nvPr/>
          </p:nvCxnSpPr>
          <p:spPr>
            <a:xfrm flipV="1">
              <a:off x="5826919" y="3512344"/>
              <a:ext cx="204787" cy="2643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/>
            <p:cNvCxnSpPr>
              <a:cxnSpLocks/>
            </p:cNvCxnSpPr>
            <p:nvPr/>
          </p:nvCxnSpPr>
          <p:spPr>
            <a:xfrm flipV="1">
              <a:off x="6031706" y="3245644"/>
              <a:ext cx="207169" cy="26670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/>
            <p:cNvCxnSpPr>
              <a:cxnSpLocks/>
            </p:cNvCxnSpPr>
            <p:nvPr/>
          </p:nvCxnSpPr>
          <p:spPr>
            <a:xfrm flipV="1">
              <a:off x="6238875" y="3086100"/>
              <a:ext cx="204788" cy="16192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/>
            <p:cNvCxnSpPr>
              <a:cxnSpLocks/>
            </p:cNvCxnSpPr>
            <p:nvPr/>
          </p:nvCxnSpPr>
          <p:spPr>
            <a:xfrm flipV="1">
              <a:off x="6443663" y="2821781"/>
              <a:ext cx="207168" cy="2643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44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7" grpId="0"/>
      <p:bldP spid="330" grpId="0"/>
      <p:bldP spid="330" grpId="1"/>
      <p:bldP spid="331" grpId="0"/>
      <p:bldP spid="331" grpId="1"/>
      <p:bldP spid="332" grpId="0"/>
      <p:bldP spid="332" grpId="1"/>
      <p:bldP spid="333" grpId="0"/>
      <p:bldP spid="333" grpId="1"/>
      <p:bldP spid="334" grpId="0"/>
      <p:bldP spid="334" grpId="1"/>
      <p:bldP spid="335" grpId="0"/>
    </p:bldLst>
  </p:timing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" id="{3FFF0595-56A2-4BAA-8945-9E1AE3AE943F}" vid="{2EAE8D29-B0EE-4A35-BF03-BC97A170F45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Presentation Template</Template>
  <TotalTime>1327</TotalTime>
  <Words>1309</Words>
  <Application>Microsoft Office PowerPoint</Application>
  <PresentationFormat>On-screen Show (4:3)</PresentationFormat>
  <Paragraphs>362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Sassoon Infant Md</vt:lpstr>
      <vt:lpstr>Times New Roman</vt:lpstr>
      <vt:lpstr>Arial</vt:lpstr>
      <vt:lpstr>Tuffy</vt:lpstr>
      <vt:lpstr>Sassoon Infant Rg</vt:lpstr>
      <vt:lpstr>Tuffy_TTF</vt:lpstr>
      <vt:lpstr>Twinkl SemiBold</vt:lpstr>
      <vt:lpstr>Kalam</vt:lpstr>
      <vt:lpstr>Twinkl</vt:lpstr>
      <vt:lpstr>1_Office Theme</vt:lpstr>
      <vt:lpstr>Maths</vt:lpstr>
      <vt:lpstr>Gardening Statistics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</dc:creator>
  <cp:lastModifiedBy>Emma Gradwell</cp:lastModifiedBy>
  <cp:revision>144</cp:revision>
  <dcterms:created xsi:type="dcterms:W3CDTF">2017-03-16T17:37:56Z</dcterms:created>
  <dcterms:modified xsi:type="dcterms:W3CDTF">2020-06-25T20:47:24Z</dcterms:modified>
</cp:coreProperties>
</file>