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2"/>
  </p:notesMasterIdLst>
  <p:handoutMasterIdLst>
    <p:handoutMasterId r:id="rId13"/>
  </p:handoutMasterIdLst>
  <p:sldIdLst>
    <p:sldId id="258" r:id="rId2"/>
    <p:sldId id="264" r:id="rId3"/>
    <p:sldId id="274" r:id="rId4"/>
    <p:sldId id="275" r:id="rId5"/>
    <p:sldId id="276" r:id="rId6"/>
    <p:sldId id="277" r:id="rId7"/>
    <p:sldId id="278" r:id="rId8"/>
    <p:sldId id="279" r:id="rId9"/>
    <p:sldId id="280" r:id="rId10"/>
    <p:sldId id="267" r:id="rId11"/>
  </p:sldIdLst>
  <p:sldSz cx="9144000" cy="6858000" type="screen4x3"/>
  <p:notesSz cx="6858000" cy="9144000"/>
  <p:embeddedFontLst>
    <p:embeddedFont>
      <p:font typeface="Calibri" panose="020F0502020204030204" pitchFamily="34" charset="0"/>
      <p:regular r:id="rId14"/>
      <p:bold r:id="rId15"/>
      <p:italic r:id="rId16"/>
      <p:boldItalic r:id="rId17"/>
    </p:embeddedFont>
    <p:embeddedFont>
      <p:font typeface="Twinkl" panose="020B0604020202020204" charset="0"/>
      <p:regular r:id="rId18"/>
      <p:bold r:id="rId19"/>
    </p:embeddedFont>
    <p:embeddedFont>
      <p:font typeface="Twinkl SemiBold" charset="0"/>
      <p:bold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375"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A0DB"/>
    <a:srgbClr val="FFFFFF"/>
    <a:srgbClr val="A4A3A4"/>
    <a:srgbClr val="ACDDFC"/>
    <a:srgbClr val="4DB1E3"/>
    <a:srgbClr val="DE1E5A"/>
    <a:srgbClr val="BC0105"/>
    <a:srgbClr val="80C1EB"/>
    <a:srgbClr val="4AA1D9"/>
    <a:srgbClr val="21A6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65" autoAdjust="0"/>
    <p:restoredTop sz="94660"/>
  </p:normalViewPr>
  <p:slideViewPr>
    <p:cSldViewPr snapToGrid="0" showGuides="1">
      <p:cViewPr varScale="1">
        <p:scale>
          <a:sx n="46" d="100"/>
          <a:sy n="46" d="100"/>
        </p:scale>
        <p:origin x="180" y="48"/>
      </p:cViewPr>
      <p:guideLst>
        <p:guide orient="horz" pos="2160"/>
        <p:guide pos="2880"/>
        <p:guide pos="340"/>
        <p:guide orient="horz" pos="3974"/>
        <p:guide pos="5375"/>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83" d="100"/>
          <a:sy n="83" d="100"/>
        </p:scale>
        <p:origin x="310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29/06/2020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29/06/2020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a:prstGeom prst="roundRect">
            <a:avLst>
              <a:gd name="adj" fmla="val 9641"/>
            </a:avLst>
          </a:prstGeo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3.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AC51151-8220-4175-8803-49F7FEB08752}"/>
              </a:ext>
            </a:extLst>
          </p:cNvPr>
          <p:cNvSpPr txBox="1"/>
          <p:nvPr/>
        </p:nvSpPr>
        <p:spPr>
          <a:xfrm>
            <a:off x="755650" y="2977856"/>
            <a:ext cx="5970465" cy="1380256"/>
          </a:xfrm>
          <a:prstGeom prst="roundRect">
            <a:avLst/>
          </a:prstGeom>
          <a:solidFill>
            <a:srgbClr val="18A0DB"/>
          </a:solidFill>
        </p:spPr>
        <p:txBody>
          <a:bodyPr wrap="square" rtlCol="0" anchor="ctr">
            <a:noAutofit/>
          </a:bodyPr>
          <a:lstStyle/>
          <a:p>
            <a:r>
              <a:rPr lang="en-GB" altLang="en-US" b="1" dirty="0">
                <a:solidFill>
                  <a:schemeClr val="bg1"/>
                </a:solidFill>
              </a:rPr>
              <a:t>Talk About It</a:t>
            </a:r>
          </a:p>
          <a:p>
            <a:r>
              <a:rPr lang="en-GB" altLang="en-US" dirty="0">
                <a:solidFill>
                  <a:schemeClr val="bg1"/>
                </a:solidFill>
              </a:rPr>
              <a:t>Before all these things were invented, </a:t>
            </a:r>
            <a:br>
              <a:rPr lang="en-GB" altLang="en-US" dirty="0">
                <a:solidFill>
                  <a:schemeClr val="bg1"/>
                </a:solidFill>
              </a:rPr>
            </a:br>
            <a:r>
              <a:rPr lang="en-GB" altLang="en-US" dirty="0">
                <a:solidFill>
                  <a:schemeClr val="bg1"/>
                </a:solidFill>
              </a:rPr>
              <a:t>how do you think people travelled when </a:t>
            </a:r>
            <a:br>
              <a:rPr lang="en-GB" altLang="en-US" dirty="0">
                <a:solidFill>
                  <a:schemeClr val="bg1"/>
                </a:solidFill>
              </a:rPr>
            </a:br>
            <a:r>
              <a:rPr lang="en-GB" altLang="en-US" dirty="0">
                <a:solidFill>
                  <a:schemeClr val="bg1"/>
                </a:solidFill>
              </a:rPr>
              <a:t>they were going on very long journeys?</a:t>
            </a:r>
          </a:p>
        </p:txBody>
      </p:sp>
      <p:sp>
        <p:nvSpPr>
          <p:cNvPr id="21" name="Title 20"/>
          <p:cNvSpPr>
            <a:spLocks noGrp="1"/>
          </p:cNvSpPr>
          <p:nvPr>
            <p:ph type="title"/>
          </p:nvPr>
        </p:nvSpPr>
        <p:spPr>
          <a:xfrm>
            <a:off x="448408" y="765175"/>
            <a:ext cx="8247184" cy="949325"/>
          </a:xfrm>
          <a:solidFill>
            <a:srgbClr val="18A0DB"/>
          </a:solidFill>
        </p:spPr>
        <p:txBody>
          <a:bodyPr anchor="ctr"/>
          <a:lstStyle/>
          <a:p>
            <a:pPr algn="ctr"/>
            <a:r>
              <a:rPr lang="en-GB" dirty="0">
                <a:solidFill>
                  <a:schemeClr val="bg1"/>
                </a:solidFill>
                <a:latin typeface="Twinkl SemiBold" pitchFamily="2" charset="0"/>
              </a:rPr>
              <a:t>Transport</a:t>
            </a:r>
          </a:p>
        </p:txBody>
      </p:sp>
      <p:sp>
        <p:nvSpPr>
          <p:cNvPr id="2" name="TextBox 1">
            <a:extLst>
              <a:ext uri="{FF2B5EF4-FFF2-40B4-BE49-F238E27FC236}">
                <a16:creationId xmlns:a16="http://schemas.microsoft.com/office/drawing/2014/main" id="{1AFBC64E-F92B-4AD2-A040-EF5E23541D54}"/>
              </a:ext>
            </a:extLst>
          </p:cNvPr>
          <p:cNvSpPr txBox="1"/>
          <p:nvPr/>
        </p:nvSpPr>
        <p:spPr>
          <a:xfrm>
            <a:off x="755650" y="1872761"/>
            <a:ext cx="7632700" cy="923330"/>
          </a:xfrm>
          <a:prstGeom prst="rect">
            <a:avLst/>
          </a:prstGeom>
          <a:noFill/>
        </p:spPr>
        <p:txBody>
          <a:bodyPr wrap="square" rtlCol="0">
            <a:spAutoFit/>
          </a:bodyPr>
          <a:lstStyle/>
          <a:p>
            <a:r>
              <a:rPr lang="en-GB" altLang="en-US" dirty="0"/>
              <a:t>People first started travelling on aeroplanes around 100 years ago. </a:t>
            </a:r>
          </a:p>
          <a:p>
            <a:r>
              <a:rPr lang="en-GB" altLang="en-US" dirty="0"/>
              <a:t>The first cars were built nearly 150 years ago. Trains were invented over 200 years ago.</a:t>
            </a:r>
          </a:p>
        </p:txBody>
      </p:sp>
      <p:sp>
        <p:nvSpPr>
          <p:cNvPr id="9" name="Oval 8">
            <a:extLst>
              <a:ext uri="{FF2B5EF4-FFF2-40B4-BE49-F238E27FC236}">
                <a16:creationId xmlns:a16="http://schemas.microsoft.com/office/drawing/2014/main" id="{0168108A-E5AC-4E67-A0AA-18EA8C50F81A}"/>
              </a:ext>
            </a:extLst>
          </p:cNvPr>
          <p:cNvSpPr/>
          <p:nvPr/>
        </p:nvSpPr>
        <p:spPr>
          <a:xfrm>
            <a:off x="5217297" y="2954352"/>
            <a:ext cx="3171053" cy="3171053"/>
          </a:xfrm>
          <a:prstGeom prst="ellipse">
            <a:avLst/>
          </a:prstGeom>
          <a:solidFill>
            <a:srgbClr val="ACDDFC"/>
          </a:solidFill>
          <a:ln w="38100">
            <a:solidFill>
              <a:srgbClr val="4DB1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4BA95EAC-5C0B-4760-AEAC-5C6D8716094E}"/>
              </a:ext>
            </a:extLst>
          </p:cNvPr>
          <p:cNvSpPr txBox="1"/>
          <p:nvPr/>
        </p:nvSpPr>
        <p:spPr>
          <a:xfrm>
            <a:off x="755650" y="4539878"/>
            <a:ext cx="3816350" cy="646331"/>
          </a:xfrm>
          <a:prstGeom prst="rect">
            <a:avLst/>
          </a:prstGeom>
          <a:noFill/>
        </p:spPr>
        <p:txBody>
          <a:bodyPr wrap="square" rtlCol="0">
            <a:spAutoFit/>
          </a:bodyPr>
          <a:lstStyle/>
          <a:p>
            <a:r>
              <a:rPr lang="en-GB" altLang="en-US" dirty="0"/>
              <a:t>One of the ways people travelled on journeys was on ships. </a:t>
            </a:r>
          </a:p>
        </p:txBody>
      </p:sp>
      <p:pic>
        <p:nvPicPr>
          <p:cNvPr id="14" name="Picture 13">
            <a:extLst>
              <a:ext uri="{FF2B5EF4-FFF2-40B4-BE49-F238E27FC236}">
                <a16:creationId xmlns:a16="http://schemas.microsoft.com/office/drawing/2014/main" id="{2426B573-53A9-4B25-A425-1FC75FF2405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9731" y="2631808"/>
            <a:ext cx="3724519" cy="3558691"/>
          </a:xfrm>
          <a:prstGeom prst="rect">
            <a:avLst/>
          </a:prstGeom>
        </p:spPr>
      </p:pic>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2BCB131A-22FC-42CB-BA3E-89A80D91CDB8}"/>
              </a:ext>
            </a:extLst>
          </p:cNvPr>
          <p:cNvSpPr txBox="1"/>
          <p:nvPr/>
        </p:nvSpPr>
        <p:spPr>
          <a:xfrm>
            <a:off x="755650" y="4588246"/>
            <a:ext cx="5970465" cy="1499840"/>
          </a:xfrm>
          <a:prstGeom prst="roundRect">
            <a:avLst/>
          </a:prstGeom>
          <a:solidFill>
            <a:srgbClr val="18A0DB"/>
          </a:solidFill>
        </p:spPr>
        <p:txBody>
          <a:bodyPr wrap="square" rtlCol="0" anchor="ctr">
            <a:noAutofit/>
          </a:bodyPr>
          <a:lstStyle/>
          <a:p>
            <a:pPr>
              <a:spcBef>
                <a:spcPct val="0"/>
              </a:spcBef>
            </a:pPr>
            <a:r>
              <a:rPr lang="en-GB" altLang="en-US" dirty="0">
                <a:solidFill>
                  <a:schemeClr val="bg1"/>
                </a:solidFill>
              </a:rPr>
              <a:t>Lighthouses were also built near </a:t>
            </a:r>
            <a:br>
              <a:rPr lang="en-GB" altLang="en-US" dirty="0">
                <a:solidFill>
                  <a:schemeClr val="bg1"/>
                </a:solidFill>
              </a:rPr>
            </a:br>
            <a:r>
              <a:rPr lang="en-GB" altLang="en-US" dirty="0">
                <a:solidFill>
                  <a:schemeClr val="bg1"/>
                </a:solidFill>
              </a:rPr>
              <a:t>places where there were dangerous </a:t>
            </a:r>
            <a:br>
              <a:rPr lang="en-GB" altLang="en-US" dirty="0">
                <a:solidFill>
                  <a:schemeClr val="bg1"/>
                </a:solidFill>
              </a:rPr>
            </a:br>
            <a:r>
              <a:rPr lang="en-GB" altLang="en-US" dirty="0">
                <a:solidFill>
                  <a:schemeClr val="bg1"/>
                </a:solidFill>
              </a:rPr>
              <a:t>rocks hidden under the water that </a:t>
            </a:r>
          </a:p>
          <a:p>
            <a:pPr>
              <a:spcBef>
                <a:spcPct val="0"/>
              </a:spcBef>
            </a:pPr>
            <a:r>
              <a:rPr lang="en-GB" altLang="en-US" dirty="0">
                <a:solidFill>
                  <a:schemeClr val="bg1"/>
                </a:solidFill>
              </a:rPr>
              <a:t>could cause a shipwreck.</a:t>
            </a:r>
          </a:p>
        </p:txBody>
      </p:sp>
      <p:sp>
        <p:nvSpPr>
          <p:cNvPr id="21" name="Title 20"/>
          <p:cNvSpPr>
            <a:spLocks noGrp="1"/>
          </p:cNvSpPr>
          <p:nvPr>
            <p:ph type="title"/>
          </p:nvPr>
        </p:nvSpPr>
        <p:spPr>
          <a:xfrm>
            <a:off x="448408" y="765175"/>
            <a:ext cx="8247184" cy="949325"/>
          </a:xfrm>
          <a:solidFill>
            <a:srgbClr val="18A0DB"/>
          </a:solidFill>
        </p:spPr>
        <p:txBody>
          <a:bodyPr anchor="ctr"/>
          <a:lstStyle/>
          <a:p>
            <a:pPr algn="ctr"/>
            <a:r>
              <a:rPr lang="en-GB" dirty="0">
                <a:solidFill>
                  <a:schemeClr val="bg1"/>
                </a:solidFill>
                <a:latin typeface="Twinkl SemiBold" pitchFamily="2" charset="0"/>
              </a:rPr>
              <a:t>Ships</a:t>
            </a:r>
          </a:p>
        </p:txBody>
      </p:sp>
      <p:sp>
        <p:nvSpPr>
          <p:cNvPr id="2" name="TextBox 1">
            <a:extLst>
              <a:ext uri="{FF2B5EF4-FFF2-40B4-BE49-F238E27FC236}">
                <a16:creationId xmlns:a16="http://schemas.microsoft.com/office/drawing/2014/main" id="{1AFBC64E-F92B-4AD2-A040-EF5E23541D54}"/>
              </a:ext>
            </a:extLst>
          </p:cNvPr>
          <p:cNvSpPr txBox="1"/>
          <p:nvPr/>
        </p:nvSpPr>
        <p:spPr>
          <a:xfrm>
            <a:off x="755650" y="1872761"/>
            <a:ext cx="7632700" cy="923330"/>
          </a:xfrm>
          <a:prstGeom prst="rect">
            <a:avLst/>
          </a:prstGeom>
          <a:noFill/>
        </p:spPr>
        <p:txBody>
          <a:bodyPr wrap="square" rtlCol="0">
            <a:spAutoFit/>
          </a:bodyPr>
          <a:lstStyle/>
          <a:p>
            <a:pPr>
              <a:spcBef>
                <a:spcPct val="0"/>
              </a:spcBef>
            </a:pPr>
            <a:r>
              <a:rPr lang="en-GB" altLang="en-US" dirty="0"/>
              <a:t>Today when ships sail at night, they have a special thing called radar which helps the captain know if they are near land and need to sail further away.</a:t>
            </a:r>
          </a:p>
        </p:txBody>
      </p:sp>
      <p:sp>
        <p:nvSpPr>
          <p:cNvPr id="9" name="Oval 8">
            <a:extLst>
              <a:ext uri="{FF2B5EF4-FFF2-40B4-BE49-F238E27FC236}">
                <a16:creationId xmlns:a16="http://schemas.microsoft.com/office/drawing/2014/main" id="{0168108A-E5AC-4E67-A0AA-18EA8C50F81A}"/>
              </a:ext>
            </a:extLst>
          </p:cNvPr>
          <p:cNvSpPr/>
          <p:nvPr/>
        </p:nvSpPr>
        <p:spPr>
          <a:xfrm>
            <a:off x="5217297" y="2954352"/>
            <a:ext cx="3171053" cy="3171053"/>
          </a:xfrm>
          <a:prstGeom prst="ellipse">
            <a:avLst/>
          </a:prstGeom>
          <a:solidFill>
            <a:schemeClr val="tx1">
              <a:lumMod val="90000"/>
              <a:lumOff val="10000"/>
            </a:schemeClr>
          </a:solidFill>
          <a:ln w="38100">
            <a:solidFill>
              <a:srgbClr val="4DB1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a:extLst>
              <a:ext uri="{FF2B5EF4-FFF2-40B4-BE49-F238E27FC236}">
                <a16:creationId xmlns:a16="http://schemas.microsoft.com/office/drawing/2014/main" id="{2426B573-53A9-4B25-A425-1FC75FF2405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1073" y="2649392"/>
            <a:ext cx="3724519" cy="3558691"/>
          </a:xfrm>
          <a:prstGeom prst="rect">
            <a:avLst/>
          </a:prstGeom>
        </p:spPr>
      </p:pic>
      <p:sp>
        <p:nvSpPr>
          <p:cNvPr id="10" name="TextBox 9">
            <a:extLst>
              <a:ext uri="{FF2B5EF4-FFF2-40B4-BE49-F238E27FC236}">
                <a16:creationId xmlns:a16="http://schemas.microsoft.com/office/drawing/2014/main" id="{5EF7010B-B439-4CC6-8AA1-DDE8C571B831}"/>
              </a:ext>
            </a:extLst>
          </p:cNvPr>
          <p:cNvSpPr txBox="1"/>
          <p:nvPr/>
        </p:nvSpPr>
        <p:spPr>
          <a:xfrm>
            <a:off x="755650" y="2953504"/>
            <a:ext cx="4625242" cy="1477328"/>
          </a:xfrm>
          <a:prstGeom prst="rect">
            <a:avLst/>
          </a:prstGeom>
          <a:noFill/>
        </p:spPr>
        <p:txBody>
          <a:bodyPr wrap="square" rtlCol="0">
            <a:spAutoFit/>
          </a:bodyPr>
          <a:lstStyle/>
          <a:p>
            <a:pPr>
              <a:spcBef>
                <a:spcPct val="0"/>
              </a:spcBef>
            </a:pPr>
            <a:r>
              <a:rPr lang="en-GB" altLang="en-US" dirty="0"/>
              <a:t>A long time ago, ships didn’t have radar. When sailing at night, ships had no way of knowing if they were close to land. There was a danger that they could crash into land.</a:t>
            </a:r>
          </a:p>
        </p:txBody>
      </p:sp>
    </p:spTree>
    <p:extLst>
      <p:ext uri="{BB962C8B-B14F-4D97-AF65-F5344CB8AC3E}">
        <p14:creationId xmlns:p14="http://schemas.microsoft.com/office/powerpoint/2010/main" val="367786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48408" y="765175"/>
            <a:ext cx="8247184" cy="949325"/>
          </a:xfrm>
          <a:solidFill>
            <a:srgbClr val="18A0DB"/>
          </a:solidFill>
        </p:spPr>
        <p:txBody>
          <a:bodyPr anchor="ctr"/>
          <a:lstStyle/>
          <a:p>
            <a:pPr algn="ctr"/>
            <a:r>
              <a:rPr lang="en-GB" dirty="0">
                <a:solidFill>
                  <a:schemeClr val="bg1"/>
                </a:solidFill>
                <a:latin typeface="Twinkl SemiBold" pitchFamily="2" charset="0"/>
              </a:rPr>
              <a:t>Lighthouses</a:t>
            </a:r>
          </a:p>
        </p:txBody>
      </p:sp>
      <p:sp>
        <p:nvSpPr>
          <p:cNvPr id="2" name="TextBox 1">
            <a:extLst>
              <a:ext uri="{FF2B5EF4-FFF2-40B4-BE49-F238E27FC236}">
                <a16:creationId xmlns:a16="http://schemas.microsoft.com/office/drawing/2014/main" id="{1AFBC64E-F92B-4AD2-A040-EF5E23541D54}"/>
              </a:ext>
            </a:extLst>
          </p:cNvPr>
          <p:cNvSpPr txBox="1"/>
          <p:nvPr/>
        </p:nvSpPr>
        <p:spPr>
          <a:xfrm>
            <a:off x="755650" y="1872761"/>
            <a:ext cx="3816350" cy="1754326"/>
          </a:xfrm>
          <a:prstGeom prst="rect">
            <a:avLst/>
          </a:prstGeom>
          <a:noFill/>
        </p:spPr>
        <p:txBody>
          <a:bodyPr wrap="square" rtlCol="0">
            <a:spAutoFit/>
          </a:bodyPr>
          <a:lstStyle/>
          <a:p>
            <a:pPr>
              <a:spcBef>
                <a:spcPct val="0"/>
              </a:spcBef>
            </a:pPr>
            <a:r>
              <a:rPr lang="en-GB" altLang="en-US" dirty="0"/>
              <a:t>A lighthouse is a big tower with a light at the top. They were built near places where lots of ships sailed. The light warned sailors that land was near and that they needed to sail further away.</a:t>
            </a:r>
            <a:endParaRPr lang="en-GB" altLang="en-US" dirty="0">
              <a:solidFill>
                <a:srgbClr val="FF0000"/>
              </a:solidFill>
            </a:endParaRPr>
          </a:p>
        </p:txBody>
      </p:sp>
      <p:pic>
        <p:nvPicPr>
          <p:cNvPr id="6" name="Picture 5">
            <a:extLst>
              <a:ext uri="{FF2B5EF4-FFF2-40B4-BE49-F238E27FC236}">
                <a16:creationId xmlns:a16="http://schemas.microsoft.com/office/drawing/2014/main" id="{81485086-BC8B-4064-96C5-E5B63FBE4A8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245" t="25411" r="55052" b="11796"/>
          <a:stretch/>
        </p:blipFill>
        <p:spPr>
          <a:xfrm>
            <a:off x="4572000" y="1714500"/>
            <a:ext cx="3816350" cy="4378325"/>
          </a:xfrm>
          <a:prstGeom prst="rect">
            <a:avLst/>
          </a:prstGeom>
        </p:spPr>
      </p:pic>
    </p:spTree>
    <p:extLst>
      <p:ext uri="{BB962C8B-B14F-4D97-AF65-F5344CB8AC3E}">
        <p14:creationId xmlns:p14="http://schemas.microsoft.com/office/powerpoint/2010/main" val="1053981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ED43967-F826-4A67-97F7-D3BAF8562A3B}"/>
              </a:ext>
            </a:extLst>
          </p:cNvPr>
          <p:cNvSpPr txBox="1"/>
          <p:nvPr/>
        </p:nvSpPr>
        <p:spPr>
          <a:xfrm>
            <a:off x="755649" y="3129682"/>
            <a:ext cx="4185627" cy="1846764"/>
          </a:xfrm>
          <a:prstGeom prst="roundRect">
            <a:avLst/>
          </a:prstGeom>
          <a:solidFill>
            <a:srgbClr val="18A0DB"/>
          </a:solidFill>
        </p:spPr>
        <p:txBody>
          <a:bodyPr wrap="square" rtlCol="0" anchor="ctr">
            <a:noAutofit/>
          </a:bodyPr>
          <a:lstStyle/>
          <a:p>
            <a:r>
              <a:rPr lang="en-GB" altLang="en-US" b="1" dirty="0">
                <a:solidFill>
                  <a:schemeClr val="bg1"/>
                </a:solidFill>
              </a:rPr>
              <a:t>Talk About It</a:t>
            </a:r>
          </a:p>
          <a:p>
            <a:r>
              <a:rPr lang="en-GB" altLang="en-US" dirty="0">
                <a:solidFill>
                  <a:schemeClr val="bg1"/>
                </a:solidFill>
              </a:rPr>
              <a:t>This is a drawing of what the lighthouse looked like. </a:t>
            </a:r>
            <a:br>
              <a:rPr lang="en-GB" altLang="en-US" dirty="0">
                <a:solidFill>
                  <a:schemeClr val="bg1"/>
                </a:solidFill>
              </a:rPr>
            </a:br>
            <a:endParaRPr lang="en-GB" altLang="en-US" dirty="0">
              <a:solidFill>
                <a:schemeClr val="bg1"/>
              </a:solidFill>
            </a:endParaRPr>
          </a:p>
          <a:p>
            <a:r>
              <a:rPr lang="en-GB" altLang="en-US" dirty="0">
                <a:solidFill>
                  <a:schemeClr val="bg1"/>
                </a:solidFill>
              </a:rPr>
              <a:t>What can you see in the picture?</a:t>
            </a:r>
          </a:p>
        </p:txBody>
      </p:sp>
      <p:sp>
        <p:nvSpPr>
          <p:cNvPr id="21" name="Title 20"/>
          <p:cNvSpPr>
            <a:spLocks noGrp="1"/>
          </p:cNvSpPr>
          <p:nvPr>
            <p:ph type="title"/>
          </p:nvPr>
        </p:nvSpPr>
        <p:spPr>
          <a:xfrm>
            <a:off x="448408" y="765175"/>
            <a:ext cx="8247184" cy="949325"/>
          </a:xfrm>
          <a:solidFill>
            <a:srgbClr val="18A0DB"/>
          </a:solidFill>
        </p:spPr>
        <p:txBody>
          <a:bodyPr anchor="ctr"/>
          <a:lstStyle/>
          <a:p>
            <a:pPr algn="ctr"/>
            <a:r>
              <a:rPr lang="en-GB" dirty="0">
                <a:solidFill>
                  <a:schemeClr val="bg1"/>
                </a:solidFill>
                <a:latin typeface="Twinkl SemiBold" pitchFamily="2" charset="0"/>
              </a:rPr>
              <a:t>Lighthouses From Long Ago</a:t>
            </a:r>
          </a:p>
        </p:txBody>
      </p:sp>
      <p:sp>
        <p:nvSpPr>
          <p:cNvPr id="2" name="TextBox 1">
            <a:extLst>
              <a:ext uri="{FF2B5EF4-FFF2-40B4-BE49-F238E27FC236}">
                <a16:creationId xmlns:a16="http://schemas.microsoft.com/office/drawing/2014/main" id="{1AFBC64E-F92B-4AD2-A040-EF5E23541D54}"/>
              </a:ext>
            </a:extLst>
          </p:cNvPr>
          <p:cNvSpPr txBox="1"/>
          <p:nvPr/>
        </p:nvSpPr>
        <p:spPr>
          <a:xfrm>
            <a:off x="755649" y="1947155"/>
            <a:ext cx="3675675" cy="923330"/>
          </a:xfrm>
          <a:prstGeom prst="rect">
            <a:avLst/>
          </a:prstGeom>
          <a:noFill/>
        </p:spPr>
        <p:txBody>
          <a:bodyPr wrap="square" rtlCol="0">
            <a:spAutoFit/>
          </a:bodyPr>
          <a:lstStyle/>
          <a:p>
            <a:pPr>
              <a:spcBef>
                <a:spcPct val="0"/>
              </a:spcBef>
            </a:pPr>
            <a:r>
              <a:rPr lang="en-GB" altLang="en-US" dirty="0"/>
              <a:t>Over 2000 years ago, the Lighthouse of Alexandria was built in a country called Egypt. </a:t>
            </a:r>
          </a:p>
        </p:txBody>
      </p:sp>
      <p:pic>
        <p:nvPicPr>
          <p:cNvPr id="2050" name="Picture 2" descr="File:The Lighthouse at Alexandria LACMA 65.37.294.jpg">
            <a:extLst>
              <a:ext uri="{FF2B5EF4-FFF2-40B4-BE49-F238E27FC236}">
                <a16:creationId xmlns:a16="http://schemas.microsoft.com/office/drawing/2014/main" id="{DCD465B8-B4E4-4C0B-82B6-337BB9470C3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907" r="9043"/>
          <a:stretch/>
        </p:blipFill>
        <p:spPr bwMode="auto">
          <a:xfrm>
            <a:off x="4572001" y="1714500"/>
            <a:ext cx="3816350" cy="4378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669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CD2BD71B-3A98-45BF-82C3-D0AA0F20E5E4}"/>
              </a:ext>
            </a:extLst>
          </p:cNvPr>
          <p:cNvSpPr txBox="1"/>
          <p:nvPr/>
        </p:nvSpPr>
        <p:spPr>
          <a:xfrm>
            <a:off x="2646485" y="3618361"/>
            <a:ext cx="5741865" cy="1463661"/>
          </a:xfrm>
          <a:prstGeom prst="roundRect">
            <a:avLst/>
          </a:prstGeom>
          <a:solidFill>
            <a:srgbClr val="18A0DB"/>
          </a:solidFill>
        </p:spPr>
        <p:txBody>
          <a:bodyPr wrap="square" lIns="360000" rtlCol="0" anchor="ctr">
            <a:noAutofit/>
          </a:bodyPr>
          <a:lstStyle/>
          <a:p>
            <a:pPr>
              <a:spcBef>
                <a:spcPct val="0"/>
              </a:spcBef>
            </a:pPr>
            <a:r>
              <a:rPr lang="en-GB" altLang="en-US" dirty="0">
                <a:solidFill>
                  <a:schemeClr val="bg1"/>
                </a:solidFill>
              </a:rPr>
              <a:t>The lighthouse eventually got old and a new one was needed. Because Smeaton’s Tower was so important, it was rebuilt stone-by-stone in Plymouth. It is now a popular place for people to visit.</a:t>
            </a:r>
          </a:p>
        </p:txBody>
      </p:sp>
      <p:sp>
        <p:nvSpPr>
          <p:cNvPr id="21" name="Title 20"/>
          <p:cNvSpPr>
            <a:spLocks noGrp="1"/>
          </p:cNvSpPr>
          <p:nvPr>
            <p:ph type="title"/>
          </p:nvPr>
        </p:nvSpPr>
        <p:spPr>
          <a:xfrm>
            <a:off x="448408" y="765175"/>
            <a:ext cx="8247184" cy="949325"/>
          </a:xfrm>
          <a:solidFill>
            <a:srgbClr val="18A0DB"/>
          </a:solidFill>
        </p:spPr>
        <p:txBody>
          <a:bodyPr anchor="ctr"/>
          <a:lstStyle/>
          <a:p>
            <a:pPr algn="ctr"/>
            <a:r>
              <a:rPr lang="en-GB" dirty="0">
                <a:solidFill>
                  <a:schemeClr val="bg1"/>
                </a:solidFill>
                <a:latin typeface="Twinkl SemiBold" pitchFamily="2" charset="0"/>
              </a:rPr>
              <a:t>Lighthouses From Long Ago</a:t>
            </a:r>
          </a:p>
        </p:txBody>
      </p:sp>
      <p:sp>
        <p:nvSpPr>
          <p:cNvPr id="10" name="TextBox 9">
            <a:extLst>
              <a:ext uri="{FF2B5EF4-FFF2-40B4-BE49-F238E27FC236}">
                <a16:creationId xmlns:a16="http://schemas.microsoft.com/office/drawing/2014/main" id="{5B350D7C-DC9B-4C74-9C39-807E17CCDF89}"/>
              </a:ext>
            </a:extLst>
          </p:cNvPr>
          <p:cNvSpPr txBox="1"/>
          <p:nvPr/>
        </p:nvSpPr>
        <p:spPr>
          <a:xfrm>
            <a:off x="2980592" y="1820007"/>
            <a:ext cx="5407757" cy="1754326"/>
          </a:xfrm>
          <a:prstGeom prst="rect">
            <a:avLst/>
          </a:prstGeom>
          <a:noFill/>
        </p:spPr>
        <p:txBody>
          <a:bodyPr wrap="square" rtlCol="0">
            <a:spAutoFit/>
          </a:bodyPr>
          <a:lstStyle/>
          <a:p>
            <a:pPr>
              <a:spcBef>
                <a:spcPct val="0"/>
              </a:spcBef>
            </a:pPr>
            <a:r>
              <a:rPr lang="en-GB" altLang="en-US" dirty="0"/>
              <a:t>This is Smeaton’s Tower, which is now in the city of Plymouth. It was build around 250 years ago, 14 miles off the coast of Plymouth. </a:t>
            </a:r>
            <a:r>
              <a:rPr lang="en-GB" dirty="0"/>
              <a:t>The </a:t>
            </a:r>
            <a:r>
              <a:rPr lang="en-GB" dirty="0" err="1"/>
              <a:t>Eddystone</a:t>
            </a:r>
            <a:r>
              <a:rPr lang="en-GB" dirty="0"/>
              <a:t> Reef is a group of dangerous rocks</a:t>
            </a:r>
            <a:r>
              <a:rPr lang="en-GB" altLang="en-US" dirty="0"/>
              <a:t> that can’t usually be seen above water. Many ships had been wrecked on them and so a lighthouse was built.</a:t>
            </a:r>
          </a:p>
        </p:txBody>
      </p:sp>
      <p:pic>
        <p:nvPicPr>
          <p:cNvPr id="9" name="Picture 8">
            <a:extLst>
              <a:ext uri="{FF2B5EF4-FFF2-40B4-BE49-F238E27FC236}">
                <a16:creationId xmlns:a16="http://schemas.microsoft.com/office/drawing/2014/main" id="{4F15F553-4DB7-4A92-92CC-9BA2B42DF25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360" t="-9" r="48942" b="9"/>
          <a:stretch/>
        </p:blipFill>
        <p:spPr>
          <a:xfrm>
            <a:off x="755651" y="1714500"/>
            <a:ext cx="2084264" cy="4378936"/>
          </a:xfrm>
          <a:prstGeom prst="rect">
            <a:avLst/>
          </a:prstGeom>
        </p:spPr>
      </p:pic>
      <p:sp>
        <p:nvSpPr>
          <p:cNvPr id="14" name="TextBox 13">
            <a:extLst>
              <a:ext uri="{FF2B5EF4-FFF2-40B4-BE49-F238E27FC236}">
                <a16:creationId xmlns:a16="http://schemas.microsoft.com/office/drawing/2014/main" id="{2BA7E08F-6C50-4E0F-AC05-42694CAAA840}"/>
              </a:ext>
            </a:extLst>
          </p:cNvPr>
          <p:cNvSpPr txBox="1"/>
          <p:nvPr/>
        </p:nvSpPr>
        <p:spPr>
          <a:xfrm>
            <a:off x="2987064" y="5169495"/>
            <a:ext cx="5401285" cy="923330"/>
          </a:xfrm>
          <a:prstGeom prst="rect">
            <a:avLst/>
          </a:prstGeom>
          <a:noFill/>
        </p:spPr>
        <p:txBody>
          <a:bodyPr wrap="square" rtlCol="0">
            <a:spAutoFit/>
          </a:bodyPr>
          <a:lstStyle/>
          <a:p>
            <a:pPr>
              <a:spcBef>
                <a:spcPct val="0"/>
              </a:spcBef>
            </a:pPr>
            <a:r>
              <a:rPr lang="en-GB" altLang="en-US" dirty="0"/>
              <a:t>The design of Smeaton’s Tower has been used for the design of lighthouses all around the world </a:t>
            </a:r>
          </a:p>
          <a:p>
            <a:pPr>
              <a:spcBef>
                <a:spcPct val="0"/>
              </a:spcBef>
            </a:pPr>
            <a:r>
              <a:rPr lang="en-GB" altLang="en-US" dirty="0"/>
              <a:t>ever since.</a:t>
            </a:r>
          </a:p>
        </p:txBody>
      </p:sp>
    </p:spTree>
    <p:extLst>
      <p:ext uri="{BB962C8B-B14F-4D97-AF65-F5344CB8AC3E}">
        <p14:creationId xmlns:p14="http://schemas.microsoft.com/office/powerpoint/2010/main" val="14599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0"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48408" y="765175"/>
            <a:ext cx="8247184" cy="949325"/>
          </a:xfrm>
          <a:solidFill>
            <a:srgbClr val="18A0DB"/>
          </a:solidFill>
        </p:spPr>
        <p:txBody>
          <a:bodyPr anchor="ctr"/>
          <a:lstStyle/>
          <a:p>
            <a:pPr algn="ctr"/>
            <a:r>
              <a:rPr lang="en-GB" dirty="0">
                <a:solidFill>
                  <a:schemeClr val="bg1"/>
                </a:solidFill>
                <a:latin typeface="Twinkl SemiBold" pitchFamily="2" charset="0"/>
              </a:rPr>
              <a:t>How Is a Lighthouse Designed?</a:t>
            </a:r>
          </a:p>
        </p:txBody>
      </p:sp>
      <p:sp>
        <p:nvSpPr>
          <p:cNvPr id="2" name="TextBox 1">
            <a:extLst>
              <a:ext uri="{FF2B5EF4-FFF2-40B4-BE49-F238E27FC236}">
                <a16:creationId xmlns:a16="http://schemas.microsoft.com/office/drawing/2014/main" id="{1AFBC64E-F92B-4AD2-A040-EF5E23541D54}"/>
              </a:ext>
            </a:extLst>
          </p:cNvPr>
          <p:cNvSpPr txBox="1"/>
          <p:nvPr/>
        </p:nvSpPr>
        <p:spPr>
          <a:xfrm>
            <a:off x="755650" y="1869750"/>
            <a:ext cx="7632698" cy="338554"/>
          </a:xfrm>
          <a:prstGeom prst="rect">
            <a:avLst/>
          </a:prstGeom>
          <a:noFill/>
        </p:spPr>
        <p:txBody>
          <a:bodyPr wrap="square" rtlCol="0">
            <a:spAutoFit/>
          </a:bodyPr>
          <a:lstStyle/>
          <a:p>
            <a:pPr>
              <a:spcBef>
                <a:spcPct val="0"/>
              </a:spcBef>
            </a:pPr>
            <a:r>
              <a:rPr lang="en-GB" altLang="en-US" sz="1600" dirty="0"/>
              <a:t>Click on the label to find out more about how a lighthouse is designed.</a:t>
            </a:r>
          </a:p>
        </p:txBody>
      </p:sp>
      <p:pic>
        <p:nvPicPr>
          <p:cNvPr id="4" name="Picture 3">
            <a:extLst>
              <a:ext uri="{FF2B5EF4-FFF2-40B4-BE49-F238E27FC236}">
                <a16:creationId xmlns:a16="http://schemas.microsoft.com/office/drawing/2014/main" id="{B81EE53C-3C0A-4C19-BEEE-9C8A514FFA1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44662" y="3130373"/>
            <a:ext cx="1829777" cy="2962452"/>
          </a:xfrm>
          <a:prstGeom prst="rect">
            <a:avLst/>
          </a:prstGeom>
        </p:spPr>
      </p:pic>
      <p:sp>
        <p:nvSpPr>
          <p:cNvPr id="18" name="Lightning rod statement">
            <a:extLst>
              <a:ext uri="{FF2B5EF4-FFF2-40B4-BE49-F238E27FC236}">
                <a16:creationId xmlns:a16="http://schemas.microsoft.com/office/drawing/2014/main" id="{DB2A78E7-A6CC-4BDB-93C5-736DBB81DA12}"/>
              </a:ext>
            </a:extLst>
          </p:cNvPr>
          <p:cNvSpPr txBox="1"/>
          <p:nvPr/>
        </p:nvSpPr>
        <p:spPr>
          <a:xfrm>
            <a:off x="755650" y="2363554"/>
            <a:ext cx="7632700" cy="830997"/>
          </a:xfrm>
          <a:prstGeom prst="rect">
            <a:avLst/>
          </a:prstGeom>
          <a:noFill/>
        </p:spPr>
        <p:txBody>
          <a:bodyPr wrap="square" rtlCol="0">
            <a:spAutoFit/>
          </a:bodyPr>
          <a:lstStyle/>
          <a:p>
            <a:pPr>
              <a:spcBef>
                <a:spcPct val="0"/>
              </a:spcBef>
            </a:pPr>
            <a:r>
              <a:rPr lang="en-GB" altLang="en-US" sz="1600" dirty="0"/>
              <a:t>Lightning rod – This is a rod that is attached to a copper wire that runs to the bottom of the building. If lightning strikes the lighthouse, the lightning is carried along the wire and down into the ground.</a:t>
            </a:r>
          </a:p>
        </p:txBody>
      </p:sp>
      <p:sp>
        <p:nvSpPr>
          <p:cNvPr id="19" name="Lamp Statement">
            <a:extLst>
              <a:ext uri="{FF2B5EF4-FFF2-40B4-BE49-F238E27FC236}">
                <a16:creationId xmlns:a16="http://schemas.microsoft.com/office/drawing/2014/main" id="{275F23B1-3F08-4B97-9BBD-48FCE8D24C63}"/>
              </a:ext>
            </a:extLst>
          </p:cNvPr>
          <p:cNvSpPr txBox="1"/>
          <p:nvPr/>
        </p:nvSpPr>
        <p:spPr>
          <a:xfrm>
            <a:off x="755651" y="3349801"/>
            <a:ext cx="3816350" cy="338554"/>
          </a:xfrm>
          <a:prstGeom prst="rect">
            <a:avLst/>
          </a:prstGeom>
          <a:noFill/>
        </p:spPr>
        <p:txBody>
          <a:bodyPr wrap="square" rtlCol="0">
            <a:spAutoFit/>
          </a:bodyPr>
          <a:lstStyle/>
          <a:p>
            <a:pPr>
              <a:lnSpc>
                <a:spcPct val="100000"/>
              </a:lnSpc>
              <a:spcBef>
                <a:spcPct val="0"/>
              </a:spcBef>
              <a:buFontTx/>
              <a:buNone/>
            </a:pPr>
            <a:r>
              <a:rPr lang="en-GB" altLang="en-US" sz="1600" dirty="0"/>
              <a:t>Lamp – the light that guides sailors.</a:t>
            </a:r>
          </a:p>
        </p:txBody>
      </p:sp>
      <p:sp>
        <p:nvSpPr>
          <p:cNvPr id="20" name="Lantern room stratement">
            <a:extLst>
              <a:ext uri="{FF2B5EF4-FFF2-40B4-BE49-F238E27FC236}">
                <a16:creationId xmlns:a16="http://schemas.microsoft.com/office/drawing/2014/main" id="{6EEDFD8E-5CD7-4CDD-9D4E-AF783EA1E988}"/>
              </a:ext>
            </a:extLst>
          </p:cNvPr>
          <p:cNvSpPr txBox="1"/>
          <p:nvPr/>
        </p:nvSpPr>
        <p:spPr>
          <a:xfrm>
            <a:off x="755650" y="3883044"/>
            <a:ext cx="3816350" cy="1077218"/>
          </a:xfrm>
          <a:prstGeom prst="rect">
            <a:avLst/>
          </a:prstGeom>
          <a:noFill/>
        </p:spPr>
        <p:txBody>
          <a:bodyPr wrap="square" rtlCol="0">
            <a:spAutoFit/>
          </a:bodyPr>
          <a:lstStyle/>
          <a:p>
            <a:pPr>
              <a:lnSpc>
                <a:spcPct val="100000"/>
              </a:lnSpc>
              <a:spcBef>
                <a:spcPct val="0"/>
              </a:spcBef>
              <a:buFontTx/>
              <a:buNone/>
            </a:pPr>
            <a:r>
              <a:rPr lang="en-GB" altLang="en-US" sz="1600" dirty="0"/>
              <a:t>Lantern room – This has a lens to make the light more powerful. Some lantern rooms have a revolving sheet to make it look like the light is flashing.</a:t>
            </a:r>
          </a:p>
        </p:txBody>
      </p:sp>
      <p:sp>
        <p:nvSpPr>
          <p:cNvPr id="22" name="Gallery Deck">
            <a:extLst>
              <a:ext uri="{FF2B5EF4-FFF2-40B4-BE49-F238E27FC236}">
                <a16:creationId xmlns:a16="http://schemas.microsoft.com/office/drawing/2014/main" id="{259034C8-F4AF-495E-A934-200BFA8C614A}"/>
              </a:ext>
            </a:extLst>
          </p:cNvPr>
          <p:cNvSpPr txBox="1"/>
          <p:nvPr/>
        </p:nvSpPr>
        <p:spPr>
          <a:xfrm>
            <a:off x="755649" y="5147559"/>
            <a:ext cx="3816350" cy="830997"/>
          </a:xfrm>
          <a:prstGeom prst="rect">
            <a:avLst/>
          </a:prstGeom>
          <a:noFill/>
        </p:spPr>
        <p:txBody>
          <a:bodyPr wrap="square" rtlCol="0">
            <a:spAutoFit/>
          </a:bodyPr>
          <a:lstStyle/>
          <a:p>
            <a:pPr>
              <a:lnSpc>
                <a:spcPct val="100000"/>
              </a:lnSpc>
              <a:spcBef>
                <a:spcPct val="0"/>
              </a:spcBef>
              <a:buFontTx/>
              <a:buNone/>
            </a:pPr>
            <a:r>
              <a:rPr lang="en-GB" altLang="en-US" sz="1600" dirty="0"/>
              <a:t>Gallery deck – The lighthouse keeper could walk along the deck to keep the windows of the lantern room clean. </a:t>
            </a:r>
          </a:p>
        </p:txBody>
      </p:sp>
      <p:sp>
        <p:nvSpPr>
          <p:cNvPr id="24" name="Lantern Room">
            <a:extLst>
              <a:ext uri="{FF2B5EF4-FFF2-40B4-BE49-F238E27FC236}">
                <a16:creationId xmlns:a16="http://schemas.microsoft.com/office/drawing/2014/main" id="{B919C824-4526-44A4-B6EF-5681C1694D67}"/>
              </a:ext>
            </a:extLst>
          </p:cNvPr>
          <p:cNvSpPr txBox="1"/>
          <p:nvPr/>
        </p:nvSpPr>
        <p:spPr>
          <a:xfrm>
            <a:off x="4844806" y="4235794"/>
            <a:ext cx="1424842" cy="620492"/>
          </a:xfrm>
          <a:prstGeom prst="roundRect">
            <a:avLst/>
          </a:prstGeom>
          <a:solidFill>
            <a:srgbClr val="FFFFFF"/>
          </a:solidFill>
          <a:ln w="28575">
            <a:solidFill>
              <a:srgbClr val="18A0DB"/>
            </a:solidFill>
          </a:ln>
        </p:spPr>
        <p:txBody>
          <a:bodyPr wrap="square" rtlCol="0" anchor="ctr">
            <a:noAutofit/>
          </a:bodyPr>
          <a:lstStyle/>
          <a:p>
            <a:pPr algn="ctr"/>
            <a:r>
              <a:rPr lang="en-GB" altLang="en-US" sz="1600" b="1" dirty="0">
                <a:latin typeface="Twinkl SemiBold" pitchFamily="2" charset="0"/>
              </a:rPr>
              <a:t>lantern room</a:t>
            </a:r>
            <a:endParaRPr lang="en-GB" altLang="en-US" sz="1600" dirty="0">
              <a:latin typeface="Twinkl SemiBold" pitchFamily="2" charset="0"/>
            </a:endParaRPr>
          </a:p>
        </p:txBody>
      </p:sp>
      <p:sp>
        <p:nvSpPr>
          <p:cNvPr id="25" name="Gallery Deck Button">
            <a:extLst>
              <a:ext uri="{FF2B5EF4-FFF2-40B4-BE49-F238E27FC236}">
                <a16:creationId xmlns:a16="http://schemas.microsoft.com/office/drawing/2014/main" id="{7CADBE92-20BF-491B-8B9B-38A3C3C149BE}"/>
              </a:ext>
            </a:extLst>
          </p:cNvPr>
          <p:cNvSpPr txBox="1"/>
          <p:nvPr/>
        </p:nvSpPr>
        <p:spPr>
          <a:xfrm>
            <a:off x="6981337" y="3883044"/>
            <a:ext cx="1424842" cy="338554"/>
          </a:xfrm>
          <a:prstGeom prst="roundRect">
            <a:avLst/>
          </a:prstGeom>
          <a:solidFill>
            <a:srgbClr val="FFFFFF"/>
          </a:solidFill>
          <a:ln w="28575">
            <a:solidFill>
              <a:srgbClr val="18A0DB"/>
            </a:solidFill>
          </a:ln>
        </p:spPr>
        <p:txBody>
          <a:bodyPr wrap="square" rtlCol="0" anchor="ctr">
            <a:noAutofit/>
          </a:bodyPr>
          <a:lstStyle/>
          <a:p>
            <a:pPr algn="ctr"/>
            <a:r>
              <a:rPr lang="en-GB" altLang="en-US" sz="1600" b="1" dirty="0">
                <a:latin typeface="Twinkl SemiBold" pitchFamily="2" charset="0"/>
              </a:rPr>
              <a:t>Gallery deck</a:t>
            </a:r>
            <a:endParaRPr lang="en-GB" altLang="en-US" sz="1600" dirty="0">
              <a:latin typeface="Twinkl SemiBold" pitchFamily="2" charset="0"/>
            </a:endParaRPr>
          </a:p>
        </p:txBody>
      </p:sp>
      <p:sp>
        <p:nvSpPr>
          <p:cNvPr id="26" name="lightning rod button">
            <a:extLst>
              <a:ext uri="{FF2B5EF4-FFF2-40B4-BE49-F238E27FC236}">
                <a16:creationId xmlns:a16="http://schemas.microsoft.com/office/drawing/2014/main" id="{C1800824-C2FA-4CD0-A72A-198C51E45E43}"/>
              </a:ext>
            </a:extLst>
          </p:cNvPr>
          <p:cNvSpPr txBox="1"/>
          <p:nvPr/>
        </p:nvSpPr>
        <p:spPr>
          <a:xfrm>
            <a:off x="6858490" y="3025274"/>
            <a:ext cx="1529858" cy="338554"/>
          </a:xfrm>
          <a:prstGeom prst="roundRect">
            <a:avLst/>
          </a:prstGeom>
          <a:solidFill>
            <a:srgbClr val="FFFFFF"/>
          </a:solidFill>
          <a:ln w="28575">
            <a:solidFill>
              <a:srgbClr val="18A0DB"/>
            </a:solidFill>
          </a:ln>
        </p:spPr>
        <p:txBody>
          <a:bodyPr wrap="square" rtlCol="0" anchor="ctr">
            <a:noAutofit/>
          </a:bodyPr>
          <a:lstStyle/>
          <a:p>
            <a:pPr algn="ctr"/>
            <a:r>
              <a:rPr lang="en-GB" altLang="en-US" sz="1600" b="1" dirty="0">
                <a:latin typeface="Twinkl SemiBold" pitchFamily="2" charset="0"/>
              </a:rPr>
              <a:t>lightning rod</a:t>
            </a:r>
            <a:endParaRPr lang="en-GB" altLang="en-US" sz="1600" dirty="0">
              <a:latin typeface="Twinkl SemiBold" pitchFamily="2" charset="0"/>
            </a:endParaRPr>
          </a:p>
        </p:txBody>
      </p:sp>
      <p:cxnSp>
        <p:nvCxnSpPr>
          <p:cNvPr id="6" name="Straight Arrow Connector 5">
            <a:extLst>
              <a:ext uri="{FF2B5EF4-FFF2-40B4-BE49-F238E27FC236}">
                <a16:creationId xmlns:a16="http://schemas.microsoft.com/office/drawing/2014/main" id="{BF58DF15-3E0C-4DD9-81C1-EB1DDA1CA40C}"/>
              </a:ext>
            </a:extLst>
          </p:cNvPr>
          <p:cNvCxnSpPr>
            <a:stCxn id="26" idx="1"/>
          </p:cNvCxnSpPr>
          <p:nvPr/>
        </p:nvCxnSpPr>
        <p:spPr>
          <a:xfrm flipH="1">
            <a:off x="6664569" y="3194551"/>
            <a:ext cx="193921" cy="67395"/>
          </a:xfrm>
          <a:prstGeom prst="straightConnector1">
            <a:avLst/>
          </a:prstGeom>
          <a:ln w="28575">
            <a:solidFill>
              <a:srgbClr val="18A0DB"/>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9DFA68A3-4B08-484B-B516-CA48D3CA1FC6}"/>
              </a:ext>
            </a:extLst>
          </p:cNvPr>
          <p:cNvCxnSpPr>
            <a:cxnSpLocks/>
          </p:cNvCxnSpPr>
          <p:nvPr/>
        </p:nvCxnSpPr>
        <p:spPr>
          <a:xfrm flipH="1" flipV="1">
            <a:off x="6884133" y="3688355"/>
            <a:ext cx="809627" cy="194690"/>
          </a:xfrm>
          <a:prstGeom prst="straightConnector1">
            <a:avLst/>
          </a:prstGeom>
          <a:ln w="28575">
            <a:solidFill>
              <a:srgbClr val="18A0DB"/>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2341B186-8BCF-441A-80B0-91EBC3485D83}"/>
              </a:ext>
            </a:extLst>
          </p:cNvPr>
          <p:cNvCxnSpPr>
            <a:cxnSpLocks/>
            <a:stCxn id="23" idx="0"/>
          </p:cNvCxnSpPr>
          <p:nvPr/>
        </p:nvCxnSpPr>
        <p:spPr>
          <a:xfrm flipV="1">
            <a:off x="5371856" y="3482999"/>
            <a:ext cx="1081330" cy="160544"/>
          </a:xfrm>
          <a:prstGeom prst="straightConnector1">
            <a:avLst/>
          </a:prstGeom>
          <a:ln w="28575">
            <a:solidFill>
              <a:srgbClr val="18A0DB"/>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4261EFBE-F6FD-4AFF-80A3-61F85B45BDEF}"/>
              </a:ext>
            </a:extLst>
          </p:cNvPr>
          <p:cNvCxnSpPr>
            <a:cxnSpLocks/>
          </p:cNvCxnSpPr>
          <p:nvPr/>
        </p:nvCxnSpPr>
        <p:spPr>
          <a:xfrm flipV="1">
            <a:off x="5557228" y="3563271"/>
            <a:ext cx="1081329" cy="672523"/>
          </a:xfrm>
          <a:prstGeom prst="straightConnector1">
            <a:avLst/>
          </a:prstGeom>
          <a:ln w="28575">
            <a:solidFill>
              <a:srgbClr val="18A0DB"/>
            </a:solidFill>
            <a:tailEnd type="triangle"/>
          </a:ln>
        </p:spPr>
        <p:style>
          <a:lnRef idx="1">
            <a:schemeClr val="accent1"/>
          </a:lnRef>
          <a:fillRef idx="0">
            <a:schemeClr val="accent1"/>
          </a:fillRef>
          <a:effectRef idx="0">
            <a:schemeClr val="accent1"/>
          </a:effectRef>
          <a:fontRef idx="minor">
            <a:schemeClr val="tx1"/>
          </a:fontRef>
        </p:style>
      </p:cxnSp>
      <p:sp>
        <p:nvSpPr>
          <p:cNvPr id="23" name="Lamp button">
            <a:extLst>
              <a:ext uri="{FF2B5EF4-FFF2-40B4-BE49-F238E27FC236}">
                <a16:creationId xmlns:a16="http://schemas.microsoft.com/office/drawing/2014/main" id="{9131B132-C2B8-47D0-9CC3-A537A02DEF31}"/>
              </a:ext>
            </a:extLst>
          </p:cNvPr>
          <p:cNvSpPr txBox="1"/>
          <p:nvPr/>
        </p:nvSpPr>
        <p:spPr>
          <a:xfrm>
            <a:off x="4659435" y="3643543"/>
            <a:ext cx="1424842" cy="338554"/>
          </a:xfrm>
          <a:prstGeom prst="roundRect">
            <a:avLst/>
          </a:prstGeom>
          <a:solidFill>
            <a:srgbClr val="FFFFFF"/>
          </a:solidFill>
          <a:ln w="28575">
            <a:solidFill>
              <a:srgbClr val="18A0DB"/>
            </a:solidFill>
          </a:ln>
        </p:spPr>
        <p:txBody>
          <a:bodyPr wrap="square" rtlCol="0" anchor="ctr">
            <a:noAutofit/>
          </a:bodyPr>
          <a:lstStyle/>
          <a:p>
            <a:pPr algn="ctr"/>
            <a:r>
              <a:rPr lang="en-GB" altLang="en-US" sz="1600" b="1" dirty="0">
                <a:latin typeface="Twinkl SemiBold" pitchFamily="2" charset="0"/>
              </a:rPr>
              <a:t>lamp</a:t>
            </a:r>
            <a:endParaRPr lang="en-GB" altLang="en-US" sz="1600" dirty="0">
              <a:latin typeface="Twinkl SemiBold" pitchFamily="2" charset="0"/>
            </a:endParaRPr>
          </a:p>
        </p:txBody>
      </p:sp>
    </p:spTree>
    <p:extLst>
      <p:ext uri="{BB962C8B-B14F-4D97-AF65-F5344CB8AC3E}">
        <p14:creationId xmlns:p14="http://schemas.microsoft.com/office/powerpoint/2010/main" val="80042505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nextCondLst>
                <p:cond evt="onClick" delay="0">
                  <p:tgtEl>
                    <p:spTgt spid="24"/>
                  </p:tgtEl>
                </p:cond>
              </p:nextCondLst>
            </p:seq>
            <p:seq concurrent="1" nextAc="seek">
              <p:cTn id="8" restart="whenNotActive" fill="hold" evtFilter="cancelBubble" nodeType="interactiveSeq">
                <p:stCondLst>
                  <p:cond evt="onClick" delay="0">
                    <p:tgtEl>
                      <p:spTgt spid="23"/>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childTnLst>
                          </p:cTn>
                        </p:par>
                      </p:childTnLst>
                    </p:cTn>
                  </p:par>
                </p:childTnLst>
              </p:cTn>
              <p:nextCondLst>
                <p:cond evt="onClick" delay="0">
                  <p:tgtEl>
                    <p:spTgt spid="23"/>
                  </p:tgtEl>
                </p:cond>
              </p:nextCondLst>
            </p:seq>
            <p:seq concurrent="1" nextAc="seek">
              <p:cTn id="14" restart="whenNotActive" fill="hold" evtFilter="cancelBubble" nodeType="interactiveSeq">
                <p:stCondLst>
                  <p:cond evt="onClick" delay="0">
                    <p:tgtEl>
                      <p:spTgt spid="26"/>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childTnLst>
              </p:cTn>
              <p:nextCondLst>
                <p:cond evt="onClick" delay="0">
                  <p:tgtEl>
                    <p:spTgt spid="26"/>
                  </p:tgtEl>
                </p:cond>
              </p:nextCondLst>
            </p:seq>
            <p:seq concurrent="1" nextAc="seek">
              <p:cTn id="20" restart="whenNotActive" fill="hold" evtFilter="cancelBubble" nodeType="interactiveSeq">
                <p:stCondLst>
                  <p:cond evt="onClick" delay="0">
                    <p:tgtEl>
                      <p:spTgt spid="25"/>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childTnLst>
                          </p:cTn>
                        </p:par>
                      </p:childTnLst>
                    </p:cTn>
                  </p:par>
                </p:childTnLst>
              </p:cTn>
              <p:nextCondLst>
                <p:cond evt="onClick" delay="0">
                  <p:tgtEl>
                    <p:spTgt spid="25"/>
                  </p:tgtEl>
                </p:cond>
              </p:nextCondLst>
            </p:seq>
          </p:childTnLst>
        </p:cTn>
      </p:par>
    </p:tnLst>
    <p:bldLst>
      <p:bldP spid="18" grpId="0"/>
      <p:bldP spid="19" grpId="0"/>
      <p:bldP spid="20"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D67B189-C8CF-40AF-9A97-2880906AE1E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4722" r="14722"/>
          <a:stretch/>
        </p:blipFill>
        <p:spPr>
          <a:xfrm>
            <a:off x="5029688" y="2734164"/>
            <a:ext cx="3358661" cy="3358661"/>
          </a:xfrm>
          <a:prstGeom prst="flowChartConnector">
            <a:avLst/>
          </a:prstGeom>
        </p:spPr>
      </p:pic>
      <p:sp>
        <p:nvSpPr>
          <p:cNvPr id="13" name="TextBox 12">
            <a:extLst>
              <a:ext uri="{FF2B5EF4-FFF2-40B4-BE49-F238E27FC236}">
                <a16:creationId xmlns:a16="http://schemas.microsoft.com/office/drawing/2014/main" id="{CD2BD71B-3A98-45BF-82C3-D0AA0F20E5E4}"/>
              </a:ext>
            </a:extLst>
          </p:cNvPr>
          <p:cNvSpPr txBox="1"/>
          <p:nvPr/>
        </p:nvSpPr>
        <p:spPr>
          <a:xfrm>
            <a:off x="755650" y="2561386"/>
            <a:ext cx="4343887" cy="3531439"/>
          </a:xfrm>
          <a:prstGeom prst="roundRect">
            <a:avLst/>
          </a:prstGeom>
          <a:noFill/>
          <a:ln w="3175">
            <a:noFill/>
          </a:ln>
        </p:spPr>
        <p:txBody>
          <a:bodyPr wrap="square" lIns="0" tIns="0" rIns="0" rtlCol="0" anchor="ctr">
            <a:noAutofit/>
          </a:bodyPr>
          <a:lstStyle/>
          <a:p>
            <a:pPr>
              <a:spcBef>
                <a:spcPct val="0"/>
              </a:spcBef>
            </a:pPr>
            <a:r>
              <a:rPr lang="en-GB" altLang="en-US" dirty="0"/>
              <a:t>Lighthouses used to be run by people called lighthouses keepers. They would live in the lighthouse, making sure it stayed in good condition. The lighthouse keeper would live on the lighthouse for months and wouldn’t leave during that time. Now all lighthouses are run by computers. The last lighthouse keeper in the UK left their lighthouse in 1998. </a:t>
            </a:r>
          </a:p>
        </p:txBody>
      </p:sp>
      <p:sp>
        <p:nvSpPr>
          <p:cNvPr id="21" name="Title 20"/>
          <p:cNvSpPr>
            <a:spLocks noGrp="1"/>
          </p:cNvSpPr>
          <p:nvPr>
            <p:ph type="title"/>
          </p:nvPr>
        </p:nvSpPr>
        <p:spPr>
          <a:xfrm>
            <a:off x="448408" y="765175"/>
            <a:ext cx="8247184" cy="949325"/>
          </a:xfrm>
          <a:solidFill>
            <a:srgbClr val="18A0DB"/>
          </a:solidFill>
        </p:spPr>
        <p:txBody>
          <a:bodyPr anchor="ctr"/>
          <a:lstStyle/>
          <a:p>
            <a:pPr algn="ctr"/>
            <a:r>
              <a:rPr lang="en-GB" sz="3600" dirty="0">
                <a:solidFill>
                  <a:schemeClr val="bg1"/>
                </a:solidFill>
                <a:latin typeface="Twinkl SemiBold" pitchFamily="2" charset="0"/>
              </a:rPr>
              <a:t>How Have Lighthouses Changed?</a:t>
            </a:r>
          </a:p>
        </p:txBody>
      </p:sp>
      <p:sp>
        <p:nvSpPr>
          <p:cNvPr id="10" name="TextBox 9">
            <a:extLst>
              <a:ext uri="{FF2B5EF4-FFF2-40B4-BE49-F238E27FC236}">
                <a16:creationId xmlns:a16="http://schemas.microsoft.com/office/drawing/2014/main" id="{5B350D7C-DC9B-4C74-9C39-807E17CCDF89}"/>
              </a:ext>
            </a:extLst>
          </p:cNvPr>
          <p:cNvSpPr txBox="1"/>
          <p:nvPr/>
        </p:nvSpPr>
        <p:spPr>
          <a:xfrm>
            <a:off x="755652" y="1814777"/>
            <a:ext cx="7632698" cy="646331"/>
          </a:xfrm>
          <a:prstGeom prst="rect">
            <a:avLst/>
          </a:prstGeom>
          <a:noFill/>
        </p:spPr>
        <p:txBody>
          <a:bodyPr wrap="square" rtlCol="0">
            <a:spAutoFit/>
          </a:bodyPr>
          <a:lstStyle/>
          <a:p>
            <a:pPr algn="ctr">
              <a:spcBef>
                <a:spcPct val="0"/>
              </a:spcBef>
            </a:pPr>
            <a:r>
              <a:rPr lang="en-GB" altLang="en-US" dirty="0"/>
              <a:t>In the olden days, the light would have been an oil lamp or </a:t>
            </a:r>
            <a:br>
              <a:rPr lang="en-GB" altLang="en-US" dirty="0"/>
            </a:br>
            <a:r>
              <a:rPr lang="en-GB" altLang="en-US" dirty="0"/>
              <a:t>even a candle. Now it is a powerful, electric light.</a:t>
            </a:r>
          </a:p>
        </p:txBody>
      </p:sp>
      <p:sp>
        <p:nvSpPr>
          <p:cNvPr id="2" name="Oval 1">
            <a:extLst>
              <a:ext uri="{FF2B5EF4-FFF2-40B4-BE49-F238E27FC236}">
                <a16:creationId xmlns:a16="http://schemas.microsoft.com/office/drawing/2014/main" id="{7CEAEAE1-17F6-4AC4-9199-6D6B165E58FB}"/>
              </a:ext>
            </a:extLst>
          </p:cNvPr>
          <p:cNvSpPr/>
          <p:nvPr/>
        </p:nvSpPr>
        <p:spPr>
          <a:xfrm>
            <a:off x="5029689" y="2734164"/>
            <a:ext cx="3358661" cy="3358661"/>
          </a:xfrm>
          <a:prstGeom prst="ellipse">
            <a:avLst/>
          </a:prstGeom>
          <a:noFill/>
          <a:ln w="38100">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D1ECD440-52AA-4884-9984-3530C30197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088368" y="2631173"/>
            <a:ext cx="1238042" cy="3531439"/>
          </a:xfrm>
          <a:prstGeom prst="rect">
            <a:avLst/>
          </a:prstGeom>
        </p:spPr>
      </p:pic>
    </p:spTree>
    <p:extLst>
      <p:ext uri="{BB962C8B-B14F-4D97-AF65-F5344CB8AC3E}">
        <p14:creationId xmlns:p14="http://schemas.microsoft.com/office/powerpoint/2010/main" val="539287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C4055F02-0871-4565-9BBF-B68BA910DA1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1571" r="11763"/>
          <a:stretch/>
        </p:blipFill>
        <p:spPr>
          <a:xfrm>
            <a:off x="5218736" y="3967704"/>
            <a:ext cx="1676875" cy="1676875"/>
          </a:xfrm>
          <a:prstGeom prst="flowChartConnector">
            <a:avLst/>
          </a:prstGeom>
        </p:spPr>
      </p:pic>
      <p:pic>
        <p:nvPicPr>
          <p:cNvPr id="24" name="Picture 23">
            <a:extLst>
              <a:ext uri="{FF2B5EF4-FFF2-40B4-BE49-F238E27FC236}">
                <a16:creationId xmlns:a16="http://schemas.microsoft.com/office/drawing/2014/main" id="{C9EDEBA2-DF19-4EA5-94AE-19AA3BDD6C6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9208" t="754" r="3654" b="-754"/>
          <a:stretch/>
        </p:blipFill>
        <p:spPr>
          <a:xfrm>
            <a:off x="2233342" y="3982915"/>
            <a:ext cx="1661664" cy="1661664"/>
          </a:xfrm>
          <a:prstGeom prst="flowChartConnector">
            <a:avLst/>
          </a:prstGeom>
        </p:spPr>
      </p:pic>
      <p:pic>
        <p:nvPicPr>
          <p:cNvPr id="3074" name="Picture 2" descr="Image result for denmark lighthouse">
            <a:extLst>
              <a:ext uri="{FF2B5EF4-FFF2-40B4-BE49-F238E27FC236}">
                <a16:creationId xmlns:a16="http://schemas.microsoft.com/office/drawing/2014/main" id="{85D9F70D-3A1E-48DA-A184-BA08B6EDEBE3}"/>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6788" r="16788"/>
          <a:stretch/>
        </p:blipFill>
        <p:spPr bwMode="auto">
          <a:xfrm>
            <a:off x="6726604" y="2017780"/>
            <a:ext cx="1661746" cy="1661746"/>
          </a:xfrm>
          <a:prstGeom prst="flowChartConnector">
            <a:avLst/>
          </a:prstGeom>
          <a:noFill/>
          <a:extLst>
            <a:ext uri="{909E8E84-426E-40DD-AFC4-6F175D3DCCD1}">
              <a14:hiddenFill xmlns:a14="http://schemas.microsoft.com/office/drawing/2010/main">
                <a:solidFill>
                  <a:srgbClr val="FFFFFF"/>
                </a:solidFill>
              </a14:hiddenFill>
            </a:ext>
          </a:extLst>
        </p:spPr>
      </p:pic>
      <p:pic>
        <p:nvPicPr>
          <p:cNvPr id="22" name="Picture 21">
            <a:extLst>
              <a:ext uri="{FF2B5EF4-FFF2-40B4-BE49-F238E27FC236}">
                <a16:creationId xmlns:a16="http://schemas.microsoft.com/office/drawing/2014/main" id="{525F3CAF-0B88-4549-BCEB-2E7F8565B86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6678" r="16678"/>
          <a:stretch/>
        </p:blipFill>
        <p:spPr>
          <a:xfrm>
            <a:off x="3741127" y="2017780"/>
            <a:ext cx="1661746" cy="1661746"/>
          </a:xfrm>
          <a:prstGeom prst="flowChartConnector">
            <a:avLst/>
          </a:prstGeom>
        </p:spPr>
      </p:pic>
      <p:pic>
        <p:nvPicPr>
          <p:cNvPr id="7" name="Picture 6">
            <a:extLst>
              <a:ext uri="{FF2B5EF4-FFF2-40B4-BE49-F238E27FC236}">
                <a16:creationId xmlns:a16="http://schemas.microsoft.com/office/drawing/2014/main" id="{E692C317-7158-4E80-AB82-B1AC5456651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6216" t="248" r="11024" b="-248"/>
          <a:stretch/>
        </p:blipFill>
        <p:spPr>
          <a:xfrm>
            <a:off x="755650" y="1956288"/>
            <a:ext cx="1661746" cy="1661746"/>
          </a:xfrm>
          <a:prstGeom prst="flowChartConnector">
            <a:avLst/>
          </a:prstGeom>
        </p:spPr>
      </p:pic>
      <p:sp>
        <p:nvSpPr>
          <p:cNvPr id="21" name="Title 20"/>
          <p:cNvSpPr>
            <a:spLocks noGrp="1"/>
          </p:cNvSpPr>
          <p:nvPr>
            <p:ph type="title"/>
          </p:nvPr>
        </p:nvSpPr>
        <p:spPr>
          <a:xfrm>
            <a:off x="448408" y="765175"/>
            <a:ext cx="8247184" cy="949325"/>
          </a:xfrm>
          <a:solidFill>
            <a:srgbClr val="18A0DB"/>
          </a:solidFill>
        </p:spPr>
        <p:txBody>
          <a:bodyPr anchor="ctr"/>
          <a:lstStyle/>
          <a:p>
            <a:pPr algn="ctr"/>
            <a:r>
              <a:rPr lang="en-GB" sz="3600" dirty="0">
                <a:solidFill>
                  <a:schemeClr val="bg1"/>
                </a:solidFill>
                <a:latin typeface="Twinkl SemiBold" pitchFamily="2" charset="0"/>
              </a:rPr>
              <a:t>Lighthouses Around the World?</a:t>
            </a:r>
          </a:p>
        </p:txBody>
      </p:sp>
      <p:sp>
        <p:nvSpPr>
          <p:cNvPr id="3" name="Oval 2">
            <a:extLst>
              <a:ext uri="{FF2B5EF4-FFF2-40B4-BE49-F238E27FC236}">
                <a16:creationId xmlns:a16="http://schemas.microsoft.com/office/drawing/2014/main" id="{1ED2804F-1E96-4DB8-BF45-548D701F3E0F}"/>
              </a:ext>
            </a:extLst>
          </p:cNvPr>
          <p:cNvSpPr/>
          <p:nvPr/>
        </p:nvSpPr>
        <p:spPr>
          <a:xfrm>
            <a:off x="755650" y="1956288"/>
            <a:ext cx="1661746" cy="1661746"/>
          </a:xfrm>
          <a:prstGeom prst="ellipse">
            <a:avLst/>
          </a:prstGeom>
          <a:noFill/>
          <a:ln w="38100">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11F53B6E-510D-4F36-BA51-B6FD7066C249}"/>
              </a:ext>
            </a:extLst>
          </p:cNvPr>
          <p:cNvSpPr/>
          <p:nvPr/>
        </p:nvSpPr>
        <p:spPr>
          <a:xfrm>
            <a:off x="3741127" y="2017862"/>
            <a:ext cx="1661746" cy="1661746"/>
          </a:xfrm>
          <a:prstGeom prst="ellipse">
            <a:avLst/>
          </a:prstGeom>
          <a:noFill/>
          <a:ln w="38100">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105343D6-C072-4FA1-BE27-BD5C6BE909A9}"/>
              </a:ext>
            </a:extLst>
          </p:cNvPr>
          <p:cNvSpPr/>
          <p:nvPr/>
        </p:nvSpPr>
        <p:spPr>
          <a:xfrm>
            <a:off x="6726604" y="2017862"/>
            <a:ext cx="1661746" cy="1661746"/>
          </a:xfrm>
          <a:prstGeom prst="ellipse">
            <a:avLst/>
          </a:prstGeom>
          <a:noFill/>
          <a:ln w="38100">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A8BCC54F-16AB-49AB-9067-1AA96A76FCBC}"/>
              </a:ext>
            </a:extLst>
          </p:cNvPr>
          <p:cNvSpPr txBox="1"/>
          <p:nvPr/>
        </p:nvSpPr>
        <p:spPr>
          <a:xfrm>
            <a:off x="632558" y="3679553"/>
            <a:ext cx="1907930" cy="369332"/>
          </a:xfrm>
          <a:prstGeom prst="rect">
            <a:avLst/>
          </a:prstGeom>
          <a:noFill/>
        </p:spPr>
        <p:txBody>
          <a:bodyPr wrap="square" rtlCol="0">
            <a:spAutoFit/>
          </a:bodyPr>
          <a:lstStyle/>
          <a:p>
            <a:pPr algn="ctr">
              <a:spcBef>
                <a:spcPct val="0"/>
              </a:spcBef>
            </a:pPr>
            <a:r>
              <a:rPr lang="en-GB" altLang="en-US" dirty="0"/>
              <a:t>Morocco</a:t>
            </a:r>
          </a:p>
        </p:txBody>
      </p:sp>
      <p:sp>
        <p:nvSpPr>
          <p:cNvPr id="15" name="TextBox 14">
            <a:extLst>
              <a:ext uri="{FF2B5EF4-FFF2-40B4-BE49-F238E27FC236}">
                <a16:creationId xmlns:a16="http://schemas.microsoft.com/office/drawing/2014/main" id="{FFD1595A-95EE-4049-BC9C-18BD67933954}"/>
              </a:ext>
            </a:extLst>
          </p:cNvPr>
          <p:cNvSpPr txBox="1"/>
          <p:nvPr/>
        </p:nvSpPr>
        <p:spPr>
          <a:xfrm>
            <a:off x="3618035" y="3679553"/>
            <a:ext cx="1907930" cy="369332"/>
          </a:xfrm>
          <a:prstGeom prst="rect">
            <a:avLst/>
          </a:prstGeom>
          <a:noFill/>
        </p:spPr>
        <p:txBody>
          <a:bodyPr wrap="square" rtlCol="0">
            <a:spAutoFit/>
          </a:bodyPr>
          <a:lstStyle/>
          <a:p>
            <a:pPr algn="ctr">
              <a:spcBef>
                <a:spcPct val="0"/>
              </a:spcBef>
            </a:pPr>
            <a:r>
              <a:rPr lang="en-GB" altLang="en-US" dirty="0"/>
              <a:t>Japan</a:t>
            </a:r>
          </a:p>
        </p:txBody>
      </p:sp>
      <p:sp>
        <p:nvSpPr>
          <p:cNvPr id="16" name="TextBox 15">
            <a:extLst>
              <a:ext uri="{FF2B5EF4-FFF2-40B4-BE49-F238E27FC236}">
                <a16:creationId xmlns:a16="http://schemas.microsoft.com/office/drawing/2014/main" id="{2B4DAEDB-FA87-4234-8DB1-EDD741EBEC64}"/>
              </a:ext>
            </a:extLst>
          </p:cNvPr>
          <p:cNvSpPr txBox="1"/>
          <p:nvPr/>
        </p:nvSpPr>
        <p:spPr>
          <a:xfrm>
            <a:off x="6603512" y="3679553"/>
            <a:ext cx="1907930" cy="369332"/>
          </a:xfrm>
          <a:prstGeom prst="rect">
            <a:avLst/>
          </a:prstGeom>
          <a:noFill/>
        </p:spPr>
        <p:txBody>
          <a:bodyPr wrap="square" rtlCol="0">
            <a:spAutoFit/>
          </a:bodyPr>
          <a:lstStyle/>
          <a:p>
            <a:pPr algn="ctr">
              <a:spcBef>
                <a:spcPct val="0"/>
              </a:spcBef>
            </a:pPr>
            <a:r>
              <a:rPr lang="en-GB" altLang="en-US" dirty="0"/>
              <a:t>Denmark</a:t>
            </a:r>
          </a:p>
        </p:txBody>
      </p:sp>
      <p:sp>
        <p:nvSpPr>
          <p:cNvPr id="17" name="Oval 16">
            <a:extLst>
              <a:ext uri="{FF2B5EF4-FFF2-40B4-BE49-F238E27FC236}">
                <a16:creationId xmlns:a16="http://schemas.microsoft.com/office/drawing/2014/main" id="{0AF740F7-5136-4939-BD11-5C99EB7169AB}"/>
              </a:ext>
            </a:extLst>
          </p:cNvPr>
          <p:cNvSpPr/>
          <p:nvPr/>
        </p:nvSpPr>
        <p:spPr>
          <a:xfrm>
            <a:off x="2248389" y="3982888"/>
            <a:ext cx="1661746" cy="1661746"/>
          </a:xfrm>
          <a:prstGeom prst="ellipse">
            <a:avLst/>
          </a:prstGeom>
          <a:noFill/>
          <a:ln w="38100">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1DFAD33E-E886-41BB-9905-F0BCE2C617CA}"/>
              </a:ext>
            </a:extLst>
          </p:cNvPr>
          <p:cNvSpPr/>
          <p:nvPr/>
        </p:nvSpPr>
        <p:spPr>
          <a:xfrm>
            <a:off x="5233865" y="3982888"/>
            <a:ext cx="1661746" cy="1661746"/>
          </a:xfrm>
          <a:prstGeom prst="ellipse">
            <a:avLst/>
          </a:prstGeom>
          <a:noFill/>
          <a:ln w="38100">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1ED9E643-3F08-445A-8A0B-22C7B67CF84E}"/>
              </a:ext>
            </a:extLst>
          </p:cNvPr>
          <p:cNvSpPr txBox="1"/>
          <p:nvPr/>
        </p:nvSpPr>
        <p:spPr>
          <a:xfrm>
            <a:off x="2125297" y="5644634"/>
            <a:ext cx="1907930" cy="369332"/>
          </a:xfrm>
          <a:prstGeom prst="rect">
            <a:avLst/>
          </a:prstGeom>
          <a:noFill/>
        </p:spPr>
        <p:txBody>
          <a:bodyPr wrap="square" rtlCol="0">
            <a:spAutoFit/>
          </a:bodyPr>
          <a:lstStyle/>
          <a:p>
            <a:pPr algn="ctr">
              <a:spcBef>
                <a:spcPct val="0"/>
              </a:spcBef>
            </a:pPr>
            <a:r>
              <a:rPr lang="en-GB" altLang="en-US" dirty="0"/>
              <a:t>Canada</a:t>
            </a:r>
          </a:p>
        </p:txBody>
      </p:sp>
      <p:sp>
        <p:nvSpPr>
          <p:cNvPr id="20" name="TextBox 19">
            <a:extLst>
              <a:ext uri="{FF2B5EF4-FFF2-40B4-BE49-F238E27FC236}">
                <a16:creationId xmlns:a16="http://schemas.microsoft.com/office/drawing/2014/main" id="{4D6B4A9D-6FA5-432A-A1FF-3B2DEED3341B}"/>
              </a:ext>
            </a:extLst>
          </p:cNvPr>
          <p:cNvSpPr txBox="1"/>
          <p:nvPr/>
        </p:nvSpPr>
        <p:spPr>
          <a:xfrm>
            <a:off x="5110773" y="5644579"/>
            <a:ext cx="1907930" cy="369332"/>
          </a:xfrm>
          <a:prstGeom prst="rect">
            <a:avLst/>
          </a:prstGeom>
          <a:noFill/>
        </p:spPr>
        <p:txBody>
          <a:bodyPr wrap="square" rtlCol="0">
            <a:spAutoFit/>
          </a:bodyPr>
          <a:lstStyle/>
          <a:p>
            <a:pPr algn="ctr">
              <a:spcBef>
                <a:spcPct val="0"/>
              </a:spcBef>
            </a:pPr>
            <a:r>
              <a:rPr lang="en-GB" altLang="en-US" dirty="0"/>
              <a:t>Argentina</a:t>
            </a:r>
          </a:p>
        </p:txBody>
      </p:sp>
    </p:spTree>
    <p:extLst>
      <p:ext uri="{BB962C8B-B14F-4D97-AF65-F5344CB8AC3E}">
        <p14:creationId xmlns:p14="http://schemas.microsoft.com/office/powerpoint/2010/main" val="1375702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10" presetClass="entr" presetSubtype="0" fill="hold" nodeType="with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fade">
                                      <p:cBhvr>
                                        <p:cTn id="13" dur="500"/>
                                        <p:tgtEl>
                                          <p:spTgt spid="3074"/>
                                        </p:tgtEl>
                                      </p:cBhvr>
                                    </p:animEffect>
                                  </p:childTnLst>
                                </p:cTn>
                              </p:par>
                              <p:par>
                                <p:cTn id="14" presetID="10" presetClass="entr" presetSubtype="0"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par>
                                <p:cTn id="17" presetID="10"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500"/>
                                        <p:tgtEl>
                                          <p:spTgt spid="1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1" grpId="0" animBg="1"/>
      <p:bldP spid="12" grpId="0"/>
      <p:bldP spid="15" grpId="0"/>
      <p:bldP spid="16" grpId="0"/>
      <p:bldP spid="17" grpId="0" animBg="1"/>
      <p:bldP spid="18" grpId="0" animBg="1"/>
      <p:bldP spid="19" grpId="0"/>
      <p:bldP spid="20" grpId="0"/>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180D27B9-5640-447B-B5C0-DD73573B2821}" vid="{310EF2B5-F8B8-4941-8818-76ED4D5D30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176</TotalTime>
  <Words>608</Words>
  <Application>Microsoft Office PowerPoint</Application>
  <PresentationFormat>On-screen Show (4:3)</PresentationFormat>
  <Paragraphs>42</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Twinkl SemiBold</vt:lpstr>
      <vt:lpstr>Twinkl</vt:lpstr>
      <vt:lpstr>Calibri</vt:lpstr>
      <vt:lpstr>Office Theme</vt:lpstr>
      <vt:lpstr>PowerPoint Presentation</vt:lpstr>
      <vt:lpstr>Transport</vt:lpstr>
      <vt:lpstr>Ships</vt:lpstr>
      <vt:lpstr>Lighthouses</vt:lpstr>
      <vt:lpstr>Lighthouses From Long Ago</vt:lpstr>
      <vt:lpstr>Lighthouses From Long Ago</vt:lpstr>
      <vt:lpstr>How Is a Lighthouse Designed?</vt:lpstr>
      <vt:lpstr>How Have Lighthouses Changed?</vt:lpstr>
      <vt:lpstr>Lighthouses Around the World?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Harvey Johnson</dc:creator>
  <cp:lastModifiedBy>Suzanne Taylor</cp:lastModifiedBy>
  <cp:revision>14</cp:revision>
  <dcterms:created xsi:type="dcterms:W3CDTF">2019-01-22T10:23:20Z</dcterms:created>
  <dcterms:modified xsi:type="dcterms:W3CDTF">2020-06-29T07:30:14Z</dcterms:modified>
</cp:coreProperties>
</file>