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9" r:id="rId4"/>
    <p:sldId id="270" r:id="rId5"/>
    <p:sldId id="271" r:id="rId6"/>
    <p:sldId id="272" r:id="rId7"/>
    <p:sldId id="281" r:id="rId8"/>
    <p:sldId id="274" r:id="rId9"/>
    <p:sldId id="276" r:id="rId10"/>
    <p:sldId id="278" r:id="rId11"/>
    <p:sldId id="280" r:id="rId12"/>
    <p:sldId id="279" r:id="rId13"/>
    <p:sldId id="267" r:id="rId14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7"/>
      <p:bold r:id="rId18"/>
    </p:embeddedFont>
    <p:embeddedFont>
      <p:font typeface="Twinkl SemiBold" pitchFamily="2" charset="0"/>
      <p:bold r:id="rId19"/>
    </p:embeddedFont>
    <p:embeddedFont>
      <p:font typeface="Twinkl" pitchFamily="2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50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hyperlink" Target="https://www.twinkl.co.uk/resource/t2-e-3943-our-teachers-are-superheroes-eboo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7EE5F8-A406-49A4-AD4F-FEF5D8E10E8F}"/>
              </a:ext>
            </a:extLst>
          </p:cNvPr>
          <p:cNvSpPr txBox="1">
            <a:spLocks/>
          </p:cNvSpPr>
          <p:nvPr/>
        </p:nvSpPr>
        <p:spPr>
          <a:xfrm>
            <a:off x="659978" y="2173906"/>
            <a:ext cx="7883912" cy="72594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GB" sz="1500" dirty="0">
                <a:latin typeface="Twinkl" pitchFamily="50" charset="0"/>
              </a:rPr>
              <a:t>Freya and Benji are good friends</a:t>
            </a:r>
            <a:r>
              <a:rPr lang="en-GB" sz="1500" i="1" dirty="0">
                <a:latin typeface="Twinkl" pitchFamily="50" charset="0"/>
              </a:rPr>
              <a:t>. </a:t>
            </a:r>
            <a:br>
              <a:rPr lang="en-GB" sz="1500" i="1" dirty="0">
                <a:latin typeface="Twinkl" pitchFamily="50" charset="0"/>
              </a:rPr>
            </a:br>
            <a:r>
              <a:rPr lang="en-GB" sz="1500" dirty="0">
                <a:latin typeface="Twinkl" pitchFamily="50" charset="0"/>
              </a:rPr>
              <a:t>In what way are they </a:t>
            </a:r>
            <a:r>
              <a:rPr lang="en-GB" sz="1500" b="1" dirty="0">
                <a:latin typeface="Twinkl" pitchFamily="50" charset="0"/>
              </a:rPr>
              <a:t>similar</a:t>
            </a:r>
            <a:r>
              <a:rPr lang="en-GB" sz="1500" dirty="0">
                <a:latin typeface="Twinkl" pitchFamily="50" charset="0"/>
              </a:rPr>
              <a:t> to each other?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C51D24-38ED-49BB-ABEE-76F3ABAFCB65}"/>
              </a:ext>
            </a:extLst>
          </p:cNvPr>
          <p:cNvSpPr txBox="1">
            <a:spLocks/>
          </p:cNvSpPr>
          <p:nvPr/>
        </p:nvSpPr>
        <p:spPr>
          <a:xfrm>
            <a:off x="659978" y="3032471"/>
            <a:ext cx="7883912" cy="91060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vert="horz" lIns="108000" tIns="108000" rIns="108000" bIns="10800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1500" b="1" dirty="0">
                <a:latin typeface="Twinkl" pitchFamily="50" charset="0"/>
              </a:rPr>
              <a:t>“Although I’m not sure that’s such a kind choice, Benji.”</a:t>
            </a:r>
            <a:br>
              <a:rPr lang="en-GB" sz="1500" dirty="0">
                <a:latin typeface="Twinkl" pitchFamily="50" charset="0"/>
              </a:rPr>
            </a:br>
            <a:r>
              <a:rPr lang="en-GB" sz="1500" dirty="0">
                <a:latin typeface="Twinkl" pitchFamily="50" charset="0"/>
              </a:rPr>
              <a:t>Why do you think Mr Jay says this?</a:t>
            </a:r>
          </a:p>
        </p:txBody>
      </p:sp>
      <p:sp>
        <p:nvSpPr>
          <p:cNvPr id="22" name="Title 20">
            <a:extLst>
              <a:ext uri="{FF2B5EF4-FFF2-40B4-BE49-F238E27FC236}">
                <a16:creationId xmlns:a16="http://schemas.microsoft.com/office/drawing/2014/main" id="{CE6457BB-87AE-4366-BBE9-B1A5A701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473487"/>
            <a:ext cx="8220075" cy="994306"/>
          </a:xfrm>
        </p:spPr>
        <p:txBody>
          <a:bodyPr/>
          <a:lstStyle/>
          <a:p>
            <a:pPr algn="ctr"/>
            <a:r>
              <a:rPr lang="en-GB" sz="3400" dirty="0">
                <a:latin typeface="Twinkl" pitchFamily="50" charset="0"/>
              </a:rPr>
              <a:t>Let’s Explore </a:t>
            </a:r>
            <a:r>
              <a:rPr lang="en-GB" sz="3400" dirty="0">
                <a:solidFill>
                  <a:schemeClr val="accent2"/>
                </a:solidFill>
                <a:latin typeface="Twinkl" pitchFamily="50" charset="0"/>
              </a:rPr>
              <a:t>Cassie the Commentator </a:t>
            </a:r>
            <a:r>
              <a:rPr lang="en-GB" sz="3400" dirty="0">
                <a:latin typeface="Twinkl" pitchFamily="50" charset="0"/>
              </a:rPr>
              <a:t>Questions Together</a:t>
            </a:r>
            <a:endParaRPr lang="en-GB" sz="3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3866CE-EC6E-4C14-A42C-DD829F6ED86D}"/>
              </a:ext>
            </a:extLst>
          </p:cNvPr>
          <p:cNvSpPr/>
          <p:nvPr/>
        </p:nvSpPr>
        <p:spPr>
          <a:xfrm>
            <a:off x="461963" y="1467793"/>
            <a:ext cx="8107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Read the extract from Our Teachers Are Superheroes and answer the questions as a class.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EACCFB-FA8B-4E77-AC61-83C4FB21F70E}"/>
              </a:ext>
            </a:extLst>
          </p:cNvPr>
          <p:cNvGrpSpPr/>
          <p:nvPr/>
        </p:nvGrpSpPr>
        <p:grpSpPr>
          <a:xfrm>
            <a:off x="659978" y="4079814"/>
            <a:ext cx="7883912" cy="1236337"/>
            <a:chOff x="659978" y="4321123"/>
            <a:chExt cx="7883912" cy="1236337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7BB07A4B-616B-4ED1-8472-BDC30D781125}"/>
                </a:ext>
              </a:extLst>
            </p:cNvPr>
            <p:cNvSpPr txBox="1">
              <a:spLocks/>
            </p:cNvSpPr>
            <p:nvPr/>
          </p:nvSpPr>
          <p:spPr>
            <a:xfrm>
              <a:off x="659978" y="4321123"/>
              <a:ext cx="7883912" cy="123633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lIns="108000" tIns="108000" rIns="108000" bIns="10800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sz="1500" dirty="0">
                  <a:latin typeface="Twinkl" pitchFamily="50" charset="0"/>
                </a:rPr>
                <a:t>Do you think Benji is a good friend?</a:t>
              </a:r>
            </a:p>
            <a:p>
              <a:pPr marL="0" indent="0" algn="ctr">
                <a:lnSpc>
                  <a:spcPct val="110000"/>
                </a:lnSpc>
                <a:buNone/>
              </a:pPr>
              <a:r>
                <a:rPr lang="en-US" sz="1500" dirty="0">
                  <a:latin typeface="Twinkl" pitchFamily="50" charset="0"/>
                </a:rPr>
                <a:t>yes          no          maybe</a:t>
              </a:r>
            </a:p>
            <a:p>
              <a:pPr marL="0" indent="0" algn="ctr">
                <a:lnSpc>
                  <a:spcPct val="110000"/>
                </a:lnSpc>
                <a:buNone/>
              </a:pPr>
              <a:r>
                <a:rPr lang="en-US" sz="1500" dirty="0">
                  <a:latin typeface="Twinkl" pitchFamily="50" charset="0"/>
                </a:rPr>
                <a:t>Explain your choice using evidence from the text.</a:t>
              </a:r>
              <a:endParaRPr lang="en-GB" sz="1500" dirty="0">
                <a:latin typeface="Twinkl" pitchFamily="5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45A060-6142-400C-BC63-4AF7FC43FE1A}"/>
                </a:ext>
              </a:extLst>
            </p:cNvPr>
            <p:cNvSpPr/>
            <p:nvPr/>
          </p:nvSpPr>
          <p:spPr>
            <a:xfrm>
              <a:off x="3167130" y="4834066"/>
              <a:ext cx="247828" cy="245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E78AB9-3E36-4BE9-974E-A06CEECC8C45}"/>
                </a:ext>
              </a:extLst>
            </p:cNvPr>
            <p:cNvSpPr/>
            <p:nvPr/>
          </p:nvSpPr>
          <p:spPr>
            <a:xfrm>
              <a:off x="4051163" y="4834066"/>
              <a:ext cx="247828" cy="245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5F86B5-F7F6-4DA8-8B55-D9D397CDA7BB}"/>
                </a:ext>
              </a:extLst>
            </p:cNvPr>
            <p:cNvSpPr/>
            <p:nvPr/>
          </p:nvSpPr>
          <p:spPr>
            <a:xfrm>
              <a:off x="4845011" y="4834066"/>
              <a:ext cx="247828" cy="2453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106BA7-FA74-4D0C-B69A-4EA72CE50358}"/>
              </a:ext>
            </a:extLst>
          </p:cNvPr>
          <p:cNvGrpSpPr/>
          <p:nvPr/>
        </p:nvGrpSpPr>
        <p:grpSpPr>
          <a:xfrm>
            <a:off x="659978" y="5452887"/>
            <a:ext cx="7883912" cy="715040"/>
            <a:chOff x="659978" y="5452887"/>
            <a:chExt cx="7883912" cy="715040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CB20D574-9C9C-454E-88A6-94E245D01320}"/>
                </a:ext>
              </a:extLst>
            </p:cNvPr>
            <p:cNvSpPr txBox="1">
              <a:spLocks/>
            </p:cNvSpPr>
            <p:nvPr/>
          </p:nvSpPr>
          <p:spPr>
            <a:xfrm>
              <a:off x="2016854" y="5588335"/>
              <a:ext cx="6527036" cy="47202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108000" tIns="108000" rIns="108000" bIns="10800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sz="1500" dirty="0">
                  <a:latin typeface="Twinkl" pitchFamily="50" charset="0"/>
                </a:rPr>
                <a:t>Look at the beginning of the text. Why is the word </a:t>
              </a:r>
              <a:r>
                <a:rPr lang="en-US" sz="1500" b="1" dirty="0">
                  <a:latin typeface="Twinkl" pitchFamily="50" charset="0"/>
                </a:rPr>
                <a:t>Superpowers</a:t>
              </a:r>
              <a:r>
                <a:rPr lang="en-US" sz="1500" dirty="0">
                  <a:latin typeface="Twinkl" pitchFamily="50" charset="0"/>
                </a:rPr>
                <a:t> in bold?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69162456-94E6-4ADD-B674-2FE25A1455D8}"/>
                </a:ext>
              </a:extLst>
            </p:cNvPr>
            <p:cNvSpPr txBox="1">
              <a:spLocks/>
            </p:cNvSpPr>
            <p:nvPr/>
          </p:nvSpPr>
          <p:spPr>
            <a:xfrm>
              <a:off x="659978" y="5452887"/>
              <a:ext cx="1356877" cy="71504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vert="horz" wrap="square" lIns="108000" tIns="108000" rIns="108000" bIns="10800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en-US" sz="1500" dirty="0">
                  <a:latin typeface="Twinkl" pitchFamily="50" charset="0"/>
                </a:rPr>
                <a:t>Chapter 1</a:t>
              </a:r>
            </a:p>
            <a:p>
              <a:pPr marL="0" indent="0" algn="ctr">
                <a:lnSpc>
                  <a:spcPts val="2000"/>
                </a:lnSpc>
                <a:spcBef>
                  <a:spcPts val="0"/>
                </a:spcBef>
                <a:buNone/>
              </a:pPr>
              <a:r>
                <a:rPr lang="en-US" sz="1500" b="1" dirty="0">
                  <a:latin typeface="Twinkl" pitchFamily="50" charset="0"/>
                </a:rPr>
                <a:t>Superpowers</a:t>
              </a:r>
              <a:endParaRPr lang="en-US" sz="1500" dirty="0"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40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7836192" y="6172224"/>
            <a:ext cx="1111545" cy="563841"/>
            <a:chOff x="457196" y="468005"/>
            <a:chExt cx="1111545" cy="563841"/>
          </a:xfrm>
        </p:grpSpPr>
        <p:pic>
          <p:nvPicPr>
            <p:cNvPr id="5" name="Picture 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96" y="468005"/>
              <a:ext cx="540183" cy="5638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64096" y="565259"/>
              <a:ext cx="704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2"/>
                  </a:solidFill>
                </a:rPr>
                <a:t>Back</a:t>
              </a:r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85616DA0-F52B-4295-B6C9-15A69790FA84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0"/>
            <a:ext cx="8937625" cy="6858000"/>
            <a:chOff x="103188" y="0"/>
            <a:chExt cx="8937625" cy="6858000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E2B851CD-6A71-4B20-B368-714E82F50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8" y="0"/>
              <a:ext cx="446881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D6B2A83-8C52-421D-B404-435AC5B17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0"/>
              <a:ext cx="44688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B04A907-4E75-4597-8623-EE904E89373E}"/>
                </a:ext>
              </a:extLst>
            </p:cNvPr>
            <p:cNvSpPr/>
            <p:nvPr/>
          </p:nvSpPr>
          <p:spPr>
            <a:xfrm>
              <a:off x="4822825" y="5726113"/>
              <a:ext cx="4038600" cy="522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6862A1B9-63BF-4BCF-A07C-EF768F3F3040}"/>
              </a:ext>
            </a:extLst>
          </p:cNvPr>
          <p:cNvSpPr/>
          <p:nvPr/>
        </p:nvSpPr>
        <p:spPr>
          <a:xfrm>
            <a:off x="7608815" y="6073366"/>
            <a:ext cx="1247201" cy="582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323853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0"/>
          <p:cNvSpPr>
            <a:spLocks noGrp="1"/>
          </p:cNvSpPr>
          <p:nvPr>
            <p:ph type="title"/>
          </p:nvPr>
        </p:nvSpPr>
        <p:spPr>
          <a:xfrm>
            <a:off x="461962" y="473172"/>
            <a:ext cx="8220075" cy="994306"/>
          </a:xfrm>
        </p:spPr>
        <p:txBody>
          <a:bodyPr/>
          <a:lstStyle/>
          <a:p>
            <a:pPr algn="ctr"/>
            <a:r>
              <a:rPr lang="en-GB" sz="3400" dirty="0">
                <a:latin typeface="Twinkl" pitchFamily="50" charset="0"/>
              </a:rPr>
              <a:t>Summing Up </a:t>
            </a:r>
            <a:r>
              <a:rPr lang="en-GB" sz="3400" dirty="0">
                <a:solidFill>
                  <a:schemeClr val="accent2"/>
                </a:solidFill>
                <a:latin typeface="Twinkl" pitchFamily="50" charset="0"/>
              </a:rPr>
              <a:t>Cassie the Commentator</a:t>
            </a:r>
            <a:endParaRPr lang="en-GB" sz="3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D89DE5-B43D-46F0-BCD1-987B26D98798}"/>
              </a:ext>
            </a:extLst>
          </p:cNvPr>
          <p:cNvSpPr txBox="1">
            <a:spLocks/>
          </p:cNvSpPr>
          <p:nvPr/>
        </p:nvSpPr>
        <p:spPr>
          <a:xfrm>
            <a:off x="869274" y="1442592"/>
            <a:ext cx="7405450" cy="71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latin typeface="Twinkl" pitchFamily="50" charset="0"/>
              </a:rPr>
              <a:t>Prove your understanding of what Cassie the Commentator does by answering the following questions: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FE79B5-66D8-4318-9036-3D54F9B76400}"/>
              </a:ext>
            </a:extLst>
          </p:cNvPr>
          <p:cNvSpPr txBox="1">
            <a:spLocks/>
          </p:cNvSpPr>
          <p:nvPr/>
        </p:nvSpPr>
        <p:spPr>
          <a:xfrm>
            <a:off x="461962" y="2322646"/>
            <a:ext cx="8192258" cy="53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latin typeface="Twinkl" pitchFamily="50" charset="0"/>
              </a:rPr>
              <a:t>What does Cassie the Commentator help you to do?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B19929-23A3-481E-A7ED-E885C4376BEC}"/>
              </a:ext>
            </a:extLst>
          </p:cNvPr>
          <p:cNvSpPr txBox="1">
            <a:spLocks/>
          </p:cNvSpPr>
          <p:nvPr/>
        </p:nvSpPr>
        <p:spPr>
          <a:xfrm>
            <a:off x="461962" y="3020291"/>
            <a:ext cx="8192257" cy="53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latin typeface="Twinkl" pitchFamily="50" charset="0"/>
              </a:rPr>
              <a:t>What sort of question might Cassie the Commentator ask?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8B5852-4BB5-407D-B3F4-B6BD9CCCC859}"/>
              </a:ext>
            </a:extLst>
          </p:cNvPr>
          <p:cNvSpPr txBox="1">
            <a:spLocks/>
          </p:cNvSpPr>
          <p:nvPr/>
        </p:nvSpPr>
        <p:spPr>
          <a:xfrm>
            <a:off x="461961" y="3610650"/>
            <a:ext cx="8192257" cy="533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latin typeface="Twinkl" pitchFamily="50" charset="0"/>
              </a:rPr>
              <a:t>What do you think Cassie the Commentator would give as her</a:t>
            </a:r>
            <a:br>
              <a:rPr lang="en-GB" sz="2000" dirty="0">
                <a:latin typeface="Twinkl" pitchFamily="50" charset="0"/>
              </a:rPr>
            </a:br>
            <a:r>
              <a:rPr lang="en-GB" sz="2000" dirty="0">
                <a:latin typeface="Twinkl" pitchFamily="50" charset="0"/>
              </a:rPr>
              <a:t>top tip?</a:t>
            </a:r>
          </a:p>
        </p:txBody>
      </p:sp>
      <p:sp>
        <p:nvSpPr>
          <p:cNvPr id="6" name="Oval 5"/>
          <p:cNvSpPr/>
          <p:nvPr/>
        </p:nvSpPr>
        <p:spPr>
          <a:xfrm>
            <a:off x="720985" y="4201010"/>
            <a:ext cx="1833761" cy="1933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7" y="4201010"/>
            <a:ext cx="2033195" cy="212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What Does </a:t>
            </a:r>
            <a:r>
              <a:rPr lang="en-GB" sz="3200" dirty="0">
                <a:solidFill>
                  <a:schemeClr val="accent2"/>
                </a:solidFill>
                <a:latin typeface="Twinkl" pitchFamily="50" charset="0"/>
              </a:rPr>
              <a:t>Cassie the Commentator </a:t>
            </a:r>
            <a:r>
              <a:rPr lang="en-GB" sz="3200" dirty="0">
                <a:latin typeface="Twinkl" pitchFamily="50" charset="0"/>
              </a:rPr>
              <a:t>Do?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Cassie the Commentator helps you to: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977096"/>
            <a:ext cx="7692064" cy="67977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Compare, contrast or comment on the text.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2211" y="2887198"/>
            <a:ext cx="8050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This means that she is there to help you to </a:t>
            </a:r>
            <a:r>
              <a:rPr lang="en-GB" b="1" dirty="0">
                <a:latin typeface="Twinkl" pitchFamily="50" charset="0"/>
              </a:rPr>
              <a:t>compare </a:t>
            </a:r>
            <a:r>
              <a:rPr lang="en-GB" dirty="0">
                <a:latin typeface="Twinkl" pitchFamily="50" charset="0"/>
              </a:rPr>
              <a:t>different parts of the text. Cassie also helps you to give your </a:t>
            </a:r>
            <a:r>
              <a:rPr lang="en-GB" b="1" dirty="0">
                <a:latin typeface="Twinkl" pitchFamily="50" charset="0"/>
              </a:rPr>
              <a:t>opinion</a:t>
            </a:r>
            <a:r>
              <a:rPr lang="en-GB" dirty="0">
                <a:latin typeface="Twinkl" pitchFamily="50" charset="0"/>
              </a:rPr>
              <a:t> about the text.</a:t>
            </a:r>
          </a:p>
          <a:p>
            <a:pPr algn="ctr"/>
            <a:endParaRPr lang="en-GB" dirty="0">
              <a:latin typeface="Twinkl" pitchFamily="50" charset="0"/>
            </a:endParaRPr>
          </a:p>
          <a:p>
            <a:pPr algn="ctr"/>
            <a:r>
              <a:rPr lang="en-GB" dirty="0">
                <a:latin typeface="Twinkl" pitchFamily="50" charset="0"/>
              </a:rPr>
              <a:t>Cassie helps you to compare characters or events in a text. This means that you will need to think carefully about what you have read and use evidence from the text to support your answers.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88" y="4871853"/>
            <a:ext cx="1312988" cy="14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39860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Twinkl" pitchFamily="50" charset="0"/>
              </a:rPr>
              <a:t>When Have We Seen</a:t>
            </a:r>
            <a:br>
              <a:rPr lang="en-GB" sz="3600" dirty="0">
                <a:latin typeface="Twinkl" pitchFamily="50" charset="0"/>
              </a:rPr>
            </a:br>
            <a:r>
              <a:rPr lang="en-GB" sz="3600" dirty="0">
                <a:solidFill>
                  <a:schemeClr val="accent2"/>
                </a:solidFill>
                <a:latin typeface="Twinkl" pitchFamily="50" charset="0"/>
              </a:rPr>
              <a:t>Cassie the Commentator</a:t>
            </a:r>
            <a:r>
              <a:rPr lang="en-GB" sz="3600" dirty="0">
                <a:latin typeface="Twinkl" pitchFamily="50" charset="0"/>
              </a:rPr>
              <a:t>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555891"/>
            <a:ext cx="763270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Cassie the Commentator questions appear when someone wants to know your opinion or if somebody wants to check that you have understood changes in the text. Here are some examples:</a:t>
            </a: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EF92FEC8-F1A8-47BF-A31E-2D1D738FC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2658398"/>
            <a:ext cx="4285668" cy="892847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5E449908-9183-4B8C-8FFA-F035E0080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728388"/>
            <a:ext cx="4285668" cy="665327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8B070832-DF6A-41A7-8E71-15AEF937C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872" y="2658398"/>
            <a:ext cx="3093577" cy="1735317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  <p:pic>
        <p:nvPicPr>
          <p:cNvPr id="11" name="Picture 10">
            <a:hlinkClick r:id="rId8" action="ppaction://hlinksldjump"/>
            <a:extLst>
              <a:ext uri="{FF2B5EF4-FFF2-40B4-BE49-F238E27FC236}">
                <a16:creationId xmlns:a16="http://schemas.microsoft.com/office/drawing/2014/main" id="{77651567-CF1C-4937-AD62-AE83DB1694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7890" y="4558489"/>
            <a:ext cx="4388219" cy="1084728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8DD9C7-75A2-4803-A90F-28932AFF550F}"/>
              </a:ext>
            </a:extLst>
          </p:cNvPr>
          <p:cNvSpPr/>
          <p:nvPr/>
        </p:nvSpPr>
        <p:spPr>
          <a:xfrm>
            <a:off x="755650" y="5824533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Click on the image to find out more.</a:t>
            </a:r>
          </a:p>
        </p:txBody>
      </p:sp>
    </p:spTree>
    <p:extLst>
      <p:ext uri="{BB962C8B-B14F-4D97-AF65-F5344CB8AC3E}">
        <p14:creationId xmlns:p14="http://schemas.microsoft.com/office/powerpoint/2010/main" val="3891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539860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Twinkl" pitchFamily="50" charset="0"/>
              </a:rPr>
              <a:t>The ‘</a:t>
            </a:r>
            <a:r>
              <a:rPr lang="en-GB" sz="3600" dirty="0">
                <a:solidFill>
                  <a:schemeClr val="accent2"/>
                </a:solidFill>
                <a:latin typeface="Twinkl" pitchFamily="50" charset="0"/>
              </a:rPr>
              <a:t>Your Choice</a:t>
            </a:r>
            <a:r>
              <a:rPr lang="en-GB" sz="3600" dirty="0">
                <a:latin typeface="Twinkl" pitchFamily="50" charset="0"/>
              </a:rPr>
              <a:t>’ Question</a:t>
            </a:r>
            <a:endParaRPr lang="en-GB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197" y="473172"/>
            <a:ext cx="1111545" cy="563841"/>
            <a:chOff x="457196" y="468005"/>
            <a:chExt cx="1111545" cy="563841"/>
          </a:xfrm>
        </p:grpSpPr>
        <p:pic>
          <p:nvPicPr>
            <p:cNvPr id="7" name="Picture 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96" y="468005"/>
              <a:ext cx="540183" cy="563841"/>
            </a:xfrm>
            <a:prstGeom prst="rect">
              <a:avLst/>
            </a:prstGeom>
          </p:spPr>
        </p:pic>
        <p:sp>
          <p:nvSpPr>
            <p:cNvPr id="8" name="TextBox 7">
              <a:hlinkClick r:id="rId2" action="ppaction://hlinksldjump"/>
            </p:cNvPr>
            <p:cNvSpPr txBox="1"/>
            <p:nvPr/>
          </p:nvSpPr>
          <p:spPr>
            <a:xfrm>
              <a:off x="864096" y="565259"/>
              <a:ext cx="704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2"/>
                  </a:solidFill>
                </a:rPr>
                <a:t>Back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80672" y="4953773"/>
            <a:ext cx="7939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This type of question will ask for your </a:t>
            </a:r>
            <a:r>
              <a:rPr lang="en-GB" b="1" dirty="0">
                <a:latin typeface="Twinkl" pitchFamily="50" charset="0"/>
              </a:rPr>
              <a:t>opinion</a:t>
            </a:r>
            <a:r>
              <a:rPr lang="en-GB" dirty="0">
                <a:latin typeface="Twinkl" pitchFamily="50" charset="0"/>
              </a:rPr>
              <a:t>. </a:t>
            </a:r>
          </a:p>
          <a:p>
            <a:pPr algn="ctr"/>
            <a:r>
              <a:rPr lang="en-US" dirty="0">
                <a:latin typeface="Twinkl" pitchFamily="50" charset="0"/>
              </a:rPr>
              <a:t>For these questions, you must use your opinion to select and tick the correct number of boxes. Underneath, you must explain </a:t>
            </a:r>
            <a:r>
              <a:rPr lang="en-US" b="1" dirty="0">
                <a:latin typeface="Twinkl" pitchFamily="50" charset="0"/>
              </a:rPr>
              <a:t>why</a:t>
            </a:r>
            <a:r>
              <a:rPr lang="en-US" dirty="0">
                <a:latin typeface="Twinkl" pitchFamily="50" charset="0"/>
              </a:rPr>
              <a:t> you have chosen</a:t>
            </a:r>
            <a:br>
              <a:rPr lang="en-US" dirty="0">
                <a:latin typeface="Twinkl" pitchFamily="50" charset="0"/>
              </a:rPr>
            </a:br>
            <a:r>
              <a:rPr lang="en-US" dirty="0">
                <a:latin typeface="Twinkl" pitchFamily="50" charset="0"/>
              </a:rPr>
              <a:t>that answer.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1D35DB-7713-4060-B2D1-670639B5D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082" y="3133132"/>
            <a:ext cx="2820375" cy="1631815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934F49-C751-4B51-A141-A6A8122D3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974" y="1403708"/>
            <a:ext cx="2640647" cy="1631814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55D69C-19BA-4DAD-88F2-68D459FCD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647" y="3133132"/>
            <a:ext cx="3149270" cy="1631815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</p:spTree>
    <p:extLst>
      <p:ext uri="{BB962C8B-B14F-4D97-AF65-F5344CB8AC3E}">
        <p14:creationId xmlns:p14="http://schemas.microsoft.com/office/powerpoint/2010/main" val="332572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629068"/>
            <a:ext cx="8220075" cy="994306"/>
          </a:xfrm>
        </p:spPr>
        <p:txBody>
          <a:bodyPr/>
          <a:lstStyle/>
          <a:p>
            <a:pPr algn="ctr"/>
            <a:r>
              <a:rPr lang="en-GB" sz="3600" dirty="0">
                <a:latin typeface="Twinkl" pitchFamily="50" charset="0"/>
              </a:rPr>
              <a:t>The ‘</a:t>
            </a:r>
            <a:r>
              <a:rPr lang="en-GB" sz="3600" dirty="0">
                <a:solidFill>
                  <a:schemeClr val="accent2"/>
                </a:solidFill>
                <a:latin typeface="Twinkl" pitchFamily="50" charset="0"/>
              </a:rPr>
              <a:t>Why Do You Think</a:t>
            </a:r>
            <a:r>
              <a:rPr lang="en-GB" sz="3600" dirty="0">
                <a:latin typeface="Twinkl" pitchFamily="50" charset="0"/>
              </a:rPr>
              <a:t>’ Question</a:t>
            </a:r>
            <a:endParaRPr lang="en-GB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197" y="473172"/>
            <a:ext cx="1111545" cy="563841"/>
            <a:chOff x="457196" y="468005"/>
            <a:chExt cx="1111545" cy="563841"/>
          </a:xfrm>
        </p:grpSpPr>
        <p:pic>
          <p:nvPicPr>
            <p:cNvPr id="7" name="Picture 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96" y="468005"/>
              <a:ext cx="540183" cy="563841"/>
            </a:xfrm>
            <a:prstGeom prst="rect">
              <a:avLst/>
            </a:prstGeom>
          </p:spPr>
        </p:pic>
        <p:sp>
          <p:nvSpPr>
            <p:cNvPr id="8" name="TextBox 7">
              <a:hlinkClick r:id="rId2" action="ppaction://hlinksldjump"/>
            </p:cNvPr>
            <p:cNvSpPr txBox="1"/>
            <p:nvPr/>
          </p:nvSpPr>
          <p:spPr>
            <a:xfrm>
              <a:off x="864096" y="565259"/>
              <a:ext cx="704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2"/>
                  </a:solidFill>
                </a:rPr>
                <a:t>Back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17778" y="4796029"/>
            <a:ext cx="7308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This type of question will ask you to give your opinion about why you think something in the text has happened. These questions require a short answer. </a:t>
            </a:r>
            <a:r>
              <a:rPr lang="en-US" dirty="0">
                <a:latin typeface="Twinkl" pitchFamily="50" charset="0"/>
              </a:rPr>
              <a:t>You will need to think carefully about the text before answering.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9A434A-688E-4FDF-A2D0-7879DF106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16" y="1623374"/>
            <a:ext cx="6925438" cy="1075138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CE563-7CCA-45E0-B921-E3171418C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626" y="2922460"/>
            <a:ext cx="5849218" cy="1674706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</p:spTree>
    <p:extLst>
      <p:ext uri="{BB962C8B-B14F-4D97-AF65-F5344CB8AC3E}">
        <p14:creationId xmlns:p14="http://schemas.microsoft.com/office/powerpoint/2010/main" val="6575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3" y="755092"/>
            <a:ext cx="8220075" cy="994306"/>
          </a:xfrm>
        </p:spPr>
        <p:txBody>
          <a:bodyPr/>
          <a:lstStyle/>
          <a:p>
            <a:pPr algn="ctr"/>
            <a:r>
              <a:rPr lang="en-GB" sz="3400" dirty="0">
                <a:latin typeface="Twinkl" pitchFamily="50" charset="0"/>
              </a:rPr>
              <a:t>The ‘</a:t>
            </a:r>
            <a:r>
              <a:rPr lang="en-GB" sz="3400" dirty="0">
                <a:solidFill>
                  <a:schemeClr val="accent2"/>
                </a:solidFill>
                <a:latin typeface="Twinkl" pitchFamily="50" charset="0"/>
              </a:rPr>
              <a:t>Compare</a:t>
            </a:r>
            <a:r>
              <a:rPr lang="en-GB" sz="3400" dirty="0">
                <a:latin typeface="Twinkl" pitchFamily="50" charset="0"/>
              </a:rPr>
              <a:t>’ Question</a:t>
            </a:r>
            <a:endParaRPr lang="en-GB" sz="3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197" y="473172"/>
            <a:ext cx="1111545" cy="563841"/>
            <a:chOff x="457196" y="468005"/>
            <a:chExt cx="1111545" cy="563841"/>
          </a:xfrm>
        </p:grpSpPr>
        <p:pic>
          <p:nvPicPr>
            <p:cNvPr id="7" name="Picture 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96" y="468005"/>
              <a:ext cx="540183" cy="563841"/>
            </a:xfrm>
            <a:prstGeom prst="rect">
              <a:avLst/>
            </a:prstGeom>
          </p:spPr>
        </p:pic>
        <p:sp>
          <p:nvSpPr>
            <p:cNvPr id="8" name="TextBox 7">
              <a:hlinkClick r:id="rId2" action="ppaction://hlinksldjump"/>
            </p:cNvPr>
            <p:cNvSpPr txBox="1"/>
            <p:nvPr/>
          </p:nvSpPr>
          <p:spPr>
            <a:xfrm>
              <a:off x="864096" y="565259"/>
              <a:ext cx="704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2"/>
                  </a:solidFill>
                </a:rPr>
                <a:t>Back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79347" y="1934064"/>
            <a:ext cx="26678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This type of question will ask you to </a:t>
            </a:r>
            <a:r>
              <a:rPr lang="en-GB" b="1" dirty="0">
                <a:latin typeface="Twinkl" pitchFamily="50" charset="0"/>
              </a:rPr>
              <a:t>compare</a:t>
            </a:r>
            <a:r>
              <a:rPr lang="en-GB" dirty="0">
                <a:latin typeface="Twinkl" pitchFamily="50" charset="0"/>
              </a:rPr>
              <a:t> characters or events within the text.</a:t>
            </a:r>
            <a:endParaRPr lang="en-US" dirty="0">
              <a:latin typeface="Twinkl" pitchFamily="50" charset="0"/>
            </a:endParaRPr>
          </a:p>
          <a:p>
            <a:pPr algn="ctr"/>
            <a:r>
              <a:rPr lang="en-US" dirty="0">
                <a:latin typeface="Twinkl" pitchFamily="50" charset="0"/>
              </a:rPr>
              <a:t>Sometimes, you may be asked to say why characters or events were </a:t>
            </a:r>
            <a:r>
              <a:rPr lang="en-US" b="1" dirty="0">
                <a:latin typeface="Twinkl" pitchFamily="50" charset="0"/>
              </a:rPr>
              <a:t>different</a:t>
            </a:r>
            <a:r>
              <a:rPr lang="en-US" dirty="0">
                <a:latin typeface="Twinkl" pitchFamily="50" charset="0"/>
              </a:rPr>
              <a:t>. </a:t>
            </a:r>
          </a:p>
          <a:p>
            <a:pPr algn="ctr"/>
            <a:r>
              <a:rPr lang="en-US" dirty="0">
                <a:latin typeface="Twinkl" pitchFamily="50" charset="0"/>
              </a:rPr>
              <a:t>Make sure to read the question </a:t>
            </a:r>
            <a:r>
              <a:rPr lang="en-US" b="1" dirty="0">
                <a:latin typeface="Twinkl" pitchFamily="50" charset="0"/>
              </a:rPr>
              <a:t>carefully</a:t>
            </a:r>
            <a:r>
              <a:rPr lang="en-US" dirty="0">
                <a:latin typeface="Twinkl" pitchFamily="50" charset="0"/>
              </a:rPr>
              <a:t> so that you know what you have been asked to compare.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65AC19-FBAD-4ED4-8850-8B742ABA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43" y="1934064"/>
            <a:ext cx="4193068" cy="2347063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3A195D-F719-414A-B703-644FAD129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86" y="4599123"/>
            <a:ext cx="4890782" cy="1018913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</p:spTree>
    <p:extLst>
      <p:ext uri="{BB962C8B-B14F-4D97-AF65-F5344CB8AC3E}">
        <p14:creationId xmlns:p14="http://schemas.microsoft.com/office/powerpoint/2010/main" val="19640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3" y="755092"/>
            <a:ext cx="8220075" cy="994306"/>
          </a:xfrm>
        </p:spPr>
        <p:txBody>
          <a:bodyPr/>
          <a:lstStyle/>
          <a:p>
            <a:pPr algn="ctr"/>
            <a:r>
              <a:rPr lang="en-GB" sz="3400" dirty="0">
                <a:latin typeface="Twinkl" pitchFamily="50" charset="0"/>
              </a:rPr>
              <a:t>The ‘</a:t>
            </a:r>
            <a:r>
              <a:rPr lang="en-GB" sz="3400" dirty="0">
                <a:solidFill>
                  <a:schemeClr val="accent2"/>
                </a:solidFill>
                <a:latin typeface="Twinkl" pitchFamily="50" charset="0"/>
              </a:rPr>
              <a:t>Layout</a:t>
            </a:r>
            <a:r>
              <a:rPr lang="en-GB" sz="3400" dirty="0">
                <a:latin typeface="Twinkl" pitchFamily="50" charset="0"/>
              </a:rPr>
              <a:t>’ Question</a:t>
            </a:r>
            <a:endParaRPr lang="en-GB" sz="3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197" y="473172"/>
            <a:ext cx="1111545" cy="563841"/>
            <a:chOff x="457196" y="468005"/>
            <a:chExt cx="1111545" cy="563841"/>
          </a:xfrm>
        </p:grpSpPr>
        <p:pic>
          <p:nvPicPr>
            <p:cNvPr id="7" name="Picture 6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196" y="468005"/>
              <a:ext cx="540183" cy="563841"/>
            </a:xfrm>
            <a:prstGeom prst="rect">
              <a:avLst/>
            </a:prstGeom>
          </p:spPr>
        </p:pic>
        <p:sp>
          <p:nvSpPr>
            <p:cNvPr id="8" name="TextBox 7">
              <a:hlinkClick r:id="rId2" action="ppaction://hlinksldjump"/>
            </p:cNvPr>
            <p:cNvSpPr txBox="1"/>
            <p:nvPr/>
          </p:nvSpPr>
          <p:spPr>
            <a:xfrm>
              <a:off x="864096" y="565259"/>
              <a:ext cx="704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2"/>
                  </a:solidFill>
                </a:rPr>
                <a:t>Back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5896E6A-C63E-4CCF-9C59-ED659E87B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05" y="1779762"/>
            <a:ext cx="3452463" cy="3357222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1B2723-C965-4A07-AC5B-6D31C6678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191" y="2031318"/>
            <a:ext cx="3969313" cy="2676581"/>
          </a:xfrm>
          <a:prstGeom prst="rect">
            <a:avLst/>
          </a:prstGeom>
          <a:ln w="12700">
            <a:solidFill>
              <a:srgbClr val="E26714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75C039D-392A-4365-9993-117AAA403064}"/>
              </a:ext>
            </a:extLst>
          </p:cNvPr>
          <p:cNvSpPr/>
          <p:nvPr/>
        </p:nvSpPr>
        <p:spPr>
          <a:xfrm>
            <a:off x="602165" y="5418904"/>
            <a:ext cx="7939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This type of question will ask you </a:t>
            </a:r>
            <a:r>
              <a:rPr lang="en-US" dirty="0">
                <a:latin typeface="Twinkl" pitchFamily="50" charset="0"/>
              </a:rPr>
              <a:t>to discuss the </a:t>
            </a:r>
            <a:r>
              <a:rPr lang="en-US" b="1" dirty="0">
                <a:latin typeface="Twinkl" pitchFamily="50" charset="0"/>
              </a:rPr>
              <a:t>layout</a:t>
            </a:r>
            <a:r>
              <a:rPr lang="en-US" dirty="0">
                <a:latin typeface="Twinkl" pitchFamily="50" charset="0"/>
              </a:rPr>
              <a:t> of a text and to think about how it is helping the reader.</a:t>
            </a:r>
            <a:endParaRPr lang="en-GB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7" y="755092"/>
            <a:ext cx="8220075" cy="994306"/>
          </a:xfrm>
        </p:spPr>
        <p:txBody>
          <a:bodyPr/>
          <a:lstStyle/>
          <a:p>
            <a:pPr algn="ctr"/>
            <a:r>
              <a:rPr lang="en-GB" sz="3000" dirty="0">
                <a:latin typeface="Twinkl" pitchFamily="50" charset="0"/>
              </a:rPr>
              <a:t>What Might </a:t>
            </a:r>
            <a:r>
              <a:rPr lang="en-GB" sz="3000" dirty="0">
                <a:solidFill>
                  <a:schemeClr val="accent2"/>
                </a:solidFill>
                <a:latin typeface="Twinkl" pitchFamily="50" charset="0"/>
              </a:rPr>
              <a:t>Cassie the Commentator </a:t>
            </a:r>
            <a:r>
              <a:rPr lang="en-GB" sz="3000" dirty="0">
                <a:latin typeface="Twinkl" pitchFamily="50" charset="0"/>
              </a:rPr>
              <a:t>Ask?</a:t>
            </a:r>
            <a:endParaRPr lang="en-GB" sz="3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D89DE5-B43D-46F0-BCD1-987B26D98798}"/>
              </a:ext>
            </a:extLst>
          </p:cNvPr>
          <p:cNvSpPr txBox="1">
            <a:spLocks/>
          </p:cNvSpPr>
          <p:nvPr/>
        </p:nvSpPr>
        <p:spPr>
          <a:xfrm>
            <a:off x="1570693" y="1853225"/>
            <a:ext cx="6002615" cy="417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latin typeface="Twinkl" pitchFamily="50" charset="0"/>
              </a:rPr>
              <a:t>Cassie the Commentator might ask questions like these: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F2C95FC-3B05-433C-A7A0-126CC56DD7BB}"/>
              </a:ext>
            </a:extLst>
          </p:cNvPr>
          <p:cNvSpPr txBox="1">
            <a:spLocks/>
          </p:cNvSpPr>
          <p:nvPr/>
        </p:nvSpPr>
        <p:spPr>
          <a:xfrm>
            <a:off x="732054" y="2395567"/>
            <a:ext cx="7679892" cy="467408"/>
          </a:xfrm>
          <a:prstGeom prst="rect">
            <a:avLst/>
          </a:prstGeom>
        </p:spPr>
        <p:txBody>
          <a:bodyPr vert="horz" lIns="108000" tIns="108000" rIns="108000" bIns="108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latin typeface="Twinkl" pitchFamily="50" charset="0"/>
              </a:rPr>
              <a:t>What is similar/different about…?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7B4FA6F-37C9-497F-AC91-FF4F156038BC}"/>
              </a:ext>
            </a:extLst>
          </p:cNvPr>
          <p:cNvSpPr txBox="1">
            <a:spLocks/>
          </p:cNvSpPr>
          <p:nvPr/>
        </p:nvSpPr>
        <p:spPr>
          <a:xfrm>
            <a:off x="1402662" y="2969173"/>
            <a:ext cx="6338677" cy="467408"/>
          </a:xfrm>
          <a:prstGeom prst="rect">
            <a:avLst/>
          </a:prstGeom>
        </p:spPr>
        <p:txBody>
          <a:bodyPr vert="horz" lIns="108000" tIns="108000" rIns="108000" bIns="108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latin typeface="Twinkl" pitchFamily="50" charset="0"/>
              </a:rPr>
              <a:t>What do you think…?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76C8E38-48BF-4A9A-8E0C-E8EA750F2627}"/>
              </a:ext>
            </a:extLst>
          </p:cNvPr>
          <p:cNvSpPr txBox="1">
            <a:spLocks/>
          </p:cNvSpPr>
          <p:nvPr/>
        </p:nvSpPr>
        <p:spPr>
          <a:xfrm>
            <a:off x="1942038" y="3542779"/>
            <a:ext cx="5259924" cy="467408"/>
          </a:xfrm>
          <a:prstGeom prst="rect">
            <a:avLst/>
          </a:prstGeom>
        </p:spPr>
        <p:txBody>
          <a:bodyPr vert="horz" lIns="108000" tIns="108000" rIns="108000" bIns="108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latin typeface="Twinkl" pitchFamily="50" charset="0"/>
              </a:rPr>
              <a:t>Why do you think…?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2A41505-4823-4E3A-AA02-025FBDD8E707}"/>
              </a:ext>
            </a:extLst>
          </p:cNvPr>
          <p:cNvSpPr txBox="1">
            <a:spLocks/>
          </p:cNvSpPr>
          <p:nvPr/>
        </p:nvSpPr>
        <p:spPr>
          <a:xfrm>
            <a:off x="1829821" y="4116385"/>
            <a:ext cx="5484358" cy="467408"/>
          </a:xfrm>
          <a:prstGeom prst="rect">
            <a:avLst/>
          </a:prstGeom>
        </p:spPr>
        <p:txBody>
          <a:bodyPr vert="horz" lIns="108000" tIns="108000" rIns="108000" bIns="108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latin typeface="Twinkl" pitchFamily="50" charset="0"/>
              </a:rPr>
              <a:t>Based on what you have read…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5C2D611-B336-4E95-9AE1-BDF9DE547AA1}"/>
              </a:ext>
            </a:extLst>
          </p:cNvPr>
          <p:cNvSpPr txBox="1">
            <a:spLocks/>
          </p:cNvSpPr>
          <p:nvPr/>
        </p:nvSpPr>
        <p:spPr>
          <a:xfrm>
            <a:off x="1277347" y="4689989"/>
            <a:ext cx="6589307" cy="467408"/>
          </a:xfrm>
          <a:prstGeom prst="rect">
            <a:avLst/>
          </a:prstGeom>
        </p:spPr>
        <p:txBody>
          <a:bodyPr vert="horz" lIns="108000" tIns="108000" rIns="108000" bIns="108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atin typeface="Twinkl" pitchFamily="50" charset="0"/>
              </a:rPr>
              <a:t>How has the author </a:t>
            </a:r>
            <a:r>
              <a:rPr lang="en-US" sz="1800" dirty="0" err="1">
                <a:latin typeface="Twinkl" pitchFamily="50" charset="0"/>
              </a:rPr>
              <a:t>organised</a:t>
            </a:r>
            <a:r>
              <a:rPr lang="en-US" sz="1800" dirty="0">
                <a:latin typeface="Twinkl" pitchFamily="50" charset="0"/>
              </a:rPr>
              <a:t> the text?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3" y="473487"/>
            <a:ext cx="8220075" cy="994306"/>
          </a:xfrm>
        </p:spPr>
        <p:txBody>
          <a:bodyPr/>
          <a:lstStyle/>
          <a:p>
            <a:pPr algn="ctr"/>
            <a:r>
              <a:rPr lang="en-GB" sz="3400" dirty="0">
                <a:latin typeface="Twinkl" pitchFamily="50" charset="0"/>
              </a:rPr>
              <a:t>Let’s Explore </a:t>
            </a:r>
            <a:r>
              <a:rPr lang="en-GB" sz="3400" dirty="0">
                <a:solidFill>
                  <a:schemeClr val="accent2"/>
                </a:solidFill>
                <a:latin typeface="Twinkl" pitchFamily="50" charset="0"/>
              </a:rPr>
              <a:t>Cassie the Commentator </a:t>
            </a:r>
            <a:r>
              <a:rPr lang="en-GB" sz="3400" dirty="0">
                <a:latin typeface="Twinkl" pitchFamily="50" charset="0"/>
              </a:rPr>
              <a:t>Questions Together</a:t>
            </a:r>
            <a:endParaRPr lang="en-GB" sz="3400" dirty="0"/>
          </a:p>
        </p:txBody>
      </p:sp>
      <p:sp>
        <p:nvSpPr>
          <p:cNvPr id="3" name="Rectangle 2"/>
          <p:cNvSpPr/>
          <p:nvPr/>
        </p:nvSpPr>
        <p:spPr>
          <a:xfrm>
            <a:off x="461963" y="1467793"/>
            <a:ext cx="8107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Read the extract from Our Teachers Are Superheroes and answer the questions as a class.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CBDF38C-2FFE-4B27-818E-00932B1AA75E}"/>
              </a:ext>
            </a:extLst>
          </p:cNvPr>
          <p:cNvSpPr txBox="1">
            <a:spLocks/>
          </p:cNvSpPr>
          <p:nvPr/>
        </p:nvSpPr>
        <p:spPr>
          <a:xfrm>
            <a:off x="931179" y="5928358"/>
            <a:ext cx="7281644" cy="4184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Read the rest of the Our Teachers Are Superheroes story </a:t>
            </a:r>
            <a:r>
              <a:rPr lang="en-GB" b="1" dirty="0">
                <a:hlinkClick r:id="rId2"/>
              </a:rPr>
              <a:t>here</a:t>
            </a:r>
            <a:r>
              <a:rPr lang="en-GB" dirty="0"/>
              <a:t>.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1D29071-4F43-4673-A04F-37CB366068EB}"/>
              </a:ext>
            </a:extLst>
          </p:cNvPr>
          <p:cNvSpPr txBox="1">
            <a:spLocks/>
          </p:cNvSpPr>
          <p:nvPr/>
        </p:nvSpPr>
        <p:spPr>
          <a:xfrm>
            <a:off x="2621398" y="2118578"/>
            <a:ext cx="3901200" cy="418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latin typeface="Twinkl" pitchFamily="50" charset="0"/>
              </a:rPr>
              <a:t>Click on the image to read the text.</a:t>
            </a:r>
          </a:p>
        </p:txBody>
      </p:sp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017E804F-A968-4790-9D0E-4C9E96B39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856" y="2597923"/>
            <a:ext cx="2040284" cy="312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444</TotalTime>
  <Words>545</Words>
  <Application>Microsoft Office PowerPoint</Application>
  <PresentationFormat>On-screen Show (4:3)</PresentationFormat>
  <Paragraphs>52</Paragraphs>
  <Slides>13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Sassoon Infant Rg</vt:lpstr>
      <vt:lpstr>Arial</vt:lpstr>
      <vt:lpstr>Twinkl SemiBold</vt:lpstr>
      <vt:lpstr>Twinkl</vt:lpstr>
      <vt:lpstr>Calibri</vt:lpstr>
      <vt:lpstr>Office Theme</vt:lpstr>
      <vt:lpstr>PowerPoint Presentation</vt:lpstr>
      <vt:lpstr>What Does Cassie the Commentator Do?</vt:lpstr>
      <vt:lpstr>When Have We Seen Cassie the Commentator?</vt:lpstr>
      <vt:lpstr>The ‘Your Choice’ Question</vt:lpstr>
      <vt:lpstr>The ‘Why Do You Think’ Question</vt:lpstr>
      <vt:lpstr>The ‘Compare’ Question</vt:lpstr>
      <vt:lpstr>The ‘Layout’ Question</vt:lpstr>
      <vt:lpstr>What Might Cassie the Commentator Ask?</vt:lpstr>
      <vt:lpstr>Let’s Explore Cassie the Commentator Questions Together</vt:lpstr>
      <vt:lpstr>Let’s Explore Cassie the Commentator Questions Together</vt:lpstr>
      <vt:lpstr>PowerPoint Presentation</vt:lpstr>
      <vt:lpstr>Summing Up Cassie the Commentator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Dale Watson</cp:lastModifiedBy>
  <cp:revision>36</cp:revision>
  <dcterms:created xsi:type="dcterms:W3CDTF">2018-04-02T16:07:52Z</dcterms:created>
  <dcterms:modified xsi:type="dcterms:W3CDTF">2019-05-14T15:10:11Z</dcterms:modified>
</cp:coreProperties>
</file>