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2"/>
  </p:notesMasterIdLst>
  <p:handoutMasterIdLst>
    <p:handoutMasterId r:id="rId13"/>
  </p:handoutMasterIdLst>
  <p:sldIdLst>
    <p:sldId id="275" r:id="rId2"/>
    <p:sldId id="276" r:id="rId3"/>
    <p:sldId id="278" r:id="rId4"/>
    <p:sldId id="279" r:id="rId5"/>
    <p:sldId id="289" r:id="rId6"/>
    <p:sldId id="282" r:id="rId7"/>
    <p:sldId id="284" r:id="rId8"/>
    <p:sldId id="288" r:id="rId9"/>
    <p:sldId id="277" r:id="rId10"/>
    <p:sldId id="286" r:id="rId11"/>
  </p:sldIdLst>
  <p:sldSz cx="9144000" cy="6858000" type="screen4x3"/>
  <p:notesSz cx="6858000" cy="9144000"/>
  <p:embeddedFontLst>
    <p:embeddedFont>
      <p:font typeface="Calibri" panose="020F0502020204030204" pitchFamily="34" charset="0"/>
      <p:regular r:id="rId14"/>
      <p:bold r:id="rId15"/>
      <p:italic r:id="rId16"/>
      <p:boldItalic r:id="rId17"/>
    </p:embeddedFont>
    <p:embeddedFont>
      <p:font typeface="Roboto" panose="02000000000000000000" pitchFamily="2" charset="0"/>
      <p:regular r:id="rId18"/>
      <p:bold r:id="rId19"/>
      <p:italic r:id="rId20"/>
      <p:boldItalic r:id="rId21"/>
    </p:embeddedFont>
    <p:embeddedFont>
      <p:font typeface="Twinkl" pitchFamily="2" charset="0"/>
      <p:regular r:id="rId22"/>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504"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29C"/>
    <a:srgbClr val="007AC3"/>
    <a:srgbClr val="005722"/>
    <a:srgbClr val="232321"/>
    <a:srgbClr val="4A3682"/>
    <a:srgbClr val="01407D"/>
    <a:srgbClr val="7868AC"/>
    <a:srgbClr val="643C90"/>
    <a:srgbClr val="0F6231"/>
    <a:srgbClr val="1174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4" autoAdjust="0"/>
    <p:restoredTop sz="94660"/>
  </p:normalViewPr>
  <p:slideViewPr>
    <p:cSldViewPr snapToGrid="0" showGuides="1">
      <p:cViewPr>
        <p:scale>
          <a:sx n="118" d="100"/>
          <a:sy n="118" d="100"/>
        </p:scale>
        <p:origin x="666" y="24"/>
      </p:cViewPr>
      <p:guideLst>
        <p:guide orient="horz" pos="2160"/>
        <p:guide pos="2880"/>
        <p:guide pos="340"/>
        <p:guide orient="horz" pos="3952"/>
        <p:guide pos="5420"/>
        <p:guide orient="horz" pos="346"/>
        <p:guide pos="476"/>
        <p:guide orient="horz" pos="504"/>
        <p:guide orient="horz" pos="3838"/>
        <p:guide pos="5284"/>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30/04/2020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30/04/2020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hyperlink" Target="https://www.twinkl.co.uk/resources/white-rose-maths-resources/year-4-white-rose-maths-resources-key-stage-1-year-1-year-2/summer-block-2-money-year-4-white-rose-maths-hub-supporting-resources-key-stage-1" TargetMode="External"/><Relationship Id="rId5" Type="http://schemas.openxmlformats.org/officeDocument/2006/relationships/image" Target="../media/image7.png"/><Relationship Id="rId4" Type="http://schemas.openxmlformats.org/officeDocument/2006/relationships/image" Target="../media/image6.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hyperlink" Target="https://www.twinkl.co.uk/resources/white-rose-maths-resources/year-4-white-rose-maths-resources-key-stage-1-year-1-year-2/summer-block-2-money-year-4-white-rose-maths-hub-supporting-resources-key-stage-1" TargetMode="External"/><Relationship Id="rId5" Type="http://schemas.openxmlformats.org/officeDocument/2006/relationships/image" Target="../media/image7.png"/><Relationship Id="rId4" Type="http://schemas.openxmlformats.org/officeDocument/2006/relationships/image" Target="../media/image10.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D7BE94-5E7A-4BB5-84DD-13708D0267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hidden="1">
            <a:extLst>
              <a:ext uri="{FF2B5EF4-FFF2-40B4-BE49-F238E27FC236}">
                <a16:creationId xmlns:a16="http://schemas.microsoft.com/office/drawing/2014/main" id="{234ED794-4D33-4FD1-B20E-7A6C889F548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6"/>
          </p:cNvPr>
          <p:cNvSpPr/>
          <p:nvPr userDrawn="1"/>
        </p:nvSpPr>
        <p:spPr>
          <a:xfrm>
            <a:off x="470333" y="5834189"/>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EEBBFC-CF9B-428C-8736-8D5CFDE9EE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hidden="1">
            <a:extLst>
              <a:ext uri="{FF2B5EF4-FFF2-40B4-BE49-F238E27FC236}">
                <a16:creationId xmlns:a16="http://schemas.microsoft.com/office/drawing/2014/main" id="{4E587BC4-60A3-482B-8F24-C425B21DD90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6"/>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3E4809-5575-4EA2-B769-52C403067C4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a:extLst>
              <a:ext uri="{FF2B5EF4-FFF2-40B4-BE49-F238E27FC236}">
                <a16:creationId xmlns:a16="http://schemas.microsoft.com/office/drawing/2014/main" id="{268FDE93-09ED-4360-8759-EF48F78E27F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hidden="1">
            <a:extLst>
              <a:ext uri="{FF2B5EF4-FFF2-40B4-BE49-F238E27FC236}">
                <a16:creationId xmlns:a16="http://schemas.microsoft.com/office/drawing/2014/main" id="{1B9048F2-910A-402E-B531-EBDFAE5D270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tiff"/><Relationship Id="rId7" Type="http://schemas.openxmlformats.org/officeDocument/2006/relationships/image" Target="../media/image19.tiff"/><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tiff"/><Relationship Id="rId5" Type="http://schemas.openxmlformats.org/officeDocument/2006/relationships/image" Target="../media/image17.png"/><Relationship Id="rId4" Type="http://schemas.openxmlformats.org/officeDocument/2006/relationships/image" Target="../media/image16.tiff"/></Relationships>
</file>

<file path=ppt/slides/_rels/slide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tiff"/></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twinkl.co.uk/resources/planit-maths-primary-teaching-resources-year-4/planit-maths-primary-teaching-resources-year-4-measurement/planit-maths-primary-teaching-resources-year-4-measurement-estimate-compare-and-calculate-different-measures-including-money-in-pounds-and-pence" TargetMode="External"/><Relationship Id="rId1" Type="http://schemas.openxmlformats.org/officeDocument/2006/relationships/slideLayout" Target="../slideLayouts/slideLayout4.xml"/><Relationship Id="rId5" Type="http://schemas.openxmlformats.org/officeDocument/2006/relationships/image" Target="../media/image38.jpg"/><Relationship Id="rId4"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2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62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Roboto" panose="02000000000000000000" pitchFamily="2" charset="0"/>
                <a:ea typeface="Roboto" panose="02000000000000000000" pitchFamily="2"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Roboto" panose="02000000000000000000" pitchFamily="2" charset="0"/>
                <a:ea typeface="Roboto" panose="02000000000000000000" pitchFamily="2" charset="0"/>
              </a:rPr>
              <a:t>Each activity sheet is split into three sections, diving, deeper and deepest, which are represented by the following icons:</a:t>
            </a:r>
          </a:p>
        </p:txBody>
      </p:sp>
      <p:sp>
        <p:nvSpPr>
          <p:cNvPr id="6" name="Rectangle 5">
            <a:extLst>
              <a:ext uri="{FF2B5EF4-FFF2-40B4-BE49-F238E27FC236}">
                <a16:creationId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Roboto" panose="02000000000000000000" pitchFamily="2" charset="0"/>
                <a:ea typeface="Roboto" panose="02000000000000000000" pitchFamily="2" charset="0"/>
              </a:rPr>
              <a:t>These carefully designed activities take your children through a learning journey, initially ensuring they are fluent with the key concept being taught; then applying this to a range of reasoning and problem-solving activities. </a:t>
            </a:r>
          </a:p>
          <a:p>
            <a:pPr algn="just"/>
            <a:endParaRPr lang="en-GB" sz="1600" dirty="0">
              <a:latin typeface="Roboto" panose="02000000000000000000" pitchFamily="2" charset="0"/>
              <a:ea typeface="Roboto" panose="02000000000000000000" pitchFamily="2" charset="0"/>
            </a:endParaRPr>
          </a:p>
          <a:p>
            <a:pPr algn="just"/>
            <a:r>
              <a:rPr lang="en-GB" sz="1600" dirty="0">
                <a:latin typeface="Roboto" panose="02000000000000000000" pitchFamily="2" charset="0"/>
                <a:ea typeface="Roboto" panose="02000000000000000000" pitchFamily="2"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4" name="Content Placeholder 15"/>
          <p:cNvSpPr txBox="1">
            <a:spLocks/>
          </p:cNvSpPr>
          <p:nvPr/>
        </p:nvSpPr>
        <p:spPr>
          <a:xfrm>
            <a:off x="628650" y="1127760"/>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dirty="0">
                <a:solidFill>
                  <a:srgbClr val="000000"/>
                </a:solidFill>
              </a:rPr>
              <a:t>Estimate, compare and calculate different measures, including money in pounds and pence.</a:t>
            </a:r>
          </a:p>
        </p:txBody>
      </p:sp>
    </p:spTree>
    <p:extLst>
      <p:ext uri="{BB962C8B-B14F-4D97-AF65-F5344CB8AC3E}">
        <p14:creationId xmlns:p14="http://schemas.microsoft.com/office/powerpoint/2010/main" val="3643935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a:xfrm>
            <a:off x="2678101" y="680465"/>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6" y="680465"/>
            <a:ext cx="2170162" cy="355276"/>
          </a:xfrm>
          <a:prstGeom prst="rect">
            <a:avLst/>
          </a:prstGeom>
          <a:solidFill>
            <a:srgbClr val="072F54"/>
          </a:solidFill>
        </p:spPr>
        <p:txBody>
          <a:bodyPr wrap="square" lIns="180000" tIns="36000" rIns="180000" bIns="72000" anchor="ctr">
            <a:spAutoFit/>
          </a:bodyPr>
          <a:lstStyle/>
          <a:p>
            <a:r>
              <a:rPr lang="en-US" sz="1600" b="1" dirty="0">
                <a:solidFill>
                  <a:schemeClr val="bg1"/>
                </a:solidFill>
              </a:rPr>
              <a:t> Estimating Money</a:t>
            </a:r>
            <a:endParaRPr lang="en-GB" sz="1600" b="1" dirty="0">
              <a:solidFill>
                <a:schemeClr val="bg1"/>
              </a:solidFill>
            </a:endParaRPr>
          </a:p>
        </p:txBody>
      </p:sp>
      <p:sp>
        <p:nvSpPr>
          <p:cNvPr id="2" name="Question"/>
          <p:cNvSpPr txBox="1"/>
          <p:nvPr/>
        </p:nvSpPr>
        <p:spPr>
          <a:xfrm>
            <a:off x="755650" y="1232955"/>
            <a:ext cx="7632700" cy="276999"/>
          </a:xfrm>
          <a:prstGeom prst="rect">
            <a:avLst/>
          </a:prstGeom>
          <a:noFill/>
        </p:spPr>
        <p:txBody>
          <a:bodyPr wrap="square" lIns="0" tIns="0" rIns="0" bIns="0" rtlCol="0">
            <a:spAutoFit/>
          </a:bodyPr>
          <a:lstStyle/>
          <a:p>
            <a:r>
              <a:rPr lang="en-US" dirty="0"/>
              <a:t>Find the cost of these items on the number line.</a:t>
            </a:r>
          </a:p>
        </p:txBody>
      </p:sp>
      <p:sp>
        <p:nvSpPr>
          <p:cNvPr id="8" name="Green Box"/>
          <p:cNvSpPr txBox="1"/>
          <p:nvPr/>
        </p:nvSpPr>
        <p:spPr>
          <a:xfrm>
            <a:off x="5585599" y="4246537"/>
            <a:ext cx="922148" cy="495108"/>
          </a:xfrm>
          <a:prstGeom prst="rect">
            <a:avLst/>
          </a:prstGeom>
          <a:solidFill>
            <a:schemeClr val="bg1"/>
          </a:solidFill>
          <a:ln w="28575">
            <a:solidFill>
              <a:srgbClr val="689429"/>
            </a:solidFill>
          </a:ln>
        </p:spPr>
        <p:txBody>
          <a:bodyPr wrap="square" lIns="108000" tIns="108000" rIns="108000" bIns="108000" rtlCol="0">
            <a:spAutoFit/>
          </a:bodyPr>
          <a:lstStyle/>
          <a:p>
            <a:pPr algn="ctr"/>
            <a:endParaRPr lang="en-GB" b="1" dirty="0"/>
          </a:p>
        </p:txBody>
      </p:sp>
      <p:sp>
        <p:nvSpPr>
          <p:cNvPr id="9" name="Now round">
            <a:extLst>
              <a:ext uri="{FF2B5EF4-FFF2-40B4-BE49-F238E27FC236}">
                <a16:creationId xmlns:a16="http://schemas.microsoft.com/office/drawing/2014/main" id="{D048FB0B-083A-4772-A0A3-A63959EFFD11}"/>
              </a:ext>
            </a:extLst>
          </p:cNvPr>
          <p:cNvSpPr txBox="1"/>
          <p:nvPr/>
        </p:nvSpPr>
        <p:spPr>
          <a:xfrm>
            <a:off x="755650" y="3637940"/>
            <a:ext cx="5645150" cy="284047"/>
          </a:xfrm>
          <a:prstGeom prst="rect">
            <a:avLst/>
          </a:prstGeom>
          <a:noFill/>
        </p:spPr>
        <p:txBody>
          <a:bodyPr wrap="square" lIns="0" tIns="0" rIns="0" bIns="0" rtlCol="0">
            <a:spAutoFit/>
          </a:bodyPr>
          <a:lstStyle/>
          <a:p>
            <a:r>
              <a:rPr lang="en-GB" dirty="0">
                <a:solidFill>
                  <a:prstClr val="black"/>
                </a:solidFill>
              </a:rPr>
              <a:t>Now round the cost of each item to the nearest pound.</a:t>
            </a:r>
          </a:p>
        </p:txBody>
      </p:sp>
      <p:sp>
        <p:nvSpPr>
          <p:cNvPr id="13" name="=">
            <a:extLst>
              <a:ext uri="{FF2B5EF4-FFF2-40B4-BE49-F238E27FC236}">
                <a16:creationId xmlns:a16="http://schemas.microsoft.com/office/drawing/2014/main" id="{0D02FC1C-4F3F-4F79-8095-3C44616439D0}"/>
              </a:ext>
            </a:extLst>
          </p:cNvPr>
          <p:cNvSpPr txBox="1"/>
          <p:nvPr/>
        </p:nvSpPr>
        <p:spPr>
          <a:xfrm>
            <a:off x="4262609" y="4309425"/>
            <a:ext cx="352338" cy="369332"/>
          </a:xfrm>
          <a:prstGeom prst="rect">
            <a:avLst/>
          </a:prstGeom>
          <a:noFill/>
        </p:spPr>
        <p:txBody>
          <a:bodyPr wrap="square" rtlCol="0">
            <a:spAutoFit/>
          </a:bodyPr>
          <a:lstStyle/>
          <a:p>
            <a:r>
              <a:rPr lang="en-GB" dirty="0"/>
              <a:t>=</a:t>
            </a:r>
          </a:p>
        </p:txBody>
      </p:sp>
      <p:sp>
        <p:nvSpPr>
          <p:cNvPr id="16" name="£4.00">
            <a:extLst>
              <a:ext uri="{FF2B5EF4-FFF2-40B4-BE49-F238E27FC236}">
                <a16:creationId xmlns:a16="http://schemas.microsoft.com/office/drawing/2014/main" id="{7296ACB9-B49B-4767-A7BA-598253945333}"/>
              </a:ext>
            </a:extLst>
          </p:cNvPr>
          <p:cNvSpPr txBox="1"/>
          <p:nvPr/>
        </p:nvSpPr>
        <p:spPr>
          <a:xfrm>
            <a:off x="5585599" y="5456817"/>
            <a:ext cx="922148" cy="495108"/>
          </a:xfrm>
          <a:prstGeom prst="rect">
            <a:avLst/>
          </a:prstGeom>
          <a:solidFill>
            <a:schemeClr val="bg1"/>
          </a:solidFill>
          <a:ln w="28575">
            <a:solidFill>
              <a:srgbClr val="689429"/>
            </a:solidFill>
          </a:ln>
        </p:spPr>
        <p:txBody>
          <a:bodyPr wrap="square" lIns="108000" tIns="108000" rIns="108000" bIns="108000" rtlCol="0">
            <a:spAutoFit/>
          </a:bodyPr>
          <a:lstStyle/>
          <a:p>
            <a:pPr algn="ctr"/>
            <a:endParaRPr lang="en-GB" b="1" dirty="0"/>
          </a:p>
        </p:txBody>
      </p:sp>
      <p:sp>
        <p:nvSpPr>
          <p:cNvPr id="17" name="=">
            <a:extLst>
              <a:ext uri="{FF2B5EF4-FFF2-40B4-BE49-F238E27FC236}">
                <a16:creationId xmlns:a16="http://schemas.microsoft.com/office/drawing/2014/main" id="{9CF347D3-B813-4FA5-A79F-FC2B397609F0}"/>
              </a:ext>
            </a:extLst>
          </p:cNvPr>
          <p:cNvSpPr txBox="1"/>
          <p:nvPr/>
        </p:nvSpPr>
        <p:spPr>
          <a:xfrm>
            <a:off x="4262609" y="5519705"/>
            <a:ext cx="352338" cy="369332"/>
          </a:xfrm>
          <a:prstGeom prst="rect">
            <a:avLst/>
          </a:prstGeom>
          <a:noFill/>
        </p:spPr>
        <p:txBody>
          <a:bodyPr wrap="square" rtlCol="0">
            <a:spAutoFit/>
          </a:bodyPr>
          <a:lstStyle/>
          <a:p>
            <a:r>
              <a:rPr lang="en-GB" dirty="0"/>
              <a:t>=</a:t>
            </a:r>
          </a:p>
        </p:txBody>
      </p:sp>
      <p:pic>
        <p:nvPicPr>
          <p:cNvPr id="18" name="Cake 2">
            <a:extLst>
              <a:ext uri="{FF2B5EF4-FFF2-40B4-BE49-F238E27FC236}">
                <a16:creationId xmlns:a16="http://schemas.microsoft.com/office/drawing/2014/main" id="{FC8076B4-E11E-45C0-9C2B-89B41BD105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3406" y="4031707"/>
            <a:ext cx="1400018" cy="958984"/>
          </a:xfrm>
          <a:prstGeom prst="rect">
            <a:avLst/>
          </a:prstGeom>
        </p:spPr>
      </p:pic>
      <p:pic>
        <p:nvPicPr>
          <p:cNvPr id="21" name="Bread 2">
            <a:extLst>
              <a:ext uri="{FF2B5EF4-FFF2-40B4-BE49-F238E27FC236}">
                <a16:creationId xmlns:a16="http://schemas.microsoft.com/office/drawing/2014/main" id="{1B6D446C-3441-4987-A12B-D6885E27AB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7523" y="5121854"/>
            <a:ext cx="1337701" cy="1151946"/>
          </a:xfrm>
          <a:prstGeom prst="rect">
            <a:avLst/>
          </a:prstGeom>
        </p:spPr>
      </p:pic>
      <p:grpSp>
        <p:nvGrpSpPr>
          <p:cNvPr id="22" name="Number Line">
            <a:extLst>
              <a:ext uri="{FF2B5EF4-FFF2-40B4-BE49-F238E27FC236}">
                <a16:creationId xmlns:a16="http://schemas.microsoft.com/office/drawing/2014/main" id="{7E168FCB-500E-483B-88A0-1B086D8CC8A8}"/>
              </a:ext>
            </a:extLst>
          </p:cNvPr>
          <p:cNvGrpSpPr/>
          <p:nvPr/>
        </p:nvGrpSpPr>
        <p:grpSpPr>
          <a:xfrm>
            <a:off x="1551068" y="2918010"/>
            <a:ext cx="5666996" cy="538477"/>
            <a:chOff x="1774812" y="2742906"/>
            <a:chExt cx="5666996" cy="538477"/>
          </a:xfrm>
        </p:grpSpPr>
        <p:pic>
          <p:nvPicPr>
            <p:cNvPr id="26" name="Number Line">
              <a:extLst>
                <a:ext uri="{FF2B5EF4-FFF2-40B4-BE49-F238E27FC236}">
                  <a16:creationId xmlns:a16="http://schemas.microsoft.com/office/drawing/2014/main" id="{1F329CDE-E0EA-4902-AE3C-41D67AE526B1}"/>
                </a:ext>
              </a:extLst>
            </p:cNvPr>
            <p:cNvPicPr>
              <a:picLocks noChangeAspect="1"/>
            </p:cNvPicPr>
            <p:nvPr/>
          </p:nvPicPr>
          <p:blipFill>
            <a:blip r:embed="rId5"/>
            <a:stretch>
              <a:fillRect/>
            </a:stretch>
          </p:blipFill>
          <p:spPr>
            <a:xfrm>
              <a:off x="1774812" y="2742906"/>
              <a:ext cx="5666996" cy="538477"/>
            </a:xfrm>
            <a:prstGeom prst="rect">
              <a:avLst/>
            </a:prstGeom>
          </p:spPr>
        </p:pic>
        <p:cxnSp>
          <p:nvCxnSpPr>
            <p:cNvPr id="4" name="Straight Connector 3">
              <a:extLst>
                <a:ext uri="{FF2B5EF4-FFF2-40B4-BE49-F238E27FC236}">
                  <a16:creationId xmlns:a16="http://schemas.microsoft.com/office/drawing/2014/main" id="{162921EB-06BF-44C5-8179-752DEEC4DDA0}"/>
                </a:ext>
              </a:extLst>
            </p:cNvPr>
            <p:cNvCxnSpPr>
              <a:cxnSpLocks/>
            </p:cNvCxnSpPr>
            <p:nvPr/>
          </p:nvCxnSpPr>
          <p:spPr>
            <a:xfrm>
              <a:off x="1774812" y="3036942"/>
              <a:ext cx="566699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AACD2606-4201-4F85-858A-920711B6EDB3}"/>
                </a:ext>
              </a:extLst>
            </p:cNvPr>
            <p:cNvCxnSpPr/>
            <p:nvPr/>
          </p:nvCxnSpPr>
          <p:spPr>
            <a:xfrm>
              <a:off x="1946030" y="2889200"/>
              <a:ext cx="0" cy="146392"/>
            </a:xfrm>
            <a:prstGeom prst="line">
              <a:avLst/>
            </a:prstGeom>
            <a:ln w="28575"/>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CB82DF80-0382-4E94-BBCE-6C0B3F12E071}"/>
                </a:ext>
              </a:extLst>
            </p:cNvPr>
            <p:cNvCxnSpPr/>
            <p:nvPr/>
          </p:nvCxnSpPr>
          <p:spPr>
            <a:xfrm>
              <a:off x="2472396" y="2889200"/>
              <a:ext cx="0" cy="146392"/>
            </a:xfrm>
            <a:prstGeom prst="line">
              <a:avLst/>
            </a:prstGeom>
            <a:ln w="28575"/>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33DCADEE-E77E-4B5E-988A-981839D8A9E3}"/>
                </a:ext>
              </a:extLst>
            </p:cNvPr>
            <p:cNvCxnSpPr/>
            <p:nvPr/>
          </p:nvCxnSpPr>
          <p:spPr>
            <a:xfrm>
              <a:off x="2998762" y="2889200"/>
              <a:ext cx="0" cy="146392"/>
            </a:xfrm>
            <a:prstGeom prst="line">
              <a:avLst/>
            </a:prstGeom>
            <a:ln w="28575"/>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83663BD5-AF92-4E19-8FEA-DD156A65B83B}"/>
                </a:ext>
              </a:extLst>
            </p:cNvPr>
            <p:cNvCxnSpPr/>
            <p:nvPr/>
          </p:nvCxnSpPr>
          <p:spPr>
            <a:xfrm>
              <a:off x="3525128" y="2889200"/>
              <a:ext cx="0" cy="146392"/>
            </a:xfrm>
            <a:prstGeom prst="line">
              <a:avLst/>
            </a:prstGeom>
            <a:ln w="28575"/>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C98AF64A-392D-4AAC-B250-FA6F3482A399}"/>
                </a:ext>
              </a:extLst>
            </p:cNvPr>
            <p:cNvCxnSpPr/>
            <p:nvPr/>
          </p:nvCxnSpPr>
          <p:spPr>
            <a:xfrm>
              <a:off x="4051494" y="2889200"/>
              <a:ext cx="0" cy="146392"/>
            </a:xfrm>
            <a:prstGeom prst="line">
              <a:avLst/>
            </a:prstGeom>
            <a:ln w="28575"/>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46912396-BC47-47E0-B391-3EE54E2E09B3}"/>
                </a:ext>
              </a:extLst>
            </p:cNvPr>
            <p:cNvCxnSpPr/>
            <p:nvPr/>
          </p:nvCxnSpPr>
          <p:spPr>
            <a:xfrm>
              <a:off x="4577860" y="2889200"/>
              <a:ext cx="0" cy="146392"/>
            </a:xfrm>
            <a:prstGeom prst="line">
              <a:avLst/>
            </a:prstGeom>
            <a:ln w="28575"/>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3CD1E3BA-B9AD-4AFE-ADE1-71CBF27721FA}"/>
                </a:ext>
              </a:extLst>
            </p:cNvPr>
            <p:cNvCxnSpPr/>
            <p:nvPr/>
          </p:nvCxnSpPr>
          <p:spPr>
            <a:xfrm>
              <a:off x="5104226" y="2889200"/>
              <a:ext cx="0" cy="146392"/>
            </a:xfrm>
            <a:prstGeom prst="line">
              <a:avLst/>
            </a:prstGeom>
            <a:ln w="28575"/>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A7039D35-086A-4065-A3AF-149B34859FD4}"/>
                </a:ext>
              </a:extLst>
            </p:cNvPr>
            <p:cNvCxnSpPr/>
            <p:nvPr/>
          </p:nvCxnSpPr>
          <p:spPr>
            <a:xfrm>
              <a:off x="5630592" y="2889200"/>
              <a:ext cx="0" cy="146392"/>
            </a:xfrm>
            <a:prstGeom prst="line">
              <a:avLst/>
            </a:prstGeom>
            <a:ln w="28575"/>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CE609C88-1C5F-41B1-B29A-247747A07566}"/>
                </a:ext>
              </a:extLst>
            </p:cNvPr>
            <p:cNvCxnSpPr/>
            <p:nvPr/>
          </p:nvCxnSpPr>
          <p:spPr>
            <a:xfrm>
              <a:off x="6156958" y="2889200"/>
              <a:ext cx="0" cy="146392"/>
            </a:xfrm>
            <a:prstGeom prst="line">
              <a:avLst/>
            </a:prstGeom>
            <a:ln w="28575"/>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09EDB006-2DFA-4672-AC5D-692B2A389FA8}"/>
                </a:ext>
              </a:extLst>
            </p:cNvPr>
            <p:cNvCxnSpPr/>
            <p:nvPr/>
          </p:nvCxnSpPr>
          <p:spPr>
            <a:xfrm>
              <a:off x="6683324" y="2889200"/>
              <a:ext cx="0" cy="146392"/>
            </a:xfrm>
            <a:prstGeom prst="line">
              <a:avLst/>
            </a:prstGeom>
            <a:ln w="28575"/>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EE69940B-C41C-4C72-97BF-E90BFD5DA7A1}"/>
                </a:ext>
              </a:extLst>
            </p:cNvPr>
            <p:cNvCxnSpPr/>
            <p:nvPr/>
          </p:nvCxnSpPr>
          <p:spPr>
            <a:xfrm>
              <a:off x="7209691" y="2889200"/>
              <a:ext cx="0" cy="146392"/>
            </a:xfrm>
            <a:prstGeom prst="line">
              <a:avLst/>
            </a:prstGeom>
            <a:ln w="28575"/>
          </p:spPr>
          <p:style>
            <a:lnRef idx="1">
              <a:schemeClr val="dk1"/>
            </a:lnRef>
            <a:fillRef idx="0">
              <a:schemeClr val="dk1"/>
            </a:fillRef>
            <a:effectRef idx="0">
              <a:schemeClr val="dk1"/>
            </a:effectRef>
            <a:fontRef idx="minor">
              <a:schemeClr val="tx1"/>
            </a:fontRef>
          </p:style>
        </p:cxnSp>
      </p:grpSp>
      <p:sp>
        <p:nvSpPr>
          <p:cNvPr id="20" name="£3.00">
            <a:extLst>
              <a:ext uri="{FF2B5EF4-FFF2-40B4-BE49-F238E27FC236}">
                <a16:creationId xmlns:a16="http://schemas.microsoft.com/office/drawing/2014/main" id="{A16DE3F7-3BC8-4C1E-AD0F-1566C754CAE2}"/>
              </a:ext>
            </a:extLst>
          </p:cNvPr>
          <p:cNvSpPr txBox="1"/>
          <p:nvPr/>
        </p:nvSpPr>
        <p:spPr>
          <a:xfrm>
            <a:off x="1482356" y="3228148"/>
            <a:ext cx="488462" cy="369332"/>
          </a:xfrm>
          <a:prstGeom prst="rect">
            <a:avLst/>
          </a:prstGeom>
          <a:noFill/>
        </p:spPr>
        <p:txBody>
          <a:bodyPr wrap="square" rtlCol="0">
            <a:spAutoFit/>
          </a:bodyPr>
          <a:lstStyle/>
          <a:p>
            <a:r>
              <a:rPr lang="en-GB" dirty="0"/>
              <a:t>£3</a:t>
            </a:r>
          </a:p>
        </p:txBody>
      </p:sp>
      <p:sp>
        <p:nvSpPr>
          <p:cNvPr id="38" name="£4.00">
            <a:extLst>
              <a:ext uri="{FF2B5EF4-FFF2-40B4-BE49-F238E27FC236}">
                <a16:creationId xmlns:a16="http://schemas.microsoft.com/office/drawing/2014/main" id="{C87B859E-E876-4C0F-B970-B137CB670597}"/>
              </a:ext>
            </a:extLst>
          </p:cNvPr>
          <p:cNvSpPr txBox="1"/>
          <p:nvPr/>
        </p:nvSpPr>
        <p:spPr>
          <a:xfrm>
            <a:off x="6741716" y="3246883"/>
            <a:ext cx="488462" cy="369332"/>
          </a:xfrm>
          <a:prstGeom prst="rect">
            <a:avLst/>
          </a:prstGeom>
          <a:noFill/>
        </p:spPr>
        <p:txBody>
          <a:bodyPr wrap="square" rtlCol="0">
            <a:spAutoFit/>
          </a:bodyPr>
          <a:lstStyle/>
          <a:p>
            <a:r>
              <a:rPr lang="en-GB" dirty="0"/>
              <a:t>£4</a:t>
            </a:r>
          </a:p>
        </p:txBody>
      </p:sp>
      <p:sp>
        <p:nvSpPr>
          <p:cNvPr id="39" name="£3.50">
            <a:extLst>
              <a:ext uri="{FF2B5EF4-FFF2-40B4-BE49-F238E27FC236}">
                <a16:creationId xmlns:a16="http://schemas.microsoft.com/office/drawing/2014/main" id="{6D780AAA-250E-4133-AEB8-49607BDDB3B0}"/>
              </a:ext>
            </a:extLst>
          </p:cNvPr>
          <p:cNvSpPr txBox="1"/>
          <p:nvPr/>
        </p:nvSpPr>
        <p:spPr>
          <a:xfrm>
            <a:off x="3966238" y="3252684"/>
            <a:ext cx="780057" cy="369332"/>
          </a:xfrm>
          <a:prstGeom prst="rect">
            <a:avLst/>
          </a:prstGeom>
          <a:noFill/>
        </p:spPr>
        <p:txBody>
          <a:bodyPr wrap="square" rtlCol="0">
            <a:spAutoFit/>
          </a:bodyPr>
          <a:lstStyle/>
          <a:p>
            <a:r>
              <a:rPr lang="en-GB" dirty="0"/>
              <a:t>£3.50</a:t>
            </a:r>
          </a:p>
        </p:txBody>
      </p:sp>
      <p:cxnSp>
        <p:nvCxnSpPr>
          <p:cNvPr id="40" name="Straight Arrow Connector 39">
            <a:extLst>
              <a:ext uri="{FF2B5EF4-FFF2-40B4-BE49-F238E27FC236}">
                <a16:creationId xmlns:a16="http://schemas.microsoft.com/office/drawing/2014/main" id="{DAC8F526-DE86-40C1-84A1-0D31FFA586AC}"/>
              </a:ext>
            </a:extLst>
          </p:cNvPr>
          <p:cNvCxnSpPr>
            <a:cxnSpLocks/>
          </p:cNvCxnSpPr>
          <p:nvPr/>
        </p:nvCxnSpPr>
        <p:spPr>
          <a:xfrm>
            <a:off x="2152115" y="2229892"/>
            <a:ext cx="1454641" cy="980804"/>
          </a:xfrm>
          <a:prstGeom prst="straightConnector1">
            <a:avLst/>
          </a:prstGeom>
          <a:ln w="28575">
            <a:solidFill>
              <a:srgbClr val="689429"/>
            </a:solidFill>
            <a:tailEnd type="triangle"/>
          </a:ln>
        </p:spPr>
        <p:style>
          <a:lnRef idx="1">
            <a:schemeClr val="accent4"/>
          </a:lnRef>
          <a:fillRef idx="0">
            <a:schemeClr val="accent4"/>
          </a:fillRef>
          <a:effectRef idx="0">
            <a:schemeClr val="accent4"/>
          </a:effectRef>
          <a:fontRef idx="minor">
            <a:schemeClr val="tx1"/>
          </a:fontRef>
        </p:style>
      </p:cxnSp>
      <p:cxnSp>
        <p:nvCxnSpPr>
          <p:cNvPr id="44" name="Straight Arrow Connector 43">
            <a:extLst>
              <a:ext uri="{FF2B5EF4-FFF2-40B4-BE49-F238E27FC236}">
                <a16:creationId xmlns:a16="http://schemas.microsoft.com/office/drawing/2014/main" id="{7043B006-D95A-4E70-A58E-560E8FE1829B}"/>
              </a:ext>
            </a:extLst>
          </p:cNvPr>
          <p:cNvCxnSpPr>
            <a:cxnSpLocks/>
          </p:cNvCxnSpPr>
          <p:nvPr/>
        </p:nvCxnSpPr>
        <p:spPr>
          <a:xfrm flipH="1">
            <a:off x="5780026" y="2083598"/>
            <a:ext cx="727721" cy="1135149"/>
          </a:xfrm>
          <a:prstGeom prst="straightConnector1">
            <a:avLst/>
          </a:prstGeom>
          <a:ln w="28575">
            <a:solidFill>
              <a:srgbClr val="689429"/>
            </a:solidFill>
            <a:tailEnd type="triangle"/>
          </a:ln>
        </p:spPr>
        <p:style>
          <a:lnRef idx="1">
            <a:schemeClr val="accent4"/>
          </a:lnRef>
          <a:fillRef idx="0">
            <a:schemeClr val="accent4"/>
          </a:fillRef>
          <a:effectRef idx="0">
            <a:schemeClr val="accent4"/>
          </a:effectRef>
          <a:fontRef idx="minor">
            <a:schemeClr val="tx1"/>
          </a:fontRef>
        </p:style>
      </p:cxnSp>
      <p:sp>
        <p:nvSpPr>
          <p:cNvPr id="54" name="Cake Price">
            <a:extLst>
              <a:ext uri="{FF2B5EF4-FFF2-40B4-BE49-F238E27FC236}">
                <a16:creationId xmlns:a16="http://schemas.microsoft.com/office/drawing/2014/main" id="{E32B24DD-1B83-4FD2-AEFD-5349FE189D1A}"/>
              </a:ext>
            </a:extLst>
          </p:cNvPr>
          <p:cNvSpPr txBox="1"/>
          <p:nvPr/>
        </p:nvSpPr>
        <p:spPr>
          <a:xfrm>
            <a:off x="2402527" y="1714266"/>
            <a:ext cx="961450" cy="369332"/>
          </a:xfrm>
          <a:prstGeom prst="rect">
            <a:avLst/>
          </a:prstGeom>
          <a:solidFill>
            <a:srgbClr val="25B7BC"/>
          </a:solidFill>
          <a:ln>
            <a:solidFill>
              <a:schemeClr val="tx1"/>
            </a:solidFill>
          </a:ln>
        </p:spPr>
        <p:txBody>
          <a:bodyPr wrap="square" rtlCol="0">
            <a:spAutoFit/>
          </a:bodyPr>
          <a:lstStyle/>
          <a:p>
            <a:pPr algn="ctr"/>
            <a:r>
              <a:rPr lang="en-GB" dirty="0">
                <a:solidFill>
                  <a:schemeClr val="bg1"/>
                </a:solidFill>
              </a:rPr>
              <a:t>£3.35</a:t>
            </a:r>
          </a:p>
        </p:txBody>
      </p:sp>
      <p:sp>
        <p:nvSpPr>
          <p:cNvPr id="55" name="Bread Price">
            <a:extLst>
              <a:ext uri="{FF2B5EF4-FFF2-40B4-BE49-F238E27FC236}">
                <a16:creationId xmlns:a16="http://schemas.microsoft.com/office/drawing/2014/main" id="{84851EC6-391C-4EC7-996C-238A4B5A21BB}"/>
              </a:ext>
            </a:extLst>
          </p:cNvPr>
          <p:cNvSpPr txBox="1"/>
          <p:nvPr/>
        </p:nvSpPr>
        <p:spPr>
          <a:xfrm>
            <a:off x="5206237" y="1719341"/>
            <a:ext cx="837610" cy="369332"/>
          </a:xfrm>
          <a:prstGeom prst="rect">
            <a:avLst/>
          </a:prstGeom>
          <a:solidFill>
            <a:srgbClr val="25B7BC"/>
          </a:solidFill>
          <a:ln>
            <a:solidFill>
              <a:schemeClr val="tx1"/>
            </a:solidFill>
          </a:ln>
        </p:spPr>
        <p:txBody>
          <a:bodyPr wrap="square" rtlCol="0">
            <a:spAutoFit/>
          </a:bodyPr>
          <a:lstStyle/>
          <a:p>
            <a:pPr algn="ctr"/>
            <a:r>
              <a:rPr lang="en-GB" dirty="0">
                <a:solidFill>
                  <a:schemeClr val="bg1"/>
                </a:solidFill>
              </a:rPr>
              <a:t>£3.78</a:t>
            </a:r>
          </a:p>
        </p:txBody>
      </p:sp>
      <p:pic>
        <p:nvPicPr>
          <p:cNvPr id="25" name="Bread">
            <a:extLst>
              <a:ext uri="{FF2B5EF4-FFF2-40B4-BE49-F238E27FC236}">
                <a16:creationId xmlns:a16="http://schemas.microsoft.com/office/drawing/2014/main" id="{3B44F739-97B7-44F0-9771-9DEC6E4282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3342" y="1520739"/>
            <a:ext cx="1360711" cy="1171761"/>
          </a:xfrm>
          <a:prstGeom prst="rect">
            <a:avLst/>
          </a:prstGeom>
        </p:spPr>
      </p:pic>
      <p:pic>
        <p:nvPicPr>
          <p:cNvPr id="24" name="Cake">
            <a:extLst>
              <a:ext uri="{FF2B5EF4-FFF2-40B4-BE49-F238E27FC236}">
                <a16:creationId xmlns:a16="http://schemas.microsoft.com/office/drawing/2014/main" id="{1F20A2C4-AE0E-4A24-B83B-2629FB5D61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838" y="1730015"/>
            <a:ext cx="1424100" cy="975480"/>
          </a:xfrm>
          <a:prstGeom prst="rect">
            <a:avLst/>
          </a:prstGeom>
        </p:spPr>
      </p:pic>
      <p:sp>
        <p:nvSpPr>
          <p:cNvPr id="52" name="£3.00">
            <a:extLst>
              <a:ext uri="{FF2B5EF4-FFF2-40B4-BE49-F238E27FC236}">
                <a16:creationId xmlns:a16="http://schemas.microsoft.com/office/drawing/2014/main" id="{F2443CA4-AF04-457B-9778-DE76843C2090}"/>
              </a:ext>
            </a:extLst>
          </p:cNvPr>
          <p:cNvSpPr txBox="1"/>
          <p:nvPr/>
        </p:nvSpPr>
        <p:spPr>
          <a:xfrm>
            <a:off x="5664198" y="4309425"/>
            <a:ext cx="801269" cy="369332"/>
          </a:xfrm>
          <a:prstGeom prst="rect">
            <a:avLst/>
          </a:prstGeom>
          <a:noFill/>
        </p:spPr>
        <p:txBody>
          <a:bodyPr wrap="square" rtlCol="0">
            <a:spAutoFit/>
          </a:bodyPr>
          <a:lstStyle/>
          <a:p>
            <a:r>
              <a:rPr lang="en-GB" b="1" dirty="0"/>
              <a:t>£3.00</a:t>
            </a:r>
          </a:p>
        </p:txBody>
      </p:sp>
      <p:sp>
        <p:nvSpPr>
          <p:cNvPr id="53" name="£4.00">
            <a:extLst>
              <a:ext uri="{FF2B5EF4-FFF2-40B4-BE49-F238E27FC236}">
                <a16:creationId xmlns:a16="http://schemas.microsoft.com/office/drawing/2014/main" id="{E13F4AC4-5988-4FAD-9B87-CF5407BF95D6}"/>
              </a:ext>
            </a:extLst>
          </p:cNvPr>
          <p:cNvSpPr/>
          <p:nvPr/>
        </p:nvSpPr>
        <p:spPr>
          <a:xfrm>
            <a:off x="5658311" y="5532794"/>
            <a:ext cx="813043" cy="369332"/>
          </a:xfrm>
          <a:prstGeom prst="rect">
            <a:avLst/>
          </a:prstGeom>
        </p:spPr>
        <p:txBody>
          <a:bodyPr wrap="none">
            <a:spAutoFit/>
          </a:bodyPr>
          <a:lstStyle/>
          <a:p>
            <a:pPr algn="ctr"/>
            <a:r>
              <a:rPr lang="en-GB" b="1" dirty="0"/>
              <a:t>£4.00</a:t>
            </a:r>
          </a:p>
        </p:txBody>
      </p:sp>
    </p:spTree>
    <p:extLst>
      <p:ext uri="{BB962C8B-B14F-4D97-AF65-F5344CB8AC3E}">
        <p14:creationId xmlns:p14="http://schemas.microsoft.com/office/powerpoint/2010/main" val="908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up)">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ogo">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2" name="Question"/>
          <p:cNvSpPr txBox="1"/>
          <p:nvPr/>
        </p:nvSpPr>
        <p:spPr>
          <a:xfrm>
            <a:off x="755650" y="1224566"/>
            <a:ext cx="5259256" cy="276999"/>
          </a:xfrm>
          <a:prstGeom prst="rect">
            <a:avLst/>
          </a:prstGeom>
          <a:noFill/>
        </p:spPr>
        <p:txBody>
          <a:bodyPr wrap="square" lIns="0" tIns="0" rIns="0" bIns="0" rtlCol="0">
            <a:spAutoFit/>
          </a:bodyPr>
          <a:lstStyle/>
          <a:p>
            <a:r>
              <a:rPr lang="en-US" dirty="0"/>
              <a:t>Estimate the total approximate cost of these toys.</a:t>
            </a:r>
          </a:p>
        </p:txBody>
      </p:sp>
      <p:sp>
        <p:nvSpPr>
          <p:cNvPr id="8" name="Answer Box"/>
          <p:cNvSpPr txBox="1"/>
          <p:nvPr/>
        </p:nvSpPr>
        <p:spPr>
          <a:xfrm>
            <a:off x="1472903" y="3518068"/>
            <a:ext cx="6214971" cy="567811"/>
          </a:xfrm>
          <a:prstGeom prst="rect">
            <a:avLst/>
          </a:prstGeom>
          <a:solidFill>
            <a:schemeClr val="bg1"/>
          </a:solidFill>
          <a:ln w="28575">
            <a:solidFill>
              <a:srgbClr val="689429"/>
            </a:solidFill>
          </a:ln>
        </p:spPr>
        <p:txBody>
          <a:bodyPr wrap="square" lIns="108000" tIns="144000" rIns="108000" bIns="144000" rtlCol="0" anchor="ctr" anchorCtr="0">
            <a:spAutoFit/>
          </a:bodyPr>
          <a:lstStyle/>
          <a:p>
            <a:pPr algn="ctr"/>
            <a:r>
              <a:rPr lang="en-US" b="1" dirty="0"/>
              <a:t>Approximate cost of giraffe + robot: £3 + £7 = £10</a:t>
            </a:r>
          </a:p>
        </p:txBody>
      </p:sp>
      <p:sp>
        <p:nvSpPr>
          <p:cNvPr id="9" name="Answer Box">
            <a:extLst>
              <a:ext uri="{FF2B5EF4-FFF2-40B4-BE49-F238E27FC236}">
                <a16:creationId xmlns:a16="http://schemas.microsoft.com/office/drawing/2014/main" id="{98FB3B2A-4EF8-4568-A823-B1F99C1510CF}"/>
              </a:ext>
            </a:extLst>
          </p:cNvPr>
          <p:cNvSpPr txBox="1"/>
          <p:nvPr/>
        </p:nvSpPr>
        <p:spPr>
          <a:xfrm>
            <a:off x="1344157" y="5705251"/>
            <a:ext cx="6472463" cy="567811"/>
          </a:xfrm>
          <a:prstGeom prst="rect">
            <a:avLst/>
          </a:prstGeom>
          <a:solidFill>
            <a:schemeClr val="bg1"/>
          </a:solidFill>
          <a:ln w="28575">
            <a:solidFill>
              <a:srgbClr val="689429"/>
            </a:solidFill>
          </a:ln>
        </p:spPr>
        <p:txBody>
          <a:bodyPr wrap="square" lIns="108000" tIns="144000" rIns="108000" bIns="144000" rtlCol="0" anchor="ctr" anchorCtr="0">
            <a:spAutoFit/>
          </a:bodyPr>
          <a:lstStyle/>
          <a:p>
            <a:pPr algn="ctr"/>
            <a:r>
              <a:rPr lang="en-US" b="1" dirty="0"/>
              <a:t>Approximate cost of scooter + car: £13 + £6 = £19</a:t>
            </a:r>
          </a:p>
        </p:txBody>
      </p:sp>
      <p:sp>
        <p:nvSpPr>
          <p:cNvPr id="11" name="and">
            <a:extLst>
              <a:ext uri="{FF2B5EF4-FFF2-40B4-BE49-F238E27FC236}">
                <a16:creationId xmlns:a16="http://schemas.microsoft.com/office/drawing/2014/main" id="{5BC7ACB3-58B2-4CE8-BA7C-8EDA56F49758}"/>
              </a:ext>
            </a:extLst>
          </p:cNvPr>
          <p:cNvSpPr txBox="1"/>
          <p:nvPr/>
        </p:nvSpPr>
        <p:spPr>
          <a:xfrm>
            <a:off x="4354906" y="2299701"/>
            <a:ext cx="434188" cy="276999"/>
          </a:xfrm>
          <a:prstGeom prst="rect">
            <a:avLst/>
          </a:prstGeom>
          <a:noFill/>
        </p:spPr>
        <p:txBody>
          <a:bodyPr wrap="square" lIns="0" tIns="0" rIns="0" bIns="0" rtlCol="0">
            <a:spAutoFit/>
          </a:bodyPr>
          <a:lstStyle/>
          <a:p>
            <a:r>
              <a:rPr lang="en-US" dirty="0"/>
              <a:t>and</a:t>
            </a:r>
          </a:p>
        </p:txBody>
      </p:sp>
      <p:sp>
        <p:nvSpPr>
          <p:cNvPr id="13" name="and">
            <a:extLst>
              <a:ext uri="{FF2B5EF4-FFF2-40B4-BE49-F238E27FC236}">
                <a16:creationId xmlns:a16="http://schemas.microsoft.com/office/drawing/2014/main" id="{F13952D3-2F6B-4118-A622-F4739B845924}"/>
              </a:ext>
            </a:extLst>
          </p:cNvPr>
          <p:cNvSpPr txBox="1"/>
          <p:nvPr/>
        </p:nvSpPr>
        <p:spPr>
          <a:xfrm>
            <a:off x="4354906" y="4735927"/>
            <a:ext cx="434188" cy="276999"/>
          </a:xfrm>
          <a:prstGeom prst="rect">
            <a:avLst/>
          </a:prstGeom>
          <a:noFill/>
        </p:spPr>
        <p:txBody>
          <a:bodyPr wrap="square" lIns="0" tIns="0" rIns="0" bIns="0" rtlCol="0">
            <a:spAutoFit/>
          </a:bodyPr>
          <a:lstStyle/>
          <a:p>
            <a:r>
              <a:rPr lang="en-US" dirty="0"/>
              <a:t>and</a:t>
            </a:r>
          </a:p>
        </p:txBody>
      </p:sp>
      <p:pic>
        <p:nvPicPr>
          <p:cNvPr id="15" name="Robot">
            <a:extLst>
              <a:ext uri="{FF2B5EF4-FFF2-40B4-BE49-F238E27FC236}">
                <a16:creationId xmlns:a16="http://schemas.microsoft.com/office/drawing/2014/main" id="{C497CC2C-9CE3-47F3-BCB7-6C423D49C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7599" y="1510363"/>
            <a:ext cx="1112904" cy="1910790"/>
          </a:xfrm>
          <a:prstGeom prst="rect">
            <a:avLst/>
          </a:prstGeom>
        </p:spPr>
      </p:pic>
      <p:sp>
        <p:nvSpPr>
          <p:cNvPr id="17" name="Oval 16">
            <a:extLst>
              <a:ext uri="{FF2B5EF4-FFF2-40B4-BE49-F238E27FC236}">
                <a16:creationId xmlns:a16="http://schemas.microsoft.com/office/drawing/2014/main" id="{3BAFCD7D-4CDD-4C26-A0F8-88534BD7EF55}"/>
              </a:ext>
            </a:extLst>
          </p:cNvPr>
          <p:cNvSpPr/>
          <p:nvPr/>
        </p:nvSpPr>
        <p:spPr>
          <a:xfrm rot="467408">
            <a:off x="2567145" y="2122222"/>
            <a:ext cx="154029" cy="1540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iraffe">
            <a:extLst>
              <a:ext uri="{FF2B5EF4-FFF2-40B4-BE49-F238E27FC236}">
                <a16:creationId xmlns:a16="http://schemas.microsoft.com/office/drawing/2014/main" id="{04435BE0-4609-4FDC-B34E-477196346B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1631" y="1603327"/>
            <a:ext cx="1318617" cy="1807172"/>
          </a:xfrm>
          <a:prstGeom prst="rect">
            <a:avLst/>
          </a:prstGeom>
        </p:spPr>
      </p:pic>
      <p:sp>
        <p:nvSpPr>
          <p:cNvPr id="19" name="TextBox 18">
            <a:extLst>
              <a:ext uri="{FF2B5EF4-FFF2-40B4-BE49-F238E27FC236}">
                <a16:creationId xmlns:a16="http://schemas.microsoft.com/office/drawing/2014/main" id="{01CCA570-9559-46C5-9E4B-6EC899D2D5B4}"/>
              </a:ext>
            </a:extLst>
          </p:cNvPr>
          <p:cNvSpPr txBox="1"/>
          <p:nvPr/>
        </p:nvSpPr>
        <p:spPr>
          <a:xfrm rot="467408">
            <a:off x="2711045" y="2075251"/>
            <a:ext cx="772248" cy="369332"/>
          </a:xfrm>
          <a:prstGeom prst="rect">
            <a:avLst/>
          </a:prstGeom>
          <a:noFill/>
        </p:spPr>
        <p:txBody>
          <a:bodyPr wrap="square" rtlCol="0">
            <a:spAutoFit/>
          </a:bodyPr>
          <a:lstStyle/>
          <a:p>
            <a:r>
              <a:rPr lang="en-GB" dirty="0">
                <a:solidFill>
                  <a:schemeClr val="bg1"/>
                </a:solidFill>
              </a:rPr>
              <a:t>£2.96</a:t>
            </a:r>
          </a:p>
        </p:txBody>
      </p:sp>
      <p:sp>
        <p:nvSpPr>
          <p:cNvPr id="20" name="Giraffe Price">
            <a:extLst>
              <a:ext uri="{FF2B5EF4-FFF2-40B4-BE49-F238E27FC236}">
                <a16:creationId xmlns:a16="http://schemas.microsoft.com/office/drawing/2014/main" id="{97DD4B59-0558-4F5D-951B-AAC09BA89E7A}"/>
              </a:ext>
            </a:extLst>
          </p:cNvPr>
          <p:cNvSpPr txBox="1"/>
          <p:nvPr/>
        </p:nvSpPr>
        <p:spPr>
          <a:xfrm>
            <a:off x="2613499" y="1987845"/>
            <a:ext cx="839820" cy="369332"/>
          </a:xfrm>
          <a:prstGeom prst="rect">
            <a:avLst/>
          </a:prstGeom>
          <a:solidFill>
            <a:srgbClr val="25B7BC"/>
          </a:solidFill>
          <a:ln>
            <a:solidFill>
              <a:schemeClr val="tx1"/>
            </a:solidFill>
          </a:ln>
        </p:spPr>
        <p:txBody>
          <a:bodyPr wrap="square" rtlCol="0">
            <a:spAutoFit/>
          </a:bodyPr>
          <a:lstStyle/>
          <a:p>
            <a:pPr algn="ctr"/>
            <a:r>
              <a:rPr lang="en-GB" dirty="0">
                <a:solidFill>
                  <a:schemeClr val="bg1"/>
                </a:solidFill>
              </a:rPr>
              <a:t>£3.17</a:t>
            </a:r>
          </a:p>
        </p:txBody>
      </p:sp>
      <p:sp>
        <p:nvSpPr>
          <p:cNvPr id="21" name="Robot Price">
            <a:extLst>
              <a:ext uri="{FF2B5EF4-FFF2-40B4-BE49-F238E27FC236}">
                <a16:creationId xmlns:a16="http://schemas.microsoft.com/office/drawing/2014/main" id="{7E82E36C-75FD-4602-88A2-E1D4E17822D4}"/>
              </a:ext>
            </a:extLst>
          </p:cNvPr>
          <p:cNvSpPr txBox="1"/>
          <p:nvPr/>
        </p:nvSpPr>
        <p:spPr>
          <a:xfrm>
            <a:off x="5594997" y="1993846"/>
            <a:ext cx="839818" cy="369332"/>
          </a:xfrm>
          <a:prstGeom prst="rect">
            <a:avLst/>
          </a:prstGeom>
          <a:solidFill>
            <a:srgbClr val="25B7BC"/>
          </a:solidFill>
          <a:ln>
            <a:solidFill>
              <a:schemeClr val="tx1"/>
            </a:solidFill>
          </a:ln>
        </p:spPr>
        <p:txBody>
          <a:bodyPr wrap="square" rtlCol="0">
            <a:spAutoFit/>
          </a:bodyPr>
          <a:lstStyle/>
          <a:p>
            <a:pPr algn="ctr"/>
            <a:r>
              <a:rPr lang="en-GB" dirty="0">
                <a:solidFill>
                  <a:schemeClr val="bg1"/>
                </a:solidFill>
              </a:rPr>
              <a:t>£6.81</a:t>
            </a:r>
          </a:p>
        </p:txBody>
      </p:sp>
      <p:sp>
        <p:nvSpPr>
          <p:cNvPr id="23" name="Scooter Price">
            <a:extLst>
              <a:ext uri="{FF2B5EF4-FFF2-40B4-BE49-F238E27FC236}">
                <a16:creationId xmlns:a16="http://schemas.microsoft.com/office/drawing/2014/main" id="{AEDCCBA9-344C-42CD-ADB1-19336D0AD3C6}"/>
              </a:ext>
            </a:extLst>
          </p:cNvPr>
          <p:cNvSpPr txBox="1"/>
          <p:nvPr/>
        </p:nvSpPr>
        <p:spPr>
          <a:xfrm>
            <a:off x="2613499" y="4335290"/>
            <a:ext cx="839820" cy="369332"/>
          </a:xfrm>
          <a:prstGeom prst="rect">
            <a:avLst/>
          </a:prstGeom>
          <a:solidFill>
            <a:srgbClr val="25B7BC"/>
          </a:solidFill>
          <a:ln>
            <a:solidFill>
              <a:schemeClr val="tx1"/>
            </a:solidFill>
          </a:ln>
        </p:spPr>
        <p:txBody>
          <a:bodyPr wrap="square" rtlCol="0">
            <a:spAutoFit/>
          </a:bodyPr>
          <a:lstStyle/>
          <a:p>
            <a:pPr algn="ctr"/>
            <a:r>
              <a:rPr lang="en-GB" dirty="0">
                <a:solidFill>
                  <a:schemeClr val="bg1"/>
                </a:solidFill>
              </a:rPr>
              <a:t>£12.75</a:t>
            </a:r>
          </a:p>
        </p:txBody>
      </p:sp>
      <p:sp>
        <p:nvSpPr>
          <p:cNvPr id="24" name="Car Price">
            <a:extLst>
              <a:ext uri="{FF2B5EF4-FFF2-40B4-BE49-F238E27FC236}">
                <a16:creationId xmlns:a16="http://schemas.microsoft.com/office/drawing/2014/main" id="{2C1A73F0-3A49-422E-8797-24791599B3B1}"/>
              </a:ext>
            </a:extLst>
          </p:cNvPr>
          <p:cNvSpPr txBox="1"/>
          <p:nvPr/>
        </p:nvSpPr>
        <p:spPr>
          <a:xfrm>
            <a:off x="5594996" y="4335290"/>
            <a:ext cx="839819" cy="369332"/>
          </a:xfrm>
          <a:prstGeom prst="rect">
            <a:avLst/>
          </a:prstGeom>
          <a:solidFill>
            <a:srgbClr val="25B7BC"/>
          </a:solidFill>
          <a:ln>
            <a:solidFill>
              <a:schemeClr val="tx1"/>
            </a:solidFill>
          </a:ln>
        </p:spPr>
        <p:txBody>
          <a:bodyPr wrap="square" rtlCol="0">
            <a:spAutoFit/>
          </a:bodyPr>
          <a:lstStyle/>
          <a:p>
            <a:pPr algn="ctr"/>
            <a:r>
              <a:rPr lang="en-GB" dirty="0">
                <a:solidFill>
                  <a:schemeClr val="bg1"/>
                </a:solidFill>
              </a:rPr>
              <a:t>£6.29</a:t>
            </a:r>
          </a:p>
        </p:txBody>
      </p:sp>
      <p:pic>
        <p:nvPicPr>
          <p:cNvPr id="4" name="Scooter">
            <a:extLst>
              <a:ext uri="{FF2B5EF4-FFF2-40B4-BE49-F238E27FC236}">
                <a16:creationId xmlns:a16="http://schemas.microsoft.com/office/drawing/2014/main" id="{7F6C9ACD-4EB9-4CD2-994E-BCD4CB3A46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3921" y="4193447"/>
            <a:ext cx="949432" cy="1447549"/>
          </a:xfrm>
          <a:prstGeom prst="rect">
            <a:avLst/>
          </a:prstGeom>
        </p:spPr>
      </p:pic>
      <p:pic>
        <p:nvPicPr>
          <p:cNvPr id="12" name="Car">
            <a:extLst>
              <a:ext uri="{FF2B5EF4-FFF2-40B4-BE49-F238E27FC236}">
                <a16:creationId xmlns:a16="http://schemas.microsoft.com/office/drawing/2014/main" id="{55780F09-7E75-485D-9AB5-B5F9254E9F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2064" y="4526704"/>
            <a:ext cx="1643974" cy="1067710"/>
          </a:xfrm>
          <a:prstGeom prst="rect">
            <a:avLst/>
          </a:prstGeom>
        </p:spPr>
      </p:pic>
      <p:sp>
        <p:nvSpPr>
          <p:cNvPr id="28" name="Rectangle 27">
            <a:extLst>
              <a:ext uri="{FF2B5EF4-FFF2-40B4-BE49-F238E27FC236}">
                <a16:creationId xmlns:a16="http://schemas.microsoft.com/office/drawing/2014/main" id="{424E8439-B878-4ACD-87AC-CE4694350A02}"/>
              </a:ext>
            </a:extLst>
          </p:cNvPr>
          <p:cNvSpPr/>
          <p:nvPr/>
        </p:nvSpPr>
        <p:spPr>
          <a:xfrm>
            <a:off x="2678101" y="680465"/>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sp>
        <p:nvSpPr>
          <p:cNvPr id="29" name="Rectangle 28">
            <a:extLst>
              <a:ext uri="{FF2B5EF4-FFF2-40B4-BE49-F238E27FC236}">
                <a16:creationId xmlns:a16="http://schemas.microsoft.com/office/drawing/2014/main" id="{F52E250E-DCA8-48F8-9BD3-266F86A29CC7}"/>
              </a:ext>
            </a:extLst>
          </p:cNvPr>
          <p:cNvSpPr/>
          <p:nvPr/>
        </p:nvSpPr>
        <p:spPr>
          <a:xfrm>
            <a:off x="445576" y="680465"/>
            <a:ext cx="2170162" cy="355276"/>
          </a:xfrm>
          <a:prstGeom prst="rect">
            <a:avLst/>
          </a:prstGeom>
          <a:solidFill>
            <a:srgbClr val="072F54"/>
          </a:solidFill>
        </p:spPr>
        <p:txBody>
          <a:bodyPr wrap="square" lIns="180000" tIns="36000" rIns="180000" bIns="72000" anchor="ctr">
            <a:spAutoFit/>
          </a:bodyPr>
          <a:lstStyle/>
          <a:p>
            <a:r>
              <a:rPr lang="en-US" sz="1600" b="1" dirty="0">
                <a:solidFill>
                  <a:schemeClr val="bg1"/>
                </a:solidFill>
              </a:rPr>
              <a:t> Estimating Money</a:t>
            </a:r>
            <a:endParaRPr lang="en-GB" sz="1600" b="1" dirty="0">
              <a:solidFill>
                <a:schemeClr val="bg1"/>
              </a:solidFill>
            </a:endParaRPr>
          </a:p>
        </p:txBody>
      </p:sp>
    </p:spTree>
    <p:extLst>
      <p:ext uri="{BB962C8B-B14F-4D97-AF65-F5344CB8AC3E}">
        <p14:creationId xmlns:p14="http://schemas.microsoft.com/office/powerpoint/2010/main" val="134222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5" name="Question">
            <a:extLst>
              <a:ext uri="{FF2B5EF4-FFF2-40B4-BE49-F238E27FC236}">
                <a16:creationId xmlns:a16="http://schemas.microsoft.com/office/drawing/2014/main" id="{6BC6803E-05C0-4AC6-B639-AEFEA838F7A9}"/>
              </a:ext>
            </a:extLst>
          </p:cNvPr>
          <p:cNvSpPr txBox="1"/>
          <p:nvPr/>
        </p:nvSpPr>
        <p:spPr>
          <a:xfrm>
            <a:off x="755649" y="1224566"/>
            <a:ext cx="7271650" cy="553998"/>
          </a:xfrm>
          <a:prstGeom prst="rect">
            <a:avLst/>
          </a:prstGeom>
          <a:noFill/>
        </p:spPr>
        <p:txBody>
          <a:bodyPr wrap="square" lIns="0" tIns="0" rIns="0" bIns="0" rtlCol="0">
            <a:spAutoFit/>
          </a:bodyPr>
          <a:lstStyle/>
          <a:p>
            <a:pPr defTabSz="776051"/>
            <a:r>
              <a:rPr lang="en-GB" dirty="0">
                <a:solidFill>
                  <a:prstClr val="black"/>
                </a:solidFill>
              </a:rPr>
              <a:t>Ava has five purses with different amounts of money in each. </a:t>
            </a:r>
          </a:p>
          <a:p>
            <a:pPr defTabSz="776051"/>
            <a:r>
              <a:rPr lang="en-GB" dirty="0">
                <a:solidFill>
                  <a:prstClr val="black"/>
                </a:solidFill>
              </a:rPr>
              <a:t>Decide whether each statement is true or false. Explain your answers. </a:t>
            </a:r>
          </a:p>
        </p:txBody>
      </p:sp>
      <p:grpSp>
        <p:nvGrpSpPr>
          <p:cNvPr id="3" name="Purse A">
            <a:extLst>
              <a:ext uri="{FF2B5EF4-FFF2-40B4-BE49-F238E27FC236}">
                <a16:creationId xmlns:a16="http://schemas.microsoft.com/office/drawing/2014/main" id="{2C314C95-8858-4CE4-9F28-5CB765A39FAC}"/>
              </a:ext>
            </a:extLst>
          </p:cNvPr>
          <p:cNvGrpSpPr/>
          <p:nvPr/>
        </p:nvGrpSpPr>
        <p:grpSpPr>
          <a:xfrm>
            <a:off x="756197" y="2044547"/>
            <a:ext cx="1408039" cy="1148580"/>
            <a:chOff x="764171" y="2046378"/>
            <a:chExt cx="1408039" cy="1148580"/>
          </a:xfrm>
        </p:grpSpPr>
        <p:pic>
          <p:nvPicPr>
            <p:cNvPr id="4" name="Purse">
              <a:extLst>
                <a:ext uri="{FF2B5EF4-FFF2-40B4-BE49-F238E27FC236}">
                  <a16:creationId xmlns:a16="http://schemas.microsoft.com/office/drawing/2014/main" id="{DC194746-7025-4D6A-B8A6-4F351E1BCD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171" y="2046378"/>
              <a:ext cx="1408039" cy="1148580"/>
            </a:xfrm>
            <a:prstGeom prst="rect">
              <a:avLst/>
            </a:prstGeom>
          </p:spPr>
        </p:pic>
        <p:sp>
          <p:nvSpPr>
            <p:cNvPr id="20" name="TextBox 19">
              <a:extLst>
                <a:ext uri="{FF2B5EF4-FFF2-40B4-BE49-F238E27FC236}">
                  <a16:creationId xmlns:a16="http://schemas.microsoft.com/office/drawing/2014/main" id="{52205EB5-4C9F-452F-8FD7-1F2F24C3C1D5}"/>
                </a:ext>
              </a:extLst>
            </p:cNvPr>
            <p:cNvSpPr txBox="1"/>
            <p:nvPr/>
          </p:nvSpPr>
          <p:spPr>
            <a:xfrm>
              <a:off x="1107464" y="2675422"/>
              <a:ext cx="721453" cy="369332"/>
            </a:xfrm>
            <a:prstGeom prst="rect">
              <a:avLst/>
            </a:prstGeom>
            <a:solidFill>
              <a:srgbClr val="25B7BC"/>
            </a:solidFill>
            <a:ln>
              <a:solidFill>
                <a:schemeClr val="bg1"/>
              </a:solidFill>
            </a:ln>
          </p:spPr>
          <p:txBody>
            <a:bodyPr wrap="square" rtlCol="0">
              <a:spAutoFit/>
            </a:bodyPr>
            <a:lstStyle/>
            <a:p>
              <a:pPr algn="ctr"/>
              <a:r>
                <a:rPr lang="en-GB" dirty="0">
                  <a:solidFill>
                    <a:schemeClr val="bg1"/>
                  </a:solidFill>
                </a:rPr>
                <a:t>£7.78</a:t>
              </a:r>
            </a:p>
          </p:txBody>
        </p:sp>
        <p:sp>
          <p:nvSpPr>
            <p:cNvPr id="2" name="A">
              <a:extLst>
                <a:ext uri="{FF2B5EF4-FFF2-40B4-BE49-F238E27FC236}">
                  <a16:creationId xmlns:a16="http://schemas.microsoft.com/office/drawing/2014/main" id="{0080E908-DB34-459D-A4FA-736536F746F5}"/>
                </a:ext>
              </a:extLst>
            </p:cNvPr>
            <p:cNvSpPr txBox="1"/>
            <p:nvPr/>
          </p:nvSpPr>
          <p:spPr>
            <a:xfrm>
              <a:off x="1297161" y="2288753"/>
              <a:ext cx="342059" cy="369332"/>
            </a:xfrm>
            <a:prstGeom prst="rect">
              <a:avLst/>
            </a:prstGeom>
            <a:noFill/>
          </p:spPr>
          <p:txBody>
            <a:bodyPr wrap="square" rtlCol="0">
              <a:spAutoFit/>
            </a:bodyPr>
            <a:lstStyle/>
            <a:p>
              <a:r>
                <a:rPr lang="en-GB" dirty="0"/>
                <a:t>A</a:t>
              </a:r>
            </a:p>
          </p:txBody>
        </p:sp>
      </p:grpSp>
      <p:grpSp>
        <p:nvGrpSpPr>
          <p:cNvPr id="40" name="Purse B">
            <a:extLst>
              <a:ext uri="{FF2B5EF4-FFF2-40B4-BE49-F238E27FC236}">
                <a16:creationId xmlns:a16="http://schemas.microsoft.com/office/drawing/2014/main" id="{A8C52EBE-73E3-4A63-9925-B7071314961D}"/>
              </a:ext>
            </a:extLst>
          </p:cNvPr>
          <p:cNvGrpSpPr/>
          <p:nvPr/>
        </p:nvGrpSpPr>
        <p:grpSpPr>
          <a:xfrm>
            <a:off x="2312089" y="2044547"/>
            <a:ext cx="1408039" cy="1148580"/>
            <a:chOff x="764171" y="2046378"/>
            <a:chExt cx="1408039" cy="1148580"/>
          </a:xfrm>
        </p:grpSpPr>
        <p:pic>
          <p:nvPicPr>
            <p:cNvPr id="43" name="Purse">
              <a:extLst>
                <a:ext uri="{FF2B5EF4-FFF2-40B4-BE49-F238E27FC236}">
                  <a16:creationId xmlns:a16="http://schemas.microsoft.com/office/drawing/2014/main" id="{A92C0EE1-E087-4D03-A5C3-CD69DD7630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171" y="2046378"/>
              <a:ext cx="1408039" cy="1148580"/>
            </a:xfrm>
            <a:prstGeom prst="rect">
              <a:avLst/>
            </a:prstGeom>
          </p:spPr>
        </p:pic>
        <p:sp>
          <p:nvSpPr>
            <p:cNvPr id="46" name="TextBox 45">
              <a:extLst>
                <a:ext uri="{FF2B5EF4-FFF2-40B4-BE49-F238E27FC236}">
                  <a16:creationId xmlns:a16="http://schemas.microsoft.com/office/drawing/2014/main" id="{ECFA5C31-E913-456A-9FF0-7512C9255C6A}"/>
                </a:ext>
              </a:extLst>
            </p:cNvPr>
            <p:cNvSpPr txBox="1"/>
            <p:nvPr/>
          </p:nvSpPr>
          <p:spPr>
            <a:xfrm>
              <a:off x="1107464" y="2675422"/>
              <a:ext cx="768754" cy="369332"/>
            </a:xfrm>
            <a:prstGeom prst="rect">
              <a:avLst/>
            </a:prstGeom>
            <a:solidFill>
              <a:srgbClr val="25B7BC"/>
            </a:solidFill>
            <a:ln>
              <a:solidFill>
                <a:schemeClr val="bg1"/>
              </a:solidFill>
            </a:ln>
          </p:spPr>
          <p:txBody>
            <a:bodyPr wrap="square" rtlCol="0">
              <a:spAutoFit/>
            </a:bodyPr>
            <a:lstStyle/>
            <a:p>
              <a:pPr algn="ctr"/>
              <a:r>
                <a:rPr lang="en-GB" dirty="0">
                  <a:solidFill>
                    <a:schemeClr val="bg1"/>
                  </a:solidFill>
                </a:rPr>
                <a:t>£8.49</a:t>
              </a:r>
            </a:p>
          </p:txBody>
        </p:sp>
        <p:sp>
          <p:nvSpPr>
            <p:cNvPr id="49" name="A">
              <a:extLst>
                <a:ext uri="{FF2B5EF4-FFF2-40B4-BE49-F238E27FC236}">
                  <a16:creationId xmlns:a16="http://schemas.microsoft.com/office/drawing/2014/main" id="{2CDDB7E3-063F-47E9-8A4B-E2F63350F63E}"/>
                </a:ext>
              </a:extLst>
            </p:cNvPr>
            <p:cNvSpPr txBox="1"/>
            <p:nvPr/>
          </p:nvSpPr>
          <p:spPr>
            <a:xfrm>
              <a:off x="1297161" y="2288753"/>
              <a:ext cx="342059" cy="369332"/>
            </a:xfrm>
            <a:prstGeom prst="rect">
              <a:avLst/>
            </a:prstGeom>
            <a:noFill/>
          </p:spPr>
          <p:txBody>
            <a:bodyPr wrap="square" rtlCol="0">
              <a:spAutoFit/>
            </a:bodyPr>
            <a:lstStyle/>
            <a:p>
              <a:r>
                <a:rPr lang="en-GB" dirty="0"/>
                <a:t>B</a:t>
              </a:r>
            </a:p>
          </p:txBody>
        </p:sp>
      </p:grpSp>
      <p:grpSp>
        <p:nvGrpSpPr>
          <p:cNvPr id="56" name="Purse C">
            <a:extLst>
              <a:ext uri="{FF2B5EF4-FFF2-40B4-BE49-F238E27FC236}">
                <a16:creationId xmlns:a16="http://schemas.microsoft.com/office/drawing/2014/main" id="{82D25062-4172-498C-91A6-EE2F941C6BD5}"/>
              </a:ext>
            </a:extLst>
          </p:cNvPr>
          <p:cNvGrpSpPr/>
          <p:nvPr/>
        </p:nvGrpSpPr>
        <p:grpSpPr>
          <a:xfrm>
            <a:off x="3867981" y="2044547"/>
            <a:ext cx="1408039" cy="1148580"/>
            <a:chOff x="764171" y="2046378"/>
            <a:chExt cx="1408039" cy="1148580"/>
          </a:xfrm>
        </p:grpSpPr>
        <p:pic>
          <p:nvPicPr>
            <p:cNvPr id="57" name="Purse">
              <a:extLst>
                <a:ext uri="{FF2B5EF4-FFF2-40B4-BE49-F238E27FC236}">
                  <a16:creationId xmlns:a16="http://schemas.microsoft.com/office/drawing/2014/main" id="{D86FEF06-CEFE-4B41-947C-2064451C25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171" y="2046378"/>
              <a:ext cx="1408039" cy="1148580"/>
            </a:xfrm>
            <a:prstGeom prst="rect">
              <a:avLst/>
            </a:prstGeom>
          </p:spPr>
        </p:pic>
        <p:sp>
          <p:nvSpPr>
            <p:cNvPr id="58" name="TextBox 57">
              <a:extLst>
                <a:ext uri="{FF2B5EF4-FFF2-40B4-BE49-F238E27FC236}">
                  <a16:creationId xmlns:a16="http://schemas.microsoft.com/office/drawing/2014/main" id="{BACE8877-F9D6-4019-A38D-65563700845B}"/>
                </a:ext>
              </a:extLst>
            </p:cNvPr>
            <p:cNvSpPr txBox="1"/>
            <p:nvPr/>
          </p:nvSpPr>
          <p:spPr>
            <a:xfrm>
              <a:off x="1107464" y="2675422"/>
              <a:ext cx="761426" cy="369332"/>
            </a:xfrm>
            <a:prstGeom prst="rect">
              <a:avLst/>
            </a:prstGeom>
            <a:solidFill>
              <a:srgbClr val="25B7BC"/>
            </a:solidFill>
            <a:ln>
              <a:solidFill>
                <a:schemeClr val="bg1"/>
              </a:solidFill>
            </a:ln>
          </p:spPr>
          <p:txBody>
            <a:bodyPr wrap="square" rtlCol="0">
              <a:spAutoFit/>
            </a:bodyPr>
            <a:lstStyle/>
            <a:p>
              <a:pPr algn="ctr"/>
              <a:r>
                <a:rPr lang="en-GB" dirty="0">
                  <a:solidFill>
                    <a:schemeClr val="bg1"/>
                  </a:solidFill>
                </a:rPr>
                <a:t>£8.67</a:t>
              </a:r>
            </a:p>
          </p:txBody>
        </p:sp>
        <p:sp>
          <p:nvSpPr>
            <p:cNvPr id="59" name="A">
              <a:extLst>
                <a:ext uri="{FF2B5EF4-FFF2-40B4-BE49-F238E27FC236}">
                  <a16:creationId xmlns:a16="http://schemas.microsoft.com/office/drawing/2014/main" id="{FAFDE616-FF55-4D11-92BD-EC93A66CAFB9}"/>
                </a:ext>
              </a:extLst>
            </p:cNvPr>
            <p:cNvSpPr txBox="1"/>
            <p:nvPr/>
          </p:nvSpPr>
          <p:spPr>
            <a:xfrm>
              <a:off x="1297161" y="2288753"/>
              <a:ext cx="342059" cy="369332"/>
            </a:xfrm>
            <a:prstGeom prst="rect">
              <a:avLst/>
            </a:prstGeom>
            <a:noFill/>
          </p:spPr>
          <p:txBody>
            <a:bodyPr wrap="square" rtlCol="0">
              <a:spAutoFit/>
            </a:bodyPr>
            <a:lstStyle/>
            <a:p>
              <a:r>
                <a:rPr lang="en-GB" dirty="0"/>
                <a:t>C</a:t>
              </a:r>
            </a:p>
          </p:txBody>
        </p:sp>
      </p:grpSp>
      <p:grpSp>
        <p:nvGrpSpPr>
          <p:cNvPr id="60" name="Purse D">
            <a:extLst>
              <a:ext uri="{FF2B5EF4-FFF2-40B4-BE49-F238E27FC236}">
                <a16:creationId xmlns:a16="http://schemas.microsoft.com/office/drawing/2014/main" id="{9DAF1762-BC7C-4E43-B523-3E05D41A3F74}"/>
              </a:ext>
            </a:extLst>
          </p:cNvPr>
          <p:cNvGrpSpPr/>
          <p:nvPr/>
        </p:nvGrpSpPr>
        <p:grpSpPr>
          <a:xfrm>
            <a:off x="5423873" y="2044547"/>
            <a:ext cx="1408039" cy="1148580"/>
            <a:chOff x="764171" y="2046378"/>
            <a:chExt cx="1408039" cy="1148580"/>
          </a:xfrm>
        </p:grpSpPr>
        <p:pic>
          <p:nvPicPr>
            <p:cNvPr id="61" name="Purse">
              <a:extLst>
                <a:ext uri="{FF2B5EF4-FFF2-40B4-BE49-F238E27FC236}">
                  <a16:creationId xmlns:a16="http://schemas.microsoft.com/office/drawing/2014/main" id="{6D352480-6401-4908-A5E1-D2230EC714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171" y="2046378"/>
              <a:ext cx="1408039" cy="1148580"/>
            </a:xfrm>
            <a:prstGeom prst="rect">
              <a:avLst/>
            </a:prstGeom>
          </p:spPr>
        </p:pic>
        <p:sp>
          <p:nvSpPr>
            <p:cNvPr id="62" name="TextBox 61">
              <a:extLst>
                <a:ext uri="{FF2B5EF4-FFF2-40B4-BE49-F238E27FC236}">
                  <a16:creationId xmlns:a16="http://schemas.microsoft.com/office/drawing/2014/main" id="{A306CCCD-A1EF-49EC-9E9E-37B156A46FC9}"/>
                </a:ext>
              </a:extLst>
            </p:cNvPr>
            <p:cNvSpPr txBox="1"/>
            <p:nvPr/>
          </p:nvSpPr>
          <p:spPr>
            <a:xfrm>
              <a:off x="1107464" y="2675422"/>
              <a:ext cx="740638" cy="369332"/>
            </a:xfrm>
            <a:prstGeom prst="rect">
              <a:avLst/>
            </a:prstGeom>
            <a:solidFill>
              <a:srgbClr val="25B7BC"/>
            </a:solidFill>
            <a:ln>
              <a:solidFill>
                <a:schemeClr val="bg1"/>
              </a:solidFill>
            </a:ln>
          </p:spPr>
          <p:txBody>
            <a:bodyPr wrap="square" rtlCol="0">
              <a:spAutoFit/>
            </a:bodyPr>
            <a:lstStyle/>
            <a:p>
              <a:pPr algn="ctr"/>
              <a:r>
                <a:rPr lang="en-GB" dirty="0">
                  <a:solidFill>
                    <a:schemeClr val="bg1"/>
                  </a:solidFill>
                </a:rPr>
                <a:t>£7.46</a:t>
              </a:r>
            </a:p>
          </p:txBody>
        </p:sp>
        <p:sp>
          <p:nvSpPr>
            <p:cNvPr id="63" name="A">
              <a:extLst>
                <a:ext uri="{FF2B5EF4-FFF2-40B4-BE49-F238E27FC236}">
                  <a16:creationId xmlns:a16="http://schemas.microsoft.com/office/drawing/2014/main" id="{BFF2A462-35C1-4601-85A5-D236E0431FBF}"/>
                </a:ext>
              </a:extLst>
            </p:cNvPr>
            <p:cNvSpPr txBox="1"/>
            <p:nvPr/>
          </p:nvSpPr>
          <p:spPr>
            <a:xfrm>
              <a:off x="1297161" y="2288753"/>
              <a:ext cx="342059" cy="369332"/>
            </a:xfrm>
            <a:prstGeom prst="rect">
              <a:avLst/>
            </a:prstGeom>
            <a:noFill/>
          </p:spPr>
          <p:txBody>
            <a:bodyPr wrap="square" rtlCol="0">
              <a:spAutoFit/>
            </a:bodyPr>
            <a:lstStyle/>
            <a:p>
              <a:r>
                <a:rPr lang="en-GB" dirty="0"/>
                <a:t>D</a:t>
              </a:r>
            </a:p>
          </p:txBody>
        </p:sp>
      </p:grpSp>
      <p:grpSp>
        <p:nvGrpSpPr>
          <p:cNvPr id="64" name="Purse E">
            <a:extLst>
              <a:ext uri="{FF2B5EF4-FFF2-40B4-BE49-F238E27FC236}">
                <a16:creationId xmlns:a16="http://schemas.microsoft.com/office/drawing/2014/main" id="{83FE339A-0DF6-47AE-90DD-275B54015E8F}"/>
              </a:ext>
            </a:extLst>
          </p:cNvPr>
          <p:cNvGrpSpPr/>
          <p:nvPr/>
        </p:nvGrpSpPr>
        <p:grpSpPr>
          <a:xfrm>
            <a:off x="6979764" y="2036431"/>
            <a:ext cx="1408039" cy="1148580"/>
            <a:chOff x="764171" y="2046378"/>
            <a:chExt cx="1408039" cy="1148580"/>
          </a:xfrm>
        </p:grpSpPr>
        <p:pic>
          <p:nvPicPr>
            <p:cNvPr id="65" name="Purse">
              <a:extLst>
                <a:ext uri="{FF2B5EF4-FFF2-40B4-BE49-F238E27FC236}">
                  <a16:creationId xmlns:a16="http://schemas.microsoft.com/office/drawing/2014/main" id="{28246669-AFDC-49A7-9427-2245E9A038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171" y="2046378"/>
              <a:ext cx="1408039" cy="1148580"/>
            </a:xfrm>
            <a:prstGeom prst="rect">
              <a:avLst/>
            </a:prstGeom>
          </p:spPr>
        </p:pic>
        <p:sp>
          <p:nvSpPr>
            <p:cNvPr id="67" name="TextBox 66">
              <a:extLst>
                <a:ext uri="{FF2B5EF4-FFF2-40B4-BE49-F238E27FC236}">
                  <a16:creationId xmlns:a16="http://schemas.microsoft.com/office/drawing/2014/main" id="{A2982E77-ADFD-46F7-B676-362A78095134}"/>
                </a:ext>
              </a:extLst>
            </p:cNvPr>
            <p:cNvSpPr txBox="1"/>
            <p:nvPr/>
          </p:nvSpPr>
          <p:spPr>
            <a:xfrm>
              <a:off x="1107464" y="2675422"/>
              <a:ext cx="799539" cy="369332"/>
            </a:xfrm>
            <a:prstGeom prst="rect">
              <a:avLst/>
            </a:prstGeom>
            <a:solidFill>
              <a:srgbClr val="25B7BC"/>
            </a:solidFill>
            <a:ln>
              <a:solidFill>
                <a:schemeClr val="bg1"/>
              </a:solidFill>
            </a:ln>
          </p:spPr>
          <p:txBody>
            <a:bodyPr wrap="square" rtlCol="0">
              <a:spAutoFit/>
            </a:bodyPr>
            <a:lstStyle/>
            <a:p>
              <a:pPr algn="ctr"/>
              <a:r>
                <a:rPr lang="en-GB" dirty="0">
                  <a:solidFill>
                    <a:schemeClr val="bg1"/>
                  </a:solidFill>
                </a:rPr>
                <a:t>£9.04</a:t>
              </a:r>
            </a:p>
          </p:txBody>
        </p:sp>
        <p:sp>
          <p:nvSpPr>
            <p:cNvPr id="68" name="A">
              <a:extLst>
                <a:ext uri="{FF2B5EF4-FFF2-40B4-BE49-F238E27FC236}">
                  <a16:creationId xmlns:a16="http://schemas.microsoft.com/office/drawing/2014/main" id="{DED421A3-4B35-41A0-90EA-A0BED3762A07}"/>
                </a:ext>
              </a:extLst>
            </p:cNvPr>
            <p:cNvSpPr txBox="1"/>
            <p:nvPr/>
          </p:nvSpPr>
          <p:spPr>
            <a:xfrm>
              <a:off x="1297161" y="2288753"/>
              <a:ext cx="342059" cy="369332"/>
            </a:xfrm>
            <a:prstGeom prst="rect">
              <a:avLst/>
            </a:prstGeom>
            <a:noFill/>
          </p:spPr>
          <p:txBody>
            <a:bodyPr wrap="square" rtlCol="0">
              <a:spAutoFit/>
            </a:bodyPr>
            <a:lstStyle/>
            <a:p>
              <a:r>
                <a:rPr lang="en-GB" dirty="0"/>
                <a:t>E</a:t>
              </a:r>
            </a:p>
          </p:txBody>
        </p:sp>
      </p:grpSp>
      <p:sp>
        <p:nvSpPr>
          <p:cNvPr id="9" name="Question A">
            <a:extLst>
              <a:ext uri="{FF2B5EF4-FFF2-40B4-BE49-F238E27FC236}">
                <a16:creationId xmlns:a16="http://schemas.microsoft.com/office/drawing/2014/main" id="{D9BFEF56-E38E-42A8-9B23-3C93DAC4BE08}"/>
              </a:ext>
            </a:extLst>
          </p:cNvPr>
          <p:cNvSpPr txBox="1"/>
          <p:nvPr/>
        </p:nvSpPr>
        <p:spPr>
          <a:xfrm>
            <a:off x="755650" y="3455192"/>
            <a:ext cx="7099163" cy="713218"/>
          </a:xfrm>
          <a:prstGeom prst="rect">
            <a:avLst/>
          </a:prstGeom>
          <a:solidFill>
            <a:srgbClr val="4A3682"/>
          </a:solidFill>
        </p:spPr>
        <p:txBody>
          <a:bodyPr wrap="square" tIns="216000" bIns="216000" rtlCol="0" anchor="ctr">
            <a:spAutoFit/>
          </a:bodyPr>
          <a:lstStyle/>
          <a:p>
            <a:r>
              <a:rPr lang="en-US" dirty="0">
                <a:solidFill>
                  <a:schemeClr val="bg1"/>
                </a:solidFill>
              </a:rPr>
              <a:t>When rounded to the nearest pound, only purse E rounds to £9.</a:t>
            </a:r>
          </a:p>
        </p:txBody>
      </p:sp>
      <p:sp>
        <p:nvSpPr>
          <p:cNvPr id="37" name="Answer A">
            <a:extLst>
              <a:ext uri="{FF2B5EF4-FFF2-40B4-BE49-F238E27FC236}">
                <a16:creationId xmlns:a16="http://schemas.microsoft.com/office/drawing/2014/main" id="{87283BF2-F602-480D-A9D2-D4BD04EC19D5}"/>
              </a:ext>
            </a:extLst>
          </p:cNvPr>
          <p:cNvSpPr/>
          <p:nvPr/>
        </p:nvSpPr>
        <p:spPr>
          <a:xfrm>
            <a:off x="761781" y="3463308"/>
            <a:ext cx="7086904" cy="705102"/>
          </a:xfrm>
          <a:prstGeom prst="rect">
            <a:avLst/>
          </a:prstGeom>
          <a:solidFill>
            <a:schemeClr val="bg1"/>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tIns="216000" rIns="108000" bIns="216000" rtlCol="0" anchor="ctr"/>
          <a:lstStyle/>
          <a:p>
            <a:r>
              <a:rPr lang="en-US" b="1" dirty="0">
                <a:solidFill>
                  <a:schemeClr val="tx1"/>
                </a:solidFill>
              </a:rPr>
              <a:t>False. Purse C also rounds to £9.</a:t>
            </a:r>
            <a:endParaRPr lang="en-GB" b="1" dirty="0">
              <a:solidFill>
                <a:schemeClr val="tx1"/>
              </a:solidFill>
            </a:endParaRPr>
          </a:p>
        </p:txBody>
      </p:sp>
      <p:sp>
        <p:nvSpPr>
          <p:cNvPr id="69" name="Question B">
            <a:extLst>
              <a:ext uri="{FF2B5EF4-FFF2-40B4-BE49-F238E27FC236}">
                <a16:creationId xmlns:a16="http://schemas.microsoft.com/office/drawing/2014/main" id="{ED72BE97-0A2F-4D7C-8113-BDD068A52E93}"/>
              </a:ext>
            </a:extLst>
          </p:cNvPr>
          <p:cNvSpPr txBox="1"/>
          <p:nvPr/>
        </p:nvSpPr>
        <p:spPr>
          <a:xfrm>
            <a:off x="761780" y="4332165"/>
            <a:ext cx="7093033" cy="844810"/>
          </a:xfrm>
          <a:prstGeom prst="rect">
            <a:avLst/>
          </a:prstGeom>
          <a:solidFill>
            <a:srgbClr val="4A3682"/>
          </a:solidFill>
        </p:spPr>
        <p:txBody>
          <a:bodyPr wrap="square" tIns="144000" bIns="144000" rtlCol="0" anchor="ctr">
            <a:spAutoFit/>
          </a:bodyPr>
          <a:lstStyle/>
          <a:p>
            <a:r>
              <a:rPr lang="en-US" dirty="0">
                <a:solidFill>
                  <a:schemeClr val="bg1"/>
                </a:solidFill>
              </a:rPr>
              <a:t>When rounded to the nearest pound, the approximate total of purses A and D is £14.</a:t>
            </a:r>
          </a:p>
        </p:txBody>
      </p:sp>
      <p:sp>
        <p:nvSpPr>
          <p:cNvPr id="26" name="Answer B">
            <a:extLst>
              <a:ext uri="{FF2B5EF4-FFF2-40B4-BE49-F238E27FC236}">
                <a16:creationId xmlns:a16="http://schemas.microsoft.com/office/drawing/2014/main" id="{CCDB04C9-EC48-49F7-9099-71CBF7FE55A9}"/>
              </a:ext>
            </a:extLst>
          </p:cNvPr>
          <p:cNvSpPr txBox="1"/>
          <p:nvPr/>
        </p:nvSpPr>
        <p:spPr>
          <a:xfrm>
            <a:off x="755651" y="4323690"/>
            <a:ext cx="7099162" cy="844810"/>
          </a:xfrm>
          <a:prstGeom prst="rect">
            <a:avLst/>
          </a:prstGeom>
          <a:solidFill>
            <a:schemeClr val="bg1"/>
          </a:solidFill>
          <a:ln w="28575">
            <a:solidFill>
              <a:srgbClr val="689429"/>
            </a:solidFill>
          </a:ln>
        </p:spPr>
        <p:txBody>
          <a:bodyPr wrap="square" lIns="108000" tIns="144000" rIns="108000" bIns="144000" rtlCol="0" anchor="ctr" anchorCtr="0">
            <a:spAutoFit/>
          </a:bodyPr>
          <a:lstStyle/>
          <a:p>
            <a:pPr defTabSz="776051"/>
            <a:r>
              <a:rPr lang="en-US" b="1" dirty="0"/>
              <a:t>False. A rounds to £8 and D rounds to £7. </a:t>
            </a:r>
            <a:br>
              <a:rPr lang="en-US" b="1" dirty="0"/>
            </a:br>
            <a:r>
              <a:rPr lang="en-US" b="1" dirty="0"/>
              <a:t>Therefore, the approximate total is £15.</a:t>
            </a:r>
          </a:p>
        </p:txBody>
      </p:sp>
      <p:sp>
        <p:nvSpPr>
          <p:cNvPr id="71" name="Question C">
            <a:extLst>
              <a:ext uri="{FF2B5EF4-FFF2-40B4-BE49-F238E27FC236}">
                <a16:creationId xmlns:a16="http://schemas.microsoft.com/office/drawing/2014/main" id="{C4CFB4BD-2D7F-435E-85D9-62FC7C5B200C}"/>
              </a:ext>
            </a:extLst>
          </p:cNvPr>
          <p:cNvSpPr txBox="1"/>
          <p:nvPr/>
        </p:nvSpPr>
        <p:spPr>
          <a:xfrm>
            <a:off x="773378" y="5313811"/>
            <a:ext cx="7093033" cy="844810"/>
          </a:xfrm>
          <a:prstGeom prst="rect">
            <a:avLst/>
          </a:prstGeom>
          <a:solidFill>
            <a:srgbClr val="4A3682"/>
          </a:solidFill>
        </p:spPr>
        <p:txBody>
          <a:bodyPr wrap="square" tIns="144000" bIns="144000" rtlCol="0" anchor="ctr">
            <a:spAutoFit/>
          </a:bodyPr>
          <a:lstStyle/>
          <a:p>
            <a:r>
              <a:rPr lang="en-US" dirty="0">
                <a:solidFill>
                  <a:schemeClr val="bg1"/>
                </a:solidFill>
              </a:rPr>
              <a:t>Ava estimates that she can pay for her £40 shopping using the </a:t>
            </a:r>
            <a:br>
              <a:rPr lang="en-US" dirty="0">
                <a:solidFill>
                  <a:schemeClr val="bg1"/>
                </a:solidFill>
              </a:rPr>
            </a:br>
            <a:r>
              <a:rPr lang="en-US" dirty="0">
                <a:solidFill>
                  <a:schemeClr val="bg1"/>
                </a:solidFill>
              </a:rPr>
              <a:t>money in all her purses.</a:t>
            </a:r>
          </a:p>
        </p:txBody>
      </p:sp>
      <p:sp>
        <p:nvSpPr>
          <p:cNvPr id="27" name="Answer C">
            <a:extLst>
              <a:ext uri="{FF2B5EF4-FFF2-40B4-BE49-F238E27FC236}">
                <a16:creationId xmlns:a16="http://schemas.microsoft.com/office/drawing/2014/main" id="{5EA3A4E6-3311-4C03-96CF-A18BC8674C7C}"/>
              </a:ext>
            </a:extLst>
          </p:cNvPr>
          <p:cNvSpPr txBox="1"/>
          <p:nvPr/>
        </p:nvSpPr>
        <p:spPr>
          <a:xfrm>
            <a:off x="766949" y="5313811"/>
            <a:ext cx="7093032" cy="844810"/>
          </a:xfrm>
          <a:prstGeom prst="rect">
            <a:avLst/>
          </a:prstGeom>
          <a:solidFill>
            <a:schemeClr val="bg1"/>
          </a:solidFill>
          <a:ln w="28575">
            <a:solidFill>
              <a:srgbClr val="689429"/>
            </a:solidFill>
          </a:ln>
        </p:spPr>
        <p:txBody>
          <a:bodyPr wrap="square" lIns="108000" tIns="144000" rIns="108000" bIns="144000" rtlCol="0" anchor="ctr" anchorCtr="0">
            <a:spAutoFit/>
          </a:bodyPr>
          <a:lstStyle/>
          <a:p>
            <a:pPr defTabSz="776051"/>
            <a:r>
              <a:rPr lang="en-US" b="1" dirty="0"/>
              <a:t>True. The approximate total of the money in all her purses is £41, so Ava will have enough money to pay for her £40 shopping.</a:t>
            </a:r>
          </a:p>
        </p:txBody>
      </p:sp>
      <p:sp>
        <p:nvSpPr>
          <p:cNvPr id="38" name="Rectangle 37">
            <a:extLst>
              <a:ext uri="{FF2B5EF4-FFF2-40B4-BE49-F238E27FC236}">
                <a16:creationId xmlns:a16="http://schemas.microsoft.com/office/drawing/2014/main" id="{A91CCCCF-E5B1-41FF-A5B2-FDF5F58D9F9B}"/>
              </a:ext>
            </a:extLst>
          </p:cNvPr>
          <p:cNvSpPr/>
          <p:nvPr/>
        </p:nvSpPr>
        <p:spPr>
          <a:xfrm>
            <a:off x="2678101" y="680465"/>
            <a:ext cx="1063300"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sp>
        <p:nvSpPr>
          <p:cNvPr id="39" name="Rectangle 38">
            <a:extLst>
              <a:ext uri="{FF2B5EF4-FFF2-40B4-BE49-F238E27FC236}">
                <a16:creationId xmlns:a16="http://schemas.microsoft.com/office/drawing/2014/main" id="{9C45717B-45DC-4182-82B3-12EAF9BA88B2}"/>
              </a:ext>
            </a:extLst>
          </p:cNvPr>
          <p:cNvSpPr/>
          <p:nvPr/>
        </p:nvSpPr>
        <p:spPr>
          <a:xfrm>
            <a:off x="445576" y="680465"/>
            <a:ext cx="2170162" cy="355276"/>
          </a:xfrm>
          <a:prstGeom prst="rect">
            <a:avLst/>
          </a:prstGeom>
          <a:solidFill>
            <a:srgbClr val="072F54"/>
          </a:solidFill>
        </p:spPr>
        <p:txBody>
          <a:bodyPr wrap="square" lIns="180000" tIns="36000" rIns="180000" bIns="72000" anchor="ctr">
            <a:spAutoFit/>
          </a:bodyPr>
          <a:lstStyle/>
          <a:p>
            <a:r>
              <a:rPr lang="en-US" sz="1600" b="1" dirty="0">
                <a:solidFill>
                  <a:schemeClr val="bg1"/>
                </a:solidFill>
              </a:rPr>
              <a:t> Estimating Money</a:t>
            </a:r>
            <a:endParaRPr lang="en-GB" sz="1600" b="1" dirty="0">
              <a:solidFill>
                <a:schemeClr val="bg1"/>
              </a:solidFill>
            </a:endParaRPr>
          </a:p>
        </p:txBody>
      </p:sp>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2" name="Question">
            <a:extLst>
              <a:ext uri="{FF2B5EF4-FFF2-40B4-BE49-F238E27FC236}">
                <a16:creationId xmlns:a16="http://schemas.microsoft.com/office/drawing/2014/main" id="{E0B563D1-77C0-41B3-9BC7-3657CF99D1DC}"/>
              </a:ext>
            </a:extLst>
          </p:cNvPr>
          <p:cNvSpPr/>
          <p:nvPr/>
        </p:nvSpPr>
        <p:spPr>
          <a:xfrm>
            <a:off x="666205" y="1234799"/>
            <a:ext cx="7511143" cy="369332"/>
          </a:xfrm>
          <a:prstGeom prst="rect">
            <a:avLst/>
          </a:prstGeom>
        </p:spPr>
        <p:txBody>
          <a:bodyPr wrap="square">
            <a:spAutoFit/>
          </a:bodyPr>
          <a:lstStyle/>
          <a:p>
            <a:pPr defTabSz="776051"/>
            <a:r>
              <a:rPr lang="en-US" dirty="0">
                <a:solidFill>
                  <a:prstClr val="black"/>
                </a:solidFill>
              </a:rPr>
              <a:t>Lily buys the same sandwich every day in her local shop.</a:t>
            </a:r>
            <a:endParaRPr lang="en-GB" dirty="0">
              <a:solidFill>
                <a:prstClr val="black"/>
              </a:solidFill>
            </a:endParaRPr>
          </a:p>
        </p:txBody>
      </p:sp>
      <p:sp>
        <p:nvSpPr>
          <p:cNvPr id="4" name="2nd line">
            <a:extLst>
              <a:ext uri="{FF2B5EF4-FFF2-40B4-BE49-F238E27FC236}">
                <a16:creationId xmlns:a16="http://schemas.microsoft.com/office/drawing/2014/main" id="{1DDA06ED-4003-4C40-8CF4-8B4C67DF73F4}"/>
              </a:ext>
            </a:extLst>
          </p:cNvPr>
          <p:cNvSpPr/>
          <p:nvPr/>
        </p:nvSpPr>
        <p:spPr>
          <a:xfrm>
            <a:off x="666205" y="1791870"/>
            <a:ext cx="6065521" cy="369332"/>
          </a:xfrm>
          <a:prstGeom prst="rect">
            <a:avLst/>
          </a:prstGeom>
        </p:spPr>
        <p:txBody>
          <a:bodyPr wrap="square">
            <a:spAutoFit/>
          </a:bodyPr>
          <a:lstStyle/>
          <a:p>
            <a:r>
              <a:rPr lang="en-US" dirty="0"/>
              <a:t>Lily estimates that she has spent £24 on sandwiches. </a:t>
            </a:r>
          </a:p>
        </p:txBody>
      </p:sp>
      <p:pic>
        <p:nvPicPr>
          <p:cNvPr id="8" name="Sandwich">
            <a:extLst>
              <a:ext uri="{FF2B5EF4-FFF2-40B4-BE49-F238E27FC236}">
                <a16:creationId xmlns:a16="http://schemas.microsoft.com/office/drawing/2014/main" id="{D1B60667-AD55-4E93-9D8B-43D2374BB9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7384" y="1133480"/>
            <a:ext cx="1437289" cy="1381889"/>
          </a:xfrm>
          <a:prstGeom prst="rect">
            <a:avLst/>
          </a:prstGeom>
        </p:spPr>
      </p:pic>
      <p:sp>
        <p:nvSpPr>
          <p:cNvPr id="27" name="Question B">
            <a:extLst>
              <a:ext uri="{FF2B5EF4-FFF2-40B4-BE49-F238E27FC236}">
                <a16:creationId xmlns:a16="http://schemas.microsoft.com/office/drawing/2014/main" id="{10ED0D96-6079-45F9-92AB-4DDB2F50B726}"/>
              </a:ext>
            </a:extLst>
          </p:cNvPr>
          <p:cNvSpPr txBox="1"/>
          <p:nvPr/>
        </p:nvSpPr>
        <p:spPr>
          <a:xfrm>
            <a:off x="760322" y="4448448"/>
            <a:ext cx="6200621" cy="1062920"/>
          </a:xfrm>
          <a:prstGeom prst="rect">
            <a:avLst/>
          </a:prstGeom>
          <a:solidFill>
            <a:srgbClr val="005722"/>
          </a:solidFill>
        </p:spPr>
        <p:txBody>
          <a:bodyPr wrap="square" lIns="108000" tIns="252000" bIns="252000" rtlCol="0" anchor="ctr" anchorCtr="0">
            <a:spAutoFit/>
          </a:bodyPr>
          <a:lstStyle/>
          <a:p>
            <a:r>
              <a:rPr lang="en-US" dirty="0">
                <a:solidFill>
                  <a:schemeClr val="bg1"/>
                </a:solidFill>
              </a:rPr>
              <a:t>Estimate how much Lily would spend if she </a:t>
            </a:r>
            <a:br>
              <a:rPr lang="en-US" dirty="0">
                <a:solidFill>
                  <a:schemeClr val="bg1"/>
                </a:solidFill>
              </a:rPr>
            </a:br>
            <a:r>
              <a:rPr lang="en-US" dirty="0">
                <a:solidFill>
                  <a:schemeClr val="bg1"/>
                </a:solidFill>
              </a:rPr>
              <a:t>bought the same sandwich every day for 2 weeks. </a:t>
            </a:r>
          </a:p>
        </p:txBody>
      </p:sp>
      <p:sp>
        <p:nvSpPr>
          <p:cNvPr id="28" name="Answer B">
            <a:extLst>
              <a:ext uri="{FF2B5EF4-FFF2-40B4-BE49-F238E27FC236}">
                <a16:creationId xmlns:a16="http://schemas.microsoft.com/office/drawing/2014/main" id="{46A8EAF1-5BC4-48A4-9D26-23D3FDA263F1}"/>
              </a:ext>
            </a:extLst>
          </p:cNvPr>
          <p:cNvSpPr txBox="1"/>
          <p:nvPr/>
        </p:nvSpPr>
        <p:spPr>
          <a:xfrm>
            <a:off x="764038" y="4459631"/>
            <a:ext cx="6200621" cy="1062920"/>
          </a:xfrm>
          <a:prstGeom prst="rect">
            <a:avLst/>
          </a:prstGeom>
          <a:solidFill>
            <a:schemeClr val="bg1"/>
          </a:solidFill>
          <a:ln w="28575">
            <a:solidFill>
              <a:srgbClr val="689429"/>
            </a:solidFill>
          </a:ln>
        </p:spPr>
        <p:txBody>
          <a:bodyPr wrap="square" lIns="180000" tIns="288000" rIns="72000" bIns="216000" rtlCol="0">
            <a:spAutoFit/>
          </a:bodyPr>
          <a:lstStyle/>
          <a:p>
            <a:r>
              <a:rPr lang="en-US" b="1" dirty="0"/>
              <a:t>2 × 7 = 14 days</a:t>
            </a:r>
          </a:p>
          <a:p>
            <a:r>
              <a:rPr lang="en-US" b="1" dirty="0"/>
              <a:t>14 × £4 = £56</a:t>
            </a:r>
          </a:p>
        </p:txBody>
      </p:sp>
      <p:sp>
        <p:nvSpPr>
          <p:cNvPr id="23" name="Question A">
            <a:extLst>
              <a:ext uri="{FF2B5EF4-FFF2-40B4-BE49-F238E27FC236}">
                <a16:creationId xmlns:a16="http://schemas.microsoft.com/office/drawing/2014/main" id="{3819D7EE-95F4-41F0-9E79-DFAFB9B85CC3}"/>
              </a:ext>
            </a:extLst>
          </p:cNvPr>
          <p:cNvSpPr txBox="1"/>
          <p:nvPr/>
        </p:nvSpPr>
        <p:spPr>
          <a:xfrm>
            <a:off x="760322" y="3132414"/>
            <a:ext cx="6462274" cy="1062920"/>
          </a:xfrm>
          <a:prstGeom prst="rect">
            <a:avLst/>
          </a:prstGeom>
          <a:solidFill>
            <a:srgbClr val="005722"/>
          </a:solidFill>
        </p:spPr>
        <p:txBody>
          <a:bodyPr wrap="square" lIns="108000" tIns="216000" rIns="72000" bIns="288000" rtlCol="0" anchor="ctr" anchorCtr="0">
            <a:spAutoFit/>
          </a:bodyPr>
          <a:lstStyle/>
          <a:p>
            <a:r>
              <a:rPr lang="en-US" dirty="0">
                <a:solidFill>
                  <a:schemeClr val="bg1"/>
                </a:solidFill>
              </a:rPr>
              <a:t>Round the price of the sandwich to estimate how many </a:t>
            </a:r>
            <a:br>
              <a:rPr lang="en-US" dirty="0">
                <a:solidFill>
                  <a:schemeClr val="bg1"/>
                </a:solidFill>
              </a:rPr>
            </a:br>
            <a:r>
              <a:rPr lang="en-US" dirty="0">
                <a:solidFill>
                  <a:schemeClr val="bg1"/>
                </a:solidFill>
              </a:rPr>
              <a:t>days Lily bought this sandwich.</a:t>
            </a:r>
          </a:p>
        </p:txBody>
      </p:sp>
      <p:sp>
        <p:nvSpPr>
          <p:cNvPr id="26" name="Answer A">
            <a:extLst>
              <a:ext uri="{FF2B5EF4-FFF2-40B4-BE49-F238E27FC236}">
                <a16:creationId xmlns:a16="http://schemas.microsoft.com/office/drawing/2014/main" id="{D4A47D2C-A584-4F05-A170-F10311C7ECD3}"/>
              </a:ext>
            </a:extLst>
          </p:cNvPr>
          <p:cNvSpPr txBox="1"/>
          <p:nvPr/>
        </p:nvSpPr>
        <p:spPr>
          <a:xfrm>
            <a:off x="764038" y="3143486"/>
            <a:ext cx="6449211" cy="1049106"/>
          </a:xfrm>
          <a:prstGeom prst="rect">
            <a:avLst/>
          </a:prstGeom>
          <a:solidFill>
            <a:schemeClr val="bg1"/>
          </a:solidFill>
          <a:ln w="28575">
            <a:solidFill>
              <a:srgbClr val="689429"/>
            </a:solidFill>
          </a:ln>
        </p:spPr>
        <p:txBody>
          <a:bodyPr wrap="square" lIns="180000" tIns="108000" rIns="72000" bIns="108000" rtlCol="0" anchor="ctr">
            <a:spAutoFit/>
          </a:bodyPr>
          <a:lstStyle/>
          <a:p>
            <a:r>
              <a:rPr lang="en-US" b="1" dirty="0"/>
              <a:t>£3.92 is £4 to the nearest pound. </a:t>
            </a:r>
            <a:br>
              <a:rPr lang="en-US" b="1" dirty="0"/>
            </a:br>
            <a:r>
              <a:rPr lang="en-US" b="1" dirty="0"/>
              <a:t>£24 ÷ 4 = 6</a:t>
            </a:r>
          </a:p>
          <a:p>
            <a:r>
              <a:rPr lang="en-US" b="1" dirty="0"/>
              <a:t>Lily has bought the same sandwich for 6 days.</a:t>
            </a:r>
          </a:p>
        </p:txBody>
      </p:sp>
      <p:pic>
        <p:nvPicPr>
          <p:cNvPr id="5" name="Girl">
            <a:extLst>
              <a:ext uri="{FF2B5EF4-FFF2-40B4-BE49-F238E27FC236}">
                <a16:creationId xmlns:a16="http://schemas.microsoft.com/office/drawing/2014/main" id="{9C07F341-0BB2-42FD-810F-13AC43AC6E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5778" y="2822870"/>
            <a:ext cx="2704289" cy="3593182"/>
          </a:xfrm>
          <a:prstGeom prst="rect">
            <a:avLst/>
          </a:prstGeom>
        </p:spPr>
      </p:pic>
      <p:sp>
        <p:nvSpPr>
          <p:cNvPr id="17" name="Rectangle 16">
            <a:extLst>
              <a:ext uri="{FF2B5EF4-FFF2-40B4-BE49-F238E27FC236}">
                <a16:creationId xmlns:a16="http://schemas.microsoft.com/office/drawing/2014/main" id="{E873ECE8-7919-4913-90EF-DC591E8DC869}"/>
              </a:ext>
            </a:extLst>
          </p:cNvPr>
          <p:cNvSpPr/>
          <p:nvPr/>
        </p:nvSpPr>
        <p:spPr>
          <a:xfrm>
            <a:off x="2678101" y="680465"/>
            <a:ext cx="1141416"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sp>
        <p:nvSpPr>
          <p:cNvPr id="18" name="Rectangle 17">
            <a:extLst>
              <a:ext uri="{FF2B5EF4-FFF2-40B4-BE49-F238E27FC236}">
                <a16:creationId xmlns:a16="http://schemas.microsoft.com/office/drawing/2014/main" id="{B516AA04-B53C-4D52-A866-E2453529D5C0}"/>
              </a:ext>
            </a:extLst>
          </p:cNvPr>
          <p:cNvSpPr/>
          <p:nvPr/>
        </p:nvSpPr>
        <p:spPr>
          <a:xfrm>
            <a:off x="445576" y="680465"/>
            <a:ext cx="2170162" cy="355276"/>
          </a:xfrm>
          <a:prstGeom prst="rect">
            <a:avLst/>
          </a:prstGeom>
          <a:solidFill>
            <a:srgbClr val="072F54"/>
          </a:solidFill>
        </p:spPr>
        <p:txBody>
          <a:bodyPr wrap="square" lIns="180000" tIns="36000" rIns="180000" bIns="72000" anchor="ctr">
            <a:spAutoFit/>
          </a:bodyPr>
          <a:lstStyle/>
          <a:p>
            <a:r>
              <a:rPr lang="en-US" sz="1600" b="1" dirty="0">
                <a:solidFill>
                  <a:schemeClr val="bg1"/>
                </a:solidFill>
              </a:rPr>
              <a:t> Estimating Money</a:t>
            </a:r>
            <a:endParaRPr lang="en-GB" sz="1600" b="1" dirty="0">
              <a:solidFill>
                <a:schemeClr val="bg1"/>
              </a:solidFill>
            </a:endParaRPr>
          </a:p>
        </p:txBody>
      </p:sp>
      <p:sp>
        <p:nvSpPr>
          <p:cNvPr id="19" name="Giraffe Price">
            <a:extLst>
              <a:ext uri="{FF2B5EF4-FFF2-40B4-BE49-F238E27FC236}">
                <a16:creationId xmlns:a16="http://schemas.microsoft.com/office/drawing/2014/main" id="{4899BACE-3E48-4B75-B6DB-75966EAF86CA}"/>
              </a:ext>
            </a:extLst>
          </p:cNvPr>
          <p:cNvSpPr txBox="1"/>
          <p:nvPr/>
        </p:nvSpPr>
        <p:spPr>
          <a:xfrm>
            <a:off x="6116450" y="2268872"/>
            <a:ext cx="839820" cy="369332"/>
          </a:xfrm>
          <a:prstGeom prst="rect">
            <a:avLst/>
          </a:prstGeom>
          <a:solidFill>
            <a:srgbClr val="25B7BC"/>
          </a:solidFill>
          <a:ln>
            <a:solidFill>
              <a:schemeClr val="tx1"/>
            </a:solidFill>
          </a:ln>
        </p:spPr>
        <p:txBody>
          <a:bodyPr wrap="square" rtlCol="0">
            <a:spAutoFit/>
          </a:bodyPr>
          <a:lstStyle/>
          <a:p>
            <a:pPr algn="ctr"/>
            <a:r>
              <a:rPr lang="en-GB" dirty="0">
                <a:solidFill>
                  <a:schemeClr val="bg1"/>
                </a:solidFill>
              </a:rPr>
              <a:t>£3.92</a:t>
            </a:r>
          </a:p>
        </p:txBody>
      </p:sp>
    </p:spTree>
    <p:extLst>
      <p:ext uri="{BB962C8B-B14F-4D97-AF65-F5344CB8AC3E}">
        <p14:creationId xmlns:p14="http://schemas.microsoft.com/office/powerpoint/2010/main" val="41951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id="{61B74EBF-AD1B-4DC1-AB71-6B21B868FC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21" name="Picture 20">
            <a:extLst>
              <a:ext uri="{FF2B5EF4-FFF2-40B4-BE49-F238E27FC236}">
                <a16:creationId xmlns:a16="http://schemas.microsoft.com/office/drawing/2014/main" id="{23B3C386-037D-47BC-B81B-E45DB0C5678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82123" y="2030899"/>
            <a:ext cx="2722088" cy="3850438"/>
          </a:xfrm>
          <a:prstGeom prst="rect">
            <a:avLst/>
          </a:prstGeom>
          <a:effectLst>
            <a:outerShdw blurRad="63500" sx="102000" sy="102000" algn="ctr" rotWithShape="0">
              <a:prstClr val="black">
                <a:alpha val="20000"/>
              </a:prstClr>
            </a:outerShdw>
          </a:effectLst>
        </p:spPr>
      </p:pic>
      <p:pic>
        <p:nvPicPr>
          <p:cNvPr id="16" name="Picture 15">
            <a:extLst>
              <a:ext uri="{FF2B5EF4-FFF2-40B4-BE49-F238E27FC236}">
                <a16:creationId xmlns:a16="http://schemas.microsoft.com/office/drawing/2014/main" id="{A410F3B9-A120-4B78-B8FC-DBBE2542D02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118275" y="2030899"/>
            <a:ext cx="2722088" cy="3850438"/>
          </a:xfrm>
          <a:prstGeom prst="rect">
            <a:avLst/>
          </a:prstGeom>
          <a:effectLst>
            <a:outerShdw blurRad="63500" sx="102000" sy="102000" algn="ctr" rotWithShape="0">
              <a:prstClr val="black">
                <a:alpha val="20000"/>
              </a:prstClr>
            </a:outerShdw>
          </a:effectLst>
        </p:spPr>
      </p:pic>
      <p:pic>
        <p:nvPicPr>
          <p:cNvPr id="23" name="Picture 22">
            <a:extLst>
              <a:ext uri="{FF2B5EF4-FFF2-40B4-BE49-F238E27FC236}">
                <a16:creationId xmlns:a16="http://schemas.microsoft.com/office/drawing/2014/main" id="{A410F3B9-A120-4B78-B8FC-DBBE2542D02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554426" y="2030900"/>
            <a:ext cx="2722087" cy="3850435"/>
          </a:xfrm>
          <a:prstGeom prst="rect">
            <a:avLst/>
          </a:prstGeom>
          <a:effectLst>
            <a:outerShdw blurRad="63500" sx="102000" sy="102000" algn="ctr" rotWithShape="0">
              <a:prstClr val="black">
                <a:alpha val="20000"/>
              </a:prstClr>
            </a:outerShdw>
          </a:effectLst>
        </p:spPr>
      </p:pic>
      <p:pic>
        <p:nvPicPr>
          <p:cNvPr id="11" name="Picture 10">
            <a:extLst>
              <a:ext uri="{FF2B5EF4-FFF2-40B4-BE49-F238E27FC236}">
                <a16:creationId xmlns:a16="http://schemas.microsoft.com/office/drawing/2014/main" id="{D2506FE8-B1CB-4E8A-B761-9C2361E35A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09" t="3303" r="3109" b="1773"/>
          <a:stretch/>
        </p:blipFill>
        <p:spPr>
          <a:xfrm rot="1647039">
            <a:off x="891542" y="2262846"/>
            <a:ext cx="1576384" cy="2256962"/>
          </a:xfrm>
          <a:prstGeom prst="rect">
            <a:avLst/>
          </a:prstGeom>
        </p:spPr>
      </p:pic>
      <p:pic>
        <p:nvPicPr>
          <p:cNvPr id="13" name="Picture 12">
            <a:extLst>
              <a:ext uri="{FF2B5EF4-FFF2-40B4-BE49-F238E27FC236}">
                <a16:creationId xmlns:a16="http://schemas.microsoft.com/office/drawing/2014/main" id="{93FA006C-92C9-4B16-8CEC-475B1B05AB6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52" t="1223" r="51579" b="988"/>
          <a:stretch/>
        </p:blipFill>
        <p:spPr>
          <a:xfrm rot="1569546">
            <a:off x="2521424" y="2867315"/>
            <a:ext cx="745950" cy="2201423"/>
          </a:xfrm>
          <a:prstGeom prst="rect">
            <a:avLst/>
          </a:prstGeom>
        </p:spPr>
      </p:pic>
      <p:sp>
        <p:nvSpPr>
          <p:cNvPr id="7" name="Rectangle 6">
            <a:extLst>
              <a:ext uri="{FF2B5EF4-FFF2-40B4-BE49-F238E27FC236}">
                <a16:creationId xmlns:a16="http://schemas.microsoft.com/office/drawing/2014/main" id="{4A505B3A-3A9F-4DF4-AAE8-15AE8A1BD960}"/>
              </a:ext>
            </a:extLst>
          </p:cNvPr>
          <p:cNvSpPr/>
          <p:nvPr/>
        </p:nvSpPr>
        <p:spPr>
          <a:xfrm>
            <a:off x="445575" y="1751527"/>
            <a:ext cx="308364" cy="3921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Boy Writing">
            <a:extLst>
              <a:ext uri="{FF2B5EF4-FFF2-40B4-BE49-F238E27FC236}">
                <a16:creationId xmlns:a16="http://schemas.microsoft.com/office/drawing/2014/main" id="{59E92074-8F0A-4A38-87B2-6E07FF3C864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6" t="622" r="32362"/>
          <a:stretch/>
        </p:blipFill>
        <p:spPr>
          <a:xfrm>
            <a:off x="753246" y="1928692"/>
            <a:ext cx="4038155" cy="4164130"/>
          </a:xfrm>
          <a:prstGeom prst="rect">
            <a:avLst/>
          </a:prstGeom>
        </p:spPr>
      </p:pic>
      <p:sp>
        <p:nvSpPr>
          <p:cNvPr id="19" name="Rectangle 18">
            <a:extLst>
              <a:ext uri="{FF2B5EF4-FFF2-40B4-BE49-F238E27FC236}">
                <a16:creationId xmlns:a16="http://schemas.microsoft.com/office/drawing/2014/main" id="{6C59D7F3-1C1E-4541-B40E-74AD7874B812}"/>
              </a:ext>
            </a:extLst>
          </p:cNvPr>
          <p:cNvSpPr/>
          <p:nvPr/>
        </p:nvSpPr>
        <p:spPr>
          <a:xfrm>
            <a:off x="445576" y="680465"/>
            <a:ext cx="2170162" cy="355276"/>
          </a:xfrm>
          <a:prstGeom prst="rect">
            <a:avLst/>
          </a:prstGeom>
          <a:solidFill>
            <a:srgbClr val="072F54"/>
          </a:solidFill>
        </p:spPr>
        <p:txBody>
          <a:bodyPr wrap="square" lIns="180000" tIns="36000" rIns="180000" bIns="72000" anchor="ctr">
            <a:spAutoFit/>
          </a:bodyPr>
          <a:lstStyle/>
          <a:p>
            <a:r>
              <a:rPr lang="en-US" sz="1600" b="1" dirty="0">
                <a:solidFill>
                  <a:schemeClr val="bg1"/>
                </a:solidFill>
              </a:rPr>
              <a:t> Estimating Money</a:t>
            </a:r>
            <a:endParaRPr lang="en-GB" sz="1600" b="1" dirty="0">
              <a:solidFill>
                <a:schemeClr val="bg1"/>
              </a:solidFill>
            </a:endParaRPr>
          </a:p>
        </p:txBody>
      </p:sp>
    </p:spTree>
    <p:extLst>
      <p:ext uri="{BB962C8B-B14F-4D97-AF65-F5344CB8AC3E}">
        <p14:creationId xmlns:p14="http://schemas.microsoft.com/office/powerpoint/2010/main" val="177127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57198" y="438151"/>
            <a:ext cx="8220075" cy="5957887"/>
          </a:xfrm>
          <a:prstGeom prst="roundRect">
            <a:avLst>
              <a:gd name="adj" fmla="val 2649"/>
            </a:avLst>
          </a:prstGeom>
          <a:solidFill>
            <a:srgbClr val="002060"/>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696325"/>
            <a:ext cx="7632700" cy="400110"/>
          </a:xfrm>
          <a:prstGeom prst="rect">
            <a:avLst/>
          </a:prstGeom>
        </p:spPr>
        <p:txBody>
          <a:bodyPr wrap="square">
            <a:spAutoFit/>
          </a:bodyPr>
          <a:lstStyle/>
          <a:p>
            <a:pPr algn="ctr"/>
            <a:r>
              <a:rPr lang="en-GB" sz="2000" dirty="0">
                <a:solidFill>
                  <a:schemeClr val="bg1"/>
                </a:solidFill>
                <a:latin typeface="Roboto" panose="02000000000000000000" pitchFamily="2" charset="0"/>
                <a:ea typeface="Roboto" panose="02000000000000000000" pitchFamily="2" charset="0"/>
              </a:rPr>
              <a:t>For more planning resources to support this aim, </a:t>
            </a:r>
            <a:r>
              <a:rPr lang="en-GB" sz="2000" b="1" dirty="0">
                <a:solidFill>
                  <a:srgbClr val="18A0DB"/>
                </a:solidFill>
                <a:latin typeface="Roboto" panose="02000000000000000000" pitchFamily="2" charset="0"/>
                <a:ea typeface="Roboto" panose="02000000000000000000" pitchFamily="2" charset="0"/>
                <a:hlinkClick r:id="rId2"/>
              </a:rPr>
              <a:t>click here</a:t>
            </a:r>
            <a:r>
              <a:rPr lang="en-GB" sz="2000" dirty="0">
                <a:solidFill>
                  <a:schemeClr val="bg1"/>
                </a:solidFill>
                <a:latin typeface="Roboto" panose="02000000000000000000" pitchFamily="2" charset="0"/>
                <a:ea typeface="Roboto" panose="02000000000000000000" pitchFamily="2" charset="0"/>
                <a:hlinkClick r:id="rId2"/>
              </a:rPr>
              <a:t>.</a:t>
            </a:r>
            <a:endParaRPr lang="en-GB" sz="2000" dirty="0">
              <a:solidFill>
                <a:schemeClr val="bg1"/>
              </a:solidFill>
              <a:latin typeface="Roboto" panose="02000000000000000000" pitchFamily="2" charset="0"/>
              <a:ea typeface="Roboto" panose="02000000000000000000" pitchFamily="2" charset="0"/>
            </a:endParaRP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Roboto" panose="02000000000000000000" pitchFamily="2" charset="0"/>
                <a:ea typeface="Roboto" panose="02000000000000000000" pitchFamily="2" charset="0"/>
              </a:rPr>
              <a:t>Twinkl</a:t>
            </a:r>
            <a:r>
              <a:rPr lang="en-GB" sz="2000" dirty="0">
                <a:solidFill>
                  <a:schemeClr val="bg1"/>
                </a:solidFill>
                <a:latin typeface="Roboto" panose="02000000000000000000" pitchFamily="2" charset="0"/>
                <a:ea typeface="Roboto" panose="02000000000000000000" pitchFamily="2" charset="0"/>
              </a:rPr>
              <a:t> </a:t>
            </a:r>
            <a:r>
              <a:rPr lang="en-GB" sz="2000" dirty="0" err="1">
                <a:solidFill>
                  <a:schemeClr val="bg1"/>
                </a:solidFill>
                <a:latin typeface="Roboto" panose="02000000000000000000" pitchFamily="2" charset="0"/>
                <a:ea typeface="Roboto" panose="02000000000000000000" pitchFamily="2" charset="0"/>
              </a:rPr>
              <a:t>PlanIt</a:t>
            </a:r>
            <a:r>
              <a:rPr lang="en-GB" sz="2000" dirty="0">
                <a:solidFill>
                  <a:schemeClr val="bg1"/>
                </a:solidFill>
                <a:latin typeface="Roboto" panose="02000000000000000000" pitchFamily="2" charset="0"/>
                <a:ea typeface="Roboto" panose="02000000000000000000" pitchFamily="2" charset="0"/>
              </a:rPr>
              <a:t> is our award-winning scheme of work </a:t>
            </a:r>
            <a:br>
              <a:rPr lang="en-GB" sz="2000" dirty="0">
                <a:solidFill>
                  <a:schemeClr val="bg1"/>
                </a:solidFill>
                <a:latin typeface="Roboto" panose="02000000000000000000" pitchFamily="2" charset="0"/>
                <a:ea typeface="Roboto" panose="02000000000000000000" pitchFamily="2" charset="0"/>
              </a:rPr>
            </a:br>
            <a:r>
              <a:rPr lang="en-GB" sz="2000" dirty="0">
                <a:solidFill>
                  <a:schemeClr val="bg1"/>
                </a:solidFill>
                <a:latin typeface="Roboto" panose="02000000000000000000" pitchFamily="2" charset="0"/>
                <a:ea typeface="Roboto" panose="02000000000000000000" pitchFamily="2" charset="0"/>
              </a:rPr>
              <a:t>with over 4000 resources.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45" y="5223878"/>
            <a:ext cx="1406637" cy="933495"/>
          </a:xfrm>
          <a:prstGeom prst="rect">
            <a:avLst/>
          </a:prstGeom>
        </p:spPr>
      </p:pic>
      <p:sp>
        <p:nvSpPr>
          <p:cNvPr id="22" name="Rectangle 21"/>
          <p:cNvSpPr/>
          <p:nvPr/>
        </p:nvSpPr>
        <p:spPr>
          <a:xfrm>
            <a:off x="594362" y="765175"/>
            <a:ext cx="7952222" cy="553998"/>
          </a:xfrm>
          <a:prstGeom prst="rect">
            <a:avLst/>
          </a:prstGeom>
        </p:spPr>
        <p:txBody>
          <a:bodyPr wrap="square">
            <a:spAutoFit/>
          </a:bodyPr>
          <a:lstStyle/>
          <a:p>
            <a:pPr algn="ctr"/>
            <a:r>
              <a:rPr lang="en-GB" sz="2900" b="1" dirty="0">
                <a:solidFill>
                  <a:schemeClr val="bg1"/>
                </a:solidFill>
                <a:latin typeface="Roboto" panose="02000000000000000000" pitchFamily="2" charset="0"/>
                <a:ea typeface="Roboto" panose="02000000000000000000" pitchFamily="2" charset="0"/>
              </a:rPr>
              <a:t>Need Planning to Complement this Resource?</a:t>
            </a:r>
          </a:p>
        </p:txBody>
      </p:sp>
      <p:sp>
        <p:nvSpPr>
          <p:cNvPr id="23" name="Rectangle 22"/>
          <p:cNvSpPr/>
          <p:nvPr/>
        </p:nvSpPr>
        <p:spPr>
          <a:xfrm>
            <a:off x="755650" y="1789800"/>
            <a:ext cx="7564566" cy="748923"/>
          </a:xfrm>
          <a:prstGeom prst="rect">
            <a:avLst/>
          </a:prstGeom>
          <a:solidFill>
            <a:schemeClr val="bg1"/>
          </a:solidFill>
        </p:spPr>
        <p:txBody>
          <a:bodyPr wrap="square">
            <a:spAutoFit/>
          </a:bodyPr>
          <a:lstStyle/>
          <a:p>
            <a:pPr lvl="0" algn="ctr">
              <a:lnSpc>
                <a:spcPct val="110000"/>
              </a:lnSpc>
            </a:pPr>
            <a:r>
              <a:rPr lang="en-US" sz="2000" b="1" dirty="0">
                <a:solidFill>
                  <a:srgbClr val="014482"/>
                </a:solidFill>
                <a:latin typeface="Roboto" panose="02000000000000000000" pitchFamily="2" charset="0"/>
                <a:ea typeface="Roboto" panose="02000000000000000000" pitchFamily="2" charset="0"/>
              </a:rPr>
              <a:t>Estimate, compare and calculate different measures, including money in pounds and pence</a:t>
            </a:r>
          </a:p>
        </p:txBody>
      </p:sp>
      <p:sp>
        <p:nvSpPr>
          <p:cNvPr id="24" name="Rectangle 23"/>
          <p:cNvSpPr/>
          <p:nvPr/>
        </p:nvSpPr>
        <p:spPr>
          <a:xfrm>
            <a:off x="3169113" y="1376229"/>
            <a:ext cx="2997937" cy="400110"/>
          </a:xfrm>
          <a:prstGeom prst="rect">
            <a:avLst/>
          </a:prstGeom>
        </p:spPr>
        <p:txBody>
          <a:bodyPr wrap="none">
            <a:spAutoFit/>
          </a:bodyPr>
          <a:lstStyle/>
          <a:p>
            <a:r>
              <a:rPr lang="en-GB" sz="2000" b="1" dirty="0">
                <a:solidFill>
                  <a:schemeClr val="bg1"/>
                </a:solidFill>
                <a:latin typeface="Roboto" panose="02000000000000000000" pitchFamily="2" charset="0"/>
                <a:ea typeface="Roboto" panose="02000000000000000000" pitchFamily="2" charset="0"/>
              </a:rPr>
              <a:t>National Curriculum Aim</a:t>
            </a:r>
          </a:p>
        </p:txBody>
      </p:sp>
      <p:pic>
        <p:nvPicPr>
          <p:cNvPr id="6" name="Picture 5">
            <a:extLst>
              <a:ext uri="{FF2B5EF4-FFF2-40B4-BE49-F238E27FC236}">
                <a16:creationId xmlns:a16="http://schemas.microsoft.com/office/drawing/2014/main" id="{CEC568A8-8E61-4FAC-9603-13A423DB6C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722" y="3227051"/>
            <a:ext cx="3719484" cy="1859742"/>
          </a:xfrm>
          <a:prstGeom prst="rect">
            <a:avLst/>
          </a:prstGeom>
        </p:spPr>
      </p:pic>
      <p:pic>
        <p:nvPicPr>
          <p:cNvPr id="8" name="Picture 7">
            <a:extLst>
              <a:ext uri="{FF2B5EF4-FFF2-40B4-BE49-F238E27FC236}">
                <a16:creationId xmlns:a16="http://schemas.microsoft.com/office/drawing/2014/main" id="{E7D6A6B8-6B7F-4CA6-890A-3E92C1DB32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8866" y="3226938"/>
            <a:ext cx="3719484" cy="1859742"/>
          </a:xfrm>
          <a:prstGeom prst="rect">
            <a:avLst/>
          </a:prstGeom>
        </p:spPr>
      </p:pic>
    </p:spTree>
    <p:extLst>
      <p:ext uri="{BB962C8B-B14F-4D97-AF65-F5344CB8AC3E}">
        <p14:creationId xmlns:p14="http://schemas.microsoft.com/office/powerpoint/2010/main" val="300502669"/>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y PowerPoint Template.pptx" id="{3BD20C4A-250B-4648-9FC8-9A06643C064F}" vid="{8A1EB70A-12F0-4EA0-89BA-7AF8BF1D2E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Mastery PowerPoint Template</Template>
  <TotalTime>2070</TotalTime>
  <Words>569</Words>
  <Application>Microsoft Office PowerPoint</Application>
  <PresentationFormat>On-screen Show (4:3)</PresentationFormat>
  <Paragraphs>75</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Roboto</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Gatie</dc:creator>
  <cp:lastModifiedBy>Laura Gatie</cp:lastModifiedBy>
  <cp:revision>142</cp:revision>
  <dcterms:created xsi:type="dcterms:W3CDTF">2020-04-23T12:40:26Z</dcterms:created>
  <dcterms:modified xsi:type="dcterms:W3CDTF">2020-04-30T15:42:01Z</dcterms:modified>
</cp:coreProperties>
</file>