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7" r:id="rId9"/>
    <p:sldId id="276" r:id="rId10"/>
    <p:sldId id="278" r:id="rId11"/>
    <p:sldId id="279" r:id="rId12"/>
    <p:sldId id="267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winkl" pitchFamily="2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1E5A"/>
    <a:srgbClr val="EE73AA"/>
    <a:srgbClr val="35B8BD"/>
    <a:srgbClr val="3CA2A3"/>
    <a:srgbClr val="18A0DB"/>
    <a:srgbClr val="BC0105"/>
    <a:srgbClr val="4DB1E3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96" y="67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12" Type="http://schemas.microsoft.com/office/2007/relationships/hdphoto" Target="../media/hdphoto1.wdp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34.png"/><Relationship Id="rId5" Type="http://schemas.openxmlformats.org/officeDocument/2006/relationships/image" Target="../media/image9.pn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openxmlformats.org/officeDocument/2006/relationships/image" Target="../media/image32.pn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slide" Target="slide9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364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 a Haiku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14066" y="1432346"/>
            <a:ext cx="9144000" cy="5558414"/>
            <a:chOff x="0" y="1473201"/>
            <a:chExt cx="9144000" cy="5558414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1473201"/>
              <a:ext cx="9144000" cy="5558414"/>
              <a:chOff x="0" y="1454758"/>
              <a:chExt cx="9144000" cy="5558414"/>
            </a:xfrm>
          </p:grpSpPr>
          <p:pic>
            <p:nvPicPr>
              <p:cNvPr id="101" name="Picture 100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" r="-505" b="35851"/>
              <a:stretch/>
            </p:blipFill>
            <p:spPr>
              <a:xfrm>
                <a:off x="246476" y="1473201"/>
                <a:ext cx="8679826" cy="5539971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213"/>
              <a:stretch/>
            </p:blipFill>
            <p:spPr>
              <a:xfrm>
                <a:off x="0" y="1454758"/>
                <a:ext cx="9144000" cy="5403242"/>
              </a:xfrm>
              <a:prstGeom prst="rect">
                <a:avLst/>
              </a:prstGeom>
            </p:spPr>
          </p:pic>
        </p:grpSp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9343"/>
            <a:stretch/>
          </p:blipFill>
          <p:spPr>
            <a:xfrm>
              <a:off x="7023801" y="5201651"/>
              <a:ext cx="1486032" cy="1155957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>
              <a:off x="610479" y="3941347"/>
              <a:ext cx="745376" cy="2360950"/>
              <a:chOff x="3944782" y="3324409"/>
              <a:chExt cx="1139252" cy="3608541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944782" y="6558196"/>
                <a:ext cx="1139252" cy="374754"/>
              </a:xfrm>
              <a:prstGeom prst="ellipse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6424"/>
              <a:stretch/>
            </p:blipFill>
            <p:spPr>
              <a:xfrm>
                <a:off x="3944782" y="3324409"/>
                <a:ext cx="1089543" cy="3533591"/>
              </a:xfrm>
              <a:prstGeom prst="rect">
                <a:avLst/>
              </a:prstGeom>
            </p:spPr>
          </p:pic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335548" y="3618443"/>
              <a:ext cx="768619" cy="263252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0" y="1473200"/>
            <a:ext cx="9144000" cy="5384799"/>
            <a:chOff x="0" y="1473200"/>
            <a:chExt cx="9144000" cy="53847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48" t="22057" r="3500" b="1587"/>
            <a:stretch/>
          </p:blipFill>
          <p:spPr>
            <a:xfrm>
              <a:off x="450447" y="1491644"/>
              <a:ext cx="8572672" cy="493701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481"/>
            <a:stretch/>
          </p:blipFill>
          <p:spPr>
            <a:xfrm>
              <a:off x="0" y="1473200"/>
              <a:ext cx="9144000" cy="5384799"/>
            </a:xfrm>
            <a:prstGeom prst="rect">
              <a:avLst/>
            </a:prstGeom>
          </p:spPr>
        </p:pic>
      </p:grpSp>
      <p:sp>
        <p:nvSpPr>
          <p:cNvPr id="36" name="Rectangle 35"/>
          <p:cNvSpPr/>
          <p:nvPr/>
        </p:nvSpPr>
        <p:spPr>
          <a:xfrm>
            <a:off x="728553" y="1495542"/>
            <a:ext cx="7677364" cy="799422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07916"/>
              </a:lnSpc>
            </a:pPr>
            <a:r>
              <a:rPr lang="en-GB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Now, write your own haiku about your time in lockdown.</a:t>
            </a:r>
          </a:p>
          <a:p>
            <a:pPr lvl="0" algn="ctr">
              <a:lnSpc>
                <a:spcPct val="107916"/>
              </a:lnSpc>
            </a:pPr>
            <a:r>
              <a:rPr lang="en-GB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What could your haiku be about?</a:t>
            </a:r>
          </a:p>
        </p:txBody>
      </p:sp>
      <p:grpSp>
        <p:nvGrpSpPr>
          <p:cNvPr id="14" name="TL"/>
          <p:cNvGrpSpPr/>
          <p:nvPr/>
        </p:nvGrpSpPr>
        <p:grpSpPr>
          <a:xfrm rot="21185492">
            <a:off x="2764288" y="2834095"/>
            <a:ext cx="1700951" cy="1744533"/>
            <a:chOff x="2883223" y="3214753"/>
            <a:chExt cx="1700951" cy="17445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30083">
              <a:off x="2883223" y="3214753"/>
              <a:ext cx="1700951" cy="174453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076959" y="3742769"/>
              <a:ext cx="13134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learning</a:t>
              </a:r>
              <a:br>
                <a:rPr lang="en-GB" dirty="0"/>
              </a:br>
              <a:r>
                <a:rPr lang="en-GB" dirty="0"/>
                <a:t>at home</a:t>
              </a:r>
            </a:p>
          </p:txBody>
        </p:sp>
      </p:grpSp>
      <p:grpSp>
        <p:nvGrpSpPr>
          <p:cNvPr id="43" name="bm"/>
          <p:cNvGrpSpPr/>
          <p:nvPr/>
        </p:nvGrpSpPr>
        <p:grpSpPr>
          <a:xfrm rot="571539">
            <a:off x="4789398" y="4589783"/>
            <a:ext cx="1700951" cy="1744533"/>
            <a:chOff x="2883223" y="3214753"/>
            <a:chExt cx="1700951" cy="1744533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30083">
              <a:off x="2883223" y="3214753"/>
              <a:ext cx="1700951" cy="1744533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029180" y="3736981"/>
              <a:ext cx="1467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thanking</a:t>
              </a:r>
              <a:br>
                <a:rPr lang="en-GB" dirty="0"/>
              </a:br>
              <a:r>
                <a:rPr lang="en-GB" dirty="0"/>
                <a:t>key workers</a:t>
              </a:r>
            </a:p>
          </p:txBody>
        </p:sp>
      </p:grpSp>
      <p:grpSp>
        <p:nvGrpSpPr>
          <p:cNvPr id="46" name="tr"/>
          <p:cNvGrpSpPr/>
          <p:nvPr/>
        </p:nvGrpSpPr>
        <p:grpSpPr>
          <a:xfrm rot="571539">
            <a:off x="6600283" y="2746036"/>
            <a:ext cx="1700951" cy="1744533"/>
            <a:chOff x="2883223" y="3214753"/>
            <a:chExt cx="1700951" cy="174453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30083">
              <a:off x="2883223" y="3214753"/>
              <a:ext cx="1700951" cy="1744533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3029180" y="3459983"/>
              <a:ext cx="14679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keeping in</a:t>
              </a:r>
              <a:br>
                <a:rPr lang="en-GB" dirty="0"/>
              </a:br>
              <a:r>
                <a:rPr lang="en-GB" dirty="0"/>
                <a:t>touch with</a:t>
              </a:r>
              <a:br>
                <a:rPr lang="en-GB" dirty="0"/>
              </a:br>
              <a:r>
                <a:rPr lang="en-GB" dirty="0"/>
                <a:t>friends and</a:t>
              </a:r>
              <a:br>
                <a:rPr lang="en-GB" dirty="0"/>
              </a:br>
              <a:r>
                <a:rPr lang="en-GB" dirty="0"/>
                <a:t>family</a:t>
              </a:r>
            </a:p>
          </p:txBody>
        </p:sp>
      </p:grpSp>
      <p:grpSp>
        <p:nvGrpSpPr>
          <p:cNvPr id="17" name="bl"/>
          <p:cNvGrpSpPr/>
          <p:nvPr/>
        </p:nvGrpSpPr>
        <p:grpSpPr>
          <a:xfrm rot="1179974">
            <a:off x="2867426" y="4011714"/>
            <a:ext cx="2054214" cy="2354627"/>
            <a:chOff x="4389169" y="2935996"/>
            <a:chExt cx="2054214" cy="235462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016" r="22294"/>
            <a:stretch/>
          </p:blipFill>
          <p:spPr>
            <a:xfrm>
              <a:off x="4389169" y="2935996"/>
              <a:ext cx="2054214" cy="2354627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 rot="21185492">
              <a:off x="4615148" y="3506610"/>
              <a:ext cx="1632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your feelings</a:t>
              </a:r>
              <a:br>
                <a:rPr lang="en-GB" dirty="0"/>
              </a:br>
              <a:r>
                <a:rPr lang="en-GB" dirty="0"/>
                <a:t>and thoughts</a:t>
              </a:r>
              <a:br>
                <a:rPr lang="en-GB" dirty="0"/>
              </a:br>
              <a:r>
                <a:rPr lang="en-GB" dirty="0"/>
                <a:t>during lockdown</a:t>
              </a:r>
            </a:p>
          </p:txBody>
        </p:sp>
      </p:grpSp>
      <p:grpSp>
        <p:nvGrpSpPr>
          <p:cNvPr id="52" name="tm"/>
          <p:cNvGrpSpPr/>
          <p:nvPr/>
        </p:nvGrpSpPr>
        <p:grpSpPr>
          <a:xfrm rot="234238">
            <a:off x="4608533" y="2350457"/>
            <a:ext cx="2054214" cy="2354627"/>
            <a:chOff x="4389169" y="2935996"/>
            <a:chExt cx="2054214" cy="2354627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016" r="22294"/>
            <a:stretch/>
          </p:blipFill>
          <p:spPr>
            <a:xfrm>
              <a:off x="4389169" y="2935996"/>
              <a:ext cx="2054214" cy="2354627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 rot="21185492">
              <a:off x="4591140" y="3508249"/>
              <a:ext cx="1632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fun times with the people that you live with</a:t>
              </a:r>
            </a:p>
          </p:txBody>
        </p:sp>
      </p:grpSp>
      <p:grpSp>
        <p:nvGrpSpPr>
          <p:cNvPr id="58" name="br"/>
          <p:cNvGrpSpPr/>
          <p:nvPr/>
        </p:nvGrpSpPr>
        <p:grpSpPr>
          <a:xfrm rot="1385256">
            <a:off x="6525618" y="4320991"/>
            <a:ext cx="1601381" cy="1835570"/>
            <a:chOff x="4389169" y="2935996"/>
            <a:chExt cx="2054214" cy="235462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016" r="22294"/>
            <a:stretch/>
          </p:blipFill>
          <p:spPr>
            <a:xfrm>
              <a:off x="4389169" y="2935996"/>
              <a:ext cx="2054214" cy="2354627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21185492">
              <a:off x="4575328" y="3676619"/>
              <a:ext cx="163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daily</a:t>
              </a:r>
              <a:br>
                <a:rPr lang="en-GB" dirty="0"/>
              </a:br>
              <a:r>
                <a:rPr lang="en-GB" dirty="0"/>
                <a:t>exercise</a:t>
              </a:r>
            </a:p>
          </p:txBody>
        </p:sp>
      </p:grpSp>
      <p:grpSp>
        <p:nvGrpSpPr>
          <p:cNvPr id="37" name="NEXT 1"/>
          <p:cNvGrpSpPr/>
          <p:nvPr/>
        </p:nvGrpSpPr>
        <p:grpSpPr>
          <a:xfrm>
            <a:off x="4055007" y="2396624"/>
            <a:ext cx="1024456" cy="523904"/>
            <a:chOff x="7158005" y="5633110"/>
            <a:chExt cx="1308546" cy="669187"/>
          </a:xfrm>
        </p:grpSpPr>
        <p:sp>
          <p:nvSpPr>
            <p:cNvPr id="38" name="Rectangle 37"/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35B8B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REVEAL 1"/>
          <p:cNvGrpSpPr/>
          <p:nvPr/>
        </p:nvGrpSpPr>
        <p:grpSpPr>
          <a:xfrm>
            <a:off x="2772566" y="2815650"/>
            <a:ext cx="1700951" cy="1744533"/>
            <a:chOff x="2772566" y="2815650"/>
            <a:chExt cx="1700951" cy="1744533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5575">
              <a:off x="2772566" y="2815650"/>
              <a:ext cx="1700951" cy="174453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21170535">
              <a:off x="2882331" y="3147373"/>
              <a:ext cx="15179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n>
                    <a:solidFill>
                      <a:sysClr val="windowText" lastClr="000000"/>
                    </a:solidFill>
                  </a:ln>
                  <a:solidFill>
                    <a:srgbClr val="35B8BD"/>
                  </a:solidFill>
                </a:rPr>
                <a:t>?</a:t>
              </a:r>
            </a:p>
          </p:txBody>
        </p:sp>
      </p:grpSp>
      <p:grpSp>
        <p:nvGrpSpPr>
          <p:cNvPr id="63" name="REVEAL 2"/>
          <p:cNvGrpSpPr/>
          <p:nvPr/>
        </p:nvGrpSpPr>
        <p:grpSpPr>
          <a:xfrm rot="184186">
            <a:off x="4713530" y="2571178"/>
            <a:ext cx="1806766" cy="1873637"/>
            <a:chOff x="2772566" y="2815650"/>
            <a:chExt cx="1700951" cy="1744533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5575">
              <a:off x="2772566" y="2815650"/>
              <a:ext cx="1700951" cy="1744533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 rot="21170535">
              <a:off x="2882331" y="3182365"/>
              <a:ext cx="1517967" cy="945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n>
                    <a:solidFill>
                      <a:sysClr val="windowText" lastClr="000000"/>
                    </a:solidFill>
                  </a:ln>
                  <a:solidFill>
                    <a:srgbClr val="EE73AA"/>
                  </a:solidFill>
                </a:rPr>
                <a:t>?</a:t>
              </a:r>
            </a:p>
          </p:txBody>
        </p:sp>
      </p:grpSp>
      <p:grpSp>
        <p:nvGrpSpPr>
          <p:cNvPr id="82" name="REVEAL 3"/>
          <p:cNvGrpSpPr/>
          <p:nvPr/>
        </p:nvGrpSpPr>
        <p:grpSpPr>
          <a:xfrm rot="1049028">
            <a:off x="2979539" y="4221653"/>
            <a:ext cx="1806766" cy="1873637"/>
            <a:chOff x="2772566" y="2815650"/>
            <a:chExt cx="1700951" cy="1744533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5575">
              <a:off x="2772566" y="2815650"/>
              <a:ext cx="1700951" cy="1744533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 rot="21170535">
              <a:off x="2882331" y="3182366"/>
              <a:ext cx="1517967" cy="945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n>
                    <a:solidFill>
                      <a:sysClr val="windowText" lastClr="000000"/>
                    </a:solidFill>
                  </a:ln>
                  <a:solidFill>
                    <a:srgbClr val="EE73AA"/>
                  </a:solidFill>
                </a:rPr>
                <a:t>?</a:t>
              </a:r>
            </a:p>
          </p:txBody>
        </p:sp>
      </p:grpSp>
      <p:grpSp>
        <p:nvGrpSpPr>
          <p:cNvPr id="85" name="REVEAL 4"/>
          <p:cNvGrpSpPr/>
          <p:nvPr/>
        </p:nvGrpSpPr>
        <p:grpSpPr>
          <a:xfrm rot="1049028">
            <a:off x="4768521" y="4568707"/>
            <a:ext cx="1726183" cy="1790072"/>
            <a:chOff x="2772566" y="2815650"/>
            <a:chExt cx="1700951" cy="1744533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5575">
              <a:off x="2772566" y="2815650"/>
              <a:ext cx="1700951" cy="1744533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 rot="21170535">
              <a:off x="2882331" y="3147373"/>
              <a:ext cx="15179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n>
                    <a:solidFill>
                      <a:sysClr val="windowText" lastClr="000000"/>
                    </a:solidFill>
                  </a:ln>
                  <a:solidFill>
                    <a:srgbClr val="35B8BD"/>
                  </a:solidFill>
                </a:rPr>
                <a:t>?</a:t>
              </a:r>
            </a:p>
          </p:txBody>
        </p:sp>
      </p:grpSp>
      <p:grpSp>
        <p:nvGrpSpPr>
          <p:cNvPr id="88" name="REVEAL 5"/>
          <p:cNvGrpSpPr/>
          <p:nvPr/>
        </p:nvGrpSpPr>
        <p:grpSpPr>
          <a:xfrm rot="1007547">
            <a:off x="6593805" y="2731359"/>
            <a:ext cx="1726183" cy="1790072"/>
            <a:chOff x="2772566" y="2815650"/>
            <a:chExt cx="1700951" cy="1744533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5575">
              <a:off x="2772566" y="2815650"/>
              <a:ext cx="1700951" cy="1744533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 rot="21170535">
              <a:off x="2882331" y="3147373"/>
              <a:ext cx="15179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n>
                    <a:solidFill>
                      <a:sysClr val="windowText" lastClr="000000"/>
                    </a:solidFill>
                  </a:ln>
                  <a:solidFill>
                    <a:srgbClr val="35B8BD"/>
                  </a:solidFill>
                </a:rPr>
                <a:t>?</a:t>
              </a:r>
            </a:p>
          </p:txBody>
        </p:sp>
      </p:grpSp>
      <p:grpSp>
        <p:nvGrpSpPr>
          <p:cNvPr id="91" name="REVEAL 6"/>
          <p:cNvGrpSpPr/>
          <p:nvPr/>
        </p:nvGrpSpPr>
        <p:grpSpPr>
          <a:xfrm rot="1257347">
            <a:off x="6598215" y="4486854"/>
            <a:ext cx="1466981" cy="1521276"/>
            <a:chOff x="2772566" y="2815650"/>
            <a:chExt cx="1700951" cy="1744533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5575">
              <a:off x="2772566" y="2815650"/>
              <a:ext cx="1700951" cy="1744533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 rot="21170535">
              <a:off x="2882331" y="3072846"/>
              <a:ext cx="1517967" cy="116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n>
                    <a:solidFill>
                      <a:sysClr val="windowText" lastClr="000000"/>
                    </a:solidFill>
                  </a:ln>
                  <a:solidFill>
                    <a:srgbClr val="EE73AA"/>
                  </a:solidFill>
                </a:rPr>
                <a:t>?</a:t>
              </a:r>
            </a:p>
          </p:txBody>
        </p:sp>
      </p:grpSp>
      <p:sp>
        <p:nvSpPr>
          <p:cNvPr id="94" name="Rectangle 93"/>
          <p:cNvSpPr/>
          <p:nvPr/>
        </p:nvSpPr>
        <p:spPr>
          <a:xfrm>
            <a:off x="728553" y="2182600"/>
            <a:ext cx="7677364" cy="5002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07916"/>
              </a:lnSpc>
            </a:pPr>
            <a:r>
              <a:rPr lang="en-GB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Click on each note to reveal an idea for your Haiku.</a:t>
            </a:r>
          </a:p>
        </p:txBody>
      </p:sp>
      <p:grpSp>
        <p:nvGrpSpPr>
          <p:cNvPr id="98" name="NEXT SLIDE"/>
          <p:cNvGrpSpPr/>
          <p:nvPr/>
        </p:nvGrpSpPr>
        <p:grpSpPr>
          <a:xfrm>
            <a:off x="7450759" y="5775452"/>
            <a:ext cx="1024456" cy="523904"/>
            <a:chOff x="7158005" y="5633110"/>
            <a:chExt cx="1308546" cy="669187"/>
          </a:xfrm>
        </p:grpSpPr>
        <p:sp>
          <p:nvSpPr>
            <p:cNvPr id="99" name="Rectangle 98">
              <a:hlinkClick r:id="" action="ppaction://hlinkshowjump?jump=nextslide"/>
            </p:cNvPr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EE73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6391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09602" y="3394519"/>
            <a:ext cx="1789490" cy="2570853"/>
            <a:chOff x="609602" y="3394519"/>
            <a:chExt cx="1789490" cy="25708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1425" y="3394519"/>
              <a:ext cx="1276689" cy="64044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2" y="4288785"/>
              <a:ext cx="1789490" cy="1676587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Writing a Haiku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1473200"/>
            <a:ext cx="9144000" cy="5384799"/>
            <a:chOff x="0" y="1473200"/>
            <a:chExt cx="9144000" cy="53847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48" t="22057" r="3500" b="1587"/>
            <a:stretch/>
          </p:blipFill>
          <p:spPr>
            <a:xfrm>
              <a:off x="450447" y="1491644"/>
              <a:ext cx="8572672" cy="493701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481"/>
            <a:stretch/>
          </p:blipFill>
          <p:spPr>
            <a:xfrm>
              <a:off x="0" y="1473200"/>
              <a:ext cx="9144000" cy="5384799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59061">
            <a:off x="4165522" y="2795016"/>
            <a:ext cx="2361621" cy="3349965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728553" y="1493060"/>
            <a:ext cx="7677364" cy="1098607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lnSpc>
                <a:spcPct val="107916"/>
              </a:lnSpc>
            </a:pPr>
            <a:r>
              <a:rPr lang="en-GB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Use our </a:t>
            </a:r>
            <a:r>
              <a:rPr lang="en-GB" b="1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Lockdown Haiku Writing Frame </a:t>
            </a:r>
            <a:r>
              <a:rPr lang="en-GB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to write and illustrate your haiku. You could even write a collection of haikus and perform them for the people you live with. </a:t>
            </a:r>
          </a:p>
        </p:txBody>
      </p:sp>
      <p:grpSp>
        <p:nvGrpSpPr>
          <p:cNvPr id="98" name="NEXT SLIDE"/>
          <p:cNvGrpSpPr/>
          <p:nvPr/>
        </p:nvGrpSpPr>
        <p:grpSpPr>
          <a:xfrm>
            <a:off x="7450759" y="5775452"/>
            <a:ext cx="1024456" cy="523904"/>
            <a:chOff x="7158005" y="5633110"/>
            <a:chExt cx="1308546" cy="669187"/>
          </a:xfrm>
        </p:grpSpPr>
        <p:sp>
          <p:nvSpPr>
            <p:cNvPr id="99" name="Rectangle 98">
              <a:hlinkClick r:id="" action="ppaction://hlinkshowjump?jump=nextslide"/>
            </p:cNvPr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EE73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Finish</a:t>
              </a: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7" name="Rectangle 106"/>
          <p:cNvSpPr/>
          <p:nvPr/>
        </p:nvSpPr>
        <p:spPr>
          <a:xfrm>
            <a:off x="2656114" y="4790941"/>
            <a:ext cx="5684582" cy="855207"/>
          </a:xfrm>
          <a:prstGeom prst="rect">
            <a:avLst/>
          </a:prstGeom>
          <a:solidFill>
            <a:srgbClr val="3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Try out some ideas. Clap the syllables of your haiku lines to check that you have the correct 5-7-5 pattern.</a:t>
            </a:r>
          </a:p>
        </p:txBody>
      </p:sp>
      <p:grpSp>
        <p:nvGrpSpPr>
          <p:cNvPr id="37" name="NEXT 1"/>
          <p:cNvGrpSpPr/>
          <p:nvPr/>
        </p:nvGrpSpPr>
        <p:grpSpPr>
          <a:xfrm>
            <a:off x="7450759" y="5775452"/>
            <a:ext cx="1024456" cy="523904"/>
            <a:chOff x="7158005" y="5633110"/>
            <a:chExt cx="1308546" cy="669187"/>
          </a:xfrm>
        </p:grpSpPr>
        <p:sp>
          <p:nvSpPr>
            <p:cNvPr id="38" name="Rectangle 37"/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35B8B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5042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1454758"/>
            <a:ext cx="9144000" cy="5403242"/>
            <a:chOff x="0" y="1454758"/>
            <a:chExt cx="9144000" cy="540324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399" b="41694"/>
            <a:stretch/>
          </p:blipFill>
          <p:spPr>
            <a:xfrm>
              <a:off x="208168" y="1454758"/>
              <a:ext cx="8718134" cy="510356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Haiku?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55651" y="1311794"/>
            <a:ext cx="7809508" cy="1459684"/>
            <a:chOff x="755651" y="1555075"/>
            <a:chExt cx="7809508" cy="1459684"/>
          </a:xfrm>
        </p:grpSpPr>
        <p:grpSp>
          <p:nvGrpSpPr>
            <p:cNvPr id="12" name="Group 11"/>
            <p:cNvGrpSpPr/>
            <p:nvPr/>
          </p:nvGrpSpPr>
          <p:grpSpPr>
            <a:xfrm>
              <a:off x="755651" y="1698039"/>
              <a:ext cx="7289391" cy="1173756"/>
              <a:chOff x="755651" y="1698039"/>
              <a:chExt cx="7289391" cy="117375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755651" y="1698039"/>
                <a:ext cx="7289391" cy="1173756"/>
              </a:xfrm>
              <a:prstGeom prst="rect">
                <a:avLst/>
              </a:prstGeom>
              <a:solidFill>
                <a:srgbClr val="EE73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755651" y="1698039"/>
                <a:ext cx="6165266" cy="1173756"/>
              </a:xfrm>
              <a:prstGeom prst="rect">
                <a:avLst/>
              </a:prstGeom>
              <a:solidFill>
                <a:srgbClr val="EE73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ctr">
                <a:spAutoFit/>
              </a:bodyPr>
              <a:lstStyle/>
              <a:p>
                <a:pPr lvl="0">
                  <a:lnSpc>
                    <a:spcPct val="115000"/>
                  </a:lnSpc>
                </a:pPr>
                <a:r>
                  <a:rPr lang="en-GB" dirty="0">
                    <a:solidFill>
                      <a:schemeClr val="bg1"/>
                    </a:solidFill>
                  </a:rPr>
                  <a:t>A </a:t>
                </a:r>
                <a:r>
                  <a:rPr lang="en-GB" b="1" dirty="0">
                    <a:solidFill>
                      <a:schemeClr val="bg1"/>
                    </a:solidFill>
                  </a:rPr>
                  <a:t>haiku</a:t>
                </a:r>
                <a:r>
                  <a:rPr lang="en-GB" dirty="0">
                    <a:solidFill>
                      <a:schemeClr val="bg1"/>
                    </a:solidFill>
                  </a:rPr>
                  <a:t> is a traditional form of Japanese poetry.</a:t>
                </a:r>
                <a:br>
                  <a:rPr lang="en-GB" dirty="0">
                    <a:solidFill>
                      <a:schemeClr val="bg1"/>
                    </a:solidFill>
                  </a:rPr>
                </a:br>
                <a:r>
                  <a:rPr lang="en-GB" dirty="0">
                    <a:solidFill>
                      <a:schemeClr val="bg1"/>
                    </a:solidFill>
                  </a:rPr>
                  <a:t>Haikus </a:t>
                </a:r>
                <a:r>
                  <a:rPr lang="en-GB" b="1" dirty="0">
                    <a:solidFill>
                      <a:schemeClr val="bg1"/>
                    </a:solidFill>
                  </a:rPr>
                  <a:t>do not </a:t>
                </a:r>
                <a:r>
                  <a:rPr lang="en-GB" dirty="0">
                    <a:solidFill>
                      <a:schemeClr val="bg1"/>
                    </a:solidFill>
                  </a:rPr>
                  <a:t>require a rhyming pattern but they </a:t>
                </a:r>
                <a:r>
                  <a:rPr lang="en-GB" b="1" dirty="0">
                    <a:solidFill>
                      <a:schemeClr val="bg1"/>
                    </a:solidFill>
                  </a:rPr>
                  <a:t>do</a:t>
                </a:r>
                <a:r>
                  <a:rPr lang="en-GB" dirty="0">
                    <a:solidFill>
                      <a:schemeClr val="bg1"/>
                    </a:solidFill>
                  </a:rPr>
                  <a:t> require a particular pattern of syllables. 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105475" y="1555075"/>
              <a:ext cx="1459684" cy="1459684"/>
              <a:chOff x="3682767" y="2718033"/>
              <a:chExt cx="1149292" cy="114929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3682767" y="2718033"/>
                <a:ext cx="1149292" cy="114929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775046" y="3031069"/>
                <a:ext cx="964733" cy="557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4000" b="1" dirty="0"/>
                  <a:t>俳句</a:t>
                </a:r>
                <a:endParaRPr lang="en-GB" sz="4000" b="1" dirty="0"/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4132520" y="3897443"/>
            <a:ext cx="745376" cy="2360950"/>
            <a:chOff x="3944782" y="3324409"/>
            <a:chExt cx="1139252" cy="3608541"/>
          </a:xfrm>
        </p:grpSpPr>
        <p:sp>
          <p:nvSpPr>
            <p:cNvPr id="17" name="Oval 16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5129369" y="2771478"/>
            <a:ext cx="3018622" cy="1470738"/>
            <a:chOff x="5129369" y="2771478"/>
            <a:chExt cx="3018622" cy="1470738"/>
          </a:xfrm>
        </p:grpSpPr>
        <p:sp>
          <p:nvSpPr>
            <p:cNvPr id="22" name="Oval Callout 21"/>
            <p:cNvSpPr/>
            <p:nvPr/>
          </p:nvSpPr>
          <p:spPr>
            <a:xfrm>
              <a:off x="5232319" y="2771478"/>
              <a:ext cx="2812723" cy="1470738"/>
            </a:xfrm>
            <a:prstGeom prst="wedgeEllipseCallout">
              <a:avLst>
                <a:gd name="adj1" fmla="val -53864"/>
                <a:gd name="adj2" fmla="val 50600"/>
              </a:avLst>
            </a:prstGeom>
            <a:solidFill>
              <a:srgbClr val="35B8B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15000"/>
                </a:lnSpc>
              </a:pP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29369" y="3208424"/>
              <a:ext cx="30186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b="1" dirty="0">
                  <a:solidFill>
                    <a:schemeClr val="bg1"/>
                  </a:solidFill>
                </a:rPr>
                <a:t>Do you know what a syllable is?</a:t>
              </a:r>
            </a:p>
            <a:p>
              <a:pPr algn="ctr"/>
              <a:endParaRPr lang="en-GB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42095" y="5778393"/>
            <a:ext cx="1024456" cy="523904"/>
            <a:chOff x="7158005" y="5633110"/>
            <a:chExt cx="1308546" cy="669187"/>
          </a:xfrm>
        </p:grpSpPr>
        <p:sp>
          <p:nvSpPr>
            <p:cNvPr id="25" name="Rectangle 24">
              <a:hlinkClick r:id="" action="ppaction://hlinkshowjump?jump=nextslide"/>
            </p:cNvPr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EE73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" name="NEXT 1"/>
          <p:cNvGrpSpPr/>
          <p:nvPr/>
        </p:nvGrpSpPr>
        <p:grpSpPr>
          <a:xfrm>
            <a:off x="4055007" y="2739074"/>
            <a:ext cx="1024456" cy="523904"/>
            <a:chOff x="7158005" y="5633110"/>
            <a:chExt cx="1308546" cy="669187"/>
          </a:xfrm>
        </p:grpSpPr>
        <p:sp>
          <p:nvSpPr>
            <p:cNvPr id="31" name="Rectangle 30"/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35B8B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200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1454758"/>
            <a:ext cx="9144000" cy="5403242"/>
            <a:chOff x="0" y="1454758"/>
            <a:chExt cx="9144000" cy="540324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399" b="41694"/>
            <a:stretch/>
          </p:blipFill>
          <p:spPr>
            <a:xfrm>
              <a:off x="208168" y="1454758"/>
              <a:ext cx="8718134" cy="510356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Haiku?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553" y="1454758"/>
            <a:ext cx="7677364" cy="1173756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b="1" dirty="0">
                <a:solidFill>
                  <a:schemeClr val="bg1"/>
                </a:solidFill>
              </a:rPr>
              <a:t>Syllables</a:t>
            </a:r>
            <a:r>
              <a:rPr lang="en-GB" dirty="0">
                <a:solidFill>
                  <a:schemeClr val="bg1"/>
                </a:solidFill>
              </a:rPr>
              <a:t> are the separate beats/parts of words.</a:t>
            </a:r>
          </a:p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Can you work out how many syllables are in these words?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Clap them out as you say them if it helps.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755562" y="4418547"/>
            <a:ext cx="7921711" cy="573231"/>
            <a:chOff x="1211467" y="4418547"/>
            <a:chExt cx="7921711" cy="57323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961" t="3397" r="-9843"/>
            <a:stretch/>
          </p:blipFill>
          <p:spPr>
            <a:xfrm>
              <a:off x="1211467" y="4418547"/>
              <a:ext cx="1255376" cy="44867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927" y="4433127"/>
              <a:ext cx="1381329" cy="46445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4659" y="4467585"/>
              <a:ext cx="1381329" cy="464450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5019727" y="4482165"/>
              <a:ext cx="4113451" cy="509613"/>
              <a:chOff x="5019727" y="4482165"/>
              <a:chExt cx="4113451" cy="509613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19727" y="4482165"/>
                <a:ext cx="1381329" cy="464450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91117" y="4502809"/>
                <a:ext cx="1381329" cy="46445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51849" y="4527328"/>
                <a:ext cx="1381329" cy="464450"/>
              </a:xfrm>
              <a:prstGeom prst="rect">
                <a:avLst/>
              </a:prstGeom>
            </p:spPr>
          </p:pic>
        </p:grpSp>
      </p:grpSp>
      <p:grpSp>
        <p:nvGrpSpPr>
          <p:cNvPr id="28" name="NEXT 1"/>
          <p:cNvGrpSpPr/>
          <p:nvPr/>
        </p:nvGrpSpPr>
        <p:grpSpPr>
          <a:xfrm>
            <a:off x="4055007" y="2739074"/>
            <a:ext cx="1024456" cy="523904"/>
            <a:chOff x="7158005" y="5633110"/>
            <a:chExt cx="1308546" cy="669187"/>
          </a:xfrm>
        </p:grpSpPr>
        <p:sp>
          <p:nvSpPr>
            <p:cNvPr id="29" name="Rectangle 28"/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35B8B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69"/>
          <a:stretch/>
        </p:blipFill>
        <p:spPr>
          <a:xfrm flipH="1">
            <a:off x="6414505" y="3241107"/>
            <a:ext cx="2252829" cy="259982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132520" y="3897443"/>
            <a:ext cx="745376" cy="2360950"/>
            <a:chOff x="3944782" y="3324409"/>
            <a:chExt cx="1139252" cy="3608541"/>
          </a:xfrm>
        </p:grpSpPr>
        <p:sp>
          <p:nvSpPr>
            <p:cNvPr id="17" name="Oval 16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2226526" y="2844927"/>
            <a:ext cx="3752228" cy="2994886"/>
            <a:chOff x="2182984" y="3018318"/>
            <a:chExt cx="3752228" cy="2994886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2984" y="3949288"/>
              <a:ext cx="1748753" cy="2063916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7663" y="3018318"/>
              <a:ext cx="347549" cy="234627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102" y="4309092"/>
            <a:ext cx="770477" cy="1316333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3683081" y="2889559"/>
            <a:ext cx="2153149" cy="960459"/>
            <a:chOff x="3683081" y="2889559"/>
            <a:chExt cx="2153149" cy="960459"/>
          </a:xfrm>
        </p:grpSpPr>
        <p:grpSp>
          <p:nvGrpSpPr>
            <p:cNvPr id="65" name="Group 64"/>
            <p:cNvGrpSpPr/>
            <p:nvPr/>
          </p:nvGrpSpPr>
          <p:grpSpPr>
            <a:xfrm>
              <a:off x="3683081" y="2889559"/>
              <a:ext cx="2086924" cy="960459"/>
              <a:chOff x="547185" y="4585016"/>
              <a:chExt cx="2086924" cy="960459"/>
            </a:xfrm>
          </p:grpSpPr>
          <p:sp>
            <p:nvSpPr>
              <p:cNvPr id="66" name="Round Diagonal Corner Rectangle 65"/>
              <p:cNvSpPr/>
              <p:nvPr/>
            </p:nvSpPr>
            <p:spPr>
              <a:xfrm>
                <a:off x="547185" y="5075378"/>
                <a:ext cx="1768249" cy="470097"/>
              </a:xfrm>
              <a:prstGeom prst="round2DiagRect">
                <a:avLst>
                  <a:gd name="adj1" fmla="val 16667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EE73AA"/>
                    </a:solidFill>
                  </a:rPr>
                  <a:t>?</a:t>
                </a:r>
              </a:p>
            </p:txBody>
          </p:sp>
          <p:sp>
            <p:nvSpPr>
              <p:cNvPr id="67" name="Arc 66"/>
              <p:cNvSpPr/>
              <p:nvPr/>
            </p:nvSpPr>
            <p:spPr>
              <a:xfrm flipV="1">
                <a:off x="1902099" y="4585016"/>
                <a:ext cx="732010" cy="683944"/>
              </a:xfrm>
              <a:prstGeom prst="arc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1" name="Isosceles Triangle 70"/>
            <p:cNvSpPr/>
            <p:nvPr/>
          </p:nvSpPr>
          <p:spPr>
            <a:xfrm>
              <a:off x="5703780" y="3156148"/>
              <a:ext cx="132450" cy="1182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76213" y="4857666"/>
            <a:ext cx="2001238" cy="898402"/>
            <a:chOff x="547185" y="5075378"/>
            <a:chExt cx="2001238" cy="898402"/>
          </a:xfrm>
        </p:grpSpPr>
        <p:grpSp>
          <p:nvGrpSpPr>
            <p:cNvPr id="64" name="Group 63"/>
            <p:cNvGrpSpPr/>
            <p:nvPr/>
          </p:nvGrpSpPr>
          <p:grpSpPr>
            <a:xfrm>
              <a:off x="547185" y="5075378"/>
              <a:ext cx="1923800" cy="898402"/>
              <a:chOff x="547185" y="5075378"/>
              <a:chExt cx="1923800" cy="898402"/>
            </a:xfrm>
          </p:grpSpPr>
          <p:sp>
            <p:nvSpPr>
              <p:cNvPr id="62" name="Round Diagonal Corner Rectangle 61"/>
              <p:cNvSpPr/>
              <p:nvPr/>
            </p:nvSpPr>
            <p:spPr>
              <a:xfrm>
                <a:off x="547185" y="5075378"/>
                <a:ext cx="1768249" cy="470097"/>
              </a:xfrm>
              <a:prstGeom prst="round2DiagRect">
                <a:avLst>
                  <a:gd name="adj1" fmla="val 16667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EE73AA"/>
                    </a:solidFill>
                  </a:rPr>
                  <a:t>?</a:t>
                </a:r>
              </a:p>
            </p:txBody>
          </p:sp>
          <p:sp>
            <p:nvSpPr>
              <p:cNvPr id="63" name="Arc 62"/>
              <p:cNvSpPr/>
              <p:nvPr/>
            </p:nvSpPr>
            <p:spPr>
              <a:xfrm>
                <a:off x="1686815" y="5427202"/>
                <a:ext cx="784170" cy="546578"/>
              </a:xfrm>
              <a:prstGeom prst="arc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5" name="Isosceles Triangle 74"/>
            <p:cNvSpPr/>
            <p:nvPr/>
          </p:nvSpPr>
          <p:spPr>
            <a:xfrm rot="10002324">
              <a:off x="2415973" y="5641363"/>
              <a:ext cx="132450" cy="1182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874871" y="4436063"/>
            <a:ext cx="3223772" cy="1826012"/>
            <a:chOff x="4874871" y="4436063"/>
            <a:chExt cx="3223772" cy="1826012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4871" y="4946615"/>
              <a:ext cx="3223772" cy="131546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9230" y="4723103"/>
              <a:ext cx="634747" cy="53734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0438" y="4436063"/>
              <a:ext cx="804538" cy="790771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6378221" y="3664986"/>
            <a:ext cx="1960422" cy="2787246"/>
            <a:chOff x="6378221" y="3664986"/>
            <a:chExt cx="1960422" cy="2787246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8221" y="4491810"/>
              <a:ext cx="1960422" cy="196042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690244" y="3664986"/>
              <a:ext cx="768619" cy="263252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42095" y="5778393"/>
            <a:ext cx="1024456" cy="523904"/>
            <a:chOff x="7158005" y="5633110"/>
            <a:chExt cx="1308546" cy="669187"/>
          </a:xfrm>
        </p:grpSpPr>
        <p:sp>
          <p:nvSpPr>
            <p:cNvPr id="25" name="Rectangle 24">
              <a:hlinkClick r:id="" action="ppaction://hlinkshowjump?jump=nextslide"/>
            </p:cNvPr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EE73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439"/>
          <a:stretch/>
        </p:blipFill>
        <p:spPr>
          <a:xfrm>
            <a:off x="5187443" y="5542793"/>
            <a:ext cx="1486032" cy="851674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3145048" y="4465969"/>
            <a:ext cx="2401250" cy="784831"/>
            <a:chOff x="3188592" y="4843340"/>
            <a:chExt cx="2401250" cy="784831"/>
          </a:xfrm>
        </p:grpSpPr>
        <p:grpSp>
          <p:nvGrpSpPr>
            <p:cNvPr id="68" name="Group 67"/>
            <p:cNvGrpSpPr/>
            <p:nvPr/>
          </p:nvGrpSpPr>
          <p:grpSpPr>
            <a:xfrm>
              <a:off x="3188592" y="4843340"/>
              <a:ext cx="2401250" cy="784831"/>
              <a:chOff x="547185" y="4760644"/>
              <a:chExt cx="2401250" cy="784831"/>
            </a:xfrm>
          </p:grpSpPr>
          <p:sp>
            <p:nvSpPr>
              <p:cNvPr id="69" name="Round Diagonal Corner Rectangle 68"/>
              <p:cNvSpPr/>
              <p:nvPr/>
            </p:nvSpPr>
            <p:spPr>
              <a:xfrm>
                <a:off x="547185" y="5075378"/>
                <a:ext cx="1768249" cy="470097"/>
              </a:xfrm>
              <a:prstGeom prst="round2DiagRect">
                <a:avLst>
                  <a:gd name="adj1" fmla="val 16667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EE73AA"/>
                    </a:solidFill>
                  </a:rPr>
                  <a:t>?</a:t>
                </a:r>
              </a:p>
            </p:txBody>
          </p:sp>
          <p:sp>
            <p:nvSpPr>
              <p:cNvPr id="70" name="Arc 69"/>
              <p:cNvSpPr/>
              <p:nvPr/>
            </p:nvSpPr>
            <p:spPr>
              <a:xfrm rot="8172866">
                <a:off x="2164265" y="4760644"/>
                <a:ext cx="784170" cy="546578"/>
              </a:xfrm>
              <a:prstGeom prst="arc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3" name="Isosceles Triangle 72"/>
            <p:cNvSpPr/>
            <p:nvPr/>
          </p:nvSpPr>
          <p:spPr>
            <a:xfrm rot="1727593">
              <a:off x="5336625" y="5223408"/>
              <a:ext cx="132450" cy="1182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" name="Group 78"/>
          <p:cNvGrpSpPr/>
          <p:nvPr/>
        </p:nvGrpSpPr>
        <p:grpSpPr>
          <a:xfrm rot="10800000">
            <a:off x="6106920" y="4090832"/>
            <a:ext cx="2401250" cy="784831"/>
            <a:chOff x="3188592" y="4843340"/>
            <a:chExt cx="2401250" cy="784831"/>
          </a:xfrm>
        </p:grpSpPr>
        <p:grpSp>
          <p:nvGrpSpPr>
            <p:cNvPr id="80" name="Group 79"/>
            <p:cNvGrpSpPr/>
            <p:nvPr/>
          </p:nvGrpSpPr>
          <p:grpSpPr>
            <a:xfrm>
              <a:off x="3188592" y="4843340"/>
              <a:ext cx="2401250" cy="784831"/>
              <a:chOff x="547185" y="4760644"/>
              <a:chExt cx="2401250" cy="784831"/>
            </a:xfrm>
          </p:grpSpPr>
          <p:sp>
            <p:nvSpPr>
              <p:cNvPr id="82" name="Round Diagonal Corner Rectangle 81"/>
              <p:cNvSpPr/>
              <p:nvPr/>
            </p:nvSpPr>
            <p:spPr>
              <a:xfrm rot="10800000">
                <a:off x="547185" y="5075378"/>
                <a:ext cx="1768249" cy="470097"/>
              </a:xfrm>
              <a:prstGeom prst="round2DiagRect">
                <a:avLst>
                  <a:gd name="adj1" fmla="val 16667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EE73AA"/>
                    </a:solidFill>
                  </a:rPr>
                  <a:t>?</a:t>
                </a:r>
              </a:p>
            </p:txBody>
          </p:sp>
          <p:sp>
            <p:nvSpPr>
              <p:cNvPr id="83" name="Arc 82"/>
              <p:cNvSpPr/>
              <p:nvPr/>
            </p:nvSpPr>
            <p:spPr>
              <a:xfrm rot="8172866">
                <a:off x="2164265" y="4760644"/>
                <a:ext cx="784170" cy="546578"/>
              </a:xfrm>
              <a:prstGeom prst="arc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1" name="Isosceles Triangle 80"/>
            <p:cNvSpPr/>
            <p:nvPr/>
          </p:nvSpPr>
          <p:spPr>
            <a:xfrm rot="1727593">
              <a:off x="5336625" y="5223408"/>
              <a:ext cx="132450" cy="1182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677823" y="3387786"/>
            <a:ext cx="1775871" cy="1385636"/>
            <a:chOff x="2010938" y="3393802"/>
            <a:chExt cx="1775871" cy="1385636"/>
          </a:xfrm>
        </p:grpSpPr>
        <p:sp>
          <p:nvSpPr>
            <p:cNvPr id="96" name="Freeform 95"/>
            <p:cNvSpPr/>
            <p:nvPr/>
          </p:nvSpPr>
          <p:spPr>
            <a:xfrm>
              <a:off x="2010938" y="3479722"/>
              <a:ext cx="1775871" cy="1299716"/>
            </a:xfrm>
            <a:custGeom>
              <a:avLst/>
              <a:gdLst>
                <a:gd name="connsiteX0" fmla="*/ 0 w 1775871"/>
                <a:gd name="connsiteY0" fmla="*/ 0 h 1551798"/>
                <a:gd name="connsiteX1" fmla="*/ 1268852 w 1775871"/>
                <a:gd name="connsiteY1" fmla="*/ 0 h 1551798"/>
                <a:gd name="connsiteX2" fmla="*/ 1268852 w 1775871"/>
                <a:gd name="connsiteY2" fmla="*/ 404334 h 1551798"/>
                <a:gd name="connsiteX3" fmla="*/ 1775871 w 1775871"/>
                <a:gd name="connsiteY3" fmla="*/ 404334 h 1551798"/>
                <a:gd name="connsiteX4" fmla="*/ 1775871 w 1775871"/>
                <a:gd name="connsiteY4" fmla="*/ 1551798 h 1551798"/>
                <a:gd name="connsiteX5" fmla="*/ 0 w 1775871"/>
                <a:gd name="connsiteY5" fmla="*/ 1551798 h 1551798"/>
                <a:gd name="connsiteX6" fmla="*/ 0 w 1775871"/>
                <a:gd name="connsiteY6" fmla="*/ 0 h 155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5871" h="1551798">
                  <a:moveTo>
                    <a:pt x="0" y="0"/>
                  </a:moveTo>
                  <a:lnTo>
                    <a:pt x="1268852" y="0"/>
                  </a:lnTo>
                  <a:lnTo>
                    <a:pt x="1268852" y="404334"/>
                  </a:lnTo>
                  <a:lnTo>
                    <a:pt x="1775871" y="404334"/>
                  </a:lnTo>
                  <a:lnTo>
                    <a:pt x="1775871" y="1551798"/>
                  </a:lnTo>
                  <a:lnTo>
                    <a:pt x="0" y="1551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 dirty="0"/>
            </a:p>
            <a:p>
              <a:endParaRPr lang="en-GB" sz="1000" dirty="0"/>
            </a:p>
            <a:p>
              <a:r>
                <a:rPr lang="en-GB" sz="1600" dirty="0"/>
                <a:t>The word ‘butterfly’ </a:t>
              </a:r>
              <a:r>
                <a:rPr lang="en-GB" sz="1600" spc="-50" dirty="0"/>
                <a:t>has three syllables. </a:t>
              </a:r>
            </a:p>
          </p:txBody>
        </p:sp>
        <p:sp>
          <p:nvSpPr>
            <p:cNvPr id="97" name="Round Diagonal Corner Rectangle 96"/>
            <p:cNvSpPr/>
            <p:nvPr/>
          </p:nvSpPr>
          <p:spPr>
            <a:xfrm>
              <a:off x="2010938" y="3393802"/>
              <a:ext cx="1768249" cy="470097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ysClr val="windowText" lastClr="000000"/>
                  </a:solidFill>
                </a:rPr>
                <a:t>butterfly</a:t>
              </a:r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585007" y="5771514"/>
            <a:ext cx="6710938" cy="536658"/>
          </a:xfrm>
          <a:prstGeom prst="rect">
            <a:avLst/>
          </a:prstGeom>
          <a:solidFill>
            <a:srgbClr val="3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Click each ‘</a:t>
            </a:r>
            <a:r>
              <a:rPr lang="en-GB" b="1" dirty="0">
                <a:solidFill>
                  <a:schemeClr val="bg1"/>
                </a:solidFill>
              </a:rPr>
              <a:t>?</a:t>
            </a:r>
            <a:r>
              <a:rPr lang="en-GB" dirty="0">
                <a:solidFill>
                  <a:schemeClr val="bg1"/>
                </a:solidFill>
              </a:rPr>
              <a:t>’ to reveal the answers.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576483" y="4864937"/>
            <a:ext cx="1775871" cy="1083592"/>
            <a:chOff x="2010938" y="3393802"/>
            <a:chExt cx="1775871" cy="1083592"/>
          </a:xfrm>
        </p:grpSpPr>
        <p:sp>
          <p:nvSpPr>
            <p:cNvPr id="58" name="Freeform 57"/>
            <p:cNvSpPr/>
            <p:nvPr/>
          </p:nvSpPr>
          <p:spPr>
            <a:xfrm>
              <a:off x="2010938" y="3479721"/>
              <a:ext cx="1775871" cy="997673"/>
            </a:xfrm>
            <a:custGeom>
              <a:avLst/>
              <a:gdLst>
                <a:gd name="connsiteX0" fmla="*/ 0 w 1775871"/>
                <a:gd name="connsiteY0" fmla="*/ 0 h 1551798"/>
                <a:gd name="connsiteX1" fmla="*/ 1268852 w 1775871"/>
                <a:gd name="connsiteY1" fmla="*/ 0 h 1551798"/>
                <a:gd name="connsiteX2" fmla="*/ 1268852 w 1775871"/>
                <a:gd name="connsiteY2" fmla="*/ 404334 h 1551798"/>
                <a:gd name="connsiteX3" fmla="*/ 1775871 w 1775871"/>
                <a:gd name="connsiteY3" fmla="*/ 404334 h 1551798"/>
                <a:gd name="connsiteX4" fmla="*/ 1775871 w 1775871"/>
                <a:gd name="connsiteY4" fmla="*/ 1551798 h 1551798"/>
                <a:gd name="connsiteX5" fmla="*/ 0 w 1775871"/>
                <a:gd name="connsiteY5" fmla="*/ 1551798 h 1551798"/>
                <a:gd name="connsiteX6" fmla="*/ 0 w 1775871"/>
                <a:gd name="connsiteY6" fmla="*/ 0 h 155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5871" h="1551798">
                  <a:moveTo>
                    <a:pt x="0" y="0"/>
                  </a:moveTo>
                  <a:lnTo>
                    <a:pt x="1268852" y="0"/>
                  </a:lnTo>
                  <a:lnTo>
                    <a:pt x="1268852" y="404334"/>
                  </a:lnTo>
                  <a:lnTo>
                    <a:pt x="1775871" y="404334"/>
                  </a:lnTo>
                  <a:lnTo>
                    <a:pt x="1775871" y="1551798"/>
                  </a:lnTo>
                  <a:lnTo>
                    <a:pt x="0" y="1551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 dirty="0"/>
            </a:p>
            <a:p>
              <a:endParaRPr lang="en-GB" sz="900" dirty="0"/>
            </a:p>
            <a:p>
              <a:r>
                <a:rPr lang="en-GB" sz="1600" dirty="0"/>
                <a:t>The word ‘ball’ has one syllable. </a:t>
              </a:r>
            </a:p>
          </p:txBody>
        </p:sp>
        <p:sp>
          <p:nvSpPr>
            <p:cNvPr id="50" name="Round Diagonal Corner Rectangle 49"/>
            <p:cNvSpPr/>
            <p:nvPr/>
          </p:nvSpPr>
          <p:spPr>
            <a:xfrm>
              <a:off x="2010938" y="3393802"/>
              <a:ext cx="1768249" cy="470097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ysClr val="windowText" lastClr="000000"/>
                  </a:solidFill>
                </a:rPr>
                <a:t>ball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146879" y="4780970"/>
            <a:ext cx="1775871" cy="1375654"/>
            <a:chOff x="2010938" y="3393802"/>
            <a:chExt cx="1775871" cy="1375654"/>
          </a:xfrm>
        </p:grpSpPr>
        <p:sp>
          <p:nvSpPr>
            <p:cNvPr id="90" name="Freeform 89"/>
            <p:cNvSpPr/>
            <p:nvPr/>
          </p:nvSpPr>
          <p:spPr>
            <a:xfrm>
              <a:off x="2010938" y="3479721"/>
              <a:ext cx="1775871" cy="1289735"/>
            </a:xfrm>
            <a:custGeom>
              <a:avLst/>
              <a:gdLst>
                <a:gd name="connsiteX0" fmla="*/ 0 w 1775871"/>
                <a:gd name="connsiteY0" fmla="*/ 0 h 1551798"/>
                <a:gd name="connsiteX1" fmla="*/ 1268852 w 1775871"/>
                <a:gd name="connsiteY1" fmla="*/ 0 h 1551798"/>
                <a:gd name="connsiteX2" fmla="*/ 1268852 w 1775871"/>
                <a:gd name="connsiteY2" fmla="*/ 404334 h 1551798"/>
                <a:gd name="connsiteX3" fmla="*/ 1775871 w 1775871"/>
                <a:gd name="connsiteY3" fmla="*/ 404334 h 1551798"/>
                <a:gd name="connsiteX4" fmla="*/ 1775871 w 1775871"/>
                <a:gd name="connsiteY4" fmla="*/ 1551798 h 1551798"/>
                <a:gd name="connsiteX5" fmla="*/ 0 w 1775871"/>
                <a:gd name="connsiteY5" fmla="*/ 1551798 h 1551798"/>
                <a:gd name="connsiteX6" fmla="*/ 0 w 1775871"/>
                <a:gd name="connsiteY6" fmla="*/ 0 h 155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5871" h="1551798">
                  <a:moveTo>
                    <a:pt x="0" y="0"/>
                  </a:moveTo>
                  <a:lnTo>
                    <a:pt x="1268852" y="0"/>
                  </a:lnTo>
                  <a:lnTo>
                    <a:pt x="1268852" y="404334"/>
                  </a:lnTo>
                  <a:lnTo>
                    <a:pt x="1775871" y="404334"/>
                  </a:lnTo>
                  <a:lnTo>
                    <a:pt x="1775871" y="1551798"/>
                  </a:lnTo>
                  <a:lnTo>
                    <a:pt x="0" y="1551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 dirty="0"/>
            </a:p>
            <a:p>
              <a:r>
                <a:rPr lang="en-GB" sz="1600" dirty="0"/>
                <a:t>The word ‘watermelon’ has four syllables. </a:t>
              </a:r>
            </a:p>
          </p:txBody>
        </p:sp>
        <p:sp>
          <p:nvSpPr>
            <p:cNvPr id="91" name="Round Diagonal Corner Rectangle 90"/>
            <p:cNvSpPr/>
            <p:nvPr/>
          </p:nvSpPr>
          <p:spPr>
            <a:xfrm>
              <a:off x="2010938" y="3393802"/>
              <a:ext cx="1768249" cy="470097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ysClr val="windowText" lastClr="000000"/>
                  </a:solidFill>
                </a:rPr>
                <a:t>watermelon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738154" y="4084982"/>
            <a:ext cx="1775871" cy="1055606"/>
            <a:chOff x="2010938" y="3393802"/>
            <a:chExt cx="1775871" cy="1055606"/>
          </a:xfrm>
        </p:grpSpPr>
        <p:sp>
          <p:nvSpPr>
            <p:cNvPr id="93" name="Freeform 92"/>
            <p:cNvSpPr/>
            <p:nvPr/>
          </p:nvSpPr>
          <p:spPr>
            <a:xfrm>
              <a:off x="2010938" y="3479722"/>
              <a:ext cx="1775871" cy="969686"/>
            </a:xfrm>
            <a:custGeom>
              <a:avLst/>
              <a:gdLst>
                <a:gd name="connsiteX0" fmla="*/ 0 w 1775871"/>
                <a:gd name="connsiteY0" fmla="*/ 0 h 1551798"/>
                <a:gd name="connsiteX1" fmla="*/ 1268852 w 1775871"/>
                <a:gd name="connsiteY1" fmla="*/ 0 h 1551798"/>
                <a:gd name="connsiteX2" fmla="*/ 1268852 w 1775871"/>
                <a:gd name="connsiteY2" fmla="*/ 404334 h 1551798"/>
                <a:gd name="connsiteX3" fmla="*/ 1775871 w 1775871"/>
                <a:gd name="connsiteY3" fmla="*/ 404334 h 1551798"/>
                <a:gd name="connsiteX4" fmla="*/ 1775871 w 1775871"/>
                <a:gd name="connsiteY4" fmla="*/ 1551798 h 1551798"/>
                <a:gd name="connsiteX5" fmla="*/ 0 w 1775871"/>
                <a:gd name="connsiteY5" fmla="*/ 1551798 h 1551798"/>
                <a:gd name="connsiteX6" fmla="*/ 0 w 1775871"/>
                <a:gd name="connsiteY6" fmla="*/ 0 h 155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5871" h="1551798">
                  <a:moveTo>
                    <a:pt x="0" y="0"/>
                  </a:moveTo>
                  <a:lnTo>
                    <a:pt x="1268852" y="0"/>
                  </a:lnTo>
                  <a:lnTo>
                    <a:pt x="1268852" y="404334"/>
                  </a:lnTo>
                  <a:lnTo>
                    <a:pt x="1775871" y="404334"/>
                  </a:lnTo>
                  <a:lnTo>
                    <a:pt x="1775871" y="1551798"/>
                  </a:lnTo>
                  <a:lnTo>
                    <a:pt x="0" y="1551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 dirty="0"/>
            </a:p>
            <a:p>
              <a:endParaRPr lang="en-GB" sz="1000" dirty="0"/>
            </a:p>
            <a:p>
              <a:r>
                <a:rPr lang="en-GB" sz="1600" dirty="0"/>
                <a:t>The word ‘candle’ </a:t>
              </a:r>
              <a:r>
                <a:rPr lang="en-GB" sz="1600" spc="-50" dirty="0"/>
                <a:t>has two syllables. </a:t>
              </a:r>
            </a:p>
          </p:txBody>
        </p:sp>
        <p:sp>
          <p:nvSpPr>
            <p:cNvPr id="94" name="Round Diagonal Corner Rectangle 93"/>
            <p:cNvSpPr/>
            <p:nvPr/>
          </p:nvSpPr>
          <p:spPr>
            <a:xfrm>
              <a:off x="2010938" y="3393802"/>
              <a:ext cx="1768249" cy="470097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ysClr val="windowText" lastClr="000000"/>
                  </a:solidFill>
                </a:rPr>
                <a:t>candle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629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102" grpId="0" animBg="1"/>
      <p:bldP spid="102" grpId="1" animBg="1"/>
      <p:bldP spid="102" grpId="2" animBg="1"/>
      <p:bldP spid="102" grpId="3" animBg="1"/>
      <p:bldP spid="102" grpId="4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454758"/>
            <a:ext cx="9144000" cy="5558414"/>
            <a:chOff x="0" y="1454758"/>
            <a:chExt cx="9144000" cy="5558414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505" b="35851"/>
            <a:stretch/>
          </p:blipFill>
          <p:spPr>
            <a:xfrm>
              <a:off x="246476" y="1473201"/>
              <a:ext cx="8679826" cy="55399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Haiku?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553" y="1454758"/>
            <a:ext cx="7677364" cy="514729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/>
              <a:t>We are going to write haikus </a:t>
            </a:r>
            <a:r>
              <a:rPr lang="en-GB" dirty="0">
                <a:solidFill>
                  <a:schemeClr val="bg1"/>
                </a:solidFill>
              </a:rPr>
              <a:t>about our time during lockdown. 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28" name="NEXT 1"/>
          <p:cNvGrpSpPr/>
          <p:nvPr/>
        </p:nvGrpSpPr>
        <p:grpSpPr>
          <a:xfrm>
            <a:off x="4055007" y="2086468"/>
            <a:ext cx="1024456" cy="523904"/>
            <a:chOff x="7158005" y="5633110"/>
            <a:chExt cx="1308546" cy="669187"/>
          </a:xfrm>
        </p:grpSpPr>
        <p:sp>
          <p:nvSpPr>
            <p:cNvPr id="29" name="Rectangle 28"/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35B8B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7" name="Rectangle 86"/>
          <p:cNvSpPr/>
          <p:nvPr/>
        </p:nvSpPr>
        <p:spPr>
          <a:xfrm>
            <a:off x="728553" y="1452238"/>
            <a:ext cx="7677364" cy="83327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Look at each of these lockdown haikus. Can you recognise a common syllable pattern within them both?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412842" y="2319890"/>
            <a:ext cx="6347094" cy="3982408"/>
            <a:chOff x="599007" y="2319890"/>
            <a:chExt cx="6347094" cy="3982408"/>
          </a:xfrm>
        </p:grpSpPr>
        <p:grpSp>
          <p:nvGrpSpPr>
            <p:cNvPr id="3" name="Group 2"/>
            <p:cNvGrpSpPr/>
            <p:nvPr/>
          </p:nvGrpSpPr>
          <p:grpSpPr>
            <a:xfrm>
              <a:off x="599007" y="2319890"/>
              <a:ext cx="6347094" cy="3982408"/>
              <a:chOff x="-438647" y="2446544"/>
              <a:chExt cx="6145233" cy="385575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438647" y="2446544"/>
                <a:ext cx="2996249" cy="3821381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83387" y="2446544"/>
                <a:ext cx="3023199" cy="3855753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599007" y="2381696"/>
              <a:ext cx="309467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400" b="1" dirty="0"/>
                <a:t>Together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/>
                <a:t>Although apart now,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/>
                <a:t>we are in this together;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/>
                <a:t>never forget that.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823595" y="2446544"/>
              <a:ext cx="3122506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000" b="1" spc="-100" dirty="0"/>
                <a:t>Showing Our Thanks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/>
                <a:t>We clap together,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spc="-100" dirty="0"/>
                <a:t>with our neighbours and our friends,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/>
                <a:t>thanking those who help.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088544" y="4142911"/>
              <a:ext cx="2262398" cy="2007609"/>
              <a:chOff x="4088544" y="4142911"/>
              <a:chExt cx="2262398" cy="2007609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38874" y="4142911"/>
                <a:ext cx="1812068" cy="2007609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8544" y="4235191"/>
                <a:ext cx="1766404" cy="1863969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4503" y="4311094"/>
              <a:ext cx="1723677" cy="1671444"/>
            </a:xfrm>
            <a:prstGeom prst="rect">
              <a:avLst/>
            </a:prstGeom>
          </p:spPr>
        </p:pic>
      </p:grpSp>
      <p:sp>
        <p:nvSpPr>
          <p:cNvPr id="53" name="Isosceles Triangle 52"/>
          <p:cNvSpPr/>
          <p:nvPr/>
        </p:nvSpPr>
        <p:spPr>
          <a:xfrm rot="5400000">
            <a:off x="5232097" y="3772741"/>
            <a:ext cx="476124" cy="410452"/>
          </a:xfrm>
          <a:prstGeom prst="triangl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Isosceles Triangle 123"/>
          <p:cNvSpPr/>
          <p:nvPr/>
        </p:nvSpPr>
        <p:spPr>
          <a:xfrm rot="5400000">
            <a:off x="6747304" y="3772741"/>
            <a:ext cx="476124" cy="410452"/>
          </a:xfrm>
          <a:prstGeom prst="triangl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>
            <a:off x="4088544" y="2347322"/>
            <a:ext cx="4317373" cy="855207"/>
          </a:xfrm>
          <a:prstGeom prst="rect">
            <a:avLst/>
          </a:prstGeom>
          <a:solidFill>
            <a:srgbClr val="3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Haikus always have three lines of poetry with: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4173325" y="3497156"/>
            <a:ext cx="1022711" cy="1090655"/>
            <a:chOff x="4774825" y="-993549"/>
            <a:chExt cx="1022711" cy="1090655"/>
          </a:xfrm>
        </p:grpSpPr>
        <p:grpSp>
          <p:nvGrpSpPr>
            <p:cNvPr id="40" name="Group 39"/>
            <p:cNvGrpSpPr/>
            <p:nvPr/>
          </p:nvGrpSpPr>
          <p:grpSpPr>
            <a:xfrm>
              <a:off x="4821988" y="-993549"/>
              <a:ext cx="939097" cy="939097"/>
              <a:chOff x="4821988" y="-993549"/>
              <a:chExt cx="939097" cy="939097"/>
            </a:xfrm>
          </p:grpSpPr>
          <p:sp>
            <p:nvSpPr>
              <p:cNvPr id="111" name="Oval 110"/>
              <p:cNvSpPr/>
              <p:nvPr/>
            </p:nvSpPr>
            <p:spPr>
              <a:xfrm>
                <a:off x="4821988" y="-993549"/>
                <a:ext cx="939097" cy="93909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916314" y="-985666"/>
                <a:ext cx="7504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5400" b="1" dirty="0">
                    <a:solidFill>
                      <a:schemeClr val="bg1">
                        <a:lumMod val="95000"/>
                      </a:schemeClr>
                    </a:solidFill>
                  </a:rPr>
                  <a:t>五</a:t>
                </a:r>
                <a:endParaRPr lang="en-GB" sz="5400" b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4916314" y="-908721"/>
                <a:ext cx="75044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ja-JP" sz="4400" b="1" dirty="0"/>
                  <a:t>5</a:t>
                </a:r>
                <a:endParaRPr lang="en-GB" sz="4400" b="1" dirty="0"/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4774825" y="-191106"/>
              <a:ext cx="1022711" cy="288212"/>
            </a:xfrm>
            <a:prstGeom prst="rect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syllables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699975" y="3489372"/>
            <a:ext cx="1022711" cy="1106222"/>
            <a:chOff x="5970698" y="-1000983"/>
            <a:chExt cx="1022711" cy="1106222"/>
          </a:xfrm>
        </p:grpSpPr>
        <p:grpSp>
          <p:nvGrpSpPr>
            <p:cNvPr id="24" name="Group 23"/>
            <p:cNvGrpSpPr/>
            <p:nvPr/>
          </p:nvGrpSpPr>
          <p:grpSpPr>
            <a:xfrm>
              <a:off x="6012506" y="-1000983"/>
              <a:ext cx="939097" cy="939097"/>
              <a:chOff x="6012506" y="-1000983"/>
              <a:chExt cx="939097" cy="939097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6012506" y="-1000983"/>
                <a:ext cx="939097" cy="93909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6106832" y="-993100"/>
                <a:ext cx="7504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5400" b="1" dirty="0">
                    <a:solidFill>
                      <a:schemeClr val="bg1">
                        <a:lumMod val="95000"/>
                      </a:schemeClr>
                    </a:solidFill>
                  </a:rPr>
                  <a:t>七</a:t>
                </a:r>
                <a:endParaRPr lang="en-GB" sz="5400" b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6106832" y="-916155"/>
                <a:ext cx="75044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ja-JP" sz="4400" b="1" dirty="0"/>
                  <a:t>7</a:t>
                </a:r>
                <a:endParaRPr lang="en-GB" sz="4400" b="1" dirty="0"/>
              </a:p>
            </p:txBody>
          </p:sp>
        </p:grpSp>
        <p:sp>
          <p:nvSpPr>
            <p:cNvPr id="122" name="Rectangle 121"/>
            <p:cNvSpPr/>
            <p:nvPr/>
          </p:nvSpPr>
          <p:spPr>
            <a:xfrm>
              <a:off x="5970698" y="-182973"/>
              <a:ext cx="1022711" cy="288212"/>
            </a:xfrm>
            <a:prstGeom prst="rect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syllables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226625" y="3493384"/>
            <a:ext cx="1022711" cy="1098198"/>
            <a:chOff x="7171928" y="-984888"/>
            <a:chExt cx="1022711" cy="1098198"/>
          </a:xfrm>
        </p:grpSpPr>
        <p:grpSp>
          <p:nvGrpSpPr>
            <p:cNvPr id="31" name="Group 30"/>
            <p:cNvGrpSpPr/>
            <p:nvPr/>
          </p:nvGrpSpPr>
          <p:grpSpPr>
            <a:xfrm>
              <a:off x="7213736" y="-984888"/>
              <a:ext cx="939097" cy="939097"/>
              <a:chOff x="7213736" y="-984888"/>
              <a:chExt cx="939097" cy="939097"/>
            </a:xfrm>
          </p:grpSpPr>
          <p:sp>
            <p:nvSpPr>
              <p:cNvPr id="116" name="Oval 115"/>
              <p:cNvSpPr/>
              <p:nvPr/>
            </p:nvSpPr>
            <p:spPr>
              <a:xfrm>
                <a:off x="7213736" y="-984888"/>
                <a:ext cx="939097" cy="93909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7308062" y="-977005"/>
                <a:ext cx="7504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5400" b="1" dirty="0">
                    <a:solidFill>
                      <a:schemeClr val="bg1">
                        <a:lumMod val="95000"/>
                      </a:schemeClr>
                    </a:solidFill>
                  </a:rPr>
                  <a:t>五</a:t>
                </a:r>
                <a:endParaRPr lang="en-GB" sz="5400" b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7308062" y="-900060"/>
                <a:ext cx="75044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ja-JP" sz="4400" b="1" dirty="0"/>
                  <a:t>5</a:t>
                </a:r>
                <a:endParaRPr lang="en-GB" sz="4400" b="1" dirty="0"/>
              </a:p>
            </p:txBody>
          </p:sp>
        </p:grpSp>
        <p:sp>
          <p:nvSpPr>
            <p:cNvPr id="123" name="Rectangle 122"/>
            <p:cNvSpPr/>
            <p:nvPr/>
          </p:nvSpPr>
          <p:spPr>
            <a:xfrm>
              <a:off x="7171928" y="-174902"/>
              <a:ext cx="1022711" cy="288212"/>
            </a:xfrm>
            <a:prstGeom prst="rect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syllables</a:t>
              </a:r>
            </a:p>
          </p:txBody>
        </p:sp>
      </p:grpSp>
      <p:sp>
        <p:nvSpPr>
          <p:cNvPr id="125" name="Rectangle 124"/>
          <p:cNvSpPr/>
          <p:nvPr/>
        </p:nvSpPr>
        <p:spPr>
          <a:xfrm>
            <a:off x="585006" y="4854872"/>
            <a:ext cx="7881545" cy="833278"/>
          </a:xfrm>
          <a:prstGeom prst="rect">
            <a:avLst/>
          </a:prstGeom>
          <a:solidFill>
            <a:srgbClr val="3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Read each of the haikus again.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This time, clap the syllable pattern as you read.</a:t>
            </a:r>
          </a:p>
        </p:txBody>
      </p:sp>
      <p:grpSp>
        <p:nvGrpSpPr>
          <p:cNvPr id="27" name="NEXT 2"/>
          <p:cNvGrpSpPr/>
          <p:nvPr/>
        </p:nvGrpSpPr>
        <p:grpSpPr>
          <a:xfrm>
            <a:off x="7442095" y="5778393"/>
            <a:ext cx="1024456" cy="523904"/>
            <a:chOff x="7158005" y="5633110"/>
            <a:chExt cx="1308546" cy="669187"/>
          </a:xfrm>
        </p:grpSpPr>
        <p:sp>
          <p:nvSpPr>
            <p:cNvPr id="25" name="Rectangle 24"/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EE73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610479" y="3941347"/>
            <a:ext cx="745376" cy="2360950"/>
            <a:chOff x="3944782" y="3324409"/>
            <a:chExt cx="1139252" cy="3608541"/>
          </a:xfrm>
        </p:grpSpPr>
        <p:sp>
          <p:nvSpPr>
            <p:cNvPr id="104" name="Oval 103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  <p:grpSp>
        <p:nvGrpSpPr>
          <p:cNvPr id="126" name="NEXT SLIDE"/>
          <p:cNvGrpSpPr/>
          <p:nvPr/>
        </p:nvGrpSpPr>
        <p:grpSpPr>
          <a:xfrm>
            <a:off x="7450759" y="5775452"/>
            <a:ext cx="1024456" cy="523904"/>
            <a:chOff x="7158005" y="5633110"/>
            <a:chExt cx="1308546" cy="669187"/>
          </a:xfrm>
        </p:grpSpPr>
        <p:sp>
          <p:nvSpPr>
            <p:cNvPr id="127" name="Rectangle 126">
              <a:hlinkClick r:id="" action="ppaction://hlinkshowjump?jump=nextslide"/>
            </p:cNvPr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EE73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6341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30000" decel="7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accel="3800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24496 -0.1354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7" y="-678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7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500"/>
                            </p:stCondLst>
                            <p:childTnLst>
                              <p:par>
                                <p:cTn id="64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87" grpId="0" animBg="1"/>
      <p:bldP spid="53" grpId="0" animBg="1"/>
      <p:bldP spid="124" grpId="0" animBg="1"/>
      <p:bldP spid="109" grpId="0" animBg="1"/>
      <p:bldP spid="1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454758"/>
            <a:ext cx="9144000" cy="5558414"/>
            <a:chOff x="0" y="1454758"/>
            <a:chExt cx="9144000" cy="5558414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505" b="35851"/>
            <a:stretch/>
          </p:blipFill>
          <p:spPr>
            <a:xfrm>
              <a:off x="246476" y="1473201"/>
              <a:ext cx="8679826" cy="55399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Lockdown Haiku Examples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553" y="1454758"/>
            <a:ext cx="7677364" cy="514729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Read and discuss this lockdown haiku.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9343"/>
          <a:stretch/>
        </p:blipFill>
        <p:spPr>
          <a:xfrm>
            <a:off x="7023801" y="5201651"/>
            <a:ext cx="1486032" cy="1155957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4164957" y="2334825"/>
            <a:ext cx="4240960" cy="587441"/>
          </a:xfrm>
          <a:prstGeom prst="rect">
            <a:avLst/>
          </a:prstGeom>
          <a:solidFill>
            <a:srgbClr val="3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b="1" dirty="0">
                <a:solidFill>
                  <a:schemeClr val="bg1"/>
                </a:solidFill>
              </a:rPr>
              <a:t>Does it have a 5-7-5 syllable pattern?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164460" y="3093843"/>
            <a:ext cx="4240960" cy="587441"/>
          </a:xfrm>
          <a:prstGeom prst="rect">
            <a:avLst/>
          </a:prstGeom>
          <a:solidFill>
            <a:srgbClr val="3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b="1" dirty="0">
                <a:solidFill>
                  <a:schemeClr val="bg1"/>
                </a:solidFill>
              </a:rPr>
              <a:t>What is the poem about?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164460" y="3898129"/>
            <a:ext cx="4240960" cy="587441"/>
          </a:xfrm>
          <a:prstGeom prst="rect">
            <a:avLst/>
          </a:prstGeom>
          <a:solidFill>
            <a:srgbClr val="3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b="1" dirty="0">
                <a:solidFill>
                  <a:schemeClr val="bg1"/>
                </a:solidFill>
              </a:rPr>
              <a:t>How does it make you feel?</a:t>
            </a:r>
          </a:p>
        </p:txBody>
      </p:sp>
      <p:grpSp>
        <p:nvGrpSpPr>
          <p:cNvPr id="64" name="NEXT 1"/>
          <p:cNvGrpSpPr/>
          <p:nvPr/>
        </p:nvGrpSpPr>
        <p:grpSpPr>
          <a:xfrm>
            <a:off x="5772712" y="3003851"/>
            <a:ext cx="1024456" cy="523904"/>
            <a:chOff x="7158005" y="5633110"/>
            <a:chExt cx="1308546" cy="669187"/>
          </a:xfrm>
        </p:grpSpPr>
        <p:sp>
          <p:nvSpPr>
            <p:cNvPr id="65" name="Rectangle 64"/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35B8B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7" name="NEXT 2"/>
          <p:cNvGrpSpPr/>
          <p:nvPr/>
        </p:nvGrpSpPr>
        <p:grpSpPr>
          <a:xfrm>
            <a:off x="5772712" y="3784670"/>
            <a:ext cx="1024456" cy="523904"/>
            <a:chOff x="7158005" y="5633110"/>
            <a:chExt cx="1308546" cy="669187"/>
          </a:xfrm>
        </p:grpSpPr>
        <p:sp>
          <p:nvSpPr>
            <p:cNvPr id="68" name="Rectangle 67"/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35B8B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0" name="NEXT SLIDE"/>
          <p:cNvGrpSpPr/>
          <p:nvPr/>
        </p:nvGrpSpPr>
        <p:grpSpPr>
          <a:xfrm>
            <a:off x="7450759" y="5775452"/>
            <a:ext cx="1024456" cy="523904"/>
            <a:chOff x="7158005" y="5633110"/>
            <a:chExt cx="1308546" cy="669187"/>
          </a:xfrm>
        </p:grpSpPr>
        <p:sp>
          <p:nvSpPr>
            <p:cNvPr id="71" name="Rectangle 70">
              <a:hlinkClick r:id="" action="ppaction://hlinkshowjump?jump=nextslide"/>
            </p:cNvPr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EE73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8552" y="2100979"/>
            <a:ext cx="3094672" cy="3946907"/>
            <a:chOff x="728552" y="2100979"/>
            <a:chExt cx="3094672" cy="3946907"/>
          </a:xfrm>
        </p:grpSpPr>
        <p:grpSp>
          <p:nvGrpSpPr>
            <p:cNvPr id="12" name="Group 11"/>
            <p:cNvGrpSpPr/>
            <p:nvPr/>
          </p:nvGrpSpPr>
          <p:grpSpPr>
            <a:xfrm>
              <a:off x="728552" y="2100979"/>
              <a:ext cx="3094672" cy="3946907"/>
              <a:chOff x="728552" y="2100979"/>
              <a:chExt cx="3094672" cy="3946907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8553" y="2100979"/>
                <a:ext cx="3094671" cy="3946907"/>
              </a:xfrm>
              <a:prstGeom prst="rect">
                <a:avLst/>
              </a:prstGeom>
            </p:spPr>
          </p:pic>
          <p:sp>
            <p:nvSpPr>
              <p:cNvPr id="58" name="TextBox 57"/>
              <p:cNvSpPr txBox="1"/>
              <p:nvPr/>
            </p:nvSpPr>
            <p:spPr>
              <a:xfrm>
                <a:off x="728552" y="2187021"/>
                <a:ext cx="3094671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GB" sz="2400" b="1" dirty="0"/>
                  <a:t>Keeping in Touch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GB" sz="1600" dirty="0"/>
                  <a:t>Communicating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GB" sz="1600" spc="-50" dirty="0"/>
                  <a:t>in high-tech ways with loved ones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GB" sz="1600" dirty="0"/>
                  <a:t>so our world can heal.</a:t>
                </a:r>
                <a:endParaRPr lang="en-GB" sz="1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2724" y="3905442"/>
              <a:ext cx="2020096" cy="2020096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610479" y="3941347"/>
            <a:ext cx="745376" cy="2360950"/>
            <a:chOff x="3944782" y="3324409"/>
            <a:chExt cx="1139252" cy="3608541"/>
          </a:xfrm>
        </p:grpSpPr>
        <p:sp>
          <p:nvSpPr>
            <p:cNvPr id="55" name="Oval 54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590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0000" decel="7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454758"/>
            <a:ext cx="9144000" cy="5558414"/>
            <a:chOff x="0" y="1454758"/>
            <a:chExt cx="9144000" cy="5558414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505" b="35851"/>
            <a:stretch/>
          </p:blipFill>
          <p:spPr>
            <a:xfrm>
              <a:off x="246476" y="1473201"/>
              <a:ext cx="8679826" cy="55399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Lockdown Haiku Examples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553" y="1454758"/>
            <a:ext cx="7677364" cy="514729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Read and discuss this lockdown haiku.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9343"/>
          <a:stretch/>
        </p:blipFill>
        <p:spPr>
          <a:xfrm>
            <a:off x="7023801" y="5201651"/>
            <a:ext cx="1486032" cy="115595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28552" y="2100979"/>
            <a:ext cx="11112776" cy="3956129"/>
            <a:chOff x="728552" y="2100979"/>
            <a:chExt cx="11112776" cy="3956129"/>
          </a:xfrm>
        </p:grpSpPr>
        <p:sp>
          <p:nvSpPr>
            <p:cNvPr id="61" name="Rectangle 60"/>
            <p:cNvSpPr/>
            <p:nvPr/>
          </p:nvSpPr>
          <p:spPr>
            <a:xfrm>
              <a:off x="4164957" y="2334825"/>
              <a:ext cx="4240960" cy="587441"/>
            </a:xfrm>
            <a:prstGeom prst="rect">
              <a:avLst/>
            </a:pr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GB" b="1" dirty="0">
                  <a:solidFill>
                    <a:schemeClr val="bg1"/>
                  </a:solidFill>
                </a:rPr>
                <a:t>Does it have a 5-7-5 syllable pattern?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164460" y="3093843"/>
              <a:ext cx="4240960" cy="587441"/>
            </a:xfrm>
            <a:prstGeom prst="rect">
              <a:avLst/>
            </a:pr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GB" b="1" dirty="0">
                  <a:solidFill>
                    <a:schemeClr val="bg1"/>
                  </a:solidFill>
                </a:rPr>
                <a:t>What is the poem about?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64460" y="3898129"/>
              <a:ext cx="4240960" cy="587441"/>
            </a:xfrm>
            <a:prstGeom prst="rect">
              <a:avLst/>
            </a:pr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GB" b="1" dirty="0">
                  <a:solidFill>
                    <a:schemeClr val="bg1"/>
                  </a:solidFill>
                </a:rPr>
                <a:t>How does it make you feel?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728552" y="2100979"/>
              <a:ext cx="3094672" cy="3946907"/>
              <a:chOff x="728552" y="2100979"/>
              <a:chExt cx="3094672" cy="3946907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728552" y="2100979"/>
                <a:ext cx="3094672" cy="3946907"/>
                <a:chOff x="728552" y="2100979"/>
                <a:chExt cx="3094672" cy="3946907"/>
              </a:xfrm>
            </p:grpSpPr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8553" y="2100979"/>
                  <a:ext cx="3094671" cy="3946907"/>
                </a:xfrm>
                <a:prstGeom prst="rect">
                  <a:avLst/>
                </a:prstGeom>
              </p:spPr>
            </p:pic>
            <p:sp>
              <p:nvSpPr>
                <p:cNvPr id="58" name="TextBox 57"/>
                <p:cNvSpPr txBox="1"/>
                <p:nvPr/>
              </p:nvSpPr>
              <p:spPr>
                <a:xfrm>
                  <a:off x="728552" y="2187021"/>
                  <a:ext cx="3094671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GB" sz="2400" b="1" dirty="0"/>
                    <a:t>Keeping in Touch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GB" sz="1600" dirty="0"/>
                    <a:t>Communicating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GB" sz="1600" spc="-50" dirty="0"/>
                    <a:t>in high-tech ways with loved ones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GB" sz="1600" dirty="0"/>
                    <a:t>so our world can heal.</a:t>
                  </a:r>
                  <a:endParaRPr lang="en-GB" sz="1600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52724" y="3905442"/>
                <a:ext cx="2020096" cy="2020096"/>
              </a:xfrm>
              <a:prstGeom prst="rect">
                <a:avLst/>
              </a:prstGeom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8746656" y="2110201"/>
              <a:ext cx="3094672" cy="3946907"/>
              <a:chOff x="4868315" y="5436280"/>
              <a:chExt cx="3094672" cy="3946907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4868315" y="5436280"/>
                <a:ext cx="3094672" cy="3946907"/>
                <a:chOff x="728552" y="2100979"/>
                <a:chExt cx="3094672" cy="3946907"/>
              </a:xfrm>
            </p:grpSpPr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8553" y="2100979"/>
                  <a:ext cx="3094671" cy="3946907"/>
                </a:xfrm>
                <a:prstGeom prst="rect">
                  <a:avLst/>
                </a:prstGeom>
              </p:spPr>
            </p:pic>
            <p:sp>
              <p:nvSpPr>
                <p:cNvPr id="33" name="TextBox 32"/>
                <p:cNvSpPr txBox="1"/>
                <p:nvPr/>
              </p:nvSpPr>
              <p:spPr>
                <a:xfrm>
                  <a:off x="728552" y="2187021"/>
                  <a:ext cx="3094671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GB" sz="2400" b="1" dirty="0"/>
                    <a:t>Family Time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GB" sz="1600" dirty="0"/>
                    <a:t>Outside the window,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GB" sz="1600" dirty="0"/>
                    <a:t>the world is silent; inside,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GB" sz="1600" dirty="0"/>
                    <a:t>it’s full of laughter.</a:t>
                  </a:r>
                  <a:endParaRPr lang="en-GB" sz="1600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15880" y="7389364"/>
                <a:ext cx="867915" cy="1675987"/>
              </a:xfrm>
              <a:prstGeom prst="rect">
                <a:avLst/>
              </a:pr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610479" y="3941347"/>
            <a:ext cx="745376" cy="2360950"/>
            <a:chOff x="3944782" y="3324409"/>
            <a:chExt cx="1139252" cy="3608541"/>
          </a:xfrm>
        </p:grpSpPr>
        <p:sp>
          <p:nvSpPr>
            <p:cNvPr id="55" name="Oval 54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0" name="NEXT SLIDE"/>
          <p:cNvGrpSpPr/>
          <p:nvPr/>
        </p:nvGrpSpPr>
        <p:grpSpPr>
          <a:xfrm>
            <a:off x="7450759" y="5775452"/>
            <a:ext cx="1024456" cy="523904"/>
            <a:chOff x="7158005" y="5633110"/>
            <a:chExt cx="1308546" cy="669187"/>
          </a:xfrm>
        </p:grpSpPr>
        <p:sp>
          <p:nvSpPr>
            <p:cNvPr id="71" name="Rectangle 70">
              <a:hlinkClick r:id="" action="ppaction://hlinkshowjump?jump=nextslide"/>
            </p:cNvPr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EE73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8708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28000" decel="7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07407E-6 L -0.37587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454758"/>
            <a:ext cx="9144000" cy="5558414"/>
            <a:chOff x="0" y="1454758"/>
            <a:chExt cx="9144000" cy="5558414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505" b="35851"/>
            <a:stretch/>
          </p:blipFill>
          <p:spPr>
            <a:xfrm>
              <a:off x="246476" y="1473201"/>
              <a:ext cx="8679826" cy="55399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Creating a Haiku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553" y="1454758"/>
            <a:ext cx="7677364" cy="83327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Rearrange these words to create a haiku about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learning at home during school closures. 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9343"/>
          <a:stretch/>
        </p:blipFill>
        <p:spPr>
          <a:xfrm>
            <a:off x="7023801" y="5201651"/>
            <a:ext cx="1486032" cy="1155957"/>
          </a:xfrm>
          <a:prstGeom prst="rect">
            <a:avLst/>
          </a:prstGeom>
        </p:spPr>
      </p:pic>
      <p:grpSp>
        <p:nvGrpSpPr>
          <p:cNvPr id="70" name="NEXT SLIDE"/>
          <p:cNvGrpSpPr/>
          <p:nvPr/>
        </p:nvGrpSpPr>
        <p:grpSpPr>
          <a:xfrm>
            <a:off x="7450759" y="5775452"/>
            <a:ext cx="1024456" cy="523904"/>
            <a:chOff x="7158005" y="5633110"/>
            <a:chExt cx="1308546" cy="669187"/>
          </a:xfrm>
        </p:grpSpPr>
        <p:sp>
          <p:nvSpPr>
            <p:cNvPr id="71" name="Rectangle 70">
              <a:hlinkClick r:id="rId5" action="ppaction://hlinksldjump"/>
            </p:cNvPr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EE73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Done!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28553" y="4499849"/>
            <a:ext cx="7677364" cy="1228481"/>
            <a:chOff x="728553" y="4499849"/>
            <a:chExt cx="7677364" cy="1228481"/>
          </a:xfrm>
        </p:grpSpPr>
        <p:sp>
          <p:nvSpPr>
            <p:cNvPr id="2" name="Rectangle 1"/>
            <p:cNvSpPr/>
            <p:nvPr/>
          </p:nvSpPr>
          <p:spPr>
            <a:xfrm>
              <a:off x="728553" y="4499849"/>
              <a:ext cx="7677364" cy="1228481"/>
            </a:xfrm>
            <a:prstGeom prst="rect">
              <a:avLst/>
            </a:pr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024646" y="4560978"/>
              <a:ext cx="4076011" cy="1106222"/>
              <a:chOff x="1989751" y="3474737"/>
              <a:chExt cx="4076011" cy="1106222"/>
            </a:xfrm>
          </p:grpSpPr>
          <p:sp>
            <p:nvSpPr>
              <p:cNvPr id="35" name="Isosceles Triangle 34"/>
              <p:cNvSpPr/>
              <p:nvPr/>
            </p:nvSpPr>
            <p:spPr>
              <a:xfrm rot="5400000">
                <a:off x="3048523" y="3758106"/>
                <a:ext cx="476124" cy="410452"/>
              </a:xfrm>
              <a:prstGeom prst="triangle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>
                <a:off x="4563730" y="3758106"/>
                <a:ext cx="476124" cy="410452"/>
              </a:xfrm>
              <a:prstGeom prst="triangle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1989751" y="3482521"/>
                <a:ext cx="1022711" cy="1090655"/>
                <a:chOff x="4774825" y="-993549"/>
                <a:chExt cx="1022711" cy="1090655"/>
              </a:xfrm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4821988" y="-993549"/>
                  <a:ext cx="939097" cy="939097"/>
                  <a:chOff x="4821988" y="-993549"/>
                  <a:chExt cx="939097" cy="939097"/>
                </a:xfrm>
              </p:grpSpPr>
              <p:sp>
                <p:nvSpPr>
                  <p:cNvPr id="40" name="Oval 39"/>
                  <p:cNvSpPr/>
                  <p:nvPr/>
                </p:nvSpPr>
                <p:spPr>
                  <a:xfrm>
                    <a:off x="4821988" y="-993549"/>
                    <a:ext cx="939097" cy="93909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4916314" y="-985666"/>
                    <a:ext cx="75044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sz="5400" b="1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五</a:t>
                    </a:r>
                    <a:endParaRPr lang="en-GB" sz="5400" b="1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4916314" y="-908721"/>
                    <a:ext cx="750445" cy="76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altLang="ja-JP" sz="4400" b="1" dirty="0"/>
                      <a:t>5</a:t>
                    </a:r>
                    <a:endParaRPr lang="en-GB" sz="4400" b="1" dirty="0"/>
                  </a:p>
                </p:txBody>
              </p:sp>
            </p:grpSp>
            <p:sp>
              <p:nvSpPr>
                <p:cNvPr id="39" name="Rectangle 38"/>
                <p:cNvSpPr/>
                <p:nvPr/>
              </p:nvSpPr>
              <p:spPr>
                <a:xfrm>
                  <a:off x="4774825" y="-191106"/>
                  <a:ext cx="1022711" cy="288212"/>
                </a:xfrm>
                <a:prstGeom prst="rect">
                  <a:avLst/>
                </a:prstGeom>
                <a:solidFill>
                  <a:schemeClr val="tx1">
                    <a:lumMod val="90000"/>
                    <a:lumOff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/>
                    <a:t>syllables</a:t>
                  </a: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3516401" y="3474737"/>
                <a:ext cx="1022711" cy="1106222"/>
                <a:chOff x="5970698" y="-1000983"/>
                <a:chExt cx="1022711" cy="1106222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6012506" y="-1000983"/>
                  <a:ext cx="939097" cy="939097"/>
                  <a:chOff x="6012506" y="-1000983"/>
                  <a:chExt cx="939097" cy="939097"/>
                </a:xfrm>
              </p:grpSpPr>
              <p:sp>
                <p:nvSpPr>
                  <p:cNvPr id="46" name="Oval 45"/>
                  <p:cNvSpPr/>
                  <p:nvPr/>
                </p:nvSpPr>
                <p:spPr>
                  <a:xfrm>
                    <a:off x="6012506" y="-1000983"/>
                    <a:ext cx="939097" cy="93909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6106832" y="-993100"/>
                    <a:ext cx="75044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sz="5400" b="1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七</a:t>
                    </a:r>
                    <a:endParaRPr lang="en-GB" sz="5400" b="1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p:txBody>
              </p:sp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06832" y="-916155"/>
                    <a:ext cx="750445" cy="76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altLang="ja-JP" sz="4400" b="1" dirty="0"/>
                      <a:t>7</a:t>
                    </a:r>
                    <a:endParaRPr lang="en-GB" sz="4400" b="1" dirty="0"/>
                  </a:p>
                </p:txBody>
              </p:sp>
            </p:grpSp>
            <p:sp>
              <p:nvSpPr>
                <p:cNvPr id="45" name="Rectangle 44"/>
                <p:cNvSpPr/>
                <p:nvPr/>
              </p:nvSpPr>
              <p:spPr>
                <a:xfrm>
                  <a:off x="5970698" y="-182973"/>
                  <a:ext cx="1022711" cy="288212"/>
                </a:xfrm>
                <a:prstGeom prst="rect">
                  <a:avLst/>
                </a:prstGeom>
                <a:solidFill>
                  <a:schemeClr val="tx1">
                    <a:lumMod val="90000"/>
                    <a:lumOff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/>
                    <a:t>syllables</a:t>
                  </a:r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5043051" y="3478749"/>
                <a:ext cx="1022711" cy="1098198"/>
                <a:chOff x="7171928" y="-984888"/>
                <a:chExt cx="1022711" cy="1098198"/>
              </a:xfrm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7213736" y="-984888"/>
                  <a:ext cx="939097" cy="939097"/>
                  <a:chOff x="7213736" y="-984888"/>
                  <a:chExt cx="939097" cy="939097"/>
                </a:xfrm>
              </p:grpSpPr>
              <p:sp>
                <p:nvSpPr>
                  <p:cNvPr id="52" name="Oval 51"/>
                  <p:cNvSpPr/>
                  <p:nvPr/>
                </p:nvSpPr>
                <p:spPr>
                  <a:xfrm>
                    <a:off x="7213736" y="-984888"/>
                    <a:ext cx="939097" cy="93909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7308062" y="-977005"/>
                    <a:ext cx="75044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sz="5400" b="1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五</a:t>
                    </a:r>
                    <a:endParaRPr lang="en-GB" sz="5400" b="1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p:txBody>
              </p:sp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7308062" y="-900060"/>
                    <a:ext cx="750445" cy="76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altLang="ja-JP" sz="4400" b="1" dirty="0"/>
                      <a:t>5</a:t>
                    </a:r>
                    <a:endParaRPr lang="en-GB" sz="4400" b="1" dirty="0"/>
                  </a:p>
                </p:txBody>
              </p:sp>
            </p:grpSp>
            <p:sp>
              <p:nvSpPr>
                <p:cNvPr id="51" name="Rectangle 50"/>
                <p:cNvSpPr/>
                <p:nvPr/>
              </p:nvSpPr>
              <p:spPr>
                <a:xfrm>
                  <a:off x="7171928" y="-174902"/>
                  <a:ext cx="1022711" cy="288212"/>
                </a:xfrm>
                <a:prstGeom prst="rect">
                  <a:avLst/>
                </a:prstGeom>
                <a:solidFill>
                  <a:schemeClr val="tx1">
                    <a:lumMod val="90000"/>
                    <a:lumOff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/>
                    <a:t>syllables</a:t>
                  </a:r>
                </a:p>
              </p:txBody>
            </p:sp>
          </p:grpSp>
        </p:grpSp>
        <p:sp>
          <p:nvSpPr>
            <p:cNvPr id="11" name="TextBox 10"/>
            <p:cNvSpPr txBox="1"/>
            <p:nvPr/>
          </p:nvSpPr>
          <p:spPr>
            <a:xfrm>
              <a:off x="2116383" y="4682426"/>
              <a:ext cx="18890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Remember the 5-7-5 syllable pattern.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10479" y="3941347"/>
            <a:ext cx="745376" cy="2360950"/>
            <a:chOff x="3944782" y="3324409"/>
            <a:chExt cx="1139252" cy="3608541"/>
          </a:xfrm>
        </p:grpSpPr>
        <p:sp>
          <p:nvSpPr>
            <p:cNvPr id="55" name="Oval 54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35548" y="3618443"/>
            <a:ext cx="768619" cy="26325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8553" y="2392577"/>
            <a:ext cx="1025296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My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892392" y="2392577"/>
            <a:ext cx="1564942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Teaching</a:t>
            </a:r>
          </a:p>
        </p:txBody>
      </p:sp>
      <p:sp>
        <p:nvSpPr>
          <p:cNvPr id="65" name="Rectangle 64"/>
          <p:cNvSpPr/>
          <p:nvPr/>
        </p:nvSpPr>
        <p:spPr>
          <a:xfrm>
            <a:off x="3595877" y="2392577"/>
            <a:ext cx="109745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closed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831878" y="2392577"/>
            <a:ext cx="109745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new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067879" y="2392577"/>
            <a:ext cx="109745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now</a:t>
            </a:r>
          </a:p>
        </p:txBody>
      </p:sp>
      <p:sp>
        <p:nvSpPr>
          <p:cNvPr id="68" name="Rectangle 67"/>
          <p:cNvSpPr/>
          <p:nvPr/>
        </p:nvSpPr>
        <p:spPr>
          <a:xfrm>
            <a:off x="7303879" y="2392577"/>
            <a:ext cx="109745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School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28553" y="3052023"/>
            <a:ext cx="1025296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dad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836563" y="3052023"/>
            <a:ext cx="568294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is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487571" y="3052023"/>
            <a:ext cx="82206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is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392353" y="3052023"/>
            <a:ext cx="564030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my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039097" y="3052023"/>
            <a:ext cx="1018890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today.</a:t>
            </a:r>
          </a:p>
        </p:txBody>
      </p:sp>
      <p:sp>
        <p:nvSpPr>
          <p:cNvPr id="78" name="Rectangle 77"/>
          <p:cNvSpPr/>
          <p:nvPr/>
        </p:nvSpPr>
        <p:spPr>
          <a:xfrm>
            <a:off x="5140701" y="3052023"/>
            <a:ext cx="677520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900935" y="3052023"/>
            <a:ext cx="1025296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skills.</a:t>
            </a:r>
          </a:p>
        </p:txBody>
      </p:sp>
      <p:sp>
        <p:nvSpPr>
          <p:cNvPr id="81" name="Rectangle 80"/>
          <p:cNvSpPr/>
          <p:nvPr/>
        </p:nvSpPr>
        <p:spPr>
          <a:xfrm>
            <a:off x="7008945" y="3052023"/>
            <a:ext cx="1385186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teacher!</a:t>
            </a:r>
          </a:p>
        </p:txBody>
      </p:sp>
      <p:grpSp>
        <p:nvGrpSpPr>
          <p:cNvPr id="83" name="NEXT SLIDE"/>
          <p:cNvGrpSpPr/>
          <p:nvPr/>
        </p:nvGrpSpPr>
        <p:grpSpPr>
          <a:xfrm>
            <a:off x="6339523" y="5773401"/>
            <a:ext cx="1024456" cy="523904"/>
            <a:chOff x="7158005" y="5633110"/>
            <a:chExt cx="1308546" cy="669187"/>
          </a:xfrm>
        </p:grpSpPr>
        <p:sp>
          <p:nvSpPr>
            <p:cNvPr id="84" name="Rectangle 83">
              <a:hlinkClick r:id="" action="ppaction://hlinkshowjump?jump=nextslide"/>
            </p:cNvPr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35B8B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Hint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6" name="NEXT 1"/>
          <p:cNvGrpSpPr/>
          <p:nvPr/>
        </p:nvGrpSpPr>
        <p:grpSpPr>
          <a:xfrm>
            <a:off x="4055007" y="2391681"/>
            <a:ext cx="1024456" cy="523904"/>
            <a:chOff x="7158005" y="5633110"/>
            <a:chExt cx="1308546" cy="669187"/>
          </a:xfrm>
        </p:grpSpPr>
        <p:sp>
          <p:nvSpPr>
            <p:cNvPr id="87" name="Rectangle 86"/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35B8B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1251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16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3" grpId="0" animBg="1"/>
      <p:bldP spid="74" grpId="0" animBg="1"/>
      <p:bldP spid="75" grpId="0" animBg="1"/>
      <p:bldP spid="76" grpId="0" animBg="1"/>
      <p:bldP spid="78" grpId="0" animBg="1"/>
      <p:bldP spid="79" grpId="0" animBg="1"/>
      <p:bldP spid="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454758"/>
            <a:ext cx="9144000" cy="5558414"/>
            <a:chOff x="0" y="1454758"/>
            <a:chExt cx="9144000" cy="5558414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505" b="35851"/>
            <a:stretch/>
          </p:blipFill>
          <p:spPr>
            <a:xfrm>
              <a:off x="246476" y="1473201"/>
              <a:ext cx="8679826" cy="55399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Creating a Haiku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553" y="1454758"/>
            <a:ext cx="7677364" cy="83327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Rearrange these words to create a haiku about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learning at home during school closures. 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9343"/>
          <a:stretch/>
        </p:blipFill>
        <p:spPr>
          <a:xfrm>
            <a:off x="7023801" y="5201651"/>
            <a:ext cx="1486032" cy="1155957"/>
          </a:xfrm>
          <a:prstGeom prst="rect">
            <a:avLst/>
          </a:prstGeom>
        </p:spPr>
      </p:pic>
      <p:grpSp>
        <p:nvGrpSpPr>
          <p:cNvPr id="70" name="NEXT SLIDE"/>
          <p:cNvGrpSpPr/>
          <p:nvPr/>
        </p:nvGrpSpPr>
        <p:grpSpPr>
          <a:xfrm>
            <a:off x="7450759" y="5775452"/>
            <a:ext cx="1024456" cy="523904"/>
            <a:chOff x="7158005" y="5633110"/>
            <a:chExt cx="1308546" cy="669187"/>
          </a:xfrm>
        </p:grpSpPr>
        <p:sp>
          <p:nvSpPr>
            <p:cNvPr id="71" name="Rectangle 70">
              <a:hlinkClick r:id="" action="ppaction://hlinkshowjump?jump=nextslide"/>
            </p:cNvPr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EE73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Done!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28553" y="4499849"/>
            <a:ext cx="7677364" cy="1526450"/>
            <a:chOff x="728553" y="4499849"/>
            <a:chExt cx="7677364" cy="1526450"/>
          </a:xfrm>
        </p:grpSpPr>
        <p:sp>
          <p:nvSpPr>
            <p:cNvPr id="2" name="Rectangle 1"/>
            <p:cNvSpPr/>
            <p:nvPr/>
          </p:nvSpPr>
          <p:spPr>
            <a:xfrm>
              <a:off x="728553" y="4499849"/>
              <a:ext cx="7677364" cy="1228481"/>
            </a:xfrm>
            <a:prstGeom prst="rect">
              <a:avLst/>
            </a:pr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024646" y="4560978"/>
              <a:ext cx="4076011" cy="1106222"/>
              <a:chOff x="1989751" y="3474737"/>
              <a:chExt cx="4076011" cy="1106222"/>
            </a:xfrm>
          </p:grpSpPr>
          <p:sp>
            <p:nvSpPr>
              <p:cNvPr id="35" name="Isosceles Triangle 34"/>
              <p:cNvSpPr/>
              <p:nvPr/>
            </p:nvSpPr>
            <p:spPr>
              <a:xfrm rot="5400000">
                <a:off x="3048523" y="3758106"/>
                <a:ext cx="476124" cy="410452"/>
              </a:xfrm>
              <a:prstGeom prst="triangle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>
                <a:off x="4563730" y="3758106"/>
                <a:ext cx="476124" cy="410452"/>
              </a:xfrm>
              <a:prstGeom prst="triangle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1989751" y="3482521"/>
                <a:ext cx="1022711" cy="1090655"/>
                <a:chOff x="4774825" y="-993549"/>
                <a:chExt cx="1022711" cy="1090655"/>
              </a:xfrm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4821988" y="-993549"/>
                  <a:ext cx="939097" cy="939097"/>
                  <a:chOff x="4821988" y="-993549"/>
                  <a:chExt cx="939097" cy="939097"/>
                </a:xfrm>
              </p:grpSpPr>
              <p:sp>
                <p:nvSpPr>
                  <p:cNvPr id="40" name="Oval 39"/>
                  <p:cNvSpPr/>
                  <p:nvPr/>
                </p:nvSpPr>
                <p:spPr>
                  <a:xfrm>
                    <a:off x="4821988" y="-993549"/>
                    <a:ext cx="939097" cy="93909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4916314" y="-985666"/>
                    <a:ext cx="75044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sz="5400" b="1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五</a:t>
                    </a:r>
                    <a:endParaRPr lang="en-GB" sz="5400" b="1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4916314" y="-908721"/>
                    <a:ext cx="750445" cy="76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altLang="ja-JP" sz="4400" b="1" dirty="0"/>
                      <a:t>5</a:t>
                    </a:r>
                    <a:endParaRPr lang="en-GB" sz="4400" b="1" dirty="0"/>
                  </a:p>
                </p:txBody>
              </p:sp>
            </p:grpSp>
            <p:sp>
              <p:nvSpPr>
                <p:cNvPr id="39" name="Rectangle 38"/>
                <p:cNvSpPr/>
                <p:nvPr/>
              </p:nvSpPr>
              <p:spPr>
                <a:xfrm>
                  <a:off x="4774825" y="-191106"/>
                  <a:ext cx="1022711" cy="288212"/>
                </a:xfrm>
                <a:prstGeom prst="rect">
                  <a:avLst/>
                </a:prstGeom>
                <a:solidFill>
                  <a:schemeClr val="tx1">
                    <a:lumMod val="90000"/>
                    <a:lumOff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/>
                    <a:t>syllables</a:t>
                  </a: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3516401" y="3474737"/>
                <a:ext cx="1022711" cy="1106222"/>
                <a:chOff x="5970698" y="-1000983"/>
                <a:chExt cx="1022711" cy="1106222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6012506" y="-1000983"/>
                  <a:ext cx="939097" cy="939097"/>
                  <a:chOff x="6012506" y="-1000983"/>
                  <a:chExt cx="939097" cy="939097"/>
                </a:xfrm>
              </p:grpSpPr>
              <p:sp>
                <p:nvSpPr>
                  <p:cNvPr id="46" name="Oval 45"/>
                  <p:cNvSpPr/>
                  <p:nvPr/>
                </p:nvSpPr>
                <p:spPr>
                  <a:xfrm>
                    <a:off x="6012506" y="-1000983"/>
                    <a:ext cx="939097" cy="93909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6106832" y="-993100"/>
                    <a:ext cx="75044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sz="5400" b="1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七</a:t>
                    </a:r>
                    <a:endParaRPr lang="en-GB" sz="5400" b="1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p:txBody>
              </p:sp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06832" y="-916155"/>
                    <a:ext cx="750445" cy="76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altLang="ja-JP" sz="4400" b="1" dirty="0"/>
                      <a:t>7</a:t>
                    </a:r>
                    <a:endParaRPr lang="en-GB" sz="4400" b="1" dirty="0"/>
                  </a:p>
                </p:txBody>
              </p:sp>
            </p:grpSp>
            <p:sp>
              <p:nvSpPr>
                <p:cNvPr id="45" name="Rectangle 44"/>
                <p:cNvSpPr/>
                <p:nvPr/>
              </p:nvSpPr>
              <p:spPr>
                <a:xfrm>
                  <a:off x="5970698" y="-182973"/>
                  <a:ext cx="1022711" cy="288212"/>
                </a:xfrm>
                <a:prstGeom prst="rect">
                  <a:avLst/>
                </a:prstGeom>
                <a:solidFill>
                  <a:schemeClr val="tx1">
                    <a:lumMod val="90000"/>
                    <a:lumOff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/>
                    <a:t>syllables</a:t>
                  </a:r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5043051" y="3478749"/>
                <a:ext cx="1022711" cy="1098198"/>
                <a:chOff x="7171928" y="-984888"/>
                <a:chExt cx="1022711" cy="1098198"/>
              </a:xfrm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7213736" y="-984888"/>
                  <a:ext cx="939097" cy="939097"/>
                  <a:chOff x="7213736" y="-984888"/>
                  <a:chExt cx="939097" cy="939097"/>
                </a:xfrm>
              </p:grpSpPr>
              <p:sp>
                <p:nvSpPr>
                  <p:cNvPr id="52" name="Oval 51"/>
                  <p:cNvSpPr/>
                  <p:nvPr/>
                </p:nvSpPr>
                <p:spPr>
                  <a:xfrm>
                    <a:off x="7213736" y="-984888"/>
                    <a:ext cx="939097" cy="93909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7308062" y="-977005"/>
                    <a:ext cx="75044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sz="5400" b="1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五</a:t>
                    </a:r>
                    <a:endParaRPr lang="en-GB" sz="5400" b="1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p:txBody>
              </p:sp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7308062" y="-900060"/>
                    <a:ext cx="750445" cy="76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altLang="ja-JP" sz="4400" b="1" dirty="0"/>
                      <a:t>5</a:t>
                    </a:r>
                    <a:endParaRPr lang="en-GB" sz="4400" b="1" dirty="0"/>
                  </a:p>
                </p:txBody>
              </p:sp>
            </p:grpSp>
            <p:sp>
              <p:nvSpPr>
                <p:cNvPr id="51" name="Rectangle 50"/>
                <p:cNvSpPr/>
                <p:nvPr/>
              </p:nvSpPr>
              <p:spPr>
                <a:xfrm>
                  <a:off x="7171928" y="-174902"/>
                  <a:ext cx="1022711" cy="288212"/>
                </a:xfrm>
                <a:prstGeom prst="rect">
                  <a:avLst/>
                </a:prstGeom>
                <a:solidFill>
                  <a:schemeClr val="tx1">
                    <a:lumMod val="90000"/>
                    <a:lumOff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/>
                    <a:t>syllables</a:t>
                  </a:r>
                </a:p>
              </p:txBody>
            </p:sp>
          </p:grpSp>
        </p:grpSp>
        <p:sp>
          <p:nvSpPr>
            <p:cNvPr id="11" name="TextBox 10"/>
            <p:cNvSpPr txBox="1"/>
            <p:nvPr/>
          </p:nvSpPr>
          <p:spPr>
            <a:xfrm>
              <a:off x="1875990" y="4548971"/>
              <a:ext cx="226656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Here’s an idea to help you. Remember the 5-7-5 syllable pattern.</a:t>
              </a:r>
            </a:p>
            <a:p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10479" y="3941347"/>
            <a:ext cx="745376" cy="2360950"/>
            <a:chOff x="3944782" y="3324409"/>
            <a:chExt cx="1139252" cy="3608541"/>
          </a:xfrm>
        </p:grpSpPr>
        <p:sp>
          <p:nvSpPr>
            <p:cNvPr id="55" name="Oval 54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457198" y="3618443"/>
            <a:ext cx="8220075" cy="879975"/>
          </a:xfrm>
          <a:prstGeom prst="rect">
            <a:avLst/>
          </a:prstGeom>
          <a:solidFill>
            <a:schemeClr val="tx1">
              <a:lumMod val="90000"/>
              <a:lumOff val="1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35548" y="3618443"/>
            <a:ext cx="768619" cy="26325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8553" y="2392577"/>
            <a:ext cx="1025296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My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892392" y="2392577"/>
            <a:ext cx="1564942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Teaching</a:t>
            </a:r>
          </a:p>
        </p:txBody>
      </p:sp>
      <p:sp>
        <p:nvSpPr>
          <p:cNvPr id="65" name="Rectangle 64"/>
          <p:cNvSpPr/>
          <p:nvPr/>
        </p:nvSpPr>
        <p:spPr>
          <a:xfrm>
            <a:off x="3595877" y="2392577"/>
            <a:ext cx="109745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closed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831878" y="2392577"/>
            <a:ext cx="109745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new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067879" y="2392577"/>
            <a:ext cx="109745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now</a:t>
            </a:r>
          </a:p>
        </p:txBody>
      </p:sp>
      <p:sp>
        <p:nvSpPr>
          <p:cNvPr id="68" name="Rectangle 67"/>
          <p:cNvSpPr/>
          <p:nvPr/>
        </p:nvSpPr>
        <p:spPr>
          <a:xfrm>
            <a:off x="7303879" y="2392577"/>
            <a:ext cx="109745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School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28553" y="3052023"/>
            <a:ext cx="1025296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dad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836563" y="3052023"/>
            <a:ext cx="568294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is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487571" y="3052023"/>
            <a:ext cx="82206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is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392353" y="3052023"/>
            <a:ext cx="564030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my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039097" y="3052023"/>
            <a:ext cx="1018890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today.</a:t>
            </a:r>
          </a:p>
        </p:txBody>
      </p:sp>
      <p:sp>
        <p:nvSpPr>
          <p:cNvPr id="78" name="Rectangle 77"/>
          <p:cNvSpPr/>
          <p:nvPr/>
        </p:nvSpPr>
        <p:spPr>
          <a:xfrm>
            <a:off x="5140701" y="3052023"/>
            <a:ext cx="677520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900935" y="3052023"/>
            <a:ext cx="1025296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skills.</a:t>
            </a:r>
          </a:p>
        </p:txBody>
      </p:sp>
      <p:sp>
        <p:nvSpPr>
          <p:cNvPr id="81" name="Rectangle 80"/>
          <p:cNvSpPr/>
          <p:nvPr/>
        </p:nvSpPr>
        <p:spPr>
          <a:xfrm>
            <a:off x="7008945" y="3052023"/>
            <a:ext cx="1385186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teacher!</a:t>
            </a:r>
          </a:p>
        </p:txBody>
      </p:sp>
      <p:grpSp>
        <p:nvGrpSpPr>
          <p:cNvPr id="83" name="NEXT SLIDE"/>
          <p:cNvGrpSpPr/>
          <p:nvPr/>
        </p:nvGrpSpPr>
        <p:grpSpPr>
          <a:xfrm>
            <a:off x="6339523" y="5773401"/>
            <a:ext cx="1024456" cy="523904"/>
            <a:chOff x="7158005" y="5633110"/>
            <a:chExt cx="1308546" cy="669187"/>
          </a:xfrm>
        </p:grpSpPr>
        <p:sp>
          <p:nvSpPr>
            <p:cNvPr id="84" name="Rectangle 83"/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>
                      <a:lumMod val="50000"/>
                    </a:schemeClr>
                  </a:solidFill>
                </a:rPr>
                <a:t>Hint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2189762" y="3774110"/>
            <a:ext cx="792755" cy="515125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My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38917" y="3774110"/>
            <a:ext cx="1097458" cy="515125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now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136787" y="3774110"/>
            <a:ext cx="1025296" cy="515125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dad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316353" y="3774110"/>
            <a:ext cx="568294" cy="515125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is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290645" y="3774110"/>
            <a:ext cx="564030" cy="515125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my</a:t>
            </a:r>
          </a:p>
        </p:txBody>
      </p:sp>
      <p:sp>
        <p:nvSpPr>
          <p:cNvPr id="80" name="Rectangle 79"/>
          <p:cNvSpPr/>
          <p:nvPr/>
        </p:nvSpPr>
        <p:spPr>
          <a:xfrm>
            <a:off x="7008945" y="3774110"/>
            <a:ext cx="1385186" cy="515125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teacher!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88406" y="2657742"/>
            <a:ext cx="709301" cy="0"/>
          </a:xfrm>
          <a:prstGeom prst="line">
            <a:avLst/>
          </a:prstGeom>
          <a:ln w="38100">
            <a:solidFill>
              <a:srgbClr val="DE1E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888406" y="3314344"/>
            <a:ext cx="709301" cy="0"/>
          </a:xfrm>
          <a:prstGeom prst="line">
            <a:avLst/>
          </a:prstGeom>
          <a:ln w="38100">
            <a:solidFill>
              <a:srgbClr val="DE1E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1910174" y="3314344"/>
            <a:ext cx="397191" cy="0"/>
          </a:xfrm>
          <a:prstGeom prst="line">
            <a:avLst/>
          </a:prstGeom>
          <a:ln w="38100">
            <a:solidFill>
              <a:srgbClr val="DE1E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339523" y="2657742"/>
            <a:ext cx="586708" cy="0"/>
          </a:xfrm>
          <a:prstGeom prst="line">
            <a:avLst/>
          </a:prstGeom>
          <a:ln w="38100">
            <a:solidFill>
              <a:srgbClr val="DE1E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19754" y="3312920"/>
            <a:ext cx="1135483" cy="1424"/>
          </a:xfrm>
          <a:prstGeom prst="line">
            <a:avLst/>
          </a:prstGeom>
          <a:ln w="38100">
            <a:solidFill>
              <a:srgbClr val="DE1E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466103" y="3328197"/>
            <a:ext cx="380934" cy="0"/>
          </a:xfrm>
          <a:prstGeom prst="line">
            <a:avLst/>
          </a:prstGeom>
          <a:ln w="38100">
            <a:solidFill>
              <a:srgbClr val="DE1E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57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454758"/>
            <a:ext cx="9144000" cy="5558414"/>
            <a:chOff x="0" y="1454758"/>
            <a:chExt cx="9144000" cy="5558414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505" b="35851"/>
            <a:stretch/>
          </p:blipFill>
          <p:spPr>
            <a:xfrm>
              <a:off x="246476" y="1473201"/>
              <a:ext cx="8679826" cy="55399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Creating a Haiku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553" y="1461955"/>
            <a:ext cx="7677364" cy="1098607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07916"/>
              </a:lnSpc>
            </a:pPr>
            <a:r>
              <a:rPr lang="en-GB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Did you manage to rearrange the words so that it had the correct numbers of syllables to fit the 5-7-5 syllable pattern to make a haiku? You could have done it like this…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9343"/>
          <a:stretch/>
        </p:blipFill>
        <p:spPr>
          <a:xfrm>
            <a:off x="7023801" y="5201651"/>
            <a:ext cx="1486032" cy="1155957"/>
          </a:xfrm>
          <a:prstGeom prst="rect">
            <a:avLst/>
          </a:prstGeom>
        </p:spPr>
      </p:pic>
      <p:grpSp>
        <p:nvGrpSpPr>
          <p:cNvPr id="70" name="NEXT SLIDE"/>
          <p:cNvGrpSpPr/>
          <p:nvPr/>
        </p:nvGrpSpPr>
        <p:grpSpPr>
          <a:xfrm>
            <a:off x="7450759" y="5775452"/>
            <a:ext cx="1024456" cy="523904"/>
            <a:chOff x="7158005" y="5633110"/>
            <a:chExt cx="1308546" cy="669187"/>
          </a:xfrm>
        </p:grpSpPr>
        <p:sp>
          <p:nvSpPr>
            <p:cNvPr id="71" name="Rectangle 70">
              <a:hlinkClick r:id="" action="ppaction://hlinkshowjump?jump=nextslide"/>
            </p:cNvPr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EE73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10479" y="3941347"/>
            <a:ext cx="745376" cy="2360950"/>
            <a:chOff x="3944782" y="3324409"/>
            <a:chExt cx="1139252" cy="3608541"/>
          </a:xfrm>
        </p:grpSpPr>
        <p:sp>
          <p:nvSpPr>
            <p:cNvPr id="55" name="Oval 54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474822" y="2701006"/>
            <a:ext cx="4223134" cy="515125"/>
            <a:chOff x="1826452" y="2408962"/>
            <a:chExt cx="4223134" cy="515125"/>
          </a:xfrm>
        </p:grpSpPr>
        <p:sp>
          <p:nvSpPr>
            <p:cNvPr id="65" name="Rectangle 64"/>
            <p:cNvSpPr/>
            <p:nvPr/>
          </p:nvSpPr>
          <p:spPr>
            <a:xfrm>
              <a:off x="2986330" y="2408962"/>
              <a:ext cx="855333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is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826452" y="2408962"/>
              <a:ext cx="1097458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School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904083" y="2408962"/>
              <a:ext cx="1064193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closed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030696" y="2408962"/>
              <a:ext cx="1018890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today.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81051" y="4020943"/>
            <a:ext cx="5011128" cy="515125"/>
            <a:chOff x="1215647" y="3685357"/>
            <a:chExt cx="5011128" cy="515125"/>
          </a:xfrm>
        </p:grpSpPr>
        <p:sp>
          <p:nvSpPr>
            <p:cNvPr id="64" name="Rectangle 63"/>
            <p:cNvSpPr/>
            <p:nvPr/>
          </p:nvSpPr>
          <p:spPr>
            <a:xfrm>
              <a:off x="1215647" y="3685357"/>
              <a:ext cx="1564942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Teaching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958235" y="3685357"/>
              <a:ext cx="1097458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new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926376" y="3685357"/>
              <a:ext cx="886072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me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201479" y="3685357"/>
              <a:ext cx="1025296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skills.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17856" y="3346914"/>
            <a:ext cx="6676567" cy="515125"/>
            <a:chOff x="656626" y="3011328"/>
            <a:chExt cx="6676567" cy="515125"/>
          </a:xfrm>
        </p:grpSpPr>
        <p:sp>
          <p:nvSpPr>
            <p:cNvPr id="16" name="Rectangle 15"/>
            <p:cNvSpPr/>
            <p:nvPr/>
          </p:nvSpPr>
          <p:spPr>
            <a:xfrm>
              <a:off x="656626" y="3011328"/>
              <a:ext cx="1025296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My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28803" y="3011328"/>
              <a:ext cx="1097458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now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81761" y="3011328"/>
              <a:ext cx="1025296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dad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906896" y="3011328"/>
              <a:ext cx="822068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is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026100" y="3011328"/>
              <a:ext cx="822068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my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5948007" y="3011328"/>
              <a:ext cx="1385186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teacher!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35548" y="3618443"/>
            <a:ext cx="768619" cy="263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6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251</TotalTime>
  <Words>599</Words>
  <Application>Microsoft Office PowerPoint</Application>
  <PresentationFormat>On-screen Show (4:3)</PresentationFormat>
  <Paragraphs>185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Twinkl</vt:lpstr>
      <vt:lpstr>Arial</vt:lpstr>
      <vt:lpstr>Office Theme</vt:lpstr>
      <vt:lpstr>PowerPoint Presentation</vt:lpstr>
      <vt:lpstr>What is a Haiku?</vt:lpstr>
      <vt:lpstr>What is a Haiku?</vt:lpstr>
      <vt:lpstr>What is a Haiku?</vt:lpstr>
      <vt:lpstr>Lockdown Haiku Examples</vt:lpstr>
      <vt:lpstr>Lockdown Haiku Examples</vt:lpstr>
      <vt:lpstr>Creating a Haiku</vt:lpstr>
      <vt:lpstr>Creating a Haiku</vt:lpstr>
      <vt:lpstr>Creating a Haiku</vt:lpstr>
      <vt:lpstr>Planning a Haiku</vt:lpstr>
      <vt:lpstr>Writing a Haiku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Ruby Cunningham</dc:creator>
  <cp:lastModifiedBy>Ruby Cunningham</cp:lastModifiedBy>
  <cp:revision>27</cp:revision>
  <dcterms:created xsi:type="dcterms:W3CDTF">2020-05-14T15:25:59Z</dcterms:created>
  <dcterms:modified xsi:type="dcterms:W3CDTF">2020-05-15T11:28:19Z</dcterms:modified>
</cp:coreProperties>
</file>