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3"/>
  </p:notesMasterIdLst>
  <p:handoutMasterIdLst>
    <p:handoutMasterId r:id="rId14"/>
  </p:handoutMasterIdLst>
  <p:sldIdLst>
    <p:sldId id="275" r:id="rId2"/>
    <p:sldId id="276" r:id="rId3"/>
    <p:sldId id="278" r:id="rId4"/>
    <p:sldId id="279" r:id="rId5"/>
    <p:sldId id="289" r:id="rId6"/>
    <p:sldId id="282" r:id="rId7"/>
    <p:sldId id="284" r:id="rId8"/>
    <p:sldId id="290" r:id="rId9"/>
    <p:sldId id="288" r:id="rId10"/>
    <p:sldId id="277" r:id="rId11"/>
    <p:sldId id="286" r:id="rId12"/>
  </p:sldIdLst>
  <p:sldSz cx="9144000" cy="6858000" type="screen4x3"/>
  <p:notesSz cx="6858000" cy="9144000"/>
  <p:embeddedFontLst>
    <p:embeddedFont>
      <p:font typeface="Roboto" panose="02000000000000000000" pitchFamily="2" charset="0"/>
      <p:regular r:id="rId15"/>
      <p:bold r:id="rId16"/>
      <p:italic r:id="rId17"/>
      <p:boldItalic r:id="rId18"/>
    </p:embeddedFont>
    <p:embeddedFont>
      <p:font typeface="Tuffy" panose="020B0603060100000000" pitchFamily="34" charset="0"/>
      <p:regular r:id="rId19"/>
      <p:bold r:id="rId20"/>
      <p:italic r:id="rId21"/>
      <p:boldItalic r:id="rId22"/>
    </p:embeddedFont>
    <p:embeddedFont>
      <p:font typeface="Twinkl" pitchFamily="2" charset="0"/>
      <p:regular r:id="rId23"/>
      <p:bold r:id="rId24"/>
    </p:embeddedFont>
    <p:embeddedFont>
      <p:font typeface="Calibri" panose="020F0502020204030204" pitchFamily="34" charset="0"/>
      <p:regular r:id="rId25"/>
      <p:bold r:id="rId26"/>
      <p:italic r:id="rId27"/>
      <p:boldItalic r:id="rId28"/>
    </p:embeddedFont>
    <p:embeddedFont>
      <p:font typeface="Tahoma" panose="020B0604030504040204" pitchFamily="34" charset="0"/>
      <p:regular r:id="rId29"/>
      <p:bold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2880" userDrawn="1">
          <p15:clr>
            <a:srgbClr val="A4A3A4"/>
          </p15:clr>
        </p15:guide>
        <p15:guide id="4" pos="363" userDrawn="1">
          <p15:clr>
            <a:srgbClr val="A4A3A4"/>
          </p15:clr>
        </p15:guide>
        <p15:guide id="5" orient="horz" pos="3952"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504"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89429"/>
    <a:srgbClr val="F28315"/>
    <a:srgbClr val="0079C3"/>
    <a:srgbClr val="FBBF97"/>
    <a:srgbClr val="11743A"/>
    <a:srgbClr val="009640"/>
    <a:srgbClr val="87BD31"/>
    <a:srgbClr val="FFE76D"/>
    <a:srgbClr val="072F54"/>
    <a:srgbClr val="00346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74" autoAdjust="0"/>
    <p:restoredTop sz="94660"/>
  </p:normalViewPr>
  <p:slideViewPr>
    <p:cSldViewPr snapToGrid="0" showGuides="1">
      <p:cViewPr varScale="1">
        <p:scale>
          <a:sx n="68" d="100"/>
          <a:sy n="68" d="100"/>
        </p:scale>
        <p:origin x="816" y="72"/>
      </p:cViewPr>
      <p:guideLst>
        <p:guide orient="horz" pos="2183"/>
        <p:guide pos="2880"/>
        <p:guide pos="363"/>
        <p:guide orient="horz" pos="3952"/>
        <p:guide pos="5420"/>
        <p:guide orient="horz" pos="346"/>
        <p:guide pos="476"/>
        <p:guide orient="horz" pos="504"/>
        <p:guide orient="horz" pos="3838"/>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notesMaster" Target="notesMasters/notesMaster1.xml"/><Relationship Id="rId18" Type="http://schemas.openxmlformats.org/officeDocument/2006/relationships/font" Target="fonts/font4.fntdata"/><Relationship Id="rId26" Type="http://schemas.openxmlformats.org/officeDocument/2006/relationships/font" Target="fonts/font12.fntdata"/><Relationship Id="rId3" Type="http://schemas.openxmlformats.org/officeDocument/2006/relationships/slide" Target="slides/slide2.xml"/><Relationship Id="rId21" Type="http://schemas.openxmlformats.org/officeDocument/2006/relationships/font" Target="fonts/font7.fntdata"/><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font" Target="fonts/font11.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29"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0.fntdata"/><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font" Target="fonts/font14.fntdata"/><Relationship Id="rId10" Type="http://schemas.openxmlformats.org/officeDocument/2006/relationships/slide" Target="slides/slide9.xml"/><Relationship Id="rId19" Type="http://schemas.openxmlformats.org/officeDocument/2006/relationships/font" Target="fonts/font5.fntdata"/><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handoutMaster" Target="handoutMasters/handoutMaster1.xml"/><Relationship Id="rId22" Type="http://schemas.openxmlformats.org/officeDocument/2006/relationships/font" Target="fonts/font8.fntdata"/><Relationship Id="rId27" Type="http://schemas.openxmlformats.org/officeDocument/2006/relationships/font" Target="fonts/font13.fntdata"/><Relationship Id="rId30" Type="http://schemas.openxmlformats.org/officeDocument/2006/relationships/font" Target="fonts/font16.fntdata"/><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09/04/2020</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09/04/2020</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hyperlink" Target="https://www.twinkl.co.uk/" TargetMode="Externa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hyperlink" Target="https://www.twinkl.co.uk/"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
        <p:nvSpPr>
          <p:cNvPr id="4" name="Rectangle 3">
            <a:hlinkClick r:id="rId4"/>
          </p:cNvPr>
          <p:cNvSpPr/>
          <p:nvPr userDrawn="1"/>
        </p:nvSpPr>
        <p:spPr>
          <a:xfrm>
            <a:off x="470333" y="5834189"/>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
        <p:nvSpPr>
          <p:cNvPr id="4" name="Rectangle 3">
            <a:hlinkClick r:id="rId4"/>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hyperlink" Target="https://www.twinkl.co.uk/resources/white-rose-maths-resources/year-4-white-rose-maths-resources-key-stage-1-year-1-year-2/summer-block-1-decimals-year-4-white-rose-maths-hub-supporting-resources-key-stage-1"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www.twinkl.co.uk/resources/planit-maths-primary-teaching-resources-year-4/planit-maths-primary-teaching-resources-year-4-number-fractions/planit-maths-primary-teaching-resources-year-4-number---fractions-compare-numbers-with-the-same-number-of-decimal-places-up-to-two-decimal-places" TargetMode="External"/><Relationship Id="rId1" Type="http://schemas.openxmlformats.org/officeDocument/2006/relationships/slideLayout" Target="../slideLayouts/slideLayout4.xml"/><Relationship Id="rId5" Type="http://schemas.openxmlformats.org/officeDocument/2006/relationships/image" Target="../media/image26.jpeg"/><Relationship Id="rId4" Type="http://schemas.openxmlformats.org/officeDocument/2006/relationships/image" Target="../media/image25.jpeg"/></Relationships>
</file>

<file path=ppt/slides/_rels/slide11.xml.rels><?xml version="1.0" encoding="UTF-8" standalone="yes"?>
<Relationships xmlns="http://schemas.openxmlformats.org/package/2006/relationships"><Relationship Id="rId2" Type="http://schemas.openxmlformats.org/officeDocument/2006/relationships/hyperlink" Target="https://www.twinkl.co.uk/resources/white-rose-maths-resources/year-4-white-rose-maths-resources-key-stage-1-year-1-year-2/summer-block-1-decimals-year-4-white-rose-maths-hub-supporting-resources-key-stage-1" TargetMode="Externa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image" Target="../media/image17.png"/><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2"/>
          </p:cNvPr>
          <p:cNvSpPr/>
          <p:nvPr/>
        </p:nvSpPr>
        <p:spPr>
          <a:xfrm>
            <a:off x="402956" y="5780868"/>
            <a:ext cx="1069383" cy="666427"/>
          </a:xfrm>
          <a:prstGeom prst="rect">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96228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p:cNvSpPr/>
          <p:nvPr/>
        </p:nvSpPr>
        <p:spPr bwMode="auto">
          <a:xfrm>
            <a:off x="457198" y="438151"/>
            <a:ext cx="8220075" cy="5957887"/>
          </a:xfrm>
          <a:prstGeom prst="roundRect">
            <a:avLst>
              <a:gd name="adj" fmla="val 2649"/>
            </a:avLst>
          </a:prstGeom>
          <a:solidFill>
            <a:srgbClr val="002060">
              <a:alpha val="90000"/>
            </a:srgb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600" b="1" dirty="0">
                <a:latin typeface="Twinkl" pitchFamily="50" charset="0"/>
              </a:rPr>
              <a:t> </a:t>
            </a:r>
          </a:p>
        </p:txBody>
      </p:sp>
      <p:sp>
        <p:nvSpPr>
          <p:cNvPr id="16" name="Rectangle 15"/>
          <p:cNvSpPr/>
          <p:nvPr/>
        </p:nvSpPr>
        <p:spPr>
          <a:xfrm>
            <a:off x="755650" y="2696325"/>
            <a:ext cx="7632700" cy="400110"/>
          </a:xfrm>
          <a:prstGeom prst="rect">
            <a:avLst/>
          </a:prstGeom>
        </p:spPr>
        <p:txBody>
          <a:bodyPr wrap="square">
            <a:spAutoFit/>
          </a:bodyPr>
          <a:lstStyle/>
          <a:p>
            <a:pPr algn="ctr"/>
            <a:r>
              <a:rPr lang="en-GB" sz="2000" dirty="0">
                <a:solidFill>
                  <a:schemeClr val="bg1"/>
                </a:solidFill>
                <a:latin typeface="Roboto" panose="02000000000000000000" pitchFamily="2" charset="0"/>
                <a:ea typeface="Roboto" panose="02000000000000000000" pitchFamily="2" charset="0"/>
              </a:rPr>
              <a:t>For more planning resources to support this aim, </a:t>
            </a:r>
            <a:r>
              <a:rPr lang="en-GB" sz="2000" b="1" dirty="0">
                <a:solidFill>
                  <a:srgbClr val="18A0DB"/>
                </a:solidFill>
                <a:latin typeface="Roboto" panose="02000000000000000000" pitchFamily="2" charset="0"/>
                <a:ea typeface="Roboto" panose="02000000000000000000" pitchFamily="2" charset="0"/>
                <a:hlinkClick r:id="rId2"/>
              </a:rPr>
              <a:t>click here</a:t>
            </a:r>
            <a:r>
              <a:rPr lang="en-GB" sz="2000" dirty="0">
                <a:solidFill>
                  <a:schemeClr val="bg1"/>
                </a:solidFill>
                <a:latin typeface="Roboto" panose="02000000000000000000" pitchFamily="2" charset="0"/>
                <a:ea typeface="Roboto" panose="02000000000000000000" pitchFamily="2" charset="0"/>
              </a:rPr>
              <a:t>.</a:t>
            </a:r>
          </a:p>
        </p:txBody>
      </p:sp>
      <p:sp>
        <p:nvSpPr>
          <p:cNvPr id="17" name="Rectangle 16"/>
          <p:cNvSpPr/>
          <p:nvPr/>
        </p:nvSpPr>
        <p:spPr>
          <a:xfrm>
            <a:off x="766722" y="5385322"/>
            <a:ext cx="6103310" cy="615553"/>
          </a:xfrm>
          <a:prstGeom prst="rect">
            <a:avLst/>
          </a:prstGeom>
        </p:spPr>
        <p:txBody>
          <a:bodyPr wrap="square" lIns="0" tIns="0" rIns="0" bIns="0">
            <a:spAutoFit/>
          </a:bodyPr>
          <a:lstStyle/>
          <a:p>
            <a:r>
              <a:rPr lang="en-GB" sz="2000" dirty="0" err="1">
                <a:solidFill>
                  <a:schemeClr val="bg1"/>
                </a:solidFill>
                <a:latin typeface="Roboto" panose="02000000000000000000" pitchFamily="2" charset="0"/>
                <a:ea typeface="Roboto" panose="02000000000000000000" pitchFamily="2" charset="0"/>
              </a:rPr>
              <a:t>Twinkl</a:t>
            </a:r>
            <a:r>
              <a:rPr lang="en-GB" sz="2000" dirty="0">
                <a:solidFill>
                  <a:schemeClr val="bg1"/>
                </a:solidFill>
                <a:latin typeface="Roboto" panose="02000000000000000000" pitchFamily="2" charset="0"/>
                <a:ea typeface="Roboto" panose="02000000000000000000" pitchFamily="2" charset="0"/>
              </a:rPr>
              <a:t> </a:t>
            </a:r>
            <a:r>
              <a:rPr lang="en-GB" sz="2000" dirty="0" err="1">
                <a:solidFill>
                  <a:schemeClr val="bg1"/>
                </a:solidFill>
                <a:latin typeface="Roboto" panose="02000000000000000000" pitchFamily="2" charset="0"/>
                <a:ea typeface="Roboto" panose="02000000000000000000" pitchFamily="2" charset="0"/>
              </a:rPr>
              <a:t>PlanIt</a:t>
            </a:r>
            <a:r>
              <a:rPr lang="en-GB" sz="2000" dirty="0">
                <a:solidFill>
                  <a:schemeClr val="bg1"/>
                </a:solidFill>
                <a:latin typeface="Roboto" panose="02000000000000000000" pitchFamily="2" charset="0"/>
                <a:ea typeface="Roboto" panose="02000000000000000000" pitchFamily="2" charset="0"/>
              </a:rPr>
              <a:t> is our award-winning scheme of work </a:t>
            </a:r>
            <a:br>
              <a:rPr lang="en-GB" sz="2000" dirty="0">
                <a:solidFill>
                  <a:schemeClr val="bg1"/>
                </a:solidFill>
                <a:latin typeface="Roboto" panose="02000000000000000000" pitchFamily="2" charset="0"/>
                <a:ea typeface="Roboto" panose="02000000000000000000" pitchFamily="2" charset="0"/>
              </a:rPr>
            </a:br>
            <a:r>
              <a:rPr lang="en-GB" sz="2000" dirty="0">
                <a:solidFill>
                  <a:schemeClr val="bg1"/>
                </a:solidFill>
                <a:latin typeface="Roboto" panose="02000000000000000000" pitchFamily="2" charset="0"/>
                <a:ea typeface="Roboto" panose="02000000000000000000" pitchFamily="2" charset="0"/>
              </a:rPr>
              <a:t>with over 4000 resources.</a:t>
            </a:r>
          </a:p>
        </p:txBody>
      </p:sp>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24745" y="5223878"/>
            <a:ext cx="1406637" cy="933495"/>
          </a:xfrm>
          <a:prstGeom prst="rect">
            <a:avLst/>
          </a:prstGeom>
        </p:spPr>
      </p:pic>
      <p:sp>
        <p:nvSpPr>
          <p:cNvPr id="22" name="Rectangle 21"/>
          <p:cNvSpPr/>
          <p:nvPr/>
        </p:nvSpPr>
        <p:spPr>
          <a:xfrm>
            <a:off x="594362" y="765175"/>
            <a:ext cx="7952222" cy="553998"/>
          </a:xfrm>
          <a:prstGeom prst="rect">
            <a:avLst/>
          </a:prstGeom>
        </p:spPr>
        <p:txBody>
          <a:bodyPr wrap="square">
            <a:spAutoFit/>
          </a:bodyPr>
          <a:lstStyle/>
          <a:p>
            <a:pPr algn="ctr"/>
            <a:r>
              <a:rPr lang="en-GB" sz="2900" b="1" dirty="0">
                <a:solidFill>
                  <a:schemeClr val="bg1"/>
                </a:solidFill>
                <a:latin typeface="Roboto" panose="02000000000000000000" pitchFamily="2" charset="0"/>
                <a:ea typeface="Roboto" panose="02000000000000000000" pitchFamily="2" charset="0"/>
              </a:rPr>
              <a:t>Need Planning to Complement this Resource?</a:t>
            </a:r>
          </a:p>
        </p:txBody>
      </p:sp>
      <p:sp>
        <p:nvSpPr>
          <p:cNvPr id="23" name="Rectangle 22"/>
          <p:cNvSpPr/>
          <p:nvPr/>
        </p:nvSpPr>
        <p:spPr>
          <a:xfrm>
            <a:off x="755650" y="1789800"/>
            <a:ext cx="7564566" cy="707886"/>
          </a:xfrm>
          <a:prstGeom prst="rect">
            <a:avLst/>
          </a:prstGeom>
          <a:solidFill>
            <a:schemeClr val="bg1"/>
          </a:solidFill>
        </p:spPr>
        <p:txBody>
          <a:bodyPr wrap="square">
            <a:spAutoFit/>
          </a:bodyPr>
          <a:lstStyle/>
          <a:p>
            <a:pPr lvl="0" algn="ctr" defTabSz="685800" fontAlgn="t">
              <a:defRPr/>
            </a:pPr>
            <a:r>
              <a:rPr lang="en-GB" sz="2000" b="1" dirty="0">
                <a:solidFill>
                  <a:srgbClr val="002060"/>
                </a:solidFill>
                <a:latin typeface="Tuffy" panose="020B0603060100000000" pitchFamily="34" charset="0"/>
                <a:ea typeface="Tuffy" panose="020B0603060100000000" pitchFamily="34" charset="0"/>
              </a:rPr>
              <a:t>Compare numbers with the same number of decimal </a:t>
            </a:r>
            <a:br>
              <a:rPr lang="en-GB" sz="2000" b="1" dirty="0">
                <a:solidFill>
                  <a:srgbClr val="002060"/>
                </a:solidFill>
                <a:latin typeface="Tuffy" panose="020B0603060100000000" pitchFamily="34" charset="0"/>
                <a:ea typeface="Tuffy" panose="020B0603060100000000" pitchFamily="34" charset="0"/>
              </a:rPr>
            </a:br>
            <a:r>
              <a:rPr lang="en-GB" sz="2000" b="1" dirty="0">
                <a:solidFill>
                  <a:srgbClr val="002060"/>
                </a:solidFill>
                <a:latin typeface="Tuffy" panose="020B0603060100000000" pitchFamily="34" charset="0"/>
                <a:ea typeface="Tuffy" panose="020B0603060100000000" pitchFamily="34" charset="0"/>
              </a:rPr>
              <a:t>places up to two decimal places.</a:t>
            </a:r>
          </a:p>
        </p:txBody>
      </p:sp>
      <p:sp>
        <p:nvSpPr>
          <p:cNvPr id="24" name="Rectangle 23"/>
          <p:cNvSpPr/>
          <p:nvPr/>
        </p:nvSpPr>
        <p:spPr>
          <a:xfrm>
            <a:off x="3169113" y="1376229"/>
            <a:ext cx="2997937" cy="400110"/>
          </a:xfrm>
          <a:prstGeom prst="rect">
            <a:avLst/>
          </a:prstGeom>
        </p:spPr>
        <p:txBody>
          <a:bodyPr wrap="none">
            <a:spAutoFit/>
          </a:bodyPr>
          <a:lstStyle/>
          <a:p>
            <a:r>
              <a:rPr lang="en-GB" sz="2000" b="1" dirty="0">
                <a:solidFill>
                  <a:schemeClr val="bg1"/>
                </a:solidFill>
                <a:latin typeface="Roboto" panose="02000000000000000000" pitchFamily="2" charset="0"/>
                <a:ea typeface="Roboto" panose="02000000000000000000" pitchFamily="2" charset="0"/>
              </a:rPr>
              <a:t>National Curriculum Aim</a:t>
            </a:r>
          </a:p>
        </p:txBody>
      </p:sp>
      <p:pic>
        <p:nvPicPr>
          <p:cNvPr id="25"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778104" y="3226660"/>
            <a:ext cx="3706766" cy="185338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4666416" y="3225825"/>
            <a:ext cx="3721934" cy="18609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5026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2"/>
          </p:cNvPr>
          <p:cNvSpPr/>
          <p:nvPr/>
        </p:nvSpPr>
        <p:spPr>
          <a:xfrm>
            <a:off x="4037308" y="3099662"/>
            <a:ext cx="1069383" cy="666427"/>
          </a:xfrm>
          <a:prstGeom prst="rect">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3556288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txBox="1">
            <a:spLocks/>
          </p:cNvSpPr>
          <p:nvPr/>
        </p:nvSpPr>
        <p:spPr>
          <a:xfrm>
            <a:off x="461962" y="762000"/>
            <a:ext cx="8220075" cy="652318"/>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SemiBold" pitchFamily="2"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altLang="en-US" sz="2800" b="1" i="0" u="none" strike="noStrike" kern="1200" cap="none" spc="0" normalizeH="0" baseline="0" noProof="0" dirty="0">
                <a:ln>
                  <a:noFill/>
                </a:ln>
                <a:solidFill>
                  <a:srgbClr val="014482"/>
                </a:solidFill>
                <a:effectLst/>
                <a:uLnTx/>
                <a:uFillTx/>
                <a:latin typeface="Roboto" panose="02000000000000000000" pitchFamily="2" charset="0"/>
                <a:ea typeface="Roboto" panose="02000000000000000000" pitchFamily="2" charset="0"/>
                <a:cs typeface="Arial" panose="020B0604020202020204" pitchFamily="34" charset="0"/>
              </a:rPr>
              <a:t>Diving into Mastery Guidance for Educators</a:t>
            </a:r>
          </a:p>
        </p:txBody>
      </p:sp>
      <p:sp>
        <p:nvSpPr>
          <p:cNvPr id="4" name="Rectangle 3">
            <a:extLst>
              <a:ext uri="{FF2B5EF4-FFF2-40B4-BE49-F238E27FC236}">
                <a16:creationId xmlns:a16="http://schemas.microsoft.com/office/drawing/2014/main" id="{FA04B34F-55C5-40A6-8A7E-881778633952}"/>
              </a:ext>
            </a:extLst>
          </p:cNvPr>
          <p:cNvSpPr/>
          <p:nvPr/>
        </p:nvSpPr>
        <p:spPr>
          <a:xfrm>
            <a:off x="761153" y="1994284"/>
            <a:ext cx="3196589" cy="3795053"/>
          </a:xfrm>
          <a:prstGeom prst="rect">
            <a:avLst/>
          </a:prstGeom>
          <a:solidFill>
            <a:srgbClr val="AC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latin typeface="Twinkl" pitchFamily="50" charset="0"/>
            </a:endParaRPr>
          </a:p>
        </p:txBody>
      </p:sp>
      <p:sp>
        <p:nvSpPr>
          <p:cNvPr id="5" name="Rectangle 4"/>
          <p:cNvSpPr/>
          <p:nvPr/>
        </p:nvSpPr>
        <p:spPr>
          <a:xfrm>
            <a:off x="769943" y="1341966"/>
            <a:ext cx="7623169" cy="584775"/>
          </a:xfrm>
          <a:prstGeom prst="rect">
            <a:avLst/>
          </a:prstGeom>
        </p:spPr>
        <p:txBody>
          <a:bodyPr wrap="square">
            <a:spAutoFit/>
          </a:bodyPr>
          <a:lstStyle/>
          <a:p>
            <a:pPr algn="just"/>
            <a:r>
              <a:rPr lang="en-GB" sz="1600" dirty="0">
                <a:latin typeface="Roboto" panose="02000000000000000000" pitchFamily="2" charset="0"/>
                <a:ea typeface="Roboto" panose="02000000000000000000" pitchFamily="2" charset="0"/>
              </a:rPr>
              <a:t>Each activity sheet is split into three sections, diving, deeper and deepest, which are represented by the following icons:</a:t>
            </a:r>
          </a:p>
        </p:txBody>
      </p:sp>
      <p:sp>
        <p:nvSpPr>
          <p:cNvPr id="6" name="Rectangle 5">
            <a:extLst>
              <a:ext uri="{FF2B5EF4-FFF2-40B4-BE49-F238E27FC236}">
                <a16:creationId xmlns:a16="http://schemas.microsoft.com/office/drawing/2014/main" id="{D7C4EA92-F36C-4499-A738-0B1DDBF02EE5}"/>
              </a:ext>
            </a:extLst>
          </p:cNvPr>
          <p:cNvSpPr/>
          <p:nvPr/>
        </p:nvSpPr>
        <p:spPr>
          <a:xfrm>
            <a:off x="4184822" y="1936618"/>
            <a:ext cx="4208289" cy="3046988"/>
          </a:xfrm>
          <a:prstGeom prst="rect">
            <a:avLst/>
          </a:prstGeom>
        </p:spPr>
        <p:txBody>
          <a:bodyPr wrap="square" lIns="0" tIns="0" rIns="0" bIns="0">
            <a:spAutoFit/>
          </a:bodyPr>
          <a:lstStyle/>
          <a:p>
            <a:pPr algn="just"/>
            <a:r>
              <a:rPr lang="en-GB" sz="1600" dirty="0">
                <a:latin typeface="Roboto" panose="02000000000000000000" pitchFamily="2" charset="0"/>
                <a:ea typeface="Roboto" panose="02000000000000000000" pitchFamily="2" charset="0"/>
              </a:rPr>
              <a:t>These carefully designed activities take your children through a learning journey, initially ensuring they are fluent with the key concept being taught; then applying this to a range of reasoning and problem-solving activities. </a:t>
            </a:r>
          </a:p>
          <a:p>
            <a:pPr algn="just"/>
            <a:endParaRPr lang="en-GB" sz="1600" dirty="0">
              <a:latin typeface="Roboto" panose="02000000000000000000" pitchFamily="2" charset="0"/>
              <a:ea typeface="Roboto" panose="02000000000000000000" pitchFamily="2" charset="0"/>
            </a:endParaRPr>
          </a:p>
          <a:p>
            <a:pPr algn="just"/>
            <a:r>
              <a:rPr lang="en-GB" sz="1600" dirty="0">
                <a:latin typeface="Roboto" panose="02000000000000000000" pitchFamily="2" charset="0"/>
                <a:ea typeface="Roboto" panose="02000000000000000000" pitchFamily="2" charset="0"/>
              </a:rPr>
              <a:t>These sheets might not necessarily be used in a linear way. Some children might begin at the ‘Deeper’ section and in fact, others may ‘dive straight in’ to the ‘Deepest’ section if they have already mastered the skill and are applying this to show their depth of understanding. </a:t>
            </a:r>
          </a:p>
        </p:txBody>
      </p:sp>
      <p:grpSp>
        <p:nvGrpSpPr>
          <p:cNvPr id="7" name="Group 6"/>
          <p:cNvGrpSpPr/>
          <p:nvPr/>
        </p:nvGrpSpPr>
        <p:grpSpPr>
          <a:xfrm>
            <a:off x="1213030" y="2423057"/>
            <a:ext cx="2292835" cy="2937506"/>
            <a:chOff x="1213030" y="2423057"/>
            <a:chExt cx="2292835" cy="2937506"/>
          </a:xfrm>
        </p:grpSpPr>
        <p:pic>
          <p:nvPicPr>
            <p:cNvPr id="8" name="Picture 7">
              <a:extLst>
                <a:ext uri="{FF2B5EF4-FFF2-40B4-BE49-F238E27FC236}">
                  <a16:creationId xmlns:a16="http://schemas.microsoft.com/office/drawing/2014/main" id="{82F8BBE3-D3F3-4DE6-A818-2D773F20B11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13030" y="2423057"/>
              <a:ext cx="868680" cy="868680"/>
            </a:xfrm>
            <a:prstGeom prst="rect">
              <a:avLst/>
            </a:prstGeom>
          </p:spPr>
        </p:pic>
        <p:pic>
          <p:nvPicPr>
            <p:cNvPr id="9" name="Picture 8">
              <a:extLst>
                <a:ext uri="{FF2B5EF4-FFF2-40B4-BE49-F238E27FC236}">
                  <a16:creationId xmlns:a16="http://schemas.microsoft.com/office/drawing/2014/main" id="{164A8FE3-B06C-4E40-977F-4F3E0ACC2A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3030" y="3457470"/>
              <a:ext cx="868680" cy="868680"/>
            </a:xfrm>
            <a:prstGeom prst="rect">
              <a:avLst/>
            </a:prstGeom>
          </p:spPr>
        </p:pic>
        <p:pic>
          <p:nvPicPr>
            <p:cNvPr id="10" name="Picture 9">
              <a:extLst>
                <a:ext uri="{FF2B5EF4-FFF2-40B4-BE49-F238E27FC236}">
                  <a16:creationId xmlns:a16="http://schemas.microsoft.com/office/drawing/2014/main" id="{788CE03C-10B4-46B1-849A-0D1B9CBCCE9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13030" y="4491883"/>
              <a:ext cx="868680" cy="868680"/>
            </a:xfrm>
            <a:prstGeom prst="rect">
              <a:avLst/>
            </a:prstGeom>
          </p:spPr>
        </p:pic>
        <p:sp>
          <p:nvSpPr>
            <p:cNvPr id="11" name="Arrow: Pentagon 11">
              <a:extLst>
                <a:ext uri="{FF2B5EF4-FFF2-40B4-BE49-F238E27FC236}">
                  <a16:creationId xmlns:a16="http://schemas.microsoft.com/office/drawing/2014/main" id="{602133B5-7961-4F75-A2BE-B73C6DB63E21}"/>
                </a:ext>
              </a:extLst>
            </p:cNvPr>
            <p:cNvSpPr/>
            <p:nvPr/>
          </p:nvSpPr>
          <p:spPr>
            <a:xfrm flipH="1">
              <a:off x="2180298" y="2674517"/>
              <a:ext cx="1325567" cy="365760"/>
            </a:xfrm>
            <a:prstGeom prst="homePlate">
              <a:avLst/>
            </a:prstGeom>
            <a:solidFill>
              <a:srgbClr val="4EB2E5"/>
            </a:solidFill>
            <a:ln>
              <a:noFill/>
            </a:ln>
          </p:spPr>
          <p:style>
            <a:lnRef idx="2">
              <a:schemeClr val="accent1">
                <a:shade val="50000"/>
              </a:schemeClr>
            </a:lnRef>
            <a:fillRef idx="1">
              <a:schemeClr val="accent1"/>
            </a:fillRef>
            <a:effectRef idx="0">
              <a:schemeClr val="accent1"/>
            </a:effectRef>
            <a:fontRef idx="minor">
              <a:schemeClr val="lt1"/>
            </a:fontRef>
          </p:style>
          <p:txBody>
            <a:bodyPr bIns="72000" rtlCol="0" anchor="ctr"/>
            <a:lstStyle/>
            <a:p>
              <a:pPr algn="ctr"/>
              <a:r>
                <a:rPr lang="en-GB" b="1" kern="0" dirty="0">
                  <a:solidFill>
                    <a:schemeClr val="bg1"/>
                  </a:solidFill>
                  <a:latin typeface="Roboto" panose="02000000000000000000" pitchFamily="2" charset="0"/>
                  <a:ea typeface="Roboto" panose="02000000000000000000" pitchFamily="2" charset="0"/>
                  <a:cs typeface="Arial" panose="020B0604020202020204" pitchFamily="34" charset="0"/>
                </a:rPr>
                <a:t>Diving</a:t>
              </a:r>
              <a:endParaRPr lang="en-US" b="1" dirty="0">
                <a:solidFill>
                  <a:schemeClr val="bg1"/>
                </a:solidFill>
              </a:endParaRPr>
            </a:p>
          </p:txBody>
        </p:sp>
        <p:sp>
          <p:nvSpPr>
            <p:cNvPr id="12" name="Arrow: Pentagon 12">
              <a:extLst>
                <a:ext uri="{FF2B5EF4-FFF2-40B4-BE49-F238E27FC236}">
                  <a16:creationId xmlns:a16="http://schemas.microsoft.com/office/drawing/2014/main" id="{D99180F2-5FC9-4895-9C62-0CB9474D9C82}"/>
                </a:ext>
              </a:extLst>
            </p:cNvPr>
            <p:cNvSpPr/>
            <p:nvPr/>
          </p:nvSpPr>
          <p:spPr>
            <a:xfrm flipH="1">
              <a:off x="2180298" y="3708930"/>
              <a:ext cx="1325567" cy="365760"/>
            </a:xfrm>
            <a:prstGeom prst="homePlate">
              <a:avLst/>
            </a:prstGeom>
            <a:solidFill>
              <a:srgbClr val="007AC3"/>
            </a:solidFill>
            <a:ln>
              <a:noFill/>
            </a:ln>
          </p:spPr>
          <p:style>
            <a:lnRef idx="2">
              <a:schemeClr val="accent1">
                <a:shade val="50000"/>
              </a:schemeClr>
            </a:lnRef>
            <a:fillRef idx="1">
              <a:schemeClr val="accent1"/>
            </a:fillRef>
            <a:effectRef idx="0">
              <a:schemeClr val="accent1"/>
            </a:effectRef>
            <a:fontRef idx="minor">
              <a:schemeClr val="lt1"/>
            </a:fontRef>
          </p:style>
          <p:txBody>
            <a:bodyPr bIns="72000" rtlCol="0" anchor="ctr"/>
            <a:lstStyle/>
            <a:p>
              <a:pPr algn="ctr"/>
              <a:r>
                <a:rPr lang="en-GB" b="1" kern="0" dirty="0">
                  <a:solidFill>
                    <a:schemeClr val="bg1"/>
                  </a:solidFill>
                  <a:latin typeface="Roboto" panose="02000000000000000000" pitchFamily="2" charset="0"/>
                  <a:ea typeface="Roboto" panose="02000000000000000000" pitchFamily="2" charset="0"/>
                  <a:cs typeface="Arial" panose="020B0604020202020204" pitchFamily="34" charset="0"/>
                </a:rPr>
                <a:t>Deeper</a:t>
              </a:r>
              <a:endParaRPr lang="en-US" b="1" dirty="0">
                <a:solidFill>
                  <a:schemeClr val="bg1"/>
                </a:solidFill>
              </a:endParaRPr>
            </a:p>
          </p:txBody>
        </p:sp>
        <p:sp>
          <p:nvSpPr>
            <p:cNvPr id="13" name="Arrow: Pentagon 13">
              <a:extLst>
                <a:ext uri="{FF2B5EF4-FFF2-40B4-BE49-F238E27FC236}">
                  <a16:creationId xmlns:a16="http://schemas.microsoft.com/office/drawing/2014/main" id="{6997B7B1-BA29-4830-B759-33B615380048}"/>
                </a:ext>
              </a:extLst>
            </p:cNvPr>
            <p:cNvSpPr/>
            <p:nvPr/>
          </p:nvSpPr>
          <p:spPr>
            <a:xfrm flipH="1">
              <a:off x="2180298" y="4743343"/>
              <a:ext cx="1325567" cy="365760"/>
            </a:xfrm>
            <a:prstGeom prst="homePlate">
              <a:avLst/>
            </a:prstGeom>
            <a:solidFill>
              <a:srgbClr val="00529C"/>
            </a:solidFill>
            <a:ln>
              <a:noFill/>
            </a:ln>
          </p:spPr>
          <p:style>
            <a:lnRef idx="2">
              <a:schemeClr val="accent1">
                <a:shade val="50000"/>
              </a:schemeClr>
            </a:lnRef>
            <a:fillRef idx="1">
              <a:schemeClr val="accent1"/>
            </a:fillRef>
            <a:effectRef idx="0">
              <a:schemeClr val="accent1"/>
            </a:effectRef>
            <a:fontRef idx="minor">
              <a:schemeClr val="lt1"/>
            </a:fontRef>
          </p:style>
          <p:txBody>
            <a:bodyPr bIns="72000" rtlCol="0" anchor="ctr"/>
            <a:lstStyle/>
            <a:p>
              <a:pPr algn="ctr"/>
              <a:r>
                <a:rPr lang="en-GB" b="1" kern="0" dirty="0">
                  <a:solidFill>
                    <a:schemeClr val="bg1"/>
                  </a:solidFill>
                  <a:latin typeface="Roboto" panose="02000000000000000000" pitchFamily="2" charset="0"/>
                  <a:ea typeface="Roboto" panose="02000000000000000000" pitchFamily="2" charset="0"/>
                  <a:cs typeface="Arial" panose="020B0604020202020204" pitchFamily="34" charset="0"/>
                </a:rPr>
                <a:t>Deepest</a:t>
              </a:r>
              <a:endParaRPr lang="en-US" b="1" dirty="0">
                <a:solidFill>
                  <a:schemeClr val="bg1"/>
                </a:solidFill>
              </a:endParaRPr>
            </a:p>
          </p:txBody>
        </p:sp>
      </p:grpSp>
    </p:spTree>
    <p:extLst>
      <p:ext uri="{BB962C8B-B14F-4D97-AF65-F5344CB8AC3E}">
        <p14:creationId xmlns:p14="http://schemas.microsoft.com/office/powerpoint/2010/main" val="13248507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3" name="Title 1"/>
          <p:cNvSpPr txBox="1">
            <a:spLocks/>
          </p:cNvSpPr>
          <p:nvPr/>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mn-lt"/>
              </a:rPr>
              <a:t>Aim</a:t>
            </a:r>
          </a:p>
        </p:txBody>
      </p:sp>
      <p:sp>
        <p:nvSpPr>
          <p:cNvPr id="14" name="Content Placeholder 15"/>
          <p:cNvSpPr txBox="1">
            <a:spLocks/>
          </p:cNvSpPr>
          <p:nvPr/>
        </p:nvSpPr>
        <p:spPr>
          <a:xfrm>
            <a:off x="628650" y="1127760"/>
            <a:ext cx="7886700" cy="1409700"/>
          </a:xfrm>
          <a:prstGeom prst="roundRect">
            <a:avLst>
              <a:gd name="adj" fmla="val 2585"/>
            </a:avLst>
          </a:prstGeom>
          <a:noFill/>
          <a:ln w="25400">
            <a:noFill/>
          </a:ln>
        </p:spPr>
        <p:txBody>
          <a:bodyPr vert="horz" lIns="252000" tIns="252000" rIns="252000" bIns="252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85800" fontAlgn="t">
              <a:lnSpc>
                <a:spcPct val="100000"/>
              </a:lnSpc>
              <a:spcBef>
                <a:spcPts val="0"/>
              </a:spcBef>
              <a:defRPr/>
            </a:pPr>
            <a:r>
              <a:rPr lang="en-GB" dirty="0">
                <a:solidFill>
                  <a:schemeClr val="tx1"/>
                </a:solidFill>
              </a:rPr>
              <a:t>Compare numbers with the same number of decimal places up to two decimal places.</a:t>
            </a:r>
          </a:p>
        </p:txBody>
      </p:sp>
    </p:spTree>
    <p:extLst>
      <p:ext uri="{BB962C8B-B14F-4D97-AF65-F5344CB8AC3E}">
        <p14:creationId xmlns:p14="http://schemas.microsoft.com/office/powerpoint/2010/main" val="36439351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Rectangle 96"/>
          <p:cNvSpPr/>
          <p:nvPr/>
        </p:nvSpPr>
        <p:spPr>
          <a:xfrm>
            <a:off x="2278381" y="702863"/>
            <a:ext cx="976684" cy="355276"/>
          </a:xfrm>
          <a:prstGeom prst="rect">
            <a:avLst/>
          </a:prstGeom>
          <a:solidFill>
            <a:srgbClr val="4EB2E5"/>
          </a:solidFill>
        </p:spPr>
        <p:txBody>
          <a:bodyPr wrap="square" lIns="180000" tIns="36000" rIns="180000" bIns="72000" anchor="ctr">
            <a:spAutoFit/>
          </a:bodyPr>
          <a:lstStyle/>
          <a:p>
            <a:pPr algn="ctr"/>
            <a:r>
              <a:rPr lang="en-GB" altLang="en-US" sz="1600" b="1" dirty="0">
                <a:solidFill>
                  <a:schemeClr val="bg1"/>
                </a:solidFill>
              </a:rPr>
              <a:t>Diving</a:t>
            </a:r>
            <a:endParaRPr lang="en-GB" sz="1600" b="1" dirty="0">
              <a:solidFill>
                <a:schemeClr val="bg1"/>
              </a:solidFill>
            </a:endParaRPr>
          </a:p>
        </p:txBody>
      </p:sp>
      <p:pic>
        <p:nvPicPr>
          <p:cNvPr id="5" name="Picture 4">
            <a:extLst>
              <a:ext uri="{FF2B5EF4-FFF2-40B4-BE49-F238E27FC236}">
                <a16:creationId xmlns:a16="http://schemas.microsoft.com/office/drawing/2014/main" id="{2830866F-58AA-4213-AFD1-4A7F919ABC8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4094" y="532799"/>
            <a:ext cx="700156" cy="700156"/>
          </a:xfrm>
          <a:prstGeom prst="rect">
            <a:avLst/>
          </a:prstGeom>
        </p:spPr>
      </p:pic>
      <p:sp>
        <p:nvSpPr>
          <p:cNvPr id="96" name="Rectangle 95"/>
          <p:cNvSpPr/>
          <p:nvPr/>
        </p:nvSpPr>
        <p:spPr>
          <a:xfrm>
            <a:off x="445575" y="702863"/>
            <a:ext cx="1832806" cy="355276"/>
          </a:xfrm>
          <a:prstGeom prst="rect">
            <a:avLst/>
          </a:prstGeom>
          <a:solidFill>
            <a:srgbClr val="072F54"/>
          </a:solidFill>
        </p:spPr>
        <p:txBody>
          <a:bodyPr wrap="square" lIns="180000" tIns="36000" rIns="180000" bIns="72000" anchor="ctr">
            <a:spAutoFit/>
          </a:bodyPr>
          <a:lstStyle/>
          <a:p>
            <a:r>
              <a:rPr lang="en-GB" sz="1600" b="1" dirty="0">
                <a:solidFill>
                  <a:schemeClr val="bg1"/>
                </a:solidFill>
              </a:rPr>
              <a:t>Order Decimals</a:t>
            </a:r>
          </a:p>
        </p:txBody>
      </p:sp>
      <p:cxnSp>
        <p:nvCxnSpPr>
          <p:cNvPr id="103" name="Straight Connector 102"/>
          <p:cNvCxnSpPr/>
          <p:nvPr/>
        </p:nvCxnSpPr>
        <p:spPr>
          <a:xfrm>
            <a:off x="2278381" y="701739"/>
            <a:ext cx="0" cy="3564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775166" y="1194885"/>
            <a:ext cx="6076484" cy="772107"/>
          </a:xfrm>
          <a:prstGeom prst="rect">
            <a:avLst/>
          </a:prstGeom>
          <a:solidFill>
            <a:srgbClr val="FBBF97"/>
          </a:solidFill>
          <a:ln w="28575">
            <a:solidFill>
              <a:srgbClr val="F28315"/>
            </a:solidFill>
          </a:ln>
        </p:spPr>
        <p:txBody>
          <a:bodyPr wrap="square" lIns="108000" tIns="108000" rIns="108000" bIns="108000" rtlCol="0">
            <a:spAutoFit/>
          </a:bodyPr>
          <a:lstStyle/>
          <a:p>
            <a:r>
              <a:rPr lang="en-US" dirty="0">
                <a:latin typeface="Twinkl" pitchFamily="50" charset="0"/>
              </a:rPr>
              <a:t>Write the numbers shown on the place value grid and put them in ascending order.</a:t>
            </a:r>
            <a:endParaRPr lang="en-GB" dirty="0">
              <a:latin typeface="Twinkl" pitchFamily="50" charset="0"/>
            </a:endParaRPr>
          </a:p>
        </p:txBody>
      </p:sp>
      <p:graphicFrame>
        <p:nvGraphicFramePr>
          <p:cNvPr id="11" name="Table 10"/>
          <p:cNvGraphicFramePr>
            <a:graphicFrameLocks noGrp="1"/>
          </p:cNvGraphicFramePr>
          <p:nvPr>
            <p:extLst>
              <p:ext uri="{D42A27DB-BD31-4B8C-83A1-F6EECF244321}">
                <p14:modId xmlns:p14="http://schemas.microsoft.com/office/powerpoint/2010/main" val="1886709340"/>
              </p:ext>
            </p:extLst>
          </p:nvPr>
        </p:nvGraphicFramePr>
        <p:xfrm>
          <a:off x="755650" y="2103518"/>
          <a:ext cx="6096000" cy="1035715"/>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793288014"/>
                    </a:ext>
                  </a:extLst>
                </a:gridCol>
                <a:gridCol w="2032000">
                  <a:extLst>
                    <a:ext uri="{9D8B030D-6E8A-4147-A177-3AD203B41FA5}">
                      <a16:colId xmlns:a16="http://schemas.microsoft.com/office/drawing/2014/main" val="1711498000"/>
                    </a:ext>
                  </a:extLst>
                </a:gridCol>
                <a:gridCol w="2032000">
                  <a:extLst>
                    <a:ext uri="{9D8B030D-6E8A-4147-A177-3AD203B41FA5}">
                      <a16:colId xmlns:a16="http://schemas.microsoft.com/office/drawing/2014/main" val="1065556600"/>
                    </a:ext>
                  </a:extLst>
                </a:gridCol>
              </a:tblGrid>
              <a:tr h="381192">
                <a:tc>
                  <a:txBody>
                    <a:bodyPr/>
                    <a:lstStyle/>
                    <a:p>
                      <a:pPr algn="ctr"/>
                      <a:r>
                        <a:rPr lang="en-GB" b="0" dirty="0">
                          <a:solidFill>
                            <a:schemeClr val="tx1"/>
                          </a:solidFill>
                        </a:rPr>
                        <a:t>Ones</a:t>
                      </a:r>
                    </a:p>
                  </a:txBody>
                  <a:tcPr anchor="ctr">
                    <a:lnL w="12700" cap="flat" cmpd="sng" algn="ctr">
                      <a:solidFill>
                        <a:srgbClr val="F28315"/>
                      </a:solidFill>
                      <a:prstDash val="solid"/>
                      <a:round/>
                      <a:headEnd type="none" w="med" len="med"/>
                      <a:tailEnd type="none" w="med" len="med"/>
                    </a:lnL>
                    <a:lnR w="12700" cap="flat" cmpd="sng" algn="ctr">
                      <a:solidFill>
                        <a:srgbClr val="F28315"/>
                      </a:solidFill>
                      <a:prstDash val="solid"/>
                      <a:round/>
                      <a:headEnd type="none" w="med" len="med"/>
                      <a:tailEnd type="none" w="med" len="med"/>
                    </a:lnR>
                    <a:lnT w="12700" cap="flat" cmpd="sng" algn="ctr">
                      <a:solidFill>
                        <a:srgbClr val="F28315"/>
                      </a:solidFill>
                      <a:prstDash val="solid"/>
                      <a:round/>
                      <a:headEnd type="none" w="med" len="med"/>
                      <a:tailEnd type="none" w="med" len="med"/>
                    </a:lnT>
                    <a:lnB w="12700" cap="flat" cmpd="sng" algn="ctr">
                      <a:solidFill>
                        <a:srgbClr val="F28315"/>
                      </a:solidFill>
                      <a:prstDash val="solid"/>
                      <a:round/>
                      <a:headEnd type="none" w="med" len="med"/>
                      <a:tailEnd type="none" w="med" len="med"/>
                    </a:lnB>
                    <a:lnTlToBr w="12700" cmpd="sng">
                      <a:noFill/>
                      <a:prstDash val="solid"/>
                    </a:lnTlToBr>
                    <a:lnBlToTr w="12700" cmpd="sng">
                      <a:noFill/>
                      <a:prstDash val="solid"/>
                    </a:lnBlToTr>
                    <a:solidFill>
                      <a:srgbClr val="FBBF97"/>
                    </a:solidFill>
                  </a:tcPr>
                </a:tc>
                <a:tc>
                  <a:txBody>
                    <a:bodyPr/>
                    <a:lstStyle/>
                    <a:p>
                      <a:pPr algn="ctr"/>
                      <a:r>
                        <a:rPr lang="en-GB" b="0" dirty="0">
                          <a:solidFill>
                            <a:schemeClr val="tx1"/>
                          </a:solidFill>
                        </a:rPr>
                        <a:t>tenths</a:t>
                      </a:r>
                    </a:p>
                  </a:txBody>
                  <a:tcPr anchor="ctr">
                    <a:lnL w="12700" cap="flat" cmpd="sng" algn="ctr">
                      <a:solidFill>
                        <a:srgbClr val="F28315"/>
                      </a:solidFill>
                      <a:prstDash val="solid"/>
                      <a:round/>
                      <a:headEnd type="none" w="med" len="med"/>
                      <a:tailEnd type="none" w="med" len="med"/>
                    </a:lnL>
                    <a:lnR w="12700" cap="flat" cmpd="sng" algn="ctr">
                      <a:solidFill>
                        <a:srgbClr val="F28315"/>
                      </a:solidFill>
                      <a:prstDash val="solid"/>
                      <a:round/>
                      <a:headEnd type="none" w="med" len="med"/>
                      <a:tailEnd type="none" w="med" len="med"/>
                    </a:lnR>
                    <a:lnT w="12700" cap="flat" cmpd="sng" algn="ctr">
                      <a:solidFill>
                        <a:srgbClr val="F28315"/>
                      </a:solidFill>
                      <a:prstDash val="solid"/>
                      <a:round/>
                      <a:headEnd type="none" w="med" len="med"/>
                      <a:tailEnd type="none" w="med" len="med"/>
                    </a:lnT>
                    <a:lnB w="12700" cap="flat" cmpd="sng" algn="ctr">
                      <a:solidFill>
                        <a:srgbClr val="F28315"/>
                      </a:solidFill>
                      <a:prstDash val="solid"/>
                      <a:round/>
                      <a:headEnd type="none" w="med" len="med"/>
                      <a:tailEnd type="none" w="med" len="med"/>
                    </a:lnB>
                    <a:lnTlToBr w="12700" cmpd="sng">
                      <a:noFill/>
                      <a:prstDash val="solid"/>
                    </a:lnTlToBr>
                    <a:lnBlToTr w="12700" cmpd="sng">
                      <a:noFill/>
                      <a:prstDash val="solid"/>
                    </a:lnBlToTr>
                    <a:solidFill>
                      <a:srgbClr val="FBBF97"/>
                    </a:solidFill>
                  </a:tcPr>
                </a:tc>
                <a:tc>
                  <a:txBody>
                    <a:bodyPr/>
                    <a:lstStyle/>
                    <a:p>
                      <a:pPr algn="ctr"/>
                      <a:r>
                        <a:rPr lang="en-GB" b="0" dirty="0">
                          <a:solidFill>
                            <a:schemeClr val="tx1"/>
                          </a:solidFill>
                        </a:rPr>
                        <a:t>hundredths</a:t>
                      </a:r>
                    </a:p>
                  </a:txBody>
                  <a:tcPr anchor="ctr">
                    <a:lnL w="12700" cap="flat" cmpd="sng" algn="ctr">
                      <a:solidFill>
                        <a:srgbClr val="F28315"/>
                      </a:solidFill>
                      <a:prstDash val="solid"/>
                      <a:round/>
                      <a:headEnd type="none" w="med" len="med"/>
                      <a:tailEnd type="none" w="med" len="med"/>
                    </a:lnL>
                    <a:lnR w="12700" cap="flat" cmpd="sng" algn="ctr">
                      <a:solidFill>
                        <a:srgbClr val="F28315"/>
                      </a:solidFill>
                      <a:prstDash val="solid"/>
                      <a:round/>
                      <a:headEnd type="none" w="med" len="med"/>
                      <a:tailEnd type="none" w="med" len="med"/>
                    </a:lnR>
                    <a:lnT w="12700" cap="flat" cmpd="sng" algn="ctr">
                      <a:solidFill>
                        <a:srgbClr val="F28315"/>
                      </a:solidFill>
                      <a:prstDash val="solid"/>
                      <a:round/>
                      <a:headEnd type="none" w="med" len="med"/>
                      <a:tailEnd type="none" w="med" len="med"/>
                    </a:lnT>
                    <a:lnB w="12700" cap="flat" cmpd="sng" algn="ctr">
                      <a:solidFill>
                        <a:srgbClr val="F28315"/>
                      </a:solidFill>
                      <a:prstDash val="solid"/>
                      <a:round/>
                      <a:headEnd type="none" w="med" len="med"/>
                      <a:tailEnd type="none" w="med" len="med"/>
                    </a:lnB>
                    <a:lnTlToBr w="12700" cmpd="sng">
                      <a:noFill/>
                      <a:prstDash val="solid"/>
                    </a:lnTlToBr>
                    <a:lnBlToTr w="12700" cmpd="sng">
                      <a:noFill/>
                      <a:prstDash val="solid"/>
                    </a:lnBlToTr>
                    <a:solidFill>
                      <a:srgbClr val="FBBF97"/>
                    </a:solidFill>
                  </a:tcPr>
                </a:tc>
                <a:extLst>
                  <a:ext uri="{0D108BD9-81ED-4DB2-BD59-A6C34878D82A}">
                    <a16:rowId xmlns:a16="http://schemas.microsoft.com/office/drawing/2014/main" val="1140792348"/>
                  </a:ext>
                </a:extLst>
              </a:tr>
              <a:tr h="654523">
                <a:tc>
                  <a:txBody>
                    <a:bodyPr/>
                    <a:lstStyle/>
                    <a:p>
                      <a:endParaRPr lang="en-GB" dirty="0"/>
                    </a:p>
                  </a:txBody>
                  <a:tcPr>
                    <a:lnL w="12700" cap="flat" cmpd="sng" algn="ctr">
                      <a:solidFill>
                        <a:srgbClr val="F28315"/>
                      </a:solidFill>
                      <a:prstDash val="solid"/>
                      <a:round/>
                      <a:headEnd type="none" w="med" len="med"/>
                      <a:tailEnd type="none" w="med" len="med"/>
                    </a:lnL>
                    <a:lnR w="12700" cap="flat" cmpd="sng" algn="ctr">
                      <a:solidFill>
                        <a:srgbClr val="F28315"/>
                      </a:solidFill>
                      <a:prstDash val="solid"/>
                      <a:round/>
                      <a:headEnd type="none" w="med" len="med"/>
                      <a:tailEnd type="none" w="med" len="med"/>
                    </a:lnR>
                    <a:lnT w="12700" cap="flat" cmpd="sng" algn="ctr">
                      <a:solidFill>
                        <a:srgbClr val="F28315"/>
                      </a:solidFill>
                      <a:prstDash val="solid"/>
                      <a:round/>
                      <a:headEnd type="none" w="med" len="med"/>
                      <a:tailEnd type="none" w="med" len="med"/>
                    </a:lnT>
                    <a:lnB w="12700" cap="flat" cmpd="sng" algn="ctr">
                      <a:solidFill>
                        <a:srgbClr val="F2831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rgbClr val="F28315"/>
                      </a:solidFill>
                      <a:prstDash val="solid"/>
                      <a:round/>
                      <a:headEnd type="none" w="med" len="med"/>
                      <a:tailEnd type="none" w="med" len="med"/>
                    </a:lnL>
                    <a:lnR w="12700" cap="flat" cmpd="sng" algn="ctr">
                      <a:solidFill>
                        <a:srgbClr val="F28315"/>
                      </a:solidFill>
                      <a:prstDash val="solid"/>
                      <a:round/>
                      <a:headEnd type="none" w="med" len="med"/>
                      <a:tailEnd type="none" w="med" len="med"/>
                    </a:lnR>
                    <a:lnT w="12700" cap="flat" cmpd="sng" algn="ctr">
                      <a:solidFill>
                        <a:srgbClr val="F28315"/>
                      </a:solidFill>
                      <a:prstDash val="solid"/>
                      <a:round/>
                      <a:headEnd type="none" w="med" len="med"/>
                      <a:tailEnd type="none" w="med" len="med"/>
                    </a:lnT>
                    <a:lnB w="12700" cap="flat" cmpd="sng" algn="ctr">
                      <a:solidFill>
                        <a:srgbClr val="F2831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rgbClr val="F28315"/>
                      </a:solidFill>
                      <a:prstDash val="solid"/>
                      <a:round/>
                      <a:headEnd type="none" w="med" len="med"/>
                      <a:tailEnd type="none" w="med" len="med"/>
                    </a:lnL>
                    <a:lnR w="12700" cap="flat" cmpd="sng" algn="ctr">
                      <a:solidFill>
                        <a:srgbClr val="F28315"/>
                      </a:solidFill>
                      <a:prstDash val="solid"/>
                      <a:round/>
                      <a:headEnd type="none" w="med" len="med"/>
                      <a:tailEnd type="none" w="med" len="med"/>
                    </a:lnR>
                    <a:lnT w="12700" cap="flat" cmpd="sng" algn="ctr">
                      <a:solidFill>
                        <a:srgbClr val="F28315"/>
                      </a:solidFill>
                      <a:prstDash val="solid"/>
                      <a:round/>
                      <a:headEnd type="none" w="med" len="med"/>
                      <a:tailEnd type="none" w="med" len="med"/>
                    </a:lnT>
                    <a:lnB w="12700" cap="flat" cmpd="sng" algn="ctr">
                      <a:solidFill>
                        <a:srgbClr val="F28315"/>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62016397"/>
                  </a:ext>
                </a:extLst>
              </a:tr>
            </a:tbl>
          </a:graphicData>
        </a:graphic>
      </p:graphicFrame>
      <p:sp>
        <p:nvSpPr>
          <p:cNvPr id="12" name="Oval 11"/>
          <p:cNvSpPr/>
          <p:nvPr/>
        </p:nvSpPr>
        <p:spPr>
          <a:xfrm>
            <a:off x="954850" y="2717593"/>
            <a:ext cx="200541" cy="200541"/>
          </a:xfrm>
          <a:prstGeom prst="ellipse">
            <a:avLst/>
          </a:prstGeom>
          <a:solidFill>
            <a:srgbClr val="F283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p:cNvSpPr/>
          <p:nvPr/>
        </p:nvSpPr>
        <p:spPr>
          <a:xfrm>
            <a:off x="5026479" y="2717592"/>
            <a:ext cx="200541" cy="200541"/>
          </a:xfrm>
          <a:prstGeom prst="ellipse">
            <a:avLst/>
          </a:prstGeom>
          <a:solidFill>
            <a:srgbClr val="F283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p:cNvSpPr/>
          <p:nvPr/>
        </p:nvSpPr>
        <p:spPr>
          <a:xfrm>
            <a:off x="5364617" y="2717592"/>
            <a:ext cx="200541" cy="200541"/>
          </a:xfrm>
          <a:prstGeom prst="ellipse">
            <a:avLst/>
          </a:prstGeom>
          <a:solidFill>
            <a:srgbClr val="F283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p:cNvSpPr/>
          <p:nvPr/>
        </p:nvSpPr>
        <p:spPr>
          <a:xfrm>
            <a:off x="5702755" y="2717591"/>
            <a:ext cx="200541" cy="200541"/>
          </a:xfrm>
          <a:prstGeom prst="ellipse">
            <a:avLst/>
          </a:prstGeom>
          <a:solidFill>
            <a:srgbClr val="F283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p:cNvSpPr/>
          <p:nvPr/>
        </p:nvSpPr>
        <p:spPr>
          <a:xfrm>
            <a:off x="2737055" y="2270142"/>
            <a:ext cx="100271" cy="10027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p:cNvSpPr/>
          <p:nvPr/>
        </p:nvSpPr>
        <p:spPr>
          <a:xfrm>
            <a:off x="2737055" y="2795543"/>
            <a:ext cx="100271" cy="10027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p:cNvSpPr/>
          <p:nvPr/>
        </p:nvSpPr>
        <p:spPr>
          <a:xfrm>
            <a:off x="6040893" y="2717594"/>
            <a:ext cx="200541" cy="200541"/>
          </a:xfrm>
          <a:prstGeom prst="ellipse">
            <a:avLst/>
          </a:prstGeom>
          <a:solidFill>
            <a:srgbClr val="F283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p:cNvSpPr/>
          <p:nvPr/>
        </p:nvSpPr>
        <p:spPr>
          <a:xfrm>
            <a:off x="6379031" y="2717593"/>
            <a:ext cx="200541" cy="200541"/>
          </a:xfrm>
          <a:prstGeom prst="ellipse">
            <a:avLst/>
          </a:prstGeom>
          <a:solidFill>
            <a:srgbClr val="F283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26" name="Table 25"/>
          <p:cNvGraphicFramePr>
            <a:graphicFrameLocks noGrp="1"/>
          </p:cNvGraphicFramePr>
          <p:nvPr>
            <p:extLst>
              <p:ext uri="{D42A27DB-BD31-4B8C-83A1-F6EECF244321}">
                <p14:modId xmlns:p14="http://schemas.microsoft.com/office/powerpoint/2010/main" val="1116824673"/>
              </p:ext>
            </p:extLst>
          </p:nvPr>
        </p:nvGraphicFramePr>
        <p:xfrm>
          <a:off x="755650" y="3235448"/>
          <a:ext cx="6096000" cy="1035715"/>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793288014"/>
                    </a:ext>
                  </a:extLst>
                </a:gridCol>
                <a:gridCol w="2032000">
                  <a:extLst>
                    <a:ext uri="{9D8B030D-6E8A-4147-A177-3AD203B41FA5}">
                      <a16:colId xmlns:a16="http://schemas.microsoft.com/office/drawing/2014/main" val="1711498000"/>
                    </a:ext>
                  </a:extLst>
                </a:gridCol>
                <a:gridCol w="2032000">
                  <a:extLst>
                    <a:ext uri="{9D8B030D-6E8A-4147-A177-3AD203B41FA5}">
                      <a16:colId xmlns:a16="http://schemas.microsoft.com/office/drawing/2014/main" val="1065556600"/>
                    </a:ext>
                  </a:extLst>
                </a:gridCol>
              </a:tblGrid>
              <a:tr h="381192">
                <a:tc>
                  <a:txBody>
                    <a:bodyPr/>
                    <a:lstStyle/>
                    <a:p>
                      <a:pPr algn="ctr"/>
                      <a:r>
                        <a:rPr lang="en-GB" b="0" dirty="0">
                          <a:solidFill>
                            <a:schemeClr val="tx1"/>
                          </a:solidFill>
                        </a:rPr>
                        <a:t>Ones</a:t>
                      </a:r>
                    </a:p>
                  </a:txBody>
                  <a:tcPr anchor="ctr">
                    <a:lnL w="12700" cap="flat" cmpd="sng" algn="ctr">
                      <a:solidFill>
                        <a:srgbClr val="F28315"/>
                      </a:solidFill>
                      <a:prstDash val="solid"/>
                      <a:round/>
                      <a:headEnd type="none" w="med" len="med"/>
                      <a:tailEnd type="none" w="med" len="med"/>
                    </a:lnL>
                    <a:lnR w="12700" cap="flat" cmpd="sng" algn="ctr">
                      <a:solidFill>
                        <a:srgbClr val="F28315"/>
                      </a:solidFill>
                      <a:prstDash val="solid"/>
                      <a:round/>
                      <a:headEnd type="none" w="med" len="med"/>
                      <a:tailEnd type="none" w="med" len="med"/>
                    </a:lnR>
                    <a:lnT w="12700" cap="flat" cmpd="sng" algn="ctr">
                      <a:solidFill>
                        <a:srgbClr val="F28315"/>
                      </a:solidFill>
                      <a:prstDash val="solid"/>
                      <a:round/>
                      <a:headEnd type="none" w="med" len="med"/>
                      <a:tailEnd type="none" w="med" len="med"/>
                    </a:lnT>
                    <a:lnB w="12700" cap="flat" cmpd="sng" algn="ctr">
                      <a:solidFill>
                        <a:srgbClr val="F28315"/>
                      </a:solidFill>
                      <a:prstDash val="solid"/>
                      <a:round/>
                      <a:headEnd type="none" w="med" len="med"/>
                      <a:tailEnd type="none" w="med" len="med"/>
                    </a:lnB>
                    <a:lnTlToBr w="12700" cmpd="sng">
                      <a:noFill/>
                      <a:prstDash val="solid"/>
                    </a:lnTlToBr>
                    <a:lnBlToTr w="12700" cmpd="sng">
                      <a:noFill/>
                      <a:prstDash val="solid"/>
                    </a:lnBlToTr>
                    <a:solidFill>
                      <a:srgbClr val="FBBF97"/>
                    </a:solidFill>
                  </a:tcPr>
                </a:tc>
                <a:tc>
                  <a:txBody>
                    <a:bodyPr/>
                    <a:lstStyle/>
                    <a:p>
                      <a:pPr algn="ctr"/>
                      <a:r>
                        <a:rPr lang="en-GB" b="0" dirty="0">
                          <a:solidFill>
                            <a:schemeClr val="tx1"/>
                          </a:solidFill>
                        </a:rPr>
                        <a:t>tenths</a:t>
                      </a:r>
                    </a:p>
                  </a:txBody>
                  <a:tcPr anchor="ctr">
                    <a:lnL w="12700" cap="flat" cmpd="sng" algn="ctr">
                      <a:solidFill>
                        <a:srgbClr val="F28315"/>
                      </a:solidFill>
                      <a:prstDash val="solid"/>
                      <a:round/>
                      <a:headEnd type="none" w="med" len="med"/>
                      <a:tailEnd type="none" w="med" len="med"/>
                    </a:lnL>
                    <a:lnR w="12700" cap="flat" cmpd="sng" algn="ctr">
                      <a:solidFill>
                        <a:srgbClr val="F28315"/>
                      </a:solidFill>
                      <a:prstDash val="solid"/>
                      <a:round/>
                      <a:headEnd type="none" w="med" len="med"/>
                      <a:tailEnd type="none" w="med" len="med"/>
                    </a:lnR>
                    <a:lnT w="12700" cap="flat" cmpd="sng" algn="ctr">
                      <a:solidFill>
                        <a:srgbClr val="F28315"/>
                      </a:solidFill>
                      <a:prstDash val="solid"/>
                      <a:round/>
                      <a:headEnd type="none" w="med" len="med"/>
                      <a:tailEnd type="none" w="med" len="med"/>
                    </a:lnT>
                    <a:lnB w="12700" cap="flat" cmpd="sng" algn="ctr">
                      <a:solidFill>
                        <a:srgbClr val="F28315"/>
                      </a:solidFill>
                      <a:prstDash val="solid"/>
                      <a:round/>
                      <a:headEnd type="none" w="med" len="med"/>
                      <a:tailEnd type="none" w="med" len="med"/>
                    </a:lnB>
                    <a:lnTlToBr w="12700" cmpd="sng">
                      <a:noFill/>
                      <a:prstDash val="solid"/>
                    </a:lnTlToBr>
                    <a:lnBlToTr w="12700" cmpd="sng">
                      <a:noFill/>
                      <a:prstDash val="solid"/>
                    </a:lnBlToTr>
                    <a:solidFill>
                      <a:srgbClr val="FBBF97"/>
                    </a:solidFill>
                  </a:tcPr>
                </a:tc>
                <a:tc>
                  <a:txBody>
                    <a:bodyPr/>
                    <a:lstStyle/>
                    <a:p>
                      <a:pPr algn="ctr"/>
                      <a:r>
                        <a:rPr lang="en-GB" b="0" dirty="0">
                          <a:solidFill>
                            <a:schemeClr val="tx1"/>
                          </a:solidFill>
                        </a:rPr>
                        <a:t>hundredths</a:t>
                      </a:r>
                    </a:p>
                  </a:txBody>
                  <a:tcPr anchor="ctr">
                    <a:lnL w="12700" cap="flat" cmpd="sng" algn="ctr">
                      <a:solidFill>
                        <a:srgbClr val="F28315"/>
                      </a:solidFill>
                      <a:prstDash val="solid"/>
                      <a:round/>
                      <a:headEnd type="none" w="med" len="med"/>
                      <a:tailEnd type="none" w="med" len="med"/>
                    </a:lnL>
                    <a:lnR w="12700" cap="flat" cmpd="sng" algn="ctr">
                      <a:solidFill>
                        <a:srgbClr val="F28315"/>
                      </a:solidFill>
                      <a:prstDash val="solid"/>
                      <a:round/>
                      <a:headEnd type="none" w="med" len="med"/>
                      <a:tailEnd type="none" w="med" len="med"/>
                    </a:lnR>
                    <a:lnT w="12700" cap="flat" cmpd="sng" algn="ctr">
                      <a:solidFill>
                        <a:srgbClr val="F28315"/>
                      </a:solidFill>
                      <a:prstDash val="solid"/>
                      <a:round/>
                      <a:headEnd type="none" w="med" len="med"/>
                      <a:tailEnd type="none" w="med" len="med"/>
                    </a:lnT>
                    <a:lnB w="12700" cap="flat" cmpd="sng" algn="ctr">
                      <a:solidFill>
                        <a:srgbClr val="F28315"/>
                      </a:solidFill>
                      <a:prstDash val="solid"/>
                      <a:round/>
                      <a:headEnd type="none" w="med" len="med"/>
                      <a:tailEnd type="none" w="med" len="med"/>
                    </a:lnB>
                    <a:lnTlToBr w="12700" cmpd="sng">
                      <a:noFill/>
                      <a:prstDash val="solid"/>
                    </a:lnTlToBr>
                    <a:lnBlToTr w="12700" cmpd="sng">
                      <a:noFill/>
                      <a:prstDash val="solid"/>
                    </a:lnBlToTr>
                    <a:solidFill>
                      <a:srgbClr val="FBBF97"/>
                    </a:solidFill>
                  </a:tcPr>
                </a:tc>
                <a:extLst>
                  <a:ext uri="{0D108BD9-81ED-4DB2-BD59-A6C34878D82A}">
                    <a16:rowId xmlns:a16="http://schemas.microsoft.com/office/drawing/2014/main" val="1140792348"/>
                  </a:ext>
                </a:extLst>
              </a:tr>
              <a:tr h="654523">
                <a:tc>
                  <a:txBody>
                    <a:bodyPr/>
                    <a:lstStyle/>
                    <a:p>
                      <a:endParaRPr lang="en-GB" dirty="0"/>
                    </a:p>
                  </a:txBody>
                  <a:tcPr>
                    <a:lnL w="12700" cap="flat" cmpd="sng" algn="ctr">
                      <a:solidFill>
                        <a:srgbClr val="F28315"/>
                      </a:solidFill>
                      <a:prstDash val="solid"/>
                      <a:round/>
                      <a:headEnd type="none" w="med" len="med"/>
                      <a:tailEnd type="none" w="med" len="med"/>
                    </a:lnL>
                    <a:lnR w="12700" cap="flat" cmpd="sng" algn="ctr">
                      <a:solidFill>
                        <a:srgbClr val="F28315"/>
                      </a:solidFill>
                      <a:prstDash val="solid"/>
                      <a:round/>
                      <a:headEnd type="none" w="med" len="med"/>
                      <a:tailEnd type="none" w="med" len="med"/>
                    </a:lnR>
                    <a:lnT w="12700" cap="flat" cmpd="sng" algn="ctr">
                      <a:solidFill>
                        <a:srgbClr val="F28315"/>
                      </a:solidFill>
                      <a:prstDash val="solid"/>
                      <a:round/>
                      <a:headEnd type="none" w="med" len="med"/>
                      <a:tailEnd type="none" w="med" len="med"/>
                    </a:lnT>
                    <a:lnB w="12700" cap="flat" cmpd="sng" algn="ctr">
                      <a:solidFill>
                        <a:srgbClr val="F2831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rgbClr val="F28315"/>
                      </a:solidFill>
                      <a:prstDash val="solid"/>
                      <a:round/>
                      <a:headEnd type="none" w="med" len="med"/>
                      <a:tailEnd type="none" w="med" len="med"/>
                    </a:lnL>
                    <a:lnR w="12700" cap="flat" cmpd="sng" algn="ctr">
                      <a:solidFill>
                        <a:srgbClr val="F28315"/>
                      </a:solidFill>
                      <a:prstDash val="solid"/>
                      <a:round/>
                      <a:headEnd type="none" w="med" len="med"/>
                      <a:tailEnd type="none" w="med" len="med"/>
                    </a:lnR>
                    <a:lnT w="12700" cap="flat" cmpd="sng" algn="ctr">
                      <a:solidFill>
                        <a:srgbClr val="F28315"/>
                      </a:solidFill>
                      <a:prstDash val="solid"/>
                      <a:round/>
                      <a:headEnd type="none" w="med" len="med"/>
                      <a:tailEnd type="none" w="med" len="med"/>
                    </a:lnT>
                    <a:lnB w="12700" cap="flat" cmpd="sng" algn="ctr">
                      <a:solidFill>
                        <a:srgbClr val="F2831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rgbClr val="F28315"/>
                      </a:solidFill>
                      <a:prstDash val="solid"/>
                      <a:round/>
                      <a:headEnd type="none" w="med" len="med"/>
                      <a:tailEnd type="none" w="med" len="med"/>
                    </a:lnL>
                    <a:lnR w="12700" cap="flat" cmpd="sng" algn="ctr">
                      <a:solidFill>
                        <a:srgbClr val="F28315"/>
                      </a:solidFill>
                      <a:prstDash val="solid"/>
                      <a:round/>
                      <a:headEnd type="none" w="med" len="med"/>
                      <a:tailEnd type="none" w="med" len="med"/>
                    </a:lnR>
                    <a:lnT w="12700" cap="flat" cmpd="sng" algn="ctr">
                      <a:solidFill>
                        <a:srgbClr val="F28315"/>
                      </a:solidFill>
                      <a:prstDash val="solid"/>
                      <a:round/>
                      <a:headEnd type="none" w="med" len="med"/>
                      <a:tailEnd type="none" w="med" len="med"/>
                    </a:lnT>
                    <a:lnB w="12700" cap="flat" cmpd="sng" algn="ctr">
                      <a:solidFill>
                        <a:srgbClr val="F28315"/>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62016397"/>
                  </a:ext>
                </a:extLst>
              </a:tr>
            </a:tbl>
          </a:graphicData>
        </a:graphic>
      </p:graphicFrame>
      <p:sp>
        <p:nvSpPr>
          <p:cNvPr id="27" name="Oval 26"/>
          <p:cNvSpPr/>
          <p:nvPr/>
        </p:nvSpPr>
        <p:spPr>
          <a:xfrm>
            <a:off x="954850" y="3849523"/>
            <a:ext cx="200541" cy="200541"/>
          </a:xfrm>
          <a:prstGeom prst="ellipse">
            <a:avLst/>
          </a:prstGeom>
          <a:solidFill>
            <a:srgbClr val="F283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 27"/>
          <p:cNvSpPr/>
          <p:nvPr/>
        </p:nvSpPr>
        <p:spPr>
          <a:xfrm>
            <a:off x="5026479" y="3849522"/>
            <a:ext cx="200541" cy="200541"/>
          </a:xfrm>
          <a:prstGeom prst="ellipse">
            <a:avLst/>
          </a:prstGeom>
          <a:solidFill>
            <a:srgbClr val="F283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 28"/>
          <p:cNvSpPr/>
          <p:nvPr/>
        </p:nvSpPr>
        <p:spPr>
          <a:xfrm>
            <a:off x="3027713" y="3849522"/>
            <a:ext cx="200541" cy="200541"/>
          </a:xfrm>
          <a:prstGeom prst="ellipse">
            <a:avLst/>
          </a:prstGeom>
          <a:solidFill>
            <a:srgbClr val="F283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Oval 29"/>
          <p:cNvSpPr/>
          <p:nvPr/>
        </p:nvSpPr>
        <p:spPr>
          <a:xfrm>
            <a:off x="2737055" y="3402072"/>
            <a:ext cx="100271" cy="10027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Oval 30"/>
          <p:cNvSpPr/>
          <p:nvPr/>
        </p:nvSpPr>
        <p:spPr>
          <a:xfrm>
            <a:off x="2737055" y="3927473"/>
            <a:ext cx="100271" cy="10027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32" name="Table 31"/>
          <p:cNvGraphicFramePr>
            <a:graphicFrameLocks noGrp="1"/>
          </p:cNvGraphicFramePr>
          <p:nvPr>
            <p:extLst>
              <p:ext uri="{D42A27DB-BD31-4B8C-83A1-F6EECF244321}">
                <p14:modId xmlns:p14="http://schemas.microsoft.com/office/powerpoint/2010/main" val="3152026028"/>
              </p:ext>
            </p:extLst>
          </p:nvPr>
        </p:nvGraphicFramePr>
        <p:xfrm>
          <a:off x="755650" y="4367379"/>
          <a:ext cx="6096000" cy="1035715"/>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793288014"/>
                    </a:ext>
                  </a:extLst>
                </a:gridCol>
                <a:gridCol w="2032000">
                  <a:extLst>
                    <a:ext uri="{9D8B030D-6E8A-4147-A177-3AD203B41FA5}">
                      <a16:colId xmlns:a16="http://schemas.microsoft.com/office/drawing/2014/main" val="1711498000"/>
                    </a:ext>
                  </a:extLst>
                </a:gridCol>
                <a:gridCol w="2032000">
                  <a:extLst>
                    <a:ext uri="{9D8B030D-6E8A-4147-A177-3AD203B41FA5}">
                      <a16:colId xmlns:a16="http://schemas.microsoft.com/office/drawing/2014/main" val="1065556600"/>
                    </a:ext>
                  </a:extLst>
                </a:gridCol>
              </a:tblGrid>
              <a:tr h="381192">
                <a:tc>
                  <a:txBody>
                    <a:bodyPr/>
                    <a:lstStyle/>
                    <a:p>
                      <a:pPr algn="ctr"/>
                      <a:r>
                        <a:rPr lang="en-GB" b="0" dirty="0">
                          <a:solidFill>
                            <a:schemeClr val="tx1"/>
                          </a:solidFill>
                        </a:rPr>
                        <a:t>Ones</a:t>
                      </a:r>
                    </a:p>
                  </a:txBody>
                  <a:tcPr anchor="ctr">
                    <a:lnL w="12700" cap="flat" cmpd="sng" algn="ctr">
                      <a:solidFill>
                        <a:srgbClr val="F28315"/>
                      </a:solidFill>
                      <a:prstDash val="solid"/>
                      <a:round/>
                      <a:headEnd type="none" w="med" len="med"/>
                      <a:tailEnd type="none" w="med" len="med"/>
                    </a:lnL>
                    <a:lnR w="12700" cap="flat" cmpd="sng" algn="ctr">
                      <a:solidFill>
                        <a:srgbClr val="F28315"/>
                      </a:solidFill>
                      <a:prstDash val="solid"/>
                      <a:round/>
                      <a:headEnd type="none" w="med" len="med"/>
                      <a:tailEnd type="none" w="med" len="med"/>
                    </a:lnR>
                    <a:lnT w="12700" cap="flat" cmpd="sng" algn="ctr">
                      <a:solidFill>
                        <a:srgbClr val="F28315"/>
                      </a:solidFill>
                      <a:prstDash val="solid"/>
                      <a:round/>
                      <a:headEnd type="none" w="med" len="med"/>
                      <a:tailEnd type="none" w="med" len="med"/>
                    </a:lnT>
                    <a:lnB w="12700" cap="flat" cmpd="sng" algn="ctr">
                      <a:solidFill>
                        <a:srgbClr val="F28315"/>
                      </a:solidFill>
                      <a:prstDash val="solid"/>
                      <a:round/>
                      <a:headEnd type="none" w="med" len="med"/>
                      <a:tailEnd type="none" w="med" len="med"/>
                    </a:lnB>
                    <a:lnTlToBr w="12700" cmpd="sng">
                      <a:noFill/>
                      <a:prstDash val="solid"/>
                    </a:lnTlToBr>
                    <a:lnBlToTr w="12700" cmpd="sng">
                      <a:noFill/>
                      <a:prstDash val="solid"/>
                    </a:lnBlToTr>
                    <a:solidFill>
                      <a:srgbClr val="FBBF97"/>
                    </a:solidFill>
                  </a:tcPr>
                </a:tc>
                <a:tc>
                  <a:txBody>
                    <a:bodyPr/>
                    <a:lstStyle/>
                    <a:p>
                      <a:pPr algn="ctr"/>
                      <a:r>
                        <a:rPr lang="en-GB" b="0" dirty="0">
                          <a:solidFill>
                            <a:schemeClr val="tx1"/>
                          </a:solidFill>
                        </a:rPr>
                        <a:t>tenths</a:t>
                      </a:r>
                    </a:p>
                  </a:txBody>
                  <a:tcPr anchor="ctr">
                    <a:lnL w="12700" cap="flat" cmpd="sng" algn="ctr">
                      <a:solidFill>
                        <a:srgbClr val="F28315"/>
                      </a:solidFill>
                      <a:prstDash val="solid"/>
                      <a:round/>
                      <a:headEnd type="none" w="med" len="med"/>
                      <a:tailEnd type="none" w="med" len="med"/>
                    </a:lnL>
                    <a:lnR w="12700" cap="flat" cmpd="sng" algn="ctr">
                      <a:solidFill>
                        <a:srgbClr val="F28315"/>
                      </a:solidFill>
                      <a:prstDash val="solid"/>
                      <a:round/>
                      <a:headEnd type="none" w="med" len="med"/>
                      <a:tailEnd type="none" w="med" len="med"/>
                    </a:lnR>
                    <a:lnT w="12700" cap="flat" cmpd="sng" algn="ctr">
                      <a:solidFill>
                        <a:srgbClr val="F28315"/>
                      </a:solidFill>
                      <a:prstDash val="solid"/>
                      <a:round/>
                      <a:headEnd type="none" w="med" len="med"/>
                      <a:tailEnd type="none" w="med" len="med"/>
                    </a:lnT>
                    <a:lnB w="12700" cap="flat" cmpd="sng" algn="ctr">
                      <a:solidFill>
                        <a:srgbClr val="F28315"/>
                      </a:solidFill>
                      <a:prstDash val="solid"/>
                      <a:round/>
                      <a:headEnd type="none" w="med" len="med"/>
                      <a:tailEnd type="none" w="med" len="med"/>
                    </a:lnB>
                    <a:lnTlToBr w="12700" cmpd="sng">
                      <a:noFill/>
                      <a:prstDash val="solid"/>
                    </a:lnTlToBr>
                    <a:lnBlToTr w="12700" cmpd="sng">
                      <a:noFill/>
                      <a:prstDash val="solid"/>
                    </a:lnBlToTr>
                    <a:solidFill>
                      <a:srgbClr val="FBBF97"/>
                    </a:solidFill>
                  </a:tcPr>
                </a:tc>
                <a:tc>
                  <a:txBody>
                    <a:bodyPr/>
                    <a:lstStyle/>
                    <a:p>
                      <a:pPr algn="ctr"/>
                      <a:r>
                        <a:rPr lang="en-GB" b="0" dirty="0">
                          <a:solidFill>
                            <a:schemeClr val="tx1"/>
                          </a:solidFill>
                        </a:rPr>
                        <a:t>hundredths</a:t>
                      </a:r>
                    </a:p>
                  </a:txBody>
                  <a:tcPr anchor="ctr">
                    <a:lnL w="12700" cap="flat" cmpd="sng" algn="ctr">
                      <a:solidFill>
                        <a:srgbClr val="F28315"/>
                      </a:solidFill>
                      <a:prstDash val="solid"/>
                      <a:round/>
                      <a:headEnd type="none" w="med" len="med"/>
                      <a:tailEnd type="none" w="med" len="med"/>
                    </a:lnL>
                    <a:lnR w="12700" cap="flat" cmpd="sng" algn="ctr">
                      <a:solidFill>
                        <a:srgbClr val="F28315"/>
                      </a:solidFill>
                      <a:prstDash val="solid"/>
                      <a:round/>
                      <a:headEnd type="none" w="med" len="med"/>
                      <a:tailEnd type="none" w="med" len="med"/>
                    </a:lnR>
                    <a:lnT w="12700" cap="flat" cmpd="sng" algn="ctr">
                      <a:solidFill>
                        <a:srgbClr val="F28315"/>
                      </a:solidFill>
                      <a:prstDash val="solid"/>
                      <a:round/>
                      <a:headEnd type="none" w="med" len="med"/>
                      <a:tailEnd type="none" w="med" len="med"/>
                    </a:lnT>
                    <a:lnB w="12700" cap="flat" cmpd="sng" algn="ctr">
                      <a:solidFill>
                        <a:srgbClr val="F28315"/>
                      </a:solidFill>
                      <a:prstDash val="solid"/>
                      <a:round/>
                      <a:headEnd type="none" w="med" len="med"/>
                      <a:tailEnd type="none" w="med" len="med"/>
                    </a:lnB>
                    <a:lnTlToBr w="12700" cmpd="sng">
                      <a:noFill/>
                      <a:prstDash val="solid"/>
                    </a:lnTlToBr>
                    <a:lnBlToTr w="12700" cmpd="sng">
                      <a:noFill/>
                      <a:prstDash val="solid"/>
                    </a:lnBlToTr>
                    <a:solidFill>
                      <a:srgbClr val="FBBF97"/>
                    </a:solidFill>
                  </a:tcPr>
                </a:tc>
                <a:extLst>
                  <a:ext uri="{0D108BD9-81ED-4DB2-BD59-A6C34878D82A}">
                    <a16:rowId xmlns:a16="http://schemas.microsoft.com/office/drawing/2014/main" val="1140792348"/>
                  </a:ext>
                </a:extLst>
              </a:tr>
              <a:tr h="654523">
                <a:tc>
                  <a:txBody>
                    <a:bodyPr/>
                    <a:lstStyle/>
                    <a:p>
                      <a:endParaRPr lang="en-GB" dirty="0"/>
                    </a:p>
                  </a:txBody>
                  <a:tcPr>
                    <a:lnL w="12700" cap="flat" cmpd="sng" algn="ctr">
                      <a:solidFill>
                        <a:srgbClr val="F28315"/>
                      </a:solidFill>
                      <a:prstDash val="solid"/>
                      <a:round/>
                      <a:headEnd type="none" w="med" len="med"/>
                      <a:tailEnd type="none" w="med" len="med"/>
                    </a:lnL>
                    <a:lnR w="12700" cap="flat" cmpd="sng" algn="ctr">
                      <a:solidFill>
                        <a:srgbClr val="F28315"/>
                      </a:solidFill>
                      <a:prstDash val="solid"/>
                      <a:round/>
                      <a:headEnd type="none" w="med" len="med"/>
                      <a:tailEnd type="none" w="med" len="med"/>
                    </a:lnR>
                    <a:lnT w="12700" cap="flat" cmpd="sng" algn="ctr">
                      <a:solidFill>
                        <a:srgbClr val="F28315"/>
                      </a:solidFill>
                      <a:prstDash val="solid"/>
                      <a:round/>
                      <a:headEnd type="none" w="med" len="med"/>
                      <a:tailEnd type="none" w="med" len="med"/>
                    </a:lnT>
                    <a:lnB w="12700" cap="flat" cmpd="sng" algn="ctr">
                      <a:solidFill>
                        <a:srgbClr val="F2831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rgbClr val="F28315"/>
                      </a:solidFill>
                      <a:prstDash val="solid"/>
                      <a:round/>
                      <a:headEnd type="none" w="med" len="med"/>
                      <a:tailEnd type="none" w="med" len="med"/>
                    </a:lnL>
                    <a:lnR w="12700" cap="flat" cmpd="sng" algn="ctr">
                      <a:solidFill>
                        <a:srgbClr val="F28315"/>
                      </a:solidFill>
                      <a:prstDash val="solid"/>
                      <a:round/>
                      <a:headEnd type="none" w="med" len="med"/>
                      <a:tailEnd type="none" w="med" len="med"/>
                    </a:lnR>
                    <a:lnT w="12700" cap="flat" cmpd="sng" algn="ctr">
                      <a:solidFill>
                        <a:srgbClr val="F28315"/>
                      </a:solidFill>
                      <a:prstDash val="solid"/>
                      <a:round/>
                      <a:headEnd type="none" w="med" len="med"/>
                      <a:tailEnd type="none" w="med" len="med"/>
                    </a:lnT>
                    <a:lnB w="12700" cap="flat" cmpd="sng" algn="ctr">
                      <a:solidFill>
                        <a:srgbClr val="F2831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rgbClr val="F28315"/>
                      </a:solidFill>
                      <a:prstDash val="solid"/>
                      <a:round/>
                      <a:headEnd type="none" w="med" len="med"/>
                      <a:tailEnd type="none" w="med" len="med"/>
                    </a:lnL>
                    <a:lnR w="12700" cap="flat" cmpd="sng" algn="ctr">
                      <a:solidFill>
                        <a:srgbClr val="F28315"/>
                      </a:solidFill>
                      <a:prstDash val="solid"/>
                      <a:round/>
                      <a:headEnd type="none" w="med" len="med"/>
                      <a:tailEnd type="none" w="med" len="med"/>
                    </a:lnR>
                    <a:lnT w="12700" cap="flat" cmpd="sng" algn="ctr">
                      <a:solidFill>
                        <a:srgbClr val="F28315"/>
                      </a:solidFill>
                      <a:prstDash val="solid"/>
                      <a:round/>
                      <a:headEnd type="none" w="med" len="med"/>
                      <a:tailEnd type="none" w="med" len="med"/>
                    </a:lnT>
                    <a:lnB w="12700" cap="flat" cmpd="sng" algn="ctr">
                      <a:solidFill>
                        <a:srgbClr val="F28315"/>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62016397"/>
                  </a:ext>
                </a:extLst>
              </a:tr>
            </a:tbl>
          </a:graphicData>
        </a:graphic>
      </p:graphicFrame>
      <p:sp>
        <p:nvSpPr>
          <p:cNvPr id="33" name="Oval 32"/>
          <p:cNvSpPr/>
          <p:nvPr/>
        </p:nvSpPr>
        <p:spPr>
          <a:xfrm>
            <a:off x="954850" y="4981454"/>
            <a:ext cx="200541" cy="200541"/>
          </a:xfrm>
          <a:prstGeom prst="ellipse">
            <a:avLst/>
          </a:prstGeom>
          <a:solidFill>
            <a:srgbClr val="F283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Oval 33"/>
          <p:cNvSpPr/>
          <p:nvPr/>
        </p:nvSpPr>
        <p:spPr>
          <a:xfrm>
            <a:off x="5026479" y="4981453"/>
            <a:ext cx="200541" cy="200541"/>
          </a:xfrm>
          <a:prstGeom prst="ellipse">
            <a:avLst/>
          </a:prstGeom>
          <a:solidFill>
            <a:srgbClr val="F283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Oval 34"/>
          <p:cNvSpPr/>
          <p:nvPr/>
        </p:nvSpPr>
        <p:spPr>
          <a:xfrm>
            <a:off x="5364617" y="4981453"/>
            <a:ext cx="200541" cy="200541"/>
          </a:xfrm>
          <a:prstGeom prst="ellipse">
            <a:avLst/>
          </a:prstGeom>
          <a:solidFill>
            <a:srgbClr val="F283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Oval 35"/>
          <p:cNvSpPr/>
          <p:nvPr/>
        </p:nvSpPr>
        <p:spPr>
          <a:xfrm>
            <a:off x="2737055" y="4534003"/>
            <a:ext cx="100271" cy="10027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Oval 36"/>
          <p:cNvSpPr/>
          <p:nvPr/>
        </p:nvSpPr>
        <p:spPr>
          <a:xfrm>
            <a:off x="2737055" y="5059404"/>
            <a:ext cx="100271" cy="10027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38" name="Table 37"/>
          <p:cNvGraphicFramePr>
            <a:graphicFrameLocks noGrp="1"/>
          </p:cNvGraphicFramePr>
          <p:nvPr>
            <p:extLst>
              <p:ext uri="{D42A27DB-BD31-4B8C-83A1-F6EECF244321}">
                <p14:modId xmlns:p14="http://schemas.microsoft.com/office/powerpoint/2010/main" val="127846510"/>
              </p:ext>
            </p:extLst>
          </p:nvPr>
        </p:nvGraphicFramePr>
        <p:xfrm>
          <a:off x="775166" y="5600700"/>
          <a:ext cx="6076484" cy="488950"/>
        </p:xfrm>
        <a:graphic>
          <a:graphicData uri="http://schemas.openxmlformats.org/drawingml/2006/table">
            <a:tbl>
              <a:tblPr firstRow="1" bandRow="1">
                <a:tableStyleId>{5C22544A-7EE6-4342-B048-85BDC9FD1C3A}</a:tableStyleId>
              </a:tblPr>
              <a:tblGrid>
                <a:gridCol w="2336334">
                  <a:extLst>
                    <a:ext uri="{9D8B030D-6E8A-4147-A177-3AD203B41FA5}">
                      <a16:colId xmlns:a16="http://schemas.microsoft.com/office/drawing/2014/main" val="793288014"/>
                    </a:ext>
                  </a:extLst>
                </a:gridCol>
                <a:gridCol w="3740150">
                  <a:extLst>
                    <a:ext uri="{9D8B030D-6E8A-4147-A177-3AD203B41FA5}">
                      <a16:colId xmlns:a16="http://schemas.microsoft.com/office/drawing/2014/main" val="1711498000"/>
                    </a:ext>
                  </a:extLst>
                </a:gridCol>
              </a:tblGrid>
              <a:tr h="488950">
                <a:tc>
                  <a:txBody>
                    <a:bodyPr/>
                    <a:lstStyle/>
                    <a:p>
                      <a:pPr algn="ctr"/>
                      <a:r>
                        <a:rPr lang="en-GB" b="0" dirty="0">
                          <a:solidFill>
                            <a:schemeClr val="tx1"/>
                          </a:solidFill>
                        </a:rPr>
                        <a:t>In ascending</a:t>
                      </a:r>
                      <a:r>
                        <a:rPr lang="en-GB" b="0" baseline="0" dirty="0">
                          <a:solidFill>
                            <a:schemeClr val="tx1"/>
                          </a:solidFill>
                        </a:rPr>
                        <a:t> order:</a:t>
                      </a:r>
                      <a:endParaRPr lang="en-GB" b="0" dirty="0">
                        <a:solidFill>
                          <a:schemeClr val="tx1"/>
                        </a:solidFill>
                      </a:endParaRPr>
                    </a:p>
                  </a:txBody>
                  <a:tcPr anchor="ctr">
                    <a:lnL w="12700" cap="flat" cmpd="sng" algn="ctr">
                      <a:solidFill>
                        <a:srgbClr val="F28315"/>
                      </a:solidFill>
                      <a:prstDash val="solid"/>
                      <a:round/>
                      <a:headEnd type="none" w="med" len="med"/>
                      <a:tailEnd type="none" w="med" len="med"/>
                    </a:lnL>
                    <a:lnR w="12700" cap="flat" cmpd="sng" algn="ctr">
                      <a:solidFill>
                        <a:srgbClr val="F28315"/>
                      </a:solidFill>
                      <a:prstDash val="solid"/>
                      <a:round/>
                      <a:headEnd type="none" w="med" len="med"/>
                      <a:tailEnd type="none" w="med" len="med"/>
                    </a:lnR>
                    <a:lnT w="12700" cap="flat" cmpd="sng" algn="ctr">
                      <a:solidFill>
                        <a:srgbClr val="F28315"/>
                      </a:solidFill>
                      <a:prstDash val="solid"/>
                      <a:round/>
                      <a:headEnd type="none" w="med" len="med"/>
                      <a:tailEnd type="none" w="med" len="med"/>
                    </a:lnT>
                    <a:lnB w="12700" cap="flat" cmpd="sng" algn="ctr">
                      <a:solidFill>
                        <a:srgbClr val="F28315"/>
                      </a:solidFill>
                      <a:prstDash val="solid"/>
                      <a:round/>
                      <a:headEnd type="none" w="med" len="med"/>
                      <a:tailEnd type="none" w="med" len="med"/>
                    </a:lnB>
                    <a:lnTlToBr w="12700" cmpd="sng">
                      <a:noFill/>
                      <a:prstDash val="solid"/>
                    </a:lnTlToBr>
                    <a:lnBlToTr w="12700" cmpd="sng">
                      <a:noFill/>
                      <a:prstDash val="solid"/>
                    </a:lnBlToTr>
                    <a:solidFill>
                      <a:srgbClr val="FBBF97"/>
                    </a:solidFill>
                  </a:tcPr>
                </a:tc>
                <a:tc>
                  <a:txBody>
                    <a:bodyPr/>
                    <a:lstStyle/>
                    <a:p>
                      <a:pPr algn="ctr"/>
                      <a:endParaRPr lang="en-GB" b="0" dirty="0">
                        <a:solidFill>
                          <a:schemeClr val="tx1"/>
                        </a:solidFill>
                      </a:endParaRPr>
                    </a:p>
                  </a:txBody>
                  <a:tcPr anchor="ctr">
                    <a:lnL w="12700" cap="flat" cmpd="sng" algn="ctr">
                      <a:solidFill>
                        <a:srgbClr val="F28315"/>
                      </a:solidFill>
                      <a:prstDash val="solid"/>
                      <a:round/>
                      <a:headEnd type="none" w="med" len="med"/>
                      <a:tailEnd type="none" w="med" len="med"/>
                    </a:lnL>
                    <a:lnR w="12700" cap="flat" cmpd="sng" algn="ctr">
                      <a:solidFill>
                        <a:srgbClr val="F28315"/>
                      </a:solidFill>
                      <a:prstDash val="solid"/>
                      <a:round/>
                      <a:headEnd type="none" w="med" len="med"/>
                      <a:tailEnd type="none" w="med" len="med"/>
                    </a:lnR>
                    <a:lnT w="12700" cap="flat" cmpd="sng" algn="ctr">
                      <a:solidFill>
                        <a:srgbClr val="F28315"/>
                      </a:solidFill>
                      <a:prstDash val="solid"/>
                      <a:round/>
                      <a:headEnd type="none" w="med" len="med"/>
                      <a:tailEnd type="none" w="med" len="med"/>
                    </a:lnT>
                    <a:lnB w="12700" cap="flat" cmpd="sng" algn="ctr">
                      <a:solidFill>
                        <a:srgbClr val="F28315"/>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40792348"/>
                  </a:ext>
                </a:extLst>
              </a:tr>
            </a:tbl>
          </a:graphicData>
        </a:graphic>
      </p:graphicFrame>
      <p:sp>
        <p:nvSpPr>
          <p:cNvPr id="39" name="TextBox 38"/>
          <p:cNvSpPr txBox="1"/>
          <p:nvPr/>
        </p:nvSpPr>
        <p:spPr>
          <a:xfrm>
            <a:off x="7049708" y="2648260"/>
            <a:ext cx="1337500" cy="495108"/>
          </a:xfrm>
          <a:prstGeom prst="rect">
            <a:avLst/>
          </a:prstGeom>
          <a:solidFill>
            <a:schemeClr val="bg1"/>
          </a:solidFill>
          <a:ln w="12700">
            <a:solidFill>
              <a:srgbClr val="F28315"/>
            </a:solidFill>
          </a:ln>
        </p:spPr>
        <p:txBody>
          <a:bodyPr wrap="square" lIns="108000" tIns="108000" rIns="108000" bIns="108000" rtlCol="0">
            <a:spAutoFit/>
          </a:bodyPr>
          <a:lstStyle/>
          <a:p>
            <a:endParaRPr lang="en-GB" dirty="0">
              <a:latin typeface="Twinkl" pitchFamily="50" charset="0"/>
            </a:endParaRPr>
          </a:p>
        </p:txBody>
      </p:sp>
      <p:sp>
        <p:nvSpPr>
          <p:cNvPr id="40" name="TextBox 39"/>
          <p:cNvSpPr txBox="1"/>
          <p:nvPr/>
        </p:nvSpPr>
        <p:spPr>
          <a:xfrm>
            <a:off x="7050850" y="3780190"/>
            <a:ext cx="1337500" cy="495108"/>
          </a:xfrm>
          <a:prstGeom prst="rect">
            <a:avLst/>
          </a:prstGeom>
          <a:solidFill>
            <a:schemeClr val="bg1"/>
          </a:solidFill>
          <a:ln w="12700">
            <a:solidFill>
              <a:srgbClr val="F28315"/>
            </a:solidFill>
          </a:ln>
        </p:spPr>
        <p:txBody>
          <a:bodyPr wrap="square" lIns="108000" tIns="108000" rIns="108000" bIns="108000" rtlCol="0">
            <a:spAutoFit/>
          </a:bodyPr>
          <a:lstStyle/>
          <a:p>
            <a:endParaRPr lang="en-GB" dirty="0">
              <a:latin typeface="Twinkl" pitchFamily="50" charset="0"/>
            </a:endParaRPr>
          </a:p>
        </p:txBody>
      </p:sp>
      <p:sp>
        <p:nvSpPr>
          <p:cNvPr id="41" name="TextBox 40"/>
          <p:cNvSpPr txBox="1"/>
          <p:nvPr/>
        </p:nvSpPr>
        <p:spPr>
          <a:xfrm>
            <a:off x="7050850" y="4885236"/>
            <a:ext cx="1337500" cy="495108"/>
          </a:xfrm>
          <a:prstGeom prst="rect">
            <a:avLst/>
          </a:prstGeom>
          <a:solidFill>
            <a:schemeClr val="bg1"/>
          </a:solidFill>
          <a:ln w="12700">
            <a:solidFill>
              <a:srgbClr val="F28315"/>
            </a:solidFill>
          </a:ln>
        </p:spPr>
        <p:txBody>
          <a:bodyPr wrap="square" lIns="108000" tIns="108000" rIns="108000" bIns="108000" rtlCol="0">
            <a:spAutoFit/>
          </a:bodyPr>
          <a:lstStyle/>
          <a:p>
            <a:endParaRPr lang="en-GB" dirty="0">
              <a:latin typeface="Twinkl" pitchFamily="50" charset="0"/>
            </a:endParaRPr>
          </a:p>
        </p:txBody>
      </p:sp>
      <p:sp>
        <p:nvSpPr>
          <p:cNvPr id="42" name="Oval 41"/>
          <p:cNvSpPr/>
          <p:nvPr/>
        </p:nvSpPr>
        <p:spPr>
          <a:xfrm>
            <a:off x="3027713" y="4981453"/>
            <a:ext cx="200541" cy="200541"/>
          </a:xfrm>
          <a:prstGeom prst="ellipse">
            <a:avLst/>
          </a:prstGeom>
          <a:solidFill>
            <a:srgbClr val="F283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a:off x="7147463" y="2717591"/>
            <a:ext cx="1149350" cy="400110"/>
          </a:xfrm>
          <a:prstGeom prst="rect">
            <a:avLst/>
          </a:prstGeom>
          <a:noFill/>
        </p:spPr>
        <p:txBody>
          <a:bodyPr wrap="square" rtlCol="0">
            <a:spAutoFit/>
          </a:bodyPr>
          <a:lstStyle/>
          <a:p>
            <a:pPr algn="ctr"/>
            <a:r>
              <a:rPr lang="en-GB" sz="2000" b="1" dirty="0">
                <a:solidFill>
                  <a:srgbClr val="689429"/>
                </a:solidFill>
              </a:rPr>
              <a:t>1.05</a:t>
            </a:r>
          </a:p>
        </p:txBody>
      </p:sp>
      <p:sp>
        <p:nvSpPr>
          <p:cNvPr id="43" name="TextBox 42"/>
          <p:cNvSpPr txBox="1"/>
          <p:nvPr/>
        </p:nvSpPr>
        <p:spPr>
          <a:xfrm>
            <a:off x="7147463" y="3835635"/>
            <a:ext cx="1149350" cy="400110"/>
          </a:xfrm>
          <a:prstGeom prst="rect">
            <a:avLst/>
          </a:prstGeom>
          <a:noFill/>
        </p:spPr>
        <p:txBody>
          <a:bodyPr wrap="square" rtlCol="0">
            <a:spAutoFit/>
          </a:bodyPr>
          <a:lstStyle/>
          <a:p>
            <a:pPr algn="ctr"/>
            <a:r>
              <a:rPr lang="en-GB" sz="2000" b="1" dirty="0">
                <a:solidFill>
                  <a:srgbClr val="689429"/>
                </a:solidFill>
              </a:rPr>
              <a:t>2.11</a:t>
            </a:r>
          </a:p>
        </p:txBody>
      </p:sp>
      <p:sp>
        <p:nvSpPr>
          <p:cNvPr id="44" name="TextBox 43"/>
          <p:cNvSpPr txBox="1"/>
          <p:nvPr/>
        </p:nvSpPr>
        <p:spPr>
          <a:xfrm>
            <a:off x="7147463" y="4945435"/>
            <a:ext cx="1149350" cy="400110"/>
          </a:xfrm>
          <a:prstGeom prst="rect">
            <a:avLst/>
          </a:prstGeom>
          <a:noFill/>
        </p:spPr>
        <p:txBody>
          <a:bodyPr wrap="square" rtlCol="0">
            <a:spAutoFit/>
          </a:bodyPr>
          <a:lstStyle/>
          <a:p>
            <a:pPr algn="ctr"/>
            <a:r>
              <a:rPr lang="en-GB" sz="2000" b="1" dirty="0">
                <a:solidFill>
                  <a:srgbClr val="689429"/>
                </a:solidFill>
              </a:rPr>
              <a:t>1.12</a:t>
            </a:r>
          </a:p>
        </p:txBody>
      </p:sp>
      <p:sp>
        <p:nvSpPr>
          <p:cNvPr id="45" name="TextBox 44"/>
          <p:cNvSpPr txBox="1"/>
          <p:nvPr/>
        </p:nvSpPr>
        <p:spPr>
          <a:xfrm>
            <a:off x="3140096" y="5647395"/>
            <a:ext cx="1149350" cy="400110"/>
          </a:xfrm>
          <a:prstGeom prst="rect">
            <a:avLst/>
          </a:prstGeom>
          <a:noFill/>
        </p:spPr>
        <p:txBody>
          <a:bodyPr wrap="square" rtlCol="0">
            <a:spAutoFit/>
          </a:bodyPr>
          <a:lstStyle/>
          <a:p>
            <a:pPr algn="ctr"/>
            <a:r>
              <a:rPr lang="en-GB" sz="2000" b="1" dirty="0">
                <a:solidFill>
                  <a:srgbClr val="689429"/>
                </a:solidFill>
              </a:rPr>
              <a:t>1.05</a:t>
            </a:r>
          </a:p>
        </p:txBody>
      </p:sp>
      <p:sp>
        <p:nvSpPr>
          <p:cNvPr id="46" name="TextBox 45"/>
          <p:cNvSpPr txBox="1"/>
          <p:nvPr/>
        </p:nvSpPr>
        <p:spPr>
          <a:xfrm>
            <a:off x="4416128" y="5645120"/>
            <a:ext cx="1149350" cy="400110"/>
          </a:xfrm>
          <a:prstGeom prst="rect">
            <a:avLst/>
          </a:prstGeom>
          <a:noFill/>
        </p:spPr>
        <p:txBody>
          <a:bodyPr wrap="square" rtlCol="0">
            <a:spAutoFit/>
          </a:bodyPr>
          <a:lstStyle/>
          <a:p>
            <a:pPr algn="ctr"/>
            <a:r>
              <a:rPr lang="en-GB" sz="2000" b="1" dirty="0">
                <a:solidFill>
                  <a:srgbClr val="689429"/>
                </a:solidFill>
              </a:rPr>
              <a:t>1.12</a:t>
            </a:r>
          </a:p>
        </p:txBody>
      </p:sp>
      <p:sp>
        <p:nvSpPr>
          <p:cNvPr id="47" name="TextBox 46"/>
          <p:cNvSpPr txBox="1"/>
          <p:nvPr/>
        </p:nvSpPr>
        <p:spPr>
          <a:xfrm>
            <a:off x="5692159" y="5645120"/>
            <a:ext cx="1149350" cy="400110"/>
          </a:xfrm>
          <a:prstGeom prst="rect">
            <a:avLst/>
          </a:prstGeom>
          <a:noFill/>
        </p:spPr>
        <p:txBody>
          <a:bodyPr wrap="square" rtlCol="0">
            <a:spAutoFit/>
          </a:bodyPr>
          <a:lstStyle/>
          <a:p>
            <a:pPr algn="ctr"/>
            <a:r>
              <a:rPr lang="en-GB" sz="2000" b="1" dirty="0">
                <a:solidFill>
                  <a:srgbClr val="689429"/>
                </a:solidFill>
              </a:rPr>
              <a:t>2.11</a:t>
            </a:r>
          </a:p>
        </p:txBody>
      </p:sp>
      <p:sp>
        <p:nvSpPr>
          <p:cNvPr id="48" name="Oval 47"/>
          <p:cNvSpPr/>
          <p:nvPr/>
        </p:nvSpPr>
        <p:spPr>
          <a:xfrm>
            <a:off x="1312904" y="3849521"/>
            <a:ext cx="200541" cy="200541"/>
          </a:xfrm>
          <a:prstGeom prst="ellipse">
            <a:avLst/>
          </a:prstGeom>
          <a:solidFill>
            <a:srgbClr val="F283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08914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fade">
                                      <p:cBhvr>
                                        <p:cTn id="12" dur="500"/>
                                        <p:tgtEl>
                                          <p:spTgt spid="4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fade">
                                      <p:cBhvr>
                                        <p:cTn id="17" dur="500"/>
                                        <p:tgtEl>
                                          <p:spTgt spid="4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fade">
                                      <p:cBhvr>
                                        <p:cTn id="22" dur="500"/>
                                        <p:tgtEl>
                                          <p:spTgt spid="45"/>
                                        </p:tgtEl>
                                      </p:cBhvr>
                                    </p:animEffec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46"/>
                                        </p:tgtEl>
                                        <p:attrNameLst>
                                          <p:attrName>style.visibility</p:attrName>
                                        </p:attrNameLst>
                                      </p:cBhvr>
                                      <p:to>
                                        <p:strVal val="visible"/>
                                      </p:to>
                                    </p:set>
                                    <p:animEffect transition="in" filter="fade">
                                      <p:cBhvr>
                                        <p:cTn id="26" dur="500"/>
                                        <p:tgtEl>
                                          <p:spTgt spid="46"/>
                                        </p:tgtEl>
                                      </p:cBhvr>
                                    </p:animEffect>
                                  </p:childTnLst>
                                </p:cTn>
                              </p:par>
                            </p:childTnLst>
                          </p:cTn>
                        </p:par>
                        <p:par>
                          <p:cTn id="27" fill="hold">
                            <p:stCondLst>
                              <p:cond delay="1000"/>
                            </p:stCondLst>
                            <p:childTnLst>
                              <p:par>
                                <p:cTn id="28" presetID="10" presetClass="entr" presetSubtype="0" fill="hold" grpId="0" nodeType="afterEffect">
                                  <p:stCondLst>
                                    <p:cond delay="0"/>
                                  </p:stCondLst>
                                  <p:childTnLst>
                                    <p:set>
                                      <p:cBhvr>
                                        <p:cTn id="29" dur="1" fill="hold">
                                          <p:stCondLst>
                                            <p:cond delay="0"/>
                                          </p:stCondLst>
                                        </p:cTn>
                                        <p:tgtEl>
                                          <p:spTgt spid="47"/>
                                        </p:tgtEl>
                                        <p:attrNameLst>
                                          <p:attrName>style.visibility</p:attrName>
                                        </p:attrNameLst>
                                      </p:cBhvr>
                                      <p:to>
                                        <p:strVal val="visible"/>
                                      </p:to>
                                    </p:set>
                                    <p:animEffect transition="in" filter="fade">
                                      <p:cBhvr>
                                        <p:cTn id="30"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3" grpId="0"/>
      <p:bldP spid="44" grpId="0"/>
      <p:bldP spid="45" grpId="0"/>
      <p:bldP spid="46" grpId="0"/>
      <p:bldP spid="4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Rectangle 96"/>
          <p:cNvSpPr/>
          <p:nvPr/>
        </p:nvSpPr>
        <p:spPr>
          <a:xfrm>
            <a:off x="2278381" y="702863"/>
            <a:ext cx="976684" cy="355276"/>
          </a:xfrm>
          <a:prstGeom prst="rect">
            <a:avLst/>
          </a:prstGeom>
          <a:solidFill>
            <a:srgbClr val="4EB2E5"/>
          </a:solidFill>
        </p:spPr>
        <p:txBody>
          <a:bodyPr wrap="square" lIns="180000" tIns="36000" rIns="180000" bIns="72000" anchor="ctr">
            <a:spAutoFit/>
          </a:bodyPr>
          <a:lstStyle/>
          <a:p>
            <a:pPr algn="ctr"/>
            <a:r>
              <a:rPr lang="en-GB" altLang="en-US" sz="1600" b="1" dirty="0">
                <a:solidFill>
                  <a:schemeClr val="bg1"/>
                </a:solidFill>
              </a:rPr>
              <a:t>Diving</a:t>
            </a:r>
            <a:endParaRPr lang="en-GB" sz="1600" b="1" dirty="0">
              <a:solidFill>
                <a:schemeClr val="bg1"/>
              </a:solidFill>
            </a:endParaRPr>
          </a:p>
        </p:txBody>
      </p:sp>
      <p:pic>
        <p:nvPicPr>
          <p:cNvPr id="5" name="Picture 4">
            <a:extLst>
              <a:ext uri="{FF2B5EF4-FFF2-40B4-BE49-F238E27FC236}">
                <a16:creationId xmlns:a16="http://schemas.microsoft.com/office/drawing/2014/main" id="{2830866F-58AA-4213-AFD1-4A7F919ABC8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4094" y="532799"/>
            <a:ext cx="700156" cy="700156"/>
          </a:xfrm>
          <a:prstGeom prst="rect">
            <a:avLst/>
          </a:prstGeom>
        </p:spPr>
      </p:pic>
      <p:sp>
        <p:nvSpPr>
          <p:cNvPr id="96" name="Rectangle 95"/>
          <p:cNvSpPr/>
          <p:nvPr/>
        </p:nvSpPr>
        <p:spPr>
          <a:xfrm>
            <a:off x="445575" y="702863"/>
            <a:ext cx="1832806" cy="355276"/>
          </a:xfrm>
          <a:prstGeom prst="rect">
            <a:avLst/>
          </a:prstGeom>
          <a:solidFill>
            <a:srgbClr val="072F54"/>
          </a:solidFill>
        </p:spPr>
        <p:txBody>
          <a:bodyPr wrap="square" lIns="180000" tIns="36000" rIns="180000" bIns="72000" anchor="ctr">
            <a:spAutoFit/>
          </a:bodyPr>
          <a:lstStyle/>
          <a:p>
            <a:r>
              <a:rPr lang="en-GB" sz="1600" b="1" dirty="0">
                <a:solidFill>
                  <a:schemeClr val="bg1"/>
                </a:solidFill>
              </a:rPr>
              <a:t>Order Decimals</a:t>
            </a:r>
          </a:p>
        </p:txBody>
      </p:sp>
      <p:cxnSp>
        <p:nvCxnSpPr>
          <p:cNvPr id="103" name="Straight Connector 102"/>
          <p:cNvCxnSpPr/>
          <p:nvPr/>
        </p:nvCxnSpPr>
        <p:spPr>
          <a:xfrm>
            <a:off x="2278381" y="701739"/>
            <a:ext cx="0" cy="3564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775166" y="1194885"/>
            <a:ext cx="6076484" cy="495108"/>
          </a:xfrm>
          <a:prstGeom prst="rect">
            <a:avLst/>
          </a:prstGeom>
          <a:solidFill>
            <a:srgbClr val="FBBF97"/>
          </a:solidFill>
          <a:ln w="28575">
            <a:solidFill>
              <a:srgbClr val="F28315"/>
            </a:solidFill>
          </a:ln>
        </p:spPr>
        <p:txBody>
          <a:bodyPr wrap="square" lIns="108000" tIns="108000" rIns="108000" bIns="108000" rtlCol="0">
            <a:spAutoFit/>
          </a:bodyPr>
          <a:lstStyle/>
          <a:p>
            <a:r>
              <a:rPr lang="en-US" dirty="0">
                <a:latin typeface="Twinkl" pitchFamily="50" charset="0"/>
              </a:rPr>
              <a:t>Write the numbers in descending order:</a:t>
            </a:r>
            <a:endParaRPr lang="en-GB" dirty="0">
              <a:latin typeface="Twinkl" pitchFamily="50" charset="0"/>
            </a:endParaRPr>
          </a:p>
        </p:txBody>
      </p:sp>
      <p:sp>
        <p:nvSpPr>
          <p:cNvPr id="48" name="TextBox 47"/>
          <p:cNvSpPr txBox="1"/>
          <p:nvPr/>
        </p:nvSpPr>
        <p:spPr>
          <a:xfrm>
            <a:off x="763736" y="1799796"/>
            <a:ext cx="1337500" cy="525886"/>
          </a:xfrm>
          <a:prstGeom prst="rect">
            <a:avLst/>
          </a:prstGeom>
          <a:solidFill>
            <a:schemeClr val="bg1"/>
          </a:solidFill>
          <a:ln w="12700">
            <a:solidFill>
              <a:srgbClr val="F28315"/>
            </a:solidFill>
          </a:ln>
        </p:spPr>
        <p:txBody>
          <a:bodyPr wrap="square" lIns="108000" tIns="108000" rIns="108000" bIns="108000" rtlCol="0">
            <a:spAutoFit/>
          </a:bodyPr>
          <a:lstStyle/>
          <a:p>
            <a:pPr algn="ctr"/>
            <a:r>
              <a:rPr lang="en-GB" sz="2000" dirty="0">
                <a:latin typeface="Twinkl" pitchFamily="50" charset="0"/>
              </a:rPr>
              <a:t>6.3</a:t>
            </a:r>
          </a:p>
        </p:txBody>
      </p:sp>
      <p:sp>
        <p:nvSpPr>
          <p:cNvPr id="49" name="TextBox 48"/>
          <p:cNvSpPr txBox="1"/>
          <p:nvPr/>
        </p:nvSpPr>
        <p:spPr>
          <a:xfrm>
            <a:off x="3133228" y="1799796"/>
            <a:ext cx="1337500" cy="525886"/>
          </a:xfrm>
          <a:prstGeom prst="rect">
            <a:avLst/>
          </a:prstGeom>
          <a:solidFill>
            <a:schemeClr val="bg1"/>
          </a:solidFill>
          <a:ln w="12700">
            <a:solidFill>
              <a:srgbClr val="F28315"/>
            </a:solidFill>
          </a:ln>
        </p:spPr>
        <p:txBody>
          <a:bodyPr wrap="square" lIns="108000" tIns="108000" rIns="108000" bIns="108000" rtlCol="0">
            <a:spAutoFit/>
          </a:bodyPr>
          <a:lstStyle/>
          <a:p>
            <a:pPr algn="ctr"/>
            <a:r>
              <a:rPr lang="en-GB" sz="2000" dirty="0">
                <a:latin typeface="Twinkl" pitchFamily="50" charset="0"/>
              </a:rPr>
              <a:t>34.6</a:t>
            </a:r>
          </a:p>
        </p:txBody>
      </p:sp>
      <p:sp>
        <p:nvSpPr>
          <p:cNvPr id="50" name="TextBox 49"/>
          <p:cNvSpPr txBox="1"/>
          <p:nvPr/>
        </p:nvSpPr>
        <p:spPr>
          <a:xfrm>
            <a:off x="5502720" y="1799796"/>
            <a:ext cx="1337500" cy="525886"/>
          </a:xfrm>
          <a:prstGeom prst="rect">
            <a:avLst/>
          </a:prstGeom>
          <a:solidFill>
            <a:schemeClr val="bg1"/>
          </a:solidFill>
          <a:ln w="12700">
            <a:solidFill>
              <a:srgbClr val="F28315"/>
            </a:solidFill>
          </a:ln>
        </p:spPr>
        <p:txBody>
          <a:bodyPr wrap="square" lIns="108000" tIns="108000" rIns="108000" bIns="108000" rtlCol="0">
            <a:spAutoFit/>
          </a:bodyPr>
          <a:lstStyle/>
          <a:p>
            <a:pPr algn="ctr"/>
            <a:r>
              <a:rPr lang="en-GB" sz="2000" dirty="0">
                <a:latin typeface="Twinkl" pitchFamily="50" charset="0"/>
              </a:rPr>
              <a:t>3.04</a:t>
            </a:r>
          </a:p>
        </p:txBody>
      </p:sp>
      <p:sp>
        <p:nvSpPr>
          <p:cNvPr id="51" name="TextBox 50"/>
          <p:cNvSpPr txBox="1"/>
          <p:nvPr/>
        </p:nvSpPr>
        <p:spPr>
          <a:xfrm>
            <a:off x="775166" y="3088122"/>
            <a:ext cx="1337500" cy="525886"/>
          </a:xfrm>
          <a:prstGeom prst="rect">
            <a:avLst/>
          </a:prstGeom>
          <a:solidFill>
            <a:schemeClr val="bg1"/>
          </a:solidFill>
          <a:ln w="12700">
            <a:solidFill>
              <a:srgbClr val="F28315"/>
            </a:solidFill>
          </a:ln>
        </p:spPr>
        <p:txBody>
          <a:bodyPr wrap="square" lIns="108000" tIns="108000" rIns="108000" bIns="108000" rtlCol="0">
            <a:spAutoFit/>
          </a:bodyPr>
          <a:lstStyle/>
          <a:p>
            <a:pPr algn="ctr"/>
            <a:r>
              <a:rPr lang="en-GB" sz="2000" b="1" dirty="0">
                <a:solidFill>
                  <a:srgbClr val="689429"/>
                </a:solidFill>
                <a:latin typeface="Twinkl" pitchFamily="50" charset="0"/>
              </a:rPr>
              <a:t>34.6</a:t>
            </a:r>
          </a:p>
        </p:txBody>
      </p:sp>
      <p:sp>
        <p:nvSpPr>
          <p:cNvPr id="52" name="TextBox 51"/>
          <p:cNvSpPr txBox="1"/>
          <p:nvPr/>
        </p:nvSpPr>
        <p:spPr>
          <a:xfrm>
            <a:off x="3144658" y="3088122"/>
            <a:ext cx="1337500" cy="525886"/>
          </a:xfrm>
          <a:prstGeom prst="rect">
            <a:avLst/>
          </a:prstGeom>
          <a:solidFill>
            <a:schemeClr val="bg1"/>
          </a:solidFill>
          <a:ln w="12700">
            <a:solidFill>
              <a:srgbClr val="F28315"/>
            </a:solidFill>
          </a:ln>
        </p:spPr>
        <p:txBody>
          <a:bodyPr wrap="square" lIns="108000" tIns="108000" rIns="108000" bIns="108000" rtlCol="0">
            <a:spAutoFit/>
          </a:bodyPr>
          <a:lstStyle/>
          <a:p>
            <a:pPr algn="ctr"/>
            <a:r>
              <a:rPr lang="en-GB" sz="2000" b="1" dirty="0">
                <a:solidFill>
                  <a:srgbClr val="689429"/>
                </a:solidFill>
                <a:latin typeface="Twinkl" pitchFamily="50" charset="0"/>
              </a:rPr>
              <a:t>6.3</a:t>
            </a:r>
          </a:p>
        </p:txBody>
      </p:sp>
      <p:sp>
        <p:nvSpPr>
          <p:cNvPr id="53" name="TextBox 52"/>
          <p:cNvSpPr txBox="1"/>
          <p:nvPr/>
        </p:nvSpPr>
        <p:spPr>
          <a:xfrm>
            <a:off x="5514150" y="3088122"/>
            <a:ext cx="1337500" cy="525886"/>
          </a:xfrm>
          <a:prstGeom prst="rect">
            <a:avLst/>
          </a:prstGeom>
          <a:solidFill>
            <a:schemeClr val="bg1"/>
          </a:solidFill>
          <a:ln w="12700">
            <a:solidFill>
              <a:srgbClr val="F28315"/>
            </a:solidFill>
          </a:ln>
        </p:spPr>
        <p:txBody>
          <a:bodyPr wrap="square" lIns="108000" tIns="108000" rIns="108000" bIns="108000" rtlCol="0">
            <a:spAutoFit/>
          </a:bodyPr>
          <a:lstStyle/>
          <a:p>
            <a:pPr algn="ctr"/>
            <a:r>
              <a:rPr lang="en-GB" sz="2000" b="1" dirty="0">
                <a:solidFill>
                  <a:srgbClr val="689429"/>
                </a:solidFill>
                <a:latin typeface="Twinkl" pitchFamily="50" charset="0"/>
              </a:rPr>
              <a:t>3.04</a:t>
            </a:r>
          </a:p>
        </p:txBody>
      </p:sp>
      <p:sp>
        <p:nvSpPr>
          <p:cNvPr id="54" name="TextBox 53"/>
          <p:cNvSpPr txBox="1"/>
          <p:nvPr/>
        </p:nvSpPr>
        <p:spPr>
          <a:xfrm>
            <a:off x="775166" y="3725750"/>
            <a:ext cx="6076484" cy="495108"/>
          </a:xfrm>
          <a:prstGeom prst="rect">
            <a:avLst/>
          </a:prstGeom>
          <a:solidFill>
            <a:srgbClr val="FBBF97"/>
          </a:solidFill>
          <a:ln w="28575">
            <a:solidFill>
              <a:srgbClr val="F28315"/>
            </a:solidFill>
          </a:ln>
        </p:spPr>
        <p:txBody>
          <a:bodyPr wrap="square" lIns="108000" tIns="108000" rIns="108000" bIns="108000" rtlCol="0">
            <a:spAutoFit/>
          </a:bodyPr>
          <a:lstStyle/>
          <a:p>
            <a:r>
              <a:rPr lang="en-US" dirty="0">
                <a:latin typeface="Twinkl" pitchFamily="50" charset="0"/>
              </a:rPr>
              <a:t>Write the missing digits to make each statement correct:</a:t>
            </a:r>
            <a:endParaRPr lang="en-GB" dirty="0">
              <a:latin typeface="Twinkl" pitchFamily="50" charset="0"/>
            </a:endParaRPr>
          </a:p>
        </p:txBody>
      </p:sp>
      <p:sp>
        <p:nvSpPr>
          <p:cNvPr id="55" name="TextBox 54"/>
          <p:cNvSpPr txBox="1"/>
          <p:nvPr/>
        </p:nvSpPr>
        <p:spPr>
          <a:xfrm>
            <a:off x="775166" y="4332913"/>
            <a:ext cx="3796834" cy="1756992"/>
          </a:xfrm>
          <a:prstGeom prst="rect">
            <a:avLst/>
          </a:prstGeom>
          <a:solidFill>
            <a:schemeClr val="bg1"/>
          </a:solidFill>
          <a:ln w="19050">
            <a:solidFill>
              <a:srgbClr val="F28315"/>
            </a:solidFill>
          </a:ln>
        </p:spPr>
        <p:txBody>
          <a:bodyPr wrap="square" lIns="108000" tIns="108000" rIns="108000" bIns="108000" rtlCol="0">
            <a:spAutoFit/>
          </a:bodyPr>
          <a:lstStyle/>
          <a:p>
            <a:pPr algn="ctr">
              <a:lnSpc>
                <a:spcPct val="150000"/>
              </a:lnSpc>
              <a:spcAft>
                <a:spcPts val="600"/>
              </a:spcAft>
            </a:pPr>
            <a:r>
              <a:rPr lang="en-US" sz="2000" spc="600" dirty="0">
                <a:latin typeface="Twinkl" pitchFamily="2" charset="0"/>
              </a:rPr>
              <a:t>9.2</a:t>
            </a:r>
            <a:r>
              <a:rPr lang="en-US" sz="2000" b="1" spc="600" dirty="0">
                <a:solidFill>
                  <a:srgbClr val="689429"/>
                </a:solidFill>
                <a:latin typeface="Twinkl" pitchFamily="2" charset="0"/>
              </a:rPr>
              <a:t>2</a:t>
            </a:r>
            <a:r>
              <a:rPr lang="en-US" sz="2000" spc="600" dirty="0">
                <a:latin typeface="Twinkl" pitchFamily="2" charset="0"/>
                <a:ea typeface="Tahoma" panose="020B0604030504040204" pitchFamily="34" charset="0"/>
                <a:cs typeface="Tahoma" panose="020B0604030504040204" pitchFamily="34" charset="0"/>
              </a:rPr>
              <a:t> </a:t>
            </a:r>
            <a:r>
              <a:rPr lang="en-US" sz="2000" spc="600" dirty="0">
                <a:latin typeface="Twinkl" pitchFamily="2" charset="0"/>
              </a:rPr>
              <a:t>&gt; 8.1</a:t>
            </a:r>
            <a:r>
              <a:rPr lang="en-US" sz="2000" b="1" spc="600" dirty="0">
                <a:solidFill>
                  <a:srgbClr val="689429"/>
                </a:solidFill>
                <a:latin typeface="Twinkl" pitchFamily="2" charset="0"/>
              </a:rPr>
              <a:t>7</a:t>
            </a:r>
            <a:r>
              <a:rPr lang="en-US" sz="2000" spc="600" dirty="0">
                <a:latin typeface="Tahoma" panose="020B0604030504040204" pitchFamily="34" charset="0"/>
                <a:ea typeface="Tahoma" panose="020B0604030504040204" pitchFamily="34" charset="0"/>
                <a:cs typeface="Tahoma" panose="020B0604030504040204" pitchFamily="34" charset="0"/>
              </a:rPr>
              <a:t> </a:t>
            </a:r>
            <a:r>
              <a:rPr lang="en-US" sz="2000" spc="600" dirty="0">
                <a:ea typeface="Tahoma" panose="020B0604030504040204" pitchFamily="34" charset="0"/>
                <a:cs typeface="Tahoma" panose="020B0604030504040204" pitchFamily="34" charset="0"/>
              </a:rPr>
              <a:t>&gt;</a:t>
            </a:r>
            <a:r>
              <a:rPr lang="en-US" sz="2000" spc="600" dirty="0">
                <a:latin typeface="Tahoma" panose="020B0604030504040204" pitchFamily="34" charset="0"/>
                <a:ea typeface="Tahoma" panose="020B0604030504040204" pitchFamily="34" charset="0"/>
                <a:cs typeface="Tahoma" panose="020B0604030504040204" pitchFamily="34" charset="0"/>
              </a:rPr>
              <a:t> </a:t>
            </a:r>
            <a:r>
              <a:rPr lang="en-US" sz="2000" spc="600" dirty="0">
                <a:ea typeface="Tahoma" panose="020B0604030504040204" pitchFamily="34" charset="0"/>
                <a:cs typeface="Tahoma" panose="020B0604030504040204" pitchFamily="34" charset="0"/>
              </a:rPr>
              <a:t>8.13</a:t>
            </a:r>
          </a:p>
          <a:p>
            <a:pPr algn="ctr">
              <a:lnSpc>
                <a:spcPct val="150000"/>
              </a:lnSpc>
              <a:spcAft>
                <a:spcPts val="600"/>
              </a:spcAft>
            </a:pPr>
            <a:r>
              <a:rPr lang="en-US" sz="2000" spc="600" dirty="0">
                <a:latin typeface="Twinkl" pitchFamily="2" charset="0"/>
              </a:rPr>
              <a:t>2.7</a:t>
            </a:r>
            <a:r>
              <a:rPr lang="en-US" sz="2000" b="1" spc="600" dirty="0">
                <a:solidFill>
                  <a:srgbClr val="689429"/>
                </a:solidFill>
                <a:latin typeface="Twinkl" pitchFamily="2" charset="0"/>
              </a:rPr>
              <a:t>1</a:t>
            </a:r>
            <a:r>
              <a:rPr lang="en-US" sz="2000" spc="600" dirty="0">
                <a:latin typeface="Twinkl" pitchFamily="2" charset="0"/>
                <a:ea typeface="Tahoma" panose="020B0604030504040204" pitchFamily="34" charset="0"/>
                <a:cs typeface="Tahoma" panose="020B0604030504040204" pitchFamily="34" charset="0"/>
              </a:rPr>
              <a:t> &lt; </a:t>
            </a:r>
            <a:r>
              <a:rPr lang="en-US" sz="2000" spc="600" dirty="0">
                <a:latin typeface="Twinkl" pitchFamily="2" charset="0"/>
              </a:rPr>
              <a:t>3.</a:t>
            </a:r>
            <a:r>
              <a:rPr lang="en-US" sz="2000" b="1" spc="600" dirty="0">
                <a:solidFill>
                  <a:srgbClr val="689429"/>
                </a:solidFill>
                <a:latin typeface="Twinkl" pitchFamily="2" charset="0"/>
              </a:rPr>
              <a:t>2</a:t>
            </a:r>
            <a:r>
              <a:rPr lang="en-US" sz="2000" spc="600" dirty="0">
                <a:ea typeface="Tahoma" panose="020B0604030504040204" pitchFamily="34" charset="0"/>
                <a:cs typeface="Tahoma" panose="020B0604030504040204" pitchFamily="34" charset="0"/>
              </a:rPr>
              <a:t>9</a:t>
            </a:r>
            <a:r>
              <a:rPr lang="en-US" sz="2000" spc="600" dirty="0">
                <a:latin typeface="Tahoma" panose="020B0604030504040204" pitchFamily="34" charset="0"/>
                <a:ea typeface="Tahoma" panose="020B0604030504040204" pitchFamily="34" charset="0"/>
                <a:cs typeface="Tahoma" panose="020B0604030504040204" pitchFamily="34" charset="0"/>
              </a:rPr>
              <a:t> </a:t>
            </a:r>
            <a:r>
              <a:rPr lang="en-US" sz="2000" spc="600" dirty="0">
                <a:ea typeface="Tahoma" panose="020B0604030504040204" pitchFamily="34" charset="0"/>
                <a:cs typeface="Tahoma" panose="020B0604030504040204" pitchFamily="34" charset="0"/>
              </a:rPr>
              <a:t>&lt;</a:t>
            </a:r>
            <a:r>
              <a:rPr lang="en-US" sz="2000" spc="600" dirty="0">
                <a:latin typeface="Tahoma" panose="020B0604030504040204" pitchFamily="34" charset="0"/>
                <a:ea typeface="Tahoma" panose="020B0604030504040204" pitchFamily="34" charset="0"/>
                <a:cs typeface="Tahoma" panose="020B0604030504040204" pitchFamily="34" charset="0"/>
              </a:rPr>
              <a:t> </a:t>
            </a:r>
            <a:r>
              <a:rPr lang="en-US" sz="2000" spc="600" dirty="0">
                <a:ea typeface="Tahoma" panose="020B0604030504040204" pitchFamily="34" charset="0"/>
                <a:cs typeface="Tahoma" panose="020B0604030504040204" pitchFamily="34" charset="0"/>
              </a:rPr>
              <a:t>4.03</a:t>
            </a:r>
          </a:p>
          <a:p>
            <a:pPr algn="ctr">
              <a:lnSpc>
                <a:spcPct val="150000"/>
              </a:lnSpc>
              <a:spcAft>
                <a:spcPts val="600"/>
              </a:spcAft>
            </a:pPr>
            <a:r>
              <a:rPr lang="en-US" sz="2000" spc="600" dirty="0">
                <a:latin typeface="Twinkl" pitchFamily="2" charset="0"/>
              </a:rPr>
              <a:t>4.18 &gt; 4.0</a:t>
            </a:r>
            <a:r>
              <a:rPr lang="en-US" sz="2000" b="1" spc="600" dirty="0">
                <a:solidFill>
                  <a:srgbClr val="689429"/>
                </a:solidFill>
                <a:latin typeface="Twinkl" pitchFamily="2" charset="0"/>
              </a:rPr>
              <a:t>9</a:t>
            </a:r>
            <a:r>
              <a:rPr lang="en-US" sz="2000" spc="600" dirty="0">
                <a:latin typeface="Tahoma" panose="020B0604030504040204" pitchFamily="34" charset="0"/>
                <a:ea typeface="Tahoma" panose="020B0604030504040204" pitchFamily="34" charset="0"/>
                <a:cs typeface="Tahoma" panose="020B0604030504040204" pitchFamily="34" charset="0"/>
              </a:rPr>
              <a:t> </a:t>
            </a:r>
            <a:r>
              <a:rPr lang="en-US" sz="2000" spc="600" dirty="0">
                <a:ea typeface="Tahoma" panose="020B0604030504040204" pitchFamily="34" charset="0"/>
                <a:cs typeface="Tahoma" panose="020B0604030504040204" pitchFamily="34" charset="0"/>
              </a:rPr>
              <a:t>&gt;</a:t>
            </a:r>
            <a:r>
              <a:rPr lang="en-US" sz="2000" spc="600" dirty="0">
                <a:latin typeface="Tahoma" panose="020B0604030504040204" pitchFamily="34" charset="0"/>
                <a:ea typeface="Tahoma" panose="020B0604030504040204" pitchFamily="34" charset="0"/>
                <a:cs typeface="Tahoma" panose="020B0604030504040204" pitchFamily="34" charset="0"/>
              </a:rPr>
              <a:t> </a:t>
            </a:r>
            <a:r>
              <a:rPr lang="en-US" sz="2000" spc="600" dirty="0">
                <a:ea typeface="Tahoma" panose="020B0604030504040204" pitchFamily="34" charset="0"/>
                <a:cs typeface="Tahoma" panose="020B0604030504040204" pitchFamily="34" charset="0"/>
              </a:rPr>
              <a:t>4.03</a:t>
            </a:r>
          </a:p>
        </p:txBody>
      </p:sp>
      <p:sp>
        <p:nvSpPr>
          <p:cNvPr id="56" name="Oval 55"/>
          <p:cNvSpPr/>
          <p:nvPr/>
        </p:nvSpPr>
        <p:spPr>
          <a:xfrm>
            <a:off x="1533695" y="4557023"/>
            <a:ext cx="276116" cy="276116"/>
          </a:xfrm>
          <a:prstGeom prst="ellipse">
            <a:avLst/>
          </a:prstGeom>
          <a:solidFill>
            <a:schemeClr val="bg1"/>
          </a:solidFill>
          <a:ln>
            <a:solidFill>
              <a:srgbClr val="F283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7" name="Oval 56"/>
          <p:cNvSpPr/>
          <p:nvPr/>
        </p:nvSpPr>
        <p:spPr>
          <a:xfrm>
            <a:off x="1485580" y="5095353"/>
            <a:ext cx="276116" cy="276116"/>
          </a:xfrm>
          <a:prstGeom prst="ellipse">
            <a:avLst/>
          </a:prstGeom>
          <a:solidFill>
            <a:schemeClr val="bg1"/>
          </a:solidFill>
          <a:ln>
            <a:solidFill>
              <a:srgbClr val="F283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8" name="Oval 57"/>
          <p:cNvSpPr/>
          <p:nvPr/>
        </p:nvSpPr>
        <p:spPr>
          <a:xfrm>
            <a:off x="2510141" y="5095353"/>
            <a:ext cx="276116" cy="276116"/>
          </a:xfrm>
          <a:prstGeom prst="ellipse">
            <a:avLst/>
          </a:prstGeom>
          <a:solidFill>
            <a:schemeClr val="bg1"/>
          </a:solidFill>
          <a:ln>
            <a:solidFill>
              <a:srgbClr val="F283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9" name="Oval 58"/>
          <p:cNvSpPr/>
          <p:nvPr/>
        </p:nvSpPr>
        <p:spPr>
          <a:xfrm>
            <a:off x="2786257" y="4557023"/>
            <a:ext cx="276116" cy="276116"/>
          </a:xfrm>
          <a:prstGeom prst="ellipse">
            <a:avLst/>
          </a:prstGeom>
          <a:solidFill>
            <a:schemeClr val="bg1"/>
          </a:solidFill>
          <a:ln>
            <a:solidFill>
              <a:srgbClr val="F283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0" name="Oval 59"/>
          <p:cNvSpPr/>
          <p:nvPr/>
        </p:nvSpPr>
        <p:spPr>
          <a:xfrm>
            <a:off x="2786257" y="5624116"/>
            <a:ext cx="276116" cy="276116"/>
          </a:xfrm>
          <a:prstGeom prst="ellipse">
            <a:avLst/>
          </a:prstGeom>
          <a:solidFill>
            <a:schemeClr val="bg1"/>
          </a:solidFill>
          <a:ln>
            <a:solidFill>
              <a:srgbClr val="F283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1" name="TextBox 60"/>
          <p:cNvSpPr txBox="1"/>
          <p:nvPr/>
        </p:nvSpPr>
        <p:spPr>
          <a:xfrm>
            <a:off x="755650" y="2481385"/>
            <a:ext cx="6076484" cy="495108"/>
          </a:xfrm>
          <a:prstGeom prst="rect">
            <a:avLst/>
          </a:prstGeom>
          <a:solidFill>
            <a:srgbClr val="FBBF97"/>
          </a:solidFill>
          <a:ln w="19050">
            <a:solidFill>
              <a:srgbClr val="F28315"/>
            </a:solidFill>
          </a:ln>
        </p:spPr>
        <p:txBody>
          <a:bodyPr wrap="square" lIns="108000" tIns="108000" rIns="108000" bIns="108000" rtlCol="0">
            <a:spAutoFit/>
          </a:bodyPr>
          <a:lstStyle/>
          <a:p>
            <a:r>
              <a:rPr lang="en-US" dirty="0">
                <a:latin typeface="Twinkl" pitchFamily="50" charset="0"/>
              </a:rPr>
              <a:t>In descending order:</a:t>
            </a:r>
            <a:endParaRPr lang="en-GB" dirty="0">
              <a:latin typeface="Twinkl" pitchFamily="50" charset="0"/>
            </a:endParaRPr>
          </a:p>
        </p:txBody>
      </p:sp>
      <p:sp>
        <p:nvSpPr>
          <p:cNvPr id="22" name="TextBox 21"/>
          <p:cNvSpPr txBox="1"/>
          <p:nvPr/>
        </p:nvSpPr>
        <p:spPr>
          <a:xfrm>
            <a:off x="4698609" y="4359500"/>
            <a:ext cx="2153041" cy="1049106"/>
          </a:xfrm>
          <a:prstGeom prst="rect">
            <a:avLst/>
          </a:prstGeom>
          <a:solidFill>
            <a:srgbClr val="FBBF97"/>
          </a:solidFill>
          <a:ln w="28575">
            <a:solidFill>
              <a:srgbClr val="F28315"/>
            </a:solidFill>
          </a:ln>
        </p:spPr>
        <p:txBody>
          <a:bodyPr wrap="square" lIns="108000" tIns="108000" rIns="108000" bIns="108000" rtlCol="0">
            <a:spAutoFit/>
          </a:bodyPr>
          <a:lstStyle/>
          <a:p>
            <a:r>
              <a:rPr lang="en-US" dirty="0">
                <a:latin typeface="Twinkl" pitchFamily="50" charset="0"/>
              </a:rPr>
              <a:t>There are many possible answers. For example:</a:t>
            </a:r>
            <a:endParaRPr lang="en-GB" dirty="0">
              <a:latin typeface="Twinkl" pitchFamily="50"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96182" y="2827605"/>
            <a:ext cx="2208067" cy="4369777"/>
          </a:xfrm>
          <a:prstGeom prst="rect">
            <a:avLst/>
          </a:prstGeom>
        </p:spPr>
      </p:pic>
    </p:spTree>
    <p:extLst>
      <p:ext uri="{BB962C8B-B14F-4D97-AF65-F5344CB8AC3E}">
        <p14:creationId xmlns:p14="http://schemas.microsoft.com/office/powerpoint/2010/main" val="578293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500"/>
                                        <p:tgtEl>
                                          <p:spTgt spid="6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1"/>
                                        </p:tgtEl>
                                        <p:attrNameLst>
                                          <p:attrName>style.visibility</p:attrName>
                                        </p:attrNameLst>
                                      </p:cBhvr>
                                      <p:to>
                                        <p:strVal val="visible"/>
                                      </p:to>
                                    </p:set>
                                    <p:animEffect transition="in" filter="fade">
                                      <p:cBhvr>
                                        <p:cTn id="12" dur="500"/>
                                        <p:tgtEl>
                                          <p:spTgt spid="5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2"/>
                                        </p:tgtEl>
                                        <p:attrNameLst>
                                          <p:attrName>style.visibility</p:attrName>
                                        </p:attrNameLst>
                                      </p:cBhvr>
                                      <p:to>
                                        <p:strVal val="visible"/>
                                      </p:to>
                                    </p:set>
                                    <p:animEffect transition="in" filter="fade">
                                      <p:cBhvr>
                                        <p:cTn id="17" dur="500"/>
                                        <p:tgtEl>
                                          <p:spTgt spid="5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3"/>
                                        </p:tgtEl>
                                        <p:attrNameLst>
                                          <p:attrName>style.visibility</p:attrName>
                                        </p:attrNameLst>
                                      </p:cBhvr>
                                      <p:to>
                                        <p:strVal val="visible"/>
                                      </p:to>
                                    </p:set>
                                    <p:animEffect transition="in" filter="fade">
                                      <p:cBhvr>
                                        <p:cTn id="22" dur="500"/>
                                        <p:tgtEl>
                                          <p:spTgt spid="5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4"/>
                                        </p:tgtEl>
                                        <p:attrNameLst>
                                          <p:attrName>style.visibility</p:attrName>
                                        </p:attrNameLst>
                                      </p:cBhvr>
                                      <p:to>
                                        <p:strVal val="visible"/>
                                      </p:to>
                                    </p:set>
                                    <p:animEffect transition="in" filter="fade">
                                      <p:cBhvr>
                                        <p:cTn id="27" dur="500"/>
                                        <p:tgtEl>
                                          <p:spTgt spid="54"/>
                                        </p:tgtEl>
                                      </p:cBhvr>
                                    </p:animEffect>
                                  </p:childTnLst>
                                </p:cTn>
                              </p:par>
                            </p:childTnLst>
                          </p:cTn>
                        </p:par>
                        <p:par>
                          <p:cTn id="28" fill="hold">
                            <p:stCondLst>
                              <p:cond delay="500"/>
                            </p:stCondLst>
                            <p:childTnLst>
                              <p:par>
                                <p:cTn id="29" presetID="10" presetClass="entr" presetSubtype="0" fill="hold" grpId="0" nodeType="afterEffect">
                                  <p:stCondLst>
                                    <p:cond delay="25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56"/>
                                        </p:tgtEl>
                                        <p:attrNameLst>
                                          <p:attrName>style.visibility</p:attrName>
                                        </p:attrNameLst>
                                      </p:cBhvr>
                                      <p:to>
                                        <p:strVal val="visible"/>
                                      </p:to>
                                    </p:set>
                                    <p:animEffect transition="in" filter="fade">
                                      <p:cBhvr>
                                        <p:cTn id="34" dur="500"/>
                                        <p:tgtEl>
                                          <p:spTgt spid="56"/>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59"/>
                                        </p:tgtEl>
                                        <p:attrNameLst>
                                          <p:attrName>style.visibility</p:attrName>
                                        </p:attrNameLst>
                                      </p:cBhvr>
                                      <p:to>
                                        <p:strVal val="visible"/>
                                      </p:to>
                                    </p:set>
                                    <p:animEffect transition="in" filter="fade">
                                      <p:cBhvr>
                                        <p:cTn id="37" dur="500"/>
                                        <p:tgtEl>
                                          <p:spTgt spid="59"/>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57"/>
                                        </p:tgtEl>
                                        <p:attrNameLst>
                                          <p:attrName>style.visibility</p:attrName>
                                        </p:attrNameLst>
                                      </p:cBhvr>
                                      <p:to>
                                        <p:strVal val="visible"/>
                                      </p:to>
                                    </p:set>
                                    <p:animEffect transition="in" filter="fade">
                                      <p:cBhvr>
                                        <p:cTn id="40" dur="500"/>
                                        <p:tgtEl>
                                          <p:spTgt spid="57"/>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58"/>
                                        </p:tgtEl>
                                        <p:attrNameLst>
                                          <p:attrName>style.visibility</p:attrName>
                                        </p:attrNameLst>
                                      </p:cBhvr>
                                      <p:to>
                                        <p:strVal val="visible"/>
                                      </p:to>
                                    </p:set>
                                    <p:animEffect transition="in" filter="fade">
                                      <p:cBhvr>
                                        <p:cTn id="43" dur="500"/>
                                        <p:tgtEl>
                                          <p:spTgt spid="58"/>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60"/>
                                        </p:tgtEl>
                                        <p:attrNameLst>
                                          <p:attrName>style.visibility</p:attrName>
                                        </p:attrNameLst>
                                      </p:cBhvr>
                                      <p:to>
                                        <p:strVal val="visible"/>
                                      </p:to>
                                    </p:set>
                                    <p:animEffect transition="in" filter="fade">
                                      <p:cBhvr>
                                        <p:cTn id="46" dur="500"/>
                                        <p:tgtEl>
                                          <p:spTgt spid="60"/>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fade">
                                      <p:cBhvr>
                                        <p:cTn id="51" dur="500"/>
                                        <p:tgtEl>
                                          <p:spTgt spid="22"/>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grpId="1" nodeType="clickEffect">
                                  <p:stCondLst>
                                    <p:cond delay="0"/>
                                  </p:stCondLst>
                                  <p:childTnLst>
                                    <p:animEffect transition="out" filter="fade">
                                      <p:cBhvr>
                                        <p:cTn id="55" dur="500"/>
                                        <p:tgtEl>
                                          <p:spTgt spid="56"/>
                                        </p:tgtEl>
                                      </p:cBhvr>
                                    </p:animEffect>
                                    <p:set>
                                      <p:cBhvr>
                                        <p:cTn id="56" dur="1" fill="hold">
                                          <p:stCondLst>
                                            <p:cond delay="499"/>
                                          </p:stCondLst>
                                        </p:cTn>
                                        <p:tgtEl>
                                          <p:spTgt spid="56"/>
                                        </p:tgtEl>
                                        <p:attrNameLst>
                                          <p:attrName>style.visibility</p:attrName>
                                        </p:attrNameLst>
                                      </p:cBhvr>
                                      <p:to>
                                        <p:strVal val="hidden"/>
                                      </p:to>
                                    </p:set>
                                  </p:childTnLst>
                                </p:cTn>
                              </p:par>
                              <p:par>
                                <p:cTn id="57" presetID="10" presetClass="exit" presetSubtype="0" fill="hold" grpId="1" nodeType="withEffect">
                                  <p:stCondLst>
                                    <p:cond delay="0"/>
                                  </p:stCondLst>
                                  <p:childTnLst>
                                    <p:animEffect transition="out" filter="fade">
                                      <p:cBhvr>
                                        <p:cTn id="58" dur="500"/>
                                        <p:tgtEl>
                                          <p:spTgt spid="59"/>
                                        </p:tgtEl>
                                      </p:cBhvr>
                                    </p:animEffect>
                                    <p:set>
                                      <p:cBhvr>
                                        <p:cTn id="59" dur="1" fill="hold">
                                          <p:stCondLst>
                                            <p:cond delay="499"/>
                                          </p:stCondLst>
                                        </p:cTn>
                                        <p:tgtEl>
                                          <p:spTgt spid="59"/>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57"/>
                                        </p:tgtEl>
                                      </p:cBhvr>
                                    </p:animEffect>
                                    <p:set>
                                      <p:cBhvr>
                                        <p:cTn id="64" dur="1" fill="hold">
                                          <p:stCondLst>
                                            <p:cond delay="499"/>
                                          </p:stCondLst>
                                        </p:cTn>
                                        <p:tgtEl>
                                          <p:spTgt spid="57"/>
                                        </p:tgtEl>
                                        <p:attrNameLst>
                                          <p:attrName>style.visibility</p:attrName>
                                        </p:attrNameLst>
                                      </p:cBhvr>
                                      <p:to>
                                        <p:strVal val="hidden"/>
                                      </p:to>
                                    </p:set>
                                  </p:childTnLst>
                                </p:cTn>
                              </p:par>
                              <p:par>
                                <p:cTn id="65" presetID="10" presetClass="exit" presetSubtype="0" fill="hold" grpId="1" nodeType="withEffect">
                                  <p:stCondLst>
                                    <p:cond delay="0"/>
                                  </p:stCondLst>
                                  <p:childTnLst>
                                    <p:animEffect transition="out" filter="fade">
                                      <p:cBhvr>
                                        <p:cTn id="66" dur="500"/>
                                        <p:tgtEl>
                                          <p:spTgt spid="58"/>
                                        </p:tgtEl>
                                      </p:cBhvr>
                                    </p:animEffect>
                                    <p:set>
                                      <p:cBhvr>
                                        <p:cTn id="67" dur="1" fill="hold">
                                          <p:stCondLst>
                                            <p:cond delay="499"/>
                                          </p:stCondLst>
                                        </p:cTn>
                                        <p:tgtEl>
                                          <p:spTgt spid="58"/>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1" nodeType="clickEffect">
                                  <p:stCondLst>
                                    <p:cond delay="0"/>
                                  </p:stCondLst>
                                  <p:childTnLst>
                                    <p:animEffect transition="out" filter="fade">
                                      <p:cBhvr>
                                        <p:cTn id="71" dur="500"/>
                                        <p:tgtEl>
                                          <p:spTgt spid="60"/>
                                        </p:tgtEl>
                                      </p:cBhvr>
                                    </p:animEffect>
                                    <p:set>
                                      <p:cBhvr>
                                        <p:cTn id="72" dur="1" fill="hold">
                                          <p:stCondLst>
                                            <p:cond delay="499"/>
                                          </p:stCondLst>
                                        </p:cTn>
                                        <p:tgtEl>
                                          <p:spTgt spid="6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2" grpId="0" animBg="1"/>
      <p:bldP spid="53" grpId="0" animBg="1"/>
      <p:bldP spid="54" grpId="0" animBg="1"/>
      <p:bldP spid="55" grpId="0" animBg="1"/>
      <p:bldP spid="56" grpId="0" animBg="1"/>
      <p:bldP spid="56" grpId="1" animBg="1"/>
      <p:bldP spid="57" grpId="0" animBg="1"/>
      <p:bldP spid="57" grpId="1" animBg="1"/>
      <p:bldP spid="58" grpId="0" animBg="1"/>
      <p:bldP spid="58" grpId="1" animBg="1"/>
      <p:bldP spid="59" grpId="0" animBg="1"/>
      <p:bldP spid="59" grpId="1" animBg="1"/>
      <p:bldP spid="60" grpId="0" animBg="1"/>
      <p:bldP spid="60" grpId="1" animBg="1"/>
      <p:bldP spid="61" grpId="0" animBg="1"/>
      <p:bldP spid="2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Picture 6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2250" y="532799"/>
            <a:ext cx="702000" cy="702000"/>
          </a:xfrm>
          <a:prstGeom prst="rect">
            <a:avLst/>
          </a:prstGeom>
        </p:spPr>
      </p:pic>
      <p:sp>
        <p:nvSpPr>
          <p:cNvPr id="7" name="Rectangle 6"/>
          <p:cNvSpPr/>
          <p:nvPr/>
        </p:nvSpPr>
        <p:spPr>
          <a:xfrm>
            <a:off x="445575" y="702863"/>
            <a:ext cx="1832806" cy="355276"/>
          </a:xfrm>
          <a:prstGeom prst="rect">
            <a:avLst/>
          </a:prstGeom>
          <a:solidFill>
            <a:srgbClr val="072F54"/>
          </a:solidFill>
        </p:spPr>
        <p:txBody>
          <a:bodyPr wrap="square" lIns="180000" tIns="36000" rIns="180000" bIns="72000" anchor="ctr">
            <a:spAutoFit/>
          </a:bodyPr>
          <a:lstStyle/>
          <a:p>
            <a:r>
              <a:rPr lang="en-GB" sz="1600" b="1" dirty="0">
                <a:solidFill>
                  <a:schemeClr val="bg1"/>
                </a:solidFill>
              </a:rPr>
              <a:t>Order Decimals</a:t>
            </a:r>
          </a:p>
        </p:txBody>
      </p:sp>
      <p:sp>
        <p:nvSpPr>
          <p:cNvPr id="10" name="Rectangle 9"/>
          <p:cNvSpPr/>
          <p:nvPr/>
        </p:nvSpPr>
        <p:spPr>
          <a:xfrm>
            <a:off x="2278381" y="702863"/>
            <a:ext cx="1063301" cy="355276"/>
          </a:xfrm>
          <a:prstGeom prst="rect">
            <a:avLst/>
          </a:prstGeom>
          <a:solidFill>
            <a:srgbClr val="007AC3"/>
          </a:solidFill>
        </p:spPr>
        <p:txBody>
          <a:bodyPr wrap="square" lIns="180000" tIns="36000" rIns="180000" bIns="72000" anchor="ctr">
            <a:spAutoFit/>
          </a:bodyPr>
          <a:lstStyle/>
          <a:p>
            <a:pPr algn="ctr"/>
            <a:r>
              <a:rPr lang="en-GB" altLang="en-US" sz="1600" b="1" dirty="0">
                <a:solidFill>
                  <a:schemeClr val="bg1"/>
                </a:solidFill>
              </a:rPr>
              <a:t>Deeper</a:t>
            </a:r>
            <a:endParaRPr lang="en-GB" sz="1600" b="1" dirty="0">
              <a:solidFill>
                <a:schemeClr val="bg1"/>
              </a:solidFill>
            </a:endParaRPr>
          </a:p>
        </p:txBody>
      </p:sp>
      <p:cxnSp>
        <p:nvCxnSpPr>
          <p:cNvPr id="11" name="Straight Connector 10"/>
          <p:cNvCxnSpPr/>
          <p:nvPr/>
        </p:nvCxnSpPr>
        <p:spPr>
          <a:xfrm>
            <a:off x="2278381" y="701739"/>
            <a:ext cx="0" cy="3564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775166" y="1194885"/>
            <a:ext cx="6076484" cy="772107"/>
          </a:xfrm>
          <a:prstGeom prst="rect">
            <a:avLst/>
          </a:prstGeom>
          <a:solidFill>
            <a:srgbClr val="FBBF97"/>
          </a:solidFill>
          <a:ln w="28575">
            <a:solidFill>
              <a:srgbClr val="F28315"/>
            </a:solidFill>
          </a:ln>
        </p:spPr>
        <p:txBody>
          <a:bodyPr wrap="square" lIns="108000" tIns="108000" rIns="108000" bIns="108000" rtlCol="0">
            <a:spAutoFit/>
          </a:bodyPr>
          <a:lstStyle/>
          <a:p>
            <a:r>
              <a:rPr lang="en-US" dirty="0">
                <a:latin typeface="Twinkl" pitchFamily="50" charset="0"/>
              </a:rPr>
              <a:t>In each set of numbers, one is in the wrong place. Spot this number and tell your partner where it should be.</a:t>
            </a:r>
            <a:endParaRPr lang="en-GB" dirty="0">
              <a:latin typeface="Twinkl" pitchFamily="50" charset="0"/>
            </a:endParaRPr>
          </a:p>
        </p:txBody>
      </p:sp>
      <p:sp>
        <p:nvSpPr>
          <p:cNvPr id="12" name="TextBox 11"/>
          <p:cNvSpPr txBox="1"/>
          <p:nvPr/>
        </p:nvSpPr>
        <p:spPr>
          <a:xfrm>
            <a:off x="775166" y="2320048"/>
            <a:ext cx="2345224" cy="495108"/>
          </a:xfrm>
          <a:prstGeom prst="rect">
            <a:avLst/>
          </a:prstGeom>
          <a:noFill/>
          <a:ln w="19050">
            <a:solidFill>
              <a:srgbClr val="F28315"/>
            </a:solidFill>
          </a:ln>
        </p:spPr>
        <p:txBody>
          <a:bodyPr wrap="square" lIns="108000" tIns="108000" rIns="108000" bIns="108000" rtlCol="0">
            <a:spAutoFit/>
          </a:bodyPr>
          <a:lstStyle/>
          <a:p>
            <a:r>
              <a:rPr lang="en-US" dirty="0">
                <a:latin typeface="Twinkl" pitchFamily="50" charset="0"/>
              </a:rPr>
              <a:t>In ascending order:</a:t>
            </a:r>
            <a:endParaRPr lang="en-GB" dirty="0">
              <a:latin typeface="Twinkl" pitchFamily="50" charset="0"/>
            </a:endParaRPr>
          </a:p>
        </p:txBody>
      </p:sp>
      <p:sp>
        <p:nvSpPr>
          <p:cNvPr id="13" name="TextBox 12"/>
          <p:cNvSpPr txBox="1"/>
          <p:nvPr/>
        </p:nvSpPr>
        <p:spPr>
          <a:xfrm>
            <a:off x="755650" y="4085254"/>
            <a:ext cx="2364740" cy="495108"/>
          </a:xfrm>
          <a:prstGeom prst="rect">
            <a:avLst/>
          </a:prstGeom>
          <a:noFill/>
          <a:ln w="19050">
            <a:solidFill>
              <a:srgbClr val="F28315"/>
            </a:solidFill>
          </a:ln>
        </p:spPr>
        <p:txBody>
          <a:bodyPr wrap="square" lIns="108000" tIns="108000" rIns="108000" bIns="108000" rtlCol="0">
            <a:spAutoFit/>
          </a:bodyPr>
          <a:lstStyle/>
          <a:p>
            <a:r>
              <a:rPr lang="en-US" dirty="0">
                <a:latin typeface="Twinkl" pitchFamily="50" charset="0"/>
              </a:rPr>
              <a:t>In descending order:</a:t>
            </a:r>
            <a:endParaRPr lang="en-GB" dirty="0">
              <a:latin typeface="Twinkl" pitchFamily="50" charset="0"/>
            </a:endParaRPr>
          </a:p>
        </p:txBody>
      </p:sp>
      <p:sp>
        <p:nvSpPr>
          <p:cNvPr id="14" name="TextBox 13"/>
          <p:cNvSpPr txBox="1"/>
          <p:nvPr/>
        </p:nvSpPr>
        <p:spPr>
          <a:xfrm>
            <a:off x="1054855" y="3168212"/>
            <a:ext cx="1149350" cy="400110"/>
          </a:xfrm>
          <a:prstGeom prst="rect">
            <a:avLst/>
          </a:prstGeom>
          <a:noFill/>
        </p:spPr>
        <p:txBody>
          <a:bodyPr wrap="square" rtlCol="0">
            <a:spAutoFit/>
          </a:bodyPr>
          <a:lstStyle/>
          <a:p>
            <a:pPr algn="ctr"/>
            <a:r>
              <a:rPr lang="en-GB" sz="2000" dirty="0"/>
              <a:t>5.03</a:t>
            </a:r>
          </a:p>
        </p:txBody>
      </p:sp>
      <p:sp>
        <p:nvSpPr>
          <p:cNvPr id="15" name="TextBox 14"/>
          <p:cNvSpPr txBox="1"/>
          <p:nvPr/>
        </p:nvSpPr>
        <p:spPr>
          <a:xfrm>
            <a:off x="2484292" y="3168212"/>
            <a:ext cx="1149350" cy="400110"/>
          </a:xfrm>
          <a:prstGeom prst="rect">
            <a:avLst/>
          </a:prstGeom>
          <a:noFill/>
        </p:spPr>
        <p:txBody>
          <a:bodyPr wrap="square" rtlCol="0">
            <a:spAutoFit/>
          </a:bodyPr>
          <a:lstStyle/>
          <a:p>
            <a:pPr algn="ctr"/>
            <a:r>
              <a:rPr lang="en-GB" sz="2000" dirty="0"/>
              <a:t>5.7</a:t>
            </a:r>
          </a:p>
        </p:txBody>
      </p:sp>
      <p:sp>
        <p:nvSpPr>
          <p:cNvPr id="16" name="TextBox 15"/>
          <p:cNvSpPr txBox="1"/>
          <p:nvPr/>
        </p:nvSpPr>
        <p:spPr>
          <a:xfrm>
            <a:off x="3913729" y="3168212"/>
            <a:ext cx="1149350" cy="400110"/>
          </a:xfrm>
          <a:prstGeom prst="rect">
            <a:avLst/>
          </a:prstGeom>
          <a:noFill/>
        </p:spPr>
        <p:txBody>
          <a:bodyPr wrap="square" rtlCol="0">
            <a:spAutoFit/>
          </a:bodyPr>
          <a:lstStyle/>
          <a:p>
            <a:pPr algn="ctr"/>
            <a:r>
              <a:rPr lang="en-GB" sz="2000" dirty="0"/>
              <a:t>6.98</a:t>
            </a:r>
          </a:p>
        </p:txBody>
      </p:sp>
      <p:sp>
        <p:nvSpPr>
          <p:cNvPr id="17" name="TextBox 16"/>
          <p:cNvSpPr txBox="1"/>
          <p:nvPr/>
        </p:nvSpPr>
        <p:spPr>
          <a:xfrm>
            <a:off x="5343166" y="3168212"/>
            <a:ext cx="1149350" cy="400110"/>
          </a:xfrm>
          <a:prstGeom prst="rect">
            <a:avLst/>
          </a:prstGeom>
          <a:noFill/>
        </p:spPr>
        <p:txBody>
          <a:bodyPr wrap="square" rtlCol="0">
            <a:spAutoFit/>
          </a:bodyPr>
          <a:lstStyle/>
          <a:p>
            <a:pPr algn="ctr"/>
            <a:r>
              <a:rPr lang="en-GB" sz="2000" dirty="0"/>
              <a:t>6.3</a:t>
            </a:r>
          </a:p>
        </p:txBody>
      </p:sp>
      <p:sp>
        <p:nvSpPr>
          <p:cNvPr id="18" name="TextBox 17"/>
          <p:cNvSpPr txBox="1"/>
          <p:nvPr/>
        </p:nvSpPr>
        <p:spPr>
          <a:xfrm>
            <a:off x="6772602" y="3180534"/>
            <a:ext cx="1149350" cy="400110"/>
          </a:xfrm>
          <a:prstGeom prst="rect">
            <a:avLst/>
          </a:prstGeom>
          <a:noFill/>
        </p:spPr>
        <p:txBody>
          <a:bodyPr wrap="square" rtlCol="0">
            <a:spAutoFit/>
          </a:bodyPr>
          <a:lstStyle/>
          <a:p>
            <a:pPr algn="ctr"/>
            <a:r>
              <a:rPr lang="en-GB" sz="2000" dirty="0"/>
              <a:t>7.2</a:t>
            </a:r>
          </a:p>
        </p:txBody>
      </p:sp>
      <p:sp>
        <p:nvSpPr>
          <p:cNvPr id="19" name="TextBox 18"/>
          <p:cNvSpPr txBox="1"/>
          <p:nvPr/>
        </p:nvSpPr>
        <p:spPr>
          <a:xfrm>
            <a:off x="1054855" y="5101625"/>
            <a:ext cx="1149350" cy="400110"/>
          </a:xfrm>
          <a:prstGeom prst="rect">
            <a:avLst/>
          </a:prstGeom>
          <a:noFill/>
        </p:spPr>
        <p:txBody>
          <a:bodyPr wrap="square" rtlCol="0">
            <a:spAutoFit/>
          </a:bodyPr>
          <a:lstStyle/>
          <a:p>
            <a:pPr algn="ctr"/>
            <a:r>
              <a:rPr lang="en-GB" sz="2000" dirty="0"/>
              <a:t>8.65</a:t>
            </a:r>
          </a:p>
        </p:txBody>
      </p:sp>
      <p:sp>
        <p:nvSpPr>
          <p:cNvPr id="20" name="TextBox 19"/>
          <p:cNvSpPr txBox="1"/>
          <p:nvPr/>
        </p:nvSpPr>
        <p:spPr>
          <a:xfrm>
            <a:off x="2479201" y="5101625"/>
            <a:ext cx="1149350" cy="400110"/>
          </a:xfrm>
          <a:prstGeom prst="rect">
            <a:avLst/>
          </a:prstGeom>
          <a:noFill/>
        </p:spPr>
        <p:txBody>
          <a:bodyPr wrap="square" rtlCol="0">
            <a:spAutoFit/>
          </a:bodyPr>
          <a:lstStyle/>
          <a:p>
            <a:pPr algn="ctr"/>
            <a:r>
              <a:rPr lang="en-GB" sz="2000" dirty="0"/>
              <a:t>8.42</a:t>
            </a:r>
          </a:p>
        </p:txBody>
      </p:sp>
      <p:sp>
        <p:nvSpPr>
          <p:cNvPr id="21" name="TextBox 20"/>
          <p:cNvSpPr txBox="1"/>
          <p:nvPr/>
        </p:nvSpPr>
        <p:spPr>
          <a:xfrm>
            <a:off x="3903547" y="5101625"/>
            <a:ext cx="1149350" cy="400110"/>
          </a:xfrm>
          <a:prstGeom prst="rect">
            <a:avLst/>
          </a:prstGeom>
          <a:noFill/>
        </p:spPr>
        <p:txBody>
          <a:bodyPr wrap="square" rtlCol="0">
            <a:spAutoFit/>
          </a:bodyPr>
          <a:lstStyle/>
          <a:p>
            <a:pPr algn="ctr"/>
            <a:r>
              <a:rPr lang="en-GB" sz="2000" dirty="0"/>
              <a:t>8.4</a:t>
            </a:r>
          </a:p>
        </p:txBody>
      </p:sp>
      <p:sp>
        <p:nvSpPr>
          <p:cNvPr id="22" name="TextBox 21"/>
          <p:cNvSpPr txBox="1"/>
          <p:nvPr/>
        </p:nvSpPr>
        <p:spPr>
          <a:xfrm>
            <a:off x="5327893" y="5101625"/>
            <a:ext cx="1149350" cy="400110"/>
          </a:xfrm>
          <a:prstGeom prst="rect">
            <a:avLst/>
          </a:prstGeom>
          <a:noFill/>
        </p:spPr>
        <p:txBody>
          <a:bodyPr wrap="square" rtlCol="0">
            <a:spAutoFit/>
          </a:bodyPr>
          <a:lstStyle/>
          <a:p>
            <a:pPr algn="ctr"/>
            <a:r>
              <a:rPr lang="en-GB" sz="2000" dirty="0"/>
              <a:t>7.2</a:t>
            </a:r>
          </a:p>
        </p:txBody>
      </p:sp>
      <p:sp>
        <p:nvSpPr>
          <p:cNvPr id="23" name="TextBox 22"/>
          <p:cNvSpPr txBox="1"/>
          <p:nvPr/>
        </p:nvSpPr>
        <p:spPr>
          <a:xfrm>
            <a:off x="6752238" y="5101625"/>
            <a:ext cx="1149350" cy="400110"/>
          </a:xfrm>
          <a:prstGeom prst="rect">
            <a:avLst/>
          </a:prstGeom>
          <a:noFill/>
        </p:spPr>
        <p:txBody>
          <a:bodyPr wrap="square" rtlCol="0">
            <a:spAutoFit/>
          </a:bodyPr>
          <a:lstStyle/>
          <a:p>
            <a:pPr algn="ctr"/>
            <a:r>
              <a:rPr lang="en-GB" sz="2000" dirty="0"/>
              <a:t>7.5</a:t>
            </a:r>
          </a:p>
        </p:txBody>
      </p:sp>
      <p:sp>
        <p:nvSpPr>
          <p:cNvPr id="2" name="Oval 1"/>
          <p:cNvSpPr/>
          <p:nvPr/>
        </p:nvSpPr>
        <p:spPr>
          <a:xfrm>
            <a:off x="5622165" y="3072145"/>
            <a:ext cx="617220" cy="617220"/>
          </a:xfrm>
          <a:prstGeom prst="ellipse">
            <a:avLst/>
          </a:prstGeom>
          <a:noFill/>
          <a:ln w="19050">
            <a:solidFill>
              <a:srgbClr val="F283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p:cNvSpPr/>
          <p:nvPr/>
        </p:nvSpPr>
        <p:spPr>
          <a:xfrm>
            <a:off x="3832575" y="2865956"/>
            <a:ext cx="1814990" cy="548858"/>
          </a:xfrm>
          <a:custGeom>
            <a:avLst/>
            <a:gdLst>
              <a:gd name="connsiteX0" fmla="*/ 0 w 2366126"/>
              <a:gd name="connsiteY0" fmla="*/ 782006 h 1564012"/>
              <a:gd name="connsiteX1" fmla="*/ 1183063 w 2366126"/>
              <a:gd name="connsiteY1" fmla="*/ 0 h 1564012"/>
              <a:gd name="connsiteX2" fmla="*/ 2366126 w 2366126"/>
              <a:gd name="connsiteY2" fmla="*/ 782006 h 1564012"/>
              <a:gd name="connsiteX3" fmla="*/ 1183063 w 2366126"/>
              <a:gd name="connsiteY3" fmla="*/ 1564012 h 1564012"/>
              <a:gd name="connsiteX4" fmla="*/ 0 w 2366126"/>
              <a:gd name="connsiteY4" fmla="*/ 782006 h 1564012"/>
              <a:gd name="connsiteX0" fmla="*/ 1183063 w 2366126"/>
              <a:gd name="connsiteY0" fmla="*/ 1564012 h 1655452"/>
              <a:gd name="connsiteX1" fmla="*/ 0 w 2366126"/>
              <a:gd name="connsiteY1" fmla="*/ 782006 h 1655452"/>
              <a:gd name="connsiteX2" fmla="*/ 1183063 w 2366126"/>
              <a:gd name="connsiteY2" fmla="*/ 0 h 1655452"/>
              <a:gd name="connsiteX3" fmla="*/ 2366126 w 2366126"/>
              <a:gd name="connsiteY3" fmla="*/ 782006 h 1655452"/>
              <a:gd name="connsiteX4" fmla="*/ 1274503 w 2366126"/>
              <a:gd name="connsiteY4" fmla="*/ 1655452 h 1655452"/>
              <a:gd name="connsiteX0" fmla="*/ 1183063 w 2366126"/>
              <a:gd name="connsiteY0" fmla="*/ 1564012 h 1564012"/>
              <a:gd name="connsiteX1" fmla="*/ 0 w 2366126"/>
              <a:gd name="connsiteY1" fmla="*/ 782006 h 1564012"/>
              <a:gd name="connsiteX2" fmla="*/ 1183063 w 2366126"/>
              <a:gd name="connsiteY2" fmla="*/ 0 h 1564012"/>
              <a:gd name="connsiteX3" fmla="*/ 2366126 w 2366126"/>
              <a:gd name="connsiteY3" fmla="*/ 782006 h 1564012"/>
              <a:gd name="connsiteX0" fmla="*/ 0 w 2366126"/>
              <a:gd name="connsiteY0" fmla="*/ 782006 h 782006"/>
              <a:gd name="connsiteX1" fmla="*/ 1183063 w 2366126"/>
              <a:gd name="connsiteY1" fmla="*/ 0 h 782006"/>
              <a:gd name="connsiteX2" fmla="*/ 2366126 w 2366126"/>
              <a:gd name="connsiteY2" fmla="*/ 782006 h 782006"/>
              <a:gd name="connsiteX0" fmla="*/ 0 w 2366126"/>
              <a:gd name="connsiteY0" fmla="*/ 782006 h 782006"/>
              <a:gd name="connsiteX1" fmla="*/ 1183063 w 2366126"/>
              <a:gd name="connsiteY1" fmla="*/ 0 h 782006"/>
              <a:gd name="connsiteX2" fmla="*/ 2366126 w 2366126"/>
              <a:gd name="connsiteY2" fmla="*/ 782006 h 782006"/>
              <a:gd name="connsiteX0" fmla="*/ 0 w 2487605"/>
              <a:gd name="connsiteY0" fmla="*/ 785168 h 785168"/>
              <a:gd name="connsiteX1" fmla="*/ 1183063 w 2487605"/>
              <a:gd name="connsiteY1" fmla="*/ 3162 h 785168"/>
              <a:gd name="connsiteX2" fmla="*/ 2487605 w 2487605"/>
              <a:gd name="connsiteY2" fmla="*/ 603390 h 785168"/>
              <a:gd name="connsiteX0" fmla="*/ 0 w 2418189"/>
              <a:gd name="connsiteY0" fmla="*/ 872880 h 872879"/>
              <a:gd name="connsiteX1" fmla="*/ 1113647 w 2418189"/>
              <a:gd name="connsiteY1" fmla="*/ 6044 h 872879"/>
              <a:gd name="connsiteX2" fmla="*/ 2418189 w 2418189"/>
              <a:gd name="connsiteY2" fmla="*/ 606272 h 872879"/>
              <a:gd name="connsiteX0" fmla="*/ 0 w 2418189"/>
              <a:gd name="connsiteY0" fmla="*/ 872880 h 872881"/>
              <a:gd name="connsiteX1" fmla="*/ 1113647 w 2418189"/>
              <a:gd name="connsiteY1" fmla="*/ 6044 h 872881"/>
              <a:gd name="connsiteX2" fmla="*/ 2418189 w 2418189"/>
              <a:gd name="connsiteY2" fmla="*/ 606272 h 872881"/>
            </a:gdLst>
            <a:ahLst/>
            <a:cxnLst>
              <a:cxn ang="0">
                <a:pos x="connsiteX0" y="connsiteY0"/>
              </a:cxn>
              <a:cxn ang="0">
                <a:pos x="connsiteX1" y="connsiteY1"/>
              </a:cxn>
              <a:cxn ang="0">
                <a:pos x="connsiteX2" y="connsiteY2"/>
              </a:cxn>
            </a:cxnLst>
            <a:rect l="l" t="t" r="r" b="b"/>
            <a:pathLst>
              <a:path w="2418189" h="872881">
                <a:moveTo>
                  <a:pt x="0" y="872880"/>
                </a:moveTo>
                <a:cubicBezTo>
                  <a:pt x="147510" y="416753"/>
                  <a:pt x="710616" y="50479"/>
                  <a:pt x="1113647" y="6044"/>
                </a:cubicBezTo>
                <a:cubicBezTo>
                  <a:pt x="1516678" y="-38391"/>
                  <a:pt x="2183909" y="162263"/>
                  <a:pt x="2418189" y="606272"/>
                </a:cubicBezTo>
              </a:path>
            </a:pathLst>
          </a:custGeom>
          <a:noFill/>
          <a:ln w="19050">
            <a:solidFill>
              <a:srgbClr val="F28315"/>
            </a:solidFill>
            <a:headEnd type="arrow"/>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p:cNvSpPr/>
          <p:nvPr/>
        </p:nvSpPr>
        <p:spPr>
          <a:xfrm>
            <a:off x="5610552" y="4993070"/>
            <a:ext cx="617220" cy="617220"/>
          </a:xfrm>
          <a:prstGeom prst="ellipse">
            <a:avLst/>
          </a:prstGeom>
          <a:noFill/>
          <a:ln w="19050">
            <a:solidFill>
              <a:srgbClr val="F283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 23"/>
          <p:cNvSpPr/>
          <p:nvPr/>
        </p:nvSpPr>
        <p:spPr>
          <a:xfrm flipH="1">
            <a:off x="6167242" y="4743386"/>
            <a:ext cx="1814990" cy="548858"/>
          </a:xfrm>
          <a:custGeom>
            <a:avLst/>
            <a:gdLst>
              <a:gd name="connsiteX0" fmla="*/ 0 w 2366126"/>
              <a:gd name="connsiteY0" fmla="*/ 782006 h 1564012"/>
              <a:gd name="connsiteX1" fmla="*/ 1183063 w 2366126"/>
              <a:gd name="connsiteY1" fmla="*/ 0 h 1564012"/>
              <a:gd name="connsiteX2" fmla="*/ 2366126 w 2366126"/>
              <a:gd name="connsiteY2" fmla="*/ 782006 h 1564012"/>
              <a:gd name="connsiteX3" fmla="*/ 1183063 w 2366126"/>
              <a:gd name="connsiteY3" fmla="*/ 1564012 h 1564012"/>
              <a:gd name="connsiteX4" fmla="*/ 0 w 2366126"/>
              <a:gd name="connsiteY4" fmla="*/ 782006 h 1564012"/>
              <a:gd name="connsiteX0" fmla="*/ 1183063 w 2366126"/>
              <a:gd name="connsiteY0" fmla="*/ 1564012 h 1655452"/>
              <a:gd name="connsiteX1" fmla="*/ 0 w 2366126"/>
              <a:gd name="connsiteY1" fmla="*/ 782006 h 1655452"/>
              <a:gd name="connsiteX2" fmla="*/ 1183063 w 2366126"/>
              <a:gd name="connsiteY2" fmla="*/ 0 h 1655452"/>
              <a:gd name="connsiteX3" fmla="*/ 2366126 w 2366126"/>
              <a:gd name="connsiteY3" fmla="*/ 782006 h 1655452"/>
              <a:gd name="connsiteX4" fmla="*/ 1274503 w 2366126"/>
              <a:gd name="connsiteY4" fmla="*/ 1655452 h 1655452"/>
              <a:gd name="connsiteX0" fmla="*/ 1183063 w 2366126"/>
              <a:gd name="connsiteY0" fmla="*/ 1564012 h 1564012"/>
              <a:gd name="connsiteX1" fmla="*/ 0 w 2366126"/>
              <a:gd name="connsiteY1" fmla="*/ 782006 h 1564012"/>
              <a:gd name="connsiteX2" fmla="*/ 1183063 w 2366126"/>
              <a:gd name="connsiteY2" fmla="*/ 0 h 1564012"/>
              <a:gd name="connsiteX3" fmla="*/ 2366126 w 2366126"/>
              <a:gd name="connsiteY3" fmla="*/ 782006 h 1564012"/>
              <a:gd name="connsiteX0" fmla="*/ 0 w 2366126"/>
              <a:gd name="connsiteY0" fmla="*/ 782006 h 782006"/>
              <a:gd name="connsiteX1" fmla="*/ 1183063 w 2366126"/>
              <a:gd name="connsiteY1" fmla="*/ 0 h 782006"/>
              <a:gd name="connsiteX2" fmla="*/ 2366126 w 2366126"/>
              <a:gd name="connsiteY2" fmla="*/ 782006 h 782006"/>
              <a:gd name="connsiteX0" fmla="*/ 0 w 2366126"/>
              <a:gd name="connsiteY0" fmla="*/ 782006 h 782006"/>
              <a:gd name="connsiteX1" fmla="*/ 1183063 w 2366126"/>
              <a:gd name="connsiteY1" fmla="*/ 0 h 782006"/>
              <a:gd name="connsiteX2" fmla="*/ 2366126 w 2366126"/>
              <a:gd name="connsiteY2" fmla="*/ 782006 h 782006"/>
              <a:gd name="connsiteX0" fmla="*/ 0 w 2487605"/>
              <a:gd name="connsiteY0" fmla="*/ 785168 h 785168"/>
              <a:gd name="connsiteX1" fmla="*/ 1183063 w 2487605"/>
              <a:gd name="connsiteY1" fmla="*/ 3162 h 785168"/>
              <a:gd name="connsiteX2" fmla="*/ 2487605 w 2487605"/>
              <a:gd name="connsiteY2" fmla="*/ 603390 h 785168"/>
              <a:gd name="connsiteX0" fmla="*/ 0 w 2418189"/>
              <a:gd name="connsiteY0" fmla="*/ 872880 h 872879"/>
              <a:gd name="connsiteX1" fmla="*/ 1113647 w 2418189"/>
              <a:gd name="connsiteY1" fmla="*/ 6044 h 872879"/>
              <a:gd name="connsiteX2" fmla="*/ 2418189 w 2418189"/>
              <a:gd name="connsiteY2" fmla="*/ 606272 h 872879"/>
              <a:gd name="connsiteX0" fmla="*/ 0 w 2418189"/>
              <a:gd name="connsiteY0" fmla="*/ 872880 h 872881"/>
              <a:gd name="connsiteX1" fmla="*/ 1113647 w 2418189"/>
              <a:gd name="connsiteY1" fmla="*/ 6044 h 872881"/>
              <a:gd name="connsiteX2" fmla="*/ 2418189 w 2418189"/>
              <a:gd name="connsiteY2" fmla="*/ 606272 h 872881"/>
            </a:gdLst>
            <a:ahLst/>
            <a:cxnLst>
              <a:cxn ang="0">
                <a:pos x="connsiteX0" y="connsiteY0"/>
              </a:cxn>
              <a:cxn ang="0">
                <a:pos x="connsiteX1" y="connsiteY1"/>
              </a:cxn>
              <a:cxn ang="0">
                <a:pos x="connsiteX2" y="connsiteY2"/>
              </a:cxn>
            </a:cxnLst>
            <a:rect l="l" t="t" r="r" b="b"/>
            <a:pathLst>
              <a:path w="2418189" h="872881">
                <a:moveTo>
                  <a:pt x="0" y="872880"/>
                </a:moveTo>
                <a:cubicBezTo>
                  <a:pt x="147510" y="416753"/>
                  <a:pt x="710616" y="50479"/>
                  <a:pt x="1113647" y="6044"/>
                </a:cubicBezTo>
                <a:cubicBezTo>
                  <a:pt x="1516678" y="-38391"/>
                  <a:pt x="2183909" y="162263"/>
                  <a:pt x="2418189" y="606272"/>
                </a:cubicBezTo>
              </a:path>
            </a:pathLst>
          </a:custGeom>
          <a:noFill/>
          <a:ln w="19050">
            <a:solidFill>
              <a:srgbClr val="F28315"/>
            </a:solidFill>
            <a:headEnd type="arrow"/>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47238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right)">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37" presetClass="path" presetSubtype="0" accel="50000" decel="50000" fill="hold" grpId="1" nodeType="clickEffect">
                                  <p:stCondLst>
                                    <p:cond delay="0"/>
                                  </p:stCondLst>
                                  <p:childTnLst>
                                    <p:animMotion origin="layout" path="M -1.11111E-6 -4.07407E-6 L -0.04253 -0.05625 C -0.05139 -0.06875 -0.06476 -0.07546 -0.07864 -0.07546 C -0.09444 -0.07546 -0.10712 -0.06875 -0.11597 -0.05625 L -0.15833 -4.07407E-6 " pathEditMode="relative" rAng="0" ptsTypes="AAAAA">
                                      <p:cBhvr>
                                        <p:cTn id="16" dur="2000" fill="hold"/>
                                        <p:tgtEl>
                                          <p:spTgt spid="2"/>
                                        </p:tgtEl>
                                        <p:attrNameLst>
                                          <p:attrName>ppt_x</p:attrName>
                                          <p:attrName>ppt_y</p:attrName>
                                        </p:attrNameLst>
                                      </p:cBhvr>
                                      <p:rCtr x="-7917" y="-3773"/>
                                    </p:animMotion>
                                  </p:childTnLst>
                                </p:cTn>
                              </p:par>
                              <p:par>
                                <p:cTn id="17" presetID="37" presetClass="path" presetSubtype="0" accel="50000" decel="50000" fill="hold" grpId="0" nodeType="withEffect">
                                  <p:stCondLst>
                                    <p:cond delay="0"/>
                                  </p:stCondLst>
                                  <p:childTnLst>
                                    <p:animMotion origin="layout" path="M -2.22222E-6 -3.7037E-6 L -0.04253 -0.05625 C -0.05139 -0.06875 -0.06475 -0.07546 -0.07864 -0.07546 C -0.09444 -0.07546 -0.10712 -0.06875 -0.11597 -0.05625 L -0.15833 -3.7037E-6 " pathEditMode="relative" rAng="0" ptsTypes="AAAAA">
                                      <p:cBhvr>
                                        <p:cTn id="18" dur="2000" fill="hold"/>
                                        <p:tgtEl>
                                          <p:spTgt spid="17"/>
                                        </p:tgtEl>
                                        <p:attrNameLst>
                                          <p:attrName>ppt_x</p:attrName>
                                          <p:attrName>ppt_y</p:attrName>
                                        </p:attrNameLst>
                                      </p:cBhvr>
                                      <p:rCtr x="-7917" y="-3773"/>
                                    </p:animMotion>
                                  </p:childTnLst>
                                </p:cTn>
                              </p:par>
                              <p:par>
                                <p:cTn id="19" presetID="10" presetClass="exit" presetSubtype="0" fill="hold" grpId="1" nodeType="withEffect">
                                  <p:stCondLst>
                                    <p:cond delay="0"/>
                                  </p:stCondLst>
                                  <p:childTnLst>
                                    <p:animEffect transition="out" filter="fade">
                                      <p:cBhvr>
                                        <p:cTn id="20" dur="500"/>
                                        <p:tgtEl>
                                          <p:spTgt spid="24"/>
                                        </p:tgtEl>
                                      </p:cBhvr>
                                    </p:animEffect>
                                    <p:set>
                                      <p:cBhvr>
                                        <p:cTn id="21" dur="1" fill="hold">
                                          <p:stCondLst>
                                            <p:cond delay="499"/>
                                          </p:stCondLst>
                                        </p:cTn>
                                        <p:tgtEl>
                                          <p:spTgt spid="24"/>
                                        </p:tgtEl>
                                        <p:attrNameLst>
                                          <p:attrName>style.visibility</p:attrName>
                                        </p:attrNameLst>
                                      </p:cBhvr>
                                      <p:to>
                                        <p:strVal val="hidden"/>
                                      </p:to>
                                    </p:set>
                                  </p:childTnLst>
                                </p:cTn>
                              </p:par>
                              <p:par>
                                <p:cTn id="22" presetID="42" presetClass="path" presetSubtype="0" accel="50000" decel="50000" fill="hold" grpId="0" nodeType="withEffect">
                                  <p:stCondLst>
                                    <p:cond delay="0"/>
                                  </p:stCondLst>
                                  <p:childTnLst>
                                    <p:animMotion origin="layout" path="M 1.38889E-6 -3.7037E-6 L 0.15781 0.00162 " pathEditMode="relative" rAng="0" ptsTypes="AA">
                                      <p:cBhvr>
                                        <p:cTn id="23" dur="2000" fill="hold"/>
                                        <p:tgtEl>
                                          <p:spTgt spid="16"/>
                                        </p:tgtEl>
                                        <p:attrNameLst>
                                          <p:attrName>ppt_x</p:attrName>
                                          <p:attrName>ppt_y</p:attrName>
                                        </p:attrNameLst>
                                      </p:cBhvr>
                                      <p:rCtr x="7882" y="69"/>
                                    </p:animMotion>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grpId="0" nodeType="click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wheel(1)">
                                      <p:cBhvr>
                                        <p:cTn id="28" dur="1000"/>
                                        <p:tgtEl>
                                          <p:spTgt spid="2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wipe(left)">
                                      <p:cBhvr>
                                        <p:cTn id="33" dur="500"/>
                                        <p:tgtEl>
                                          <p:spTgt spid="27"/>
                                        </p:tgtEl>
                                      </p:cBhvr>
                                    </p:animEffect>
                                  </p:childTnLst>
                                </p:cTn>
                              </p:par>
                            </p:childTnLst>
                          </p:cTn>
                        </p:par>
                      </p:childTnLst>
                    </p:cTn>
                  </p:par>
                  <p:par>
                    <p:cTn id="34" fill="hold">
                      <p:stCondLst>
                        <p:cond delay="indefinite"/>
                      </p:stCondLst>
                      <p:childTnLst>
                        <p:par>
                          <p:cTn id="35" fill="hold">
                            <p:stCondLst>
                              <p:cond delay="0"/>
                            </p:stCondLst>
                            <p:childTnLst>
                              <p:par>
                                <p:cTn id="36" presetID="37" presetClass="path" presetSubtype="0" accel="50000" decel="50000" fill="hold" grpId="1" nodeType="clickEffect">
                                  <p:stCondLst>
                                    <p:cond delay="0"/>
                                  </p:stCondLst>
                                  <p:childTnLst>
                                    <p:animMotion origin="layout" path="M -2.22222E-6 3.33333E-6 L 0.04202 -0.07824 C 0.05087 -0.09584 0.06406 -0.1051 0.07778 -0.1051 C 0.09341 -0.1051 0.10591 -0.09584 0.11476 -0.07824 L 0.15695 3.33333E-6 " pathEditMode="relative" rAng="0" ptsTypes="AAAAA">
                                      <p:cBhvr>
                                        <p:cTn id="37" dur="2000" fill="hold"/>
                                        <p:tgtEl>
                                          <p:spTgt spid="25"/>
                                        </p:tgtEl>
                                        <p:attrNameLst>
                                          <p:attrName>ppt_x</p:attrName>
                                          <p:attrName>ppt_y</p:attrName>
                                        </p:attrNameLst>
                                      </p:cBhvr>
                                      <p:rCtr x="7847" y="-5255"/>
                                    </p:animMotion>
                                  </p:childTnLst>
                                </p:cTn>
                              </p:par>
                              <p:par>
                                <p:cTn id="38" presetID="37" presetClass="path" presetSubtype="0" accel="50000" decel="50000" fill="hold" grpId="0" nodeType="withEffect">
                                  <p:stCondLst>
                                    <p:cond delay="0"/>
                                  </p:stCondLst>
                                  <p:childTnLst>
                                    <p:animMotion origin="layout" path="M 3.88889E-6 1.85185E-6 L 0.04201 -0.07824 C 0.05086 -0.09584 0.06406 -0.10509 0.07777 -0.10509 C 0.0934 -0.10509 0.1059 -0.09584 0.11475 -0.07824 L 0.15694 1.85185E-6 " pathEditMode="relative" rAng="0" ptsTypes="AAAAA">
                                      <p:cBhvr>
                                        <p:cTn id="39" dur="2000" fill="hold"/>
                                        <p:tgtEl>
                                          <p:spTgt spid="22"/>
                                        </p:tgtEl>
                                        <p:attrNameLst>
                                          <p:attrName>ppt_x</p:attrName>
                                          <p:attrName>ppt_y</p:attrName>
                                        </p:attrNameLst>
                                      </p:cBhvr>
                                      <p:rCtr x="7847" y="-5255"/>
                                    </p:animMotion>
                                  </p:childTnLst>
                                </p:cTn>
                              </p:par>
                              <p:par>
                                <p:cTn id="40" presetID="10" presetClass="exit" presetSubtype="0" fill="hold" grpId="1" nodeType="withEffect">
                                  <p:stCondLst>
                                    <p:cond delay="0"/>
                                  </p:stCondLst>
                                  <p:childTnLst>
                                    <p:animEffect transition="out" filter="fade">
                                      <p:cBhvr>
                                        <p:cTn id="41" dur="500"/>
                                        <p:tgtEl>
                                          <p:spTgt spid="27"/>
                                        </p:tgtEl>
                                      </p:cBhvr>
                                    </p:animEffect>
                                    <p:set>
                                      <p:cBhvr>
                                        <p:cTn id="42" dur="1" fill="hold">
                                          <p:stCondLst>
                                            <p:cond delay="499"/>
                                          </p:stCondLst>
                                        </p:cTn>
                                        <p:tgtEl>
                                          <p:spTgt spid="27"/>
                                        </p:tgtEl>
                                        <p:attrNameLst>
                                          <p:attrName>style.visibility</p:attrName>
                                        </p:attrNameLst>
                                      </p:cBhvr>
                                      <p:to>
                                        <p:strVal val="hidden"/>
                                      </p:to>
                                    </p:set>
                                  </p:childTnLst>
                                </p:cTn>
                              </p:par>
                              <p:par>
                                <p:cTn id="43" presetID="42" presetClass="path" presetSubtype="0" accel="50000" decel="50000" fill="hold" grpId="0" nodeType="withEffect">
                                  <p:stCondLst>
                                    <p:cond delay="0"/>
                                  </p:stCondLst>
                                  <p:childTnLst>
                                    <p:animMotion origin="layout" path="M 4.72222E-6 1.85185E-6 L -0.154 -0.00023 " pathEditMode="relative" rAng="0" ptsTypes="AA">
                                      <p:cBhvr>
                                        <p:cTn id="44" dur="2000" fill="hold"/>
                                        <p:tgtEl>
                                          <p:spTgt spid="23"/>
                                        </p:tgtEl>
                                        <p:attrNameLst>
                                          <p:attrName>ppt_x</p:attrName>
                                          <p:attrName>ppt_y</p:attrName>
                                        </p:attrNameLst>
                                      </p:cBhvr>
                                      <p:rCtr x="-7778"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22" grpId="0"/>
      <p:bldP spid="23" grpId="0"/>
      <p:bldP spid="2" grpId="0" animBg="1"/>
      <p:bldP spid="2" grpId="1" animBg="1"/>
      <p:bldP spid="24" grpId="0" animBg="1"/>
      <p:bldP spid="24" grpId="1" animBg="1"/>
      <p:bldP spid="25" grpId="0" animBg="1"/>
      <p:bldP spid="25" grpId="1" animBg="1"/>
      <p:bldP spid="27" grpId="0" animBg="1"/>
      <p:bldP spid="27"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 name="Picture 7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2250" y="532799"/>
            <a:ext cx="702000" cy="702000"/>
          </a:xfrm>
          <a:prstGeom prst="rect">
            <a:avLst/>
          </a:prstGeom>
        </p:spPr>
      </p:pic>
      <p:sp>
        <p:nvSpPr>
          <p:cNvPr id="7" name="Rectangle 6"/>
          <p:cNvSpPr/>
          <p:nvPr/>
        </p:nvSpPr>
        <p:spPr>
          <a:xfrm>
            <a:off x="445575" y="702863"/>
            <a:ext cx="1832806" cy="355276"/>
          </a:xfrm>
          <a:prstGeom prst="rect">
            <a:avLst/>
          </a:prstGeom>
          <a:solidFill>
            <a:srgbClr val="072F54"/>
          </a:solidFill>
        </p:spPr>
        <p:txBody>
          <a:bodyPr wrap="square" lIns="180000" tIns="36000" rIns="180000" bIns="72000" anchor="ctr">
            <a:spAutoFit/>
          </a:bodyPr>
          <a:lstStyle/>
          <a:p>
            <a:r>
              <a:rPr lang="en-GB" sz="1600" b="1" dirty="0">
                <a:solidFill>
                  <a:schemeClr val="bg1"/>
                </a:solidFill>
              </a:rPr>
              <a:t>Order Decimals</a:t>
            </a:r>
          </a:p>
        </p:txBody>
      </p:sp>
      <p:sp>
        <p:nvSpPr>
          <p:cNvPr id="75" name="Rectangle 74"/>
          <p:cNvSpPr/>
          <p:nvPr/>
        </p:nvSpPr>
        <p:spPr>
          <a:xfrm>
            <a:off x="2278381" y="702863"/>
            <a:ext cx="1141417" cy="355276"/>
          </a:xfrm>
          <a:prstGeom prst="rect">
            <a:avLst/>
          </a:prstGeom>
          <a:solidFill>
            <a:srgbClr val="00529C"/>
          </a:solidFill>
        </p:spPr>
        <p:txBody>
          <a:bodyPr wrap="square" lIns="180000" tIns="36000" rIns="180000" bIns="72000" anchor="ctr">
            <a:spAutoFit/>
          </a:bodyPr>
          <a:lstStyle/>
          <a:p>
            <a:pPr algn="ctr"/>
            <a:r>
              <a:rPr lang="en-GB" altLang="en-US" sz="1600" b="1" dirty="0">
                <a:solidFill>
                  <a:schemeClr val="bg1"/>
                </a:solidFill>
              </a:rPr>
              <a:t>Deepest</a:t>
            </a:r>
            <a:endParaRPr lang="en-GB" sz="1600" b="1" dirty="0">
              <a:solidFill>
                <a:schemeClr val="bg1"/>
              </a:solidFill>
            </a:endParaRPr>
          </a:p>
        </p:txBody>
      </p:sp>
      <p:cxnSp>
        <p:nvCxnSpPr>
          <p:cNvPr id="8" name="Straight Connector 7"/>
          <p:cNvCxnSpPr/>
          <p:nvPr/>
        </p:nvCxnSpPr>
        <p:spPr>
          <a:xfrm>
            <a:off x="2278381" y="701739"/>
            <a:ext cx="0" cy="3564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765408" y="1326574"/>
            <a:ext cx="7613184" cy="772107"/>
          </a:xfrm>
          <a:prstGeom prst="rect">
            <a:avLst/>
          </a:prstGeom>
          <a:solidFill>
            <a:srgbClr val="FBBF97"/>
          </a:solidFill>
          <a:ln w="28575">
            <a:solidFill>
              <a:srgbClr val="F28315"/>
            </a:solidFill>
          </a:ln>
        </p:spPr>
        <p:txBody>
          <a:bodyPr wrap="square" lIns="108000" tIns="108000" rIns="108000" bIns="108000" rtlCol="0">
            <a:spAutoFit/>
          </a:bodyPr>
          <a:lstStyle/>
          <a:p>
            <a:r>
              <a:rPr lang="en-US" dirty="0">
                <a:latin typeface="Twinkl" pitchFamily="50" charset="0"/>
              </a:rPr>
              <a:t>A group of children measured how far they could jump from a standing start. This table shows the distance they jumped:</a:t>
            </a:r>
            <a:endParaRPr lang="en-GB" dirty="0">
              <a:latin typeface="Twinkl" pitchFamily="50" charset="0"/>
            </a:endParaRPr>
          </a:p>
        </p:txBody>
      </p:sp>
      <p:graphicFrame>
        <p:nvGraphicFramePr>
          <p:cNvPr id="10" name="Table 9"/>
          <p:cNvGraphicFramePr>
            <a:graphicFrameLocks noGrp="1"/>
          </p:cNvGraphicFramePr>
          <p:nvPr>
            <p:extLst>
              <p:ext uri="{D42A27DB-BD31-4B8C-83A1-F6EECF244321}">
                <p14:modId xmlns:p14="http://schemas.microsoft.com/office/powerpoint/2010/main" val="2462186229"/>
              </p:ext>
            </p:extLst>
          </p:nvPr>
        </p:nvGraphicFramePr>
        <p:xfrm>
          <a:off x="775166" y="2316316"/>
          <a:ext cx="3796834" cy="2587766"/>
        </p:xfrm>
        <a:graphic>
          <a:graphicData uri="http://schemas.openxmlformats.org/drawingml/2006/table">
            <a:tbl>
              <a:tblPr firstRow="1" bandRow="1">
                <a:tableStyleId>{5C22544A-7EE6-4342-B048-85BDC9FD1C3A}</a:tableStyleId>
              </a:tblPr>
              <a:tblGrid>
                <a:gridCol w="1898417">
                  <a:extLst>
                    <a:ext uri="{9D8B030D-6E8A-4147-A177-3AD203B41FA5}">
                      <a16:colId xmlns:a16="http://schemas.microsoft.com/office/drawing/2014/main" val="793288014"/>
                    </a:ext>
                  </a:extLst>
                </a:gridCol>
                <a:gridCol w="1898417">
                  <a:extLst>
                    <a:ext uri="{9D8B030D-6E8A-4147-A177-3AD203B41FA5}">
                      <a16:colId xmlns:a16="http://schemas.microsoft.com/office/drawing/2014/main" val="1711498000"/>
                    </a:ext>
                  </a:extLst>
                </a:gridCol>
              </a:tblGrid>
              <a:tr h="481981">
                <a:tc>
                  <a:txBody>
                    <a:bodyPr/>
                    <a:lstStyle/>
                    <a:p>
                      <a:pPr algn="ctr"/>
                      <a:r>
                        <a:rPr lang="en-GB" b="0" dirty="0">
                          <a:solidFill>
                            <a:schemeClr val="tx1"/>
                          </a:solidFill>
                        </a:rPr>
                        <a:t>Names</a:t>
                      </a:r>
                    </a:p>
                  </a:txBody>
                  <a:tcPr anchor="ctr">
                    <a:lnL w="12700" cap="flat" cmpd="sng" algn="ctr">
                      <a:solidFill>
                        <a:srgbClr val="F28315"/>
                      </a:solidFill>
                      <a:prstDash val="solid"/>
                      <a:round/>
                      <a:headEnd type="none" w="med" len="med"/>
                      <a:tailEnd type="none" w="med" len="med"/>
                    </a:lnL>
                    <a:lnR w="12700" cap="flat" cmpd="sng" algn="ctr">
                      <a:solidFill>
                        <a:srgbClr val="F28315"/>
                      </a:solidFill>
                      <a:prstDash val="solid"/>
                      <a:round/>
                      <a:headEnd type="none" w="med" len="med"/>
                      <a:tailEnd type="none" w="med" len="med"/>
                    </a:lnR>
                    <a:lnT w="12700" cap="flat" cmpd="sng" algn="ctr">
                      <a:solidFill>
                        <a:srgbClr val="F28315"/>
                      </a:solidFill>
                      <a:prstDash val="solid"/>
                      <a:round/>
                      <a:headEnd type="none" w="med" len="med"/>
                      <a:tailEnd type="none" w="med" len="med"/>
                    </a:lnT>
                    <a:lnB w="12700" cap="flat" cmpd="sng" algn="ctr">
                      <a:solidFill>
                        <a:srgbClr val="F28315"/>
                      </a:solidFill>
                      <a:prstDash val="solid"/>
                      <a:round/>
                      <a:headEnd type="none" w="med" len="med"/>
                      <a:tailEnd type="none" w="med" len="med"/>
                    </a:lnB>
                    <a:lnTlToBr w="12700" cmpd="sng">
                      <a:noFill/>
                      <a:prstDash val="solid"/>
                    </a:lnTlToBr>
                    <a:lnBlToTr w="12700" cmpd="sng">
                      <a:noFill/>
                      <a:prstDash val="solid"/>
                    </a:lnBlToTr>
                    <a:solidFill>
                      <a:srgbClr val="FBBF97"/>
                    </a:solidFill>
                  </a:tcPr>
                </a:tc>
                <a:tc>
                  <a:txBody>
                    <a:bodyPr/>
                    <a:lstStyle/>
                    <a:p>
                      <a:pPr algn="ctr"/>
                      <a:r>
                        <a:rPr lang="en-GB" b="0" dirty="0">
                          <a:solidFill>
                            <a:schemeClr val="tx1"/>
                          </a:solidFill>
                        </a:rPr>
                        <a:t>Distance</a:t>
                      </a:r>
                    </a:p>
                  </a:txBody>
                  <a:tcPr anchor="ctr">
                    <a:lnL w="12700" cap="flat" cmpd="sng" algn="ctr">
                      <a:solidFill>
                        <a:srgbClr val="F28315"/>
                      </a:solidFill>
                      <a:prstDash val="solid"/>
                      <a:round/>
                      <a:headEnd type="none" w="med" len="med"/>
                      <a:tailEnd type="none" w="med" len="med"/>
                    </a:lnL>
                    <a:lnR w="12700" cap="flat" cmpd="sng" algn="ctr">
                      <a:solidFill>
                        <a:srgbClr val="F28315"/>
                      </a:solidFill>
                      <a:prstDash val="solid"/>
                      <a:round/>
                      <a:headEnd type="none" w="med" len="med"/>
                      <a:tailEnd type="none" w="med" len="med"/>
                    </a:lnR>
                    <a:lnT w="12700" cap="flat" cmpd="sng" algn="ctr">
                      <a:solidFill>
                        <a:srgbClr val="F28315"/>
                      </a:solidFill>
                      <a:prstDash val="solid"/>
                      <a:round/>
                      <a:headEnd type="none" w="med" len="med"/>
                      <a:tailEnd type="none" w="med" len="med"/>
                    </a:lnT>
                    <a:lnB w="12700" cap="flat" cmpd="sng" algn="ctr">
                      <a:solidFill>
                        <a:srgbClr val="F28315"/>
                      </a:solidFill>
                      <a:prstDash val="solid"/>
                      <a:round/>
                      <a:headEnd type="none" w="med" len="med"/>
                      <a:tailEnd type="none" w="med" len="med"/>
                    </a:lnB>
                    <a:lnTlToBr w="12700" cmpd="sng">
                      <a:noFill/>
                      <a:prstDash val="solid"/>
                    </a:lnTlToBr>
                    <a:lnBlToTr w="12700" cmpd="sng">
                      <a:noFill/>
                      <a:prstDash val="solid"/>
                    </a:lnBlToTr>
                    <a:solidFill>
                      <a:srgbClr val="FBBF97"/>
                    </a:solidFill>
                  </a:tcPr>
                </a:tc>
                <a:extLst>
                  <a:ext uri="{0D108BD9-81ED-4DB2-BD59-A6C34878D82A}">
                    <a16:rowId xmlns:a16="http://schemas.microsoft.com/office/drawing/2014/main" val="1140792348"/>
                  </a:ext>
                </a:extLst>
              </a:tr>
              <a:tr h="421157">
                <a:tc>
                  <a:txBody>
                    <a:bodyPr/>
                    <a:lstStyle/>
                    <a:p>
                      <a:pPr algn="ctr"/>
                      <a:r>
                        <a:rPr lang="en-GB" dirty="0"/>
                        <a:t>Bess</a:t>
                      </a:r>
                    </a:p>
                  </a:txBody>
                  <a:tcPr anchor="ctr">
                    <a:lnL w="12700" cap="flat" cmpd="sng" algn="ctr">
                      <a:solidFill>
                        <a:srgbClr val="F28315"/>
                      </a:solidFill>
                      <a:prstDash val="solid"/>
                      <a:round/>
                      <a:headEnd type="none" w="med" len="med"/>
                      <a:tailEnd type="none" w="med" len="med"/>
                    </a:lnL>
                    <a:lnR w="12700" cap="flat" cmpd="sng" algn="ctr">
                      <a:solidFill>
                        <a:srgbClr val="F28315"/>
                      </a:solidFill>
                      <a:prstDash val="solid"/>
                      <a:round/>
                      <a:headEnd type="none" w="med" len="med"/>
                      <a:tailEnd type="none" w="med" len="med"/>
                    </a:lnR>
                    <a:lnT w="12700" cap="flat" cmpd="sng" algn="ctr">
                      <a:solidFill>
                        <a:srgbClr val="F28315"/>
                      </a:solidFill>
                      <a:prstDash val="solid"/>
                      <a:round/>
                      <a:headEnd type="none" w="med" len="med"/>
                      <a:tailEnd type="none" w="med" len="med"/>
                    </a:lnT>
                    <a:lnB w="12700" cap="flat" cmpd="sng" algn="ctr">
                      <a:solidFill>
                        <a:srgbClr val="F2831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dirty="0"/>
                        <a:t>2.45m</a:t>
                      </a:r>
                    </a:p>
                  </a:txBody>
                  <a:tcPr anchor="ctr">
                    <a:lnL w="12700" cap="flat" cmpd="sng" algn="ctr">
                      <a:solidFill>
                        <a:srgbClr val="F28315"/>
                      </a:solidFill>
                      <a:prstDash val="solid"/>
                      <a:round/>
                      <a:headEnd type="none" w="med" len="med"/>
                      <a:tailEnd type="none" w="med" len="med"/>
                    </a:lnL>
                    <a:lnR w="12700" cap="flat" cmpd="sng" algn="ctr">
                      <a:solidFill>
                        <a:srgbClr val="F28315"/>
                      </a:solidFill>
                      <a:prstDash val="solid"/>
                      <a:round/>
                      <a:headEnd type="none" w="med" len="med"/>
                      <a:tailEnd type="none" w="med" len="med"/>
                    </a:lnR>
                    <a:lnT w="12700" cap="flat" cmpd="sng" algn="ctr">
                      <a:solidFill>
                        <a:srgbClr val="F28315"/>
                      </a:solidFill>
                      <a:prstDash val="solid"/>
                      <a:round/>
                      <a:headEnd type="none" w="med" len="med"/>
                      <a:tailEnd type="none" w="med" len="med"/>
                    </a:lnT>
                    <a:lnB w="12700" cap="flat" cmpd="sng" algn="ctr">
                      <a:solidFill>
                        <a:srgbClr val="F28315"/>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62016397"/>
                  </a:ext>
                </a:extLst>
              </a:tr>
              <a:tr h="421157">
                <a:tc>
                  <a:txBody>
                    <a:bodyPr/>
                    <a:lstStyle/>
                    <a:p>
                      <a:pPr algn="ctr"/>
                      <a:r>
                        <a:rPr lang="en-GB" dirty="0"/>
                        <a:t>Kyle</a:t>
                      </a:r>
                    </a:p>
                  </a:txBody>
                  <a:tcPr anchor="ctr">
                    <a:lnL w="12700" cap="flat" cmpd="sng" algn="ctr">
                      <a:solidFill>
                        <a:srgbClr val="F28315"/>
                      </a:solidFill>
                      <a:prstDash val="solid"/>
                      <a:round/>
                      <a:headEnd type="none" w="med" len="med"/>
                      <a:tailEnd type="none" w="med" len="med"/>
                    </a:lnL>
                    <a:lnR w="12700" cap="flat" cmpd="sng" algn="ctr">
                      <a:solidFill>
                        <a:srgbClr val="F28315"/>
                      </a:solidFill>
                      <a:prstDash val="solid"/>
                      <a:round/>
                      <a:headEnd type="none" w="med" len="med"/>
                      <a:tailEnd type="none" w="med" len="med"/>
                    </a:lnR>
                    <a:lnT w="12700" cap="flat" cmpd="sng" algn="ctr">
                      <a:solidFill>
                        <a:srgbClr val="F28315"/>
                      </a:solidFill>
                      <a:prstDash val="solid"/>
                      <a:round/>
                      <a:headEnd type="none" w="med" len="med"/>
                      <a:tailEnd type="none" w="med" len="med"/>
                    </a:lnT>
                    <a:lnB w="12700" cap="flat" cmpd="sng" algn="ctr">
                      <a:solidFill>
                        <a:srgbClr val="F2831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dirty="0"/>
                        <a:t>1.8m</a:t>
                      </a:r>
                    </a:p>
                  </a:txBody>
                  <a:tcPr anchor="ctr">
                    <a:lnL w="12700" cap="flat" cmpd="sng" algn="ctr">
                      <a:solidFill>
                        <a:srgbClr val="F28315"/>
                      </a:solidFill>
                      <a:prstDash val="solid"/>
                      <a:round/>
                      <a:headEnd type="none" w="med" len="med"/>
                      <a:tailEnd type="none" w="med" len="med"/>
                    </a:lnL>
                    <a:lnR w="12700" cap="flat" cmpd="sng" algn="ctr">
                      <a:solidFill>
                        <a:srgbClr val="F28315"/>
                      </a:solidFill>
                      <a:prstDash val="solid"/>
                      <a:round/>
                      <a:headEnd type="none" w="med" len="med"/>
                      <a:tailEnd type="none" w="med" len="med"/>
                    </a:lnR>
                    <a:lnT w="12700" cap="flat" cmpd="sng" algn="ctr">
                      <a:solidFill>
                        <a:srgbClr val="F28315"/>
                      </a:solidFill>
                      <a:prstDash val="solid"/>
                      <a:round/>
                      <a:headEnd type="none" w="med" len="med"/>
                      <a:tailEnd type="none" w="med" len="med"/>
                    </a:lnT>
                    <a:lnB w="12700" cap="flat" cmpd="sng" algn="ctr">
                      <a:solidFill>
                        <a:srgbClr val="F28315"/>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00687733"/>
                  </a:ext>
                </a:extLst>
              </a:tr>
              <a:tr h="421157">
                <a:tc>
                  <a:txBody>
                    <a:bodyPr/>
                    <a:lstStyle/>
                    <a:p>
                      <a:pPr algn="ctr"/>
                      <a:r>
                        <a:rPr lang="en-GB" dirty="0" err="1"/>
                        <a:t>Heena</a:t>
                      </a:r>
                      <a:endParaRPr lang="en-GB" dirty="0"/>
                    </a:p>
                  </a:txBody>
                  <a:tcPr anchor="ctr">
                    <a:lnL w="12700" cap="flat" cmpd="sng" algn="ctr">
                      <a:solidFill>
                        <a:srgbClr val="F28315"/>
                      </a:solidFill>
                      <a:prstDash val="solid"/>
                      <a:round/>
                      <a:headEnd type="none" w="med" len="med"/>
                      <a:tailEnd type="none" w="med" len="med"/>
                    </a:lnL>
                    <a:lnR w="12700" cap="flat" cmpd="sng" algn="ctr">
                      <a:solidFill>
                        <a:srgbClr val="F28315"/>
                      </a:solidFill>
                      <a:prstDash val="solid"/>
                      <a:round/>
                      <a:headEnd type="none" w="med" len="med"/>
                      <a:tailEnd type="none" w="med" len="med"/>
                    </a:lnR>
                    <a:lnT w="12700" cap="flat" cmpd="sng" algn="ctr">
                      <a:solidFill>
                        <a:srgbClr val="F28315"/>
                      </a:solidFill>
                      <a:prstDash val="solid"/>
                      <a:round/>
                      <a:headEnd type="none" w="med" len="med"/>
                      <a:tailEnd type="none" w="med" len="med"/>
                    </a:lnT>
                    <a:lnB w="12700" cap="flat" cmpd="sng" algn="ctr">
                      <a:solidFill>
                        <a:srgbClr val="F2831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dirty="0"/>
                        <a:t>167cm</a:t>
                      </a:r>
                    </a:p>
                  </a:txBody>
                  <a:tcPr anchor="ctr">
                    <a:lnL w="12700" cap="flat" cmpd="sng" algn="ctr">
                      <a:solidFill>
                        <a:srgbClr val="F28315"/>
                      </a:solidFill>
                      <a:prstDash val="solid"/>
                      <a:round/>
                      <a:headEnd type="none" w="med" len="med"/>
                      <a:tailEnd type="none" w="med" len="med"/>
                    </a:lnL>
                    <a:lnR w="12700" cap="flat" cmpd="sng" algn="ctr">
                      <a:solidFill>
                        <a:srgbClr val="F28315"/>
                      </a:solidFill>
                      <a:prstDash val="solid"/>
                      <a:round/>
                      <a:headEnd type="none" w="med" len="med"/>
                      <a:tailEnd type="none" w="med" len="med"/>
                    </a:lnR>
                    <a:lnT w="12700" cap="flat" cmpd="sng" algn="ctr">
                      <a:solidFill>
                        <a:srgbClr val="F28315"/>
                      </a:solidFill>
                      <a:prstDash val="solid"/>
                      <a:round/>
                      <a:headEnd type="none" w="med" len="med"/>
                      <a:tailEnd type="none" w="med" len="med"/>
                    </a:lnT>
                    <a:lnB w="12700" cap="flat" cmpd="sng" algn="ctr">
                      <a:solidFill>
                        <a:srgbClr val="F28315"/>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23975722"/>
                  </a:ext>
                </a:extLst>
              </a:tr>
              <a:tr h="421157">
                <a:tc>
                  <a:txBody>
                    <a:bodyPr/>
                    <a:lstStyle/>
                    <a:p>
                      <a:pPr algn="ctr"/>
                      <a:r>
                        <a:rPr lang="en-GB" dirty="0"/>
                        <a:t>Kris</a:t>
                      </a:r>
                    </a:p>
                  </a:txBody>
                  <a:tcPr anchor="ctr">
                    <a:lnL w="12700" cap="flat" cmpd="sng" algn="ctr">
                      <a:solidFill>
                        <a:srgbClr val="F28315"/>
                      </a:solidFill>
                      <a:prstDash val="solid"/>
                      <a:round/>
                      <a:headEnd type="none" w="med" len="med"/>
                      <a:tailEnd type="none" w="med" len="med"/>
                    </a:lnL>
                    <a:lnR w="12700" cap="flat" cmpd="sng" algn="ctr">
                      <a:solidFill>
                        <a:srgbClr val="F28315"/>
                      </a:solidFill>
                      <a:prstDash val="solid"/>
                      <a:round/>
                      <a:headEnd type="none" w="med" len="med"/>
                      <a:tailEnd type="none" w="med" len="med"/>
                    </a:lnR>
                    <a:lnT w="12700" cap="flat" cmpd="sng" algn="ctr">
                      <a:solidFill>
                        <a:srgbClr val="F28315"/>
                      </a:solidFill>
                      <a:prstDash val="solid"/>
                      <a:round/>
                      <a:headEnd type="none" w="med" len="med"/>
                      <a:tailEnd type="none" w="med" len="med"/>
                    </a:lnT>
                    <a:lnB w="12700" cap="flat" cmpd="sng" algn="ctr">
                      <a:solidFill>
                        <a:srgbClr val="F2831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dirty="0"/>
                        <a:t>1.05m</a:t>
                      </a:r>
                    </a:p>
                  </a:txBody>
                  <a:tcPr anchor="ctr">
                    <a:lnL w="12700" cap="flat" cmpd="sng" algn="ctr">
                      <a:solidFill>
                        <a:srgbClr val="F28315"/>
                      </a:solidFill>
                      <a:prstDash val="solid"/>
                      <a:round/>
                      <a:headEnd type="none" w="med" len="med"/>
                      <a:tailEnd type="none" w="med" len="med"/>
                    </a:lnL>
                    <a:lnR w="12700" cap="flat" cmpd="sng" algn="ctr">
                      <a:solidFill>
                        <a:srgbClr val="F28315"/>
                      </a:solidFill>
                      <a:prstDash val="solid"/>
                      <a:round/>
                      <a:headEnd type="none" w="med" len="med"/>
                      <a:tailEnd type="none" w="med" len="med"/>
                    </a:lnR>
                    <a:lnT w="12700" cap="flat" cmpd="sng" algn="ctr">
                      <a:solidFill>
                        <a:srgbClr val="F28315"/>
                      </a:solidFill>
                      <a:prstDash val="solid"/>
                      <a:round/>
                      <a:headEnd type="none" w="med" len="med"/>
                      <a:tailEnd type="none" w="med" len="med"/>
                    </a:lnT>
                    <a:lnB w="12700" cap="flat" cmpd="sng" algn="ctr">
                      <a:solidFill>
                        <a:srgbClr val="F28315"/>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676411721"/>
                  </a:ext>
                </a:extLst>
              </a:tr>
              <a:tr h="421157">
                <a:tc>
                  <a:txBody>
                    <a:bodyPr/>
                    <a:lstStyle/>
                    <a:p>
                      <a:pPr algn="ctr"/>
                      <a:r>
                        <a:rPr lang="en-GB" dirty="0"/>
                        <a:t>Betsy</a:t>
                      </a:r>
                    </a:p>
                  </a:txBody>
                  <a:tcPr anchor="ctr">
                    <a:lnL w="12700" cap="flat" cmpd="sng" algn="ctr">
                      <a:solidFill>
                        <a:srgbClr val="F28315"/>
                      </a:solidFill>
                      <a:prstDash val="solid"/>
                      <a:round/>
                      <a:headEnd type="none" w="med" len="med"/>
                      <a:tailEnd type="none" w="med" len="med"/>
                    </a:lnL>
                    <a:lnR w="12700" cap="flat" cmpd="sng" algn="ctr">
                      <a:solidFill>
                        <a:srgbClr val="F28315"/>
                      </a:solidFill>
                      <a:prstDash val="solid"/>
                      <a:round/>
                      <a:headEnd type="none" w="med" len="med"/>
                      <a:tailEnd type="none" w="med" len="med"/>
                    </a:lnR>
                    <a:lnT w="12700" cap="flat" cmpd="sng" algn="ctr">
                      <a:solidFill>
                        <a:srgbClr val="F28315"/>
                      </a:solidFill>
                      <a:prstDash val="solid"/>
                      <a:round/>
                      <a:headEnd type="none" w="med" len="med"/>
                      <a:tailEnd type="none" w="med" len="med"/>
                    </a:lnT>
                    <a:lnB w="12700" cap="flat" cmpd="sng" algn="ctr">
                      <a:solidFill>
                        <a:srgbClr val="F2831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dirty="0"/>
                        <a:t>2.2m</a:t>
                      </a:r>
                    </a:p>
                  </a:txBody>
                  <a:tcPr anchor="ctr">
                    <a:lnL w="12700" cap="flat" cmpd="sng" algn="ctr">
                      <a:solidFill>
                        <a:srgbClr val="F28315"/>
                      </a:solidFill>
                      <a:prstDash val="solid"/>
                      <a:round/>
                      <a:headEnd type="none" w="med" len="med"/>
                      <a:tailEnd type="none" w="med" len="med"/>
                    </a:lnL>
                    <a:lnR w="12700" cap="flat" cmpd="sng" algn="ctr">
                      <a:solidFill>
                        <a:srgbClr val="F28315"/>
                      </a:solidFill>
                      <a:prstDash val="solid"/>
                      <a:round/>
                      <a:headEnd type="none" w="med" len="med"/>
                      <a:tailEnd type="none" w="med" len="med"/>
                    </a:lnR>
                    <a:lnT w="12700" cap="flat" cmpd="sng" algn="ctr">
                      <a:solidFill>
                        <a:srgbClr val="F28315"/>
                      </a:solidFill>
                      <a:prstDash val="solid"/>
                      <a:round/>
                      <a:headEnd type="none" w="med" len="med"/>
                      <a:tailEnd type="none" w="med" len="med"/>
                    </a:lnT>
                    <a:lnB w="12700" cap="flat" cmpd="sng" algn="ctr">
                      <a:solidFill>
                        <a:srgbClr val="F28315"/>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3788814"/>
                  </a:ext>
                </a:extLst>
              </a:tr>
            </a:tbl>
          </a:graphicData>
        </a:graphic>
      </p:graphicFrame>
      <p:sp>
        <p:nvSpPr>
          <p:cNvPr id="11" name="TextBox 10"/>
          <p:cNvSpPr txBox="1"/>
          <p:nvPr/>
        </p:nvSpPr>
        <p:spPr>
          <a:xfrm>
            <a:off x="4787900" y="2316316"/>
            <a:ext cx="3600450" cy="1049106"/>
          </a:xfrm>
          <a:prstGeom prst="rect">
            <a:avLst/>
          </a:prstGeom>
          <a:solidFill>
            <a:srgbClr val="FBBF97"/>
          </a:solidFill>
          <a:ln w="28575">
            <a:solidFill>
              <a:srgbClr val="F28315"/>
            </a:solidFill>
          </a:ln>
        </p:spPr>
        <p:txBody>
          <a:bodyPr wrap="square" lIns="108000" tIns="108000" rIns="108000" bIns="108000" rtlCol="0">
            <a:spAutoFit/>
          </a:bodyPr>
          <a:lstStyle/>
          <a:p>
            <a:r>
              <a:rPr lang="en-US" dirty="0">
                <a:latin typeface="Twinkl" pitchFamily="50" charset="0"/>
              </a:rPr>
              <a:t>Order the children in ascending order of the distance they jumped.</a:t>
            </a:r>
            <a:endParaRPr lang="en-GB" dirty="0">
              <a:latin typeface="Twinkl" pitchFamily="50" charset="0"/>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r="83611"/>
          <a:stretch/>
        </p:blipFill>
        <p:spPr>
          <a:xfrm>
            <a:off x="0" y="6092825"/>
            <a:ext cx="1498600" cy="4179508"/>
          </a:xfrm>
          <a:prstGeom prst="rect">
            <a:avLst/>
          </a:prstGeom>
        </p:spPr>
      </p:pic>
      <p:pic>
        <p:nvPicPr>
          <p:cNvPr id="4" name="Picture 3"/>
          <p:cNvPicPr>
            <a:picLocks noChangeAspect="1"/>
          </p:cNvPicPr>
          <p:nvPr/>
        </p:nvPicPr>
        <p:blipFill rotWithShape="1">
          <a:blip r:embed="rId4"/>
          <a:srcRect l="16822" b="7522"/>
          <a:stretch/>
        </p:blipFill>
        <p:spPr>
          <a:xfrm>
            <a:off x="1713055" y="6184484"/>
            <a:ext cx="1521287" cy="4358140"/>
          </a:xfrm>
          <a:prstGeom prst="rect">
            <a:avLst/>
          </a:prstGeom>
        </p:spPr>
      </p:pic>
      <p:pic>
        <p:nvPicPr>
          <p:cNvPr id="14" name="Picture 13"/>
          <p:cNvPicPr>
            <a:picLocks noChangeAspect="1"/>
          </p:cNvPicPr>
          <p:nvPr/>
        </p:nvPicPr>
        <p:blipFill rotWithShape="1">
          <a:blip r:embed="rId5" cstate="print">
            <a:extLst>
              <a:ext uri="{28A0092B-C50C-407E-A947-70E740481C1C}">
                <a14:useLocalDpi xmlns:a14="http://schemas.microsoft.com/office/drawing/2010/main" val="0"/>
              </a:ext>
            </a:extLst>
          </a:blip>
          <a:srcRect l="60625" r="28681"/>
          <a:stretch/>
        </p:blipFill>
        <p:spPr>
          <a:xfrm>
            <a:off x="5283880" y="6960831"/>
            <a:ext cx="977900" cy="4179508"/>
          </a:xfrm>
          <a:prstGeom prst="rect">
            <a:avLst/>
          </a:prstGeom>
        </p:spPr>
      </p:pic>
      <p:pic>
        <p:nvPicPr>
          <p:cNvPr id="13" name="Picture 12"/>
          <p:cNvPicPr>
            <a:picLocks noChangeAspect="1"/>
          </p:cNvPicPr>
          <p:nvPr/>
        </p:nvPicPr>
        <p:blipFill rotWithShape="1">
          <a:blip r:embed="rId6"/>
          <a:srcRect l="17358"/>
          <a:stretch/>
        </p:blipFill>
        <p:spPr>
          <a:xfrm rot="2141306">
            <a:off x="2815052" y="6591285"/>
            <a:ext cx="2917147" cy="3956647"/>
          </a:xfrm>
          <a:prstGeom prst="rect">
            <a:avLst/>
          </a:prstGeom>
        </p:spPr>
      </p:pic>
      <p:pic>
        <p:nvPicPr>
          <p:cNvPr id="17" name="Picture 16"/>
          <p:cNvPicPr>
            <a:picLocks noChangeAspect="1"/>
          </p:cNvPicPr>
          <p:nvPr/>
        </p:nvPicPr>
        <p:blipFill rotWithShape="1">
          <a:blip r:embed="rId3" cstate="print">
            <a:extLst>
              <a:ext uri="{28A0092B-C50C-407E-A947-70E740481C1C}">
                <a14:useLocalDpi xmlns:a14="http://schemas.microsoft.com/office/drawing/2010/main" val="0"/>
              </a:ext>
            </a:extLst>
          </a:blip>
          <a:srcRect l="71506" r="280"/>
          <a:stretch/>
        </p:blipFill>
        <p:spPr>
          <a:xfrm>
            <a:off x="6261780" y="6273800"/>
            <a:ext cx="2580001" cy="4179508"/>
          </a:xfrm>
          <a:prstGeom prst="rect">
            <a:avLst/>
          </a:prstGeom>
        </p:spPr>
      </p:pic>
      <p:sp>
        <p:nvSpPr>
          <p:cNvPr id="19" name="TextBox 18"/>
          <p:cNvSpPr txBox="1"/>
          <p:nvPr/>
        </p:nvSpPr>
        <p:spPr>
          <a:xfrm>
            <a:off x="765408" y="5404598"/>
            <a:ext cx="1137314" cy="495108"/>
          </a:xfrm>
          <a:prstGeom prst="rect">
            <a:avLst/>
          </a:prstGeom>
          <a:noFill/>
          <a:ln w="19050">
            <a:solidFill>
              <a:srgbClr val="F28315"/>
            </a:solidFill>
          </a:ln>
        </p:spPr>
        <p:txBody>
          <a:bodyPr wrap="square" lIns="108000" tIns="108000" rIns="108000" bIns="108000" rtlCol="0">
            <a:spAutoFit/>
          </a:bodyPr>
          <a:lstStyle/>
          <a:p>
            <a:pPr algn="ctr"/>
            <a:r>
              <a:rPr lang="en-US" b="1" dirty="0">
                <a:solidFill>
                  <a:srgbClr val="689429"/>
                </a:solidFill>
                <a:latin typeface="Twinkl" pitchFamily="50" charset="0"/>
              </a:rPr>
              <a:t>Kris</a:t>
            </a:r>
            <a:endParaRPr lang="en-GB" b="1" dirty="0">
              <a:solidFill>
                <a:srgbClr val="689429"/>
              </a:solidFill>
              <a:latin typeface="Twinkl" pitchFamily="50" charset="0"/>
            </a:endParaRPr>
          </a:p>
        </p:txBody>
      </p:sp>
      <p:sp>
        <p:nvSpPr>
          <p:cNvPr id="20" name="TextBox 19"/>
          <p:cNvSpPr txBox="1"/>
          <p:nvPr/>
        </p:nvSpPr>
        <p:spPr>
          <a:xfrm>
            <a:off x="2384376" y="5404598"/>
            <a:ext cx="1137314" cy="495108"/>
          </a:xfrm>
          <a:prstGeom prst="rect">
            <a:avLst/>
          </a:prstGeom>
          <a:noFill/>
          <a:ln w="19050">
            <a:solidFill>
              <a:srgbClr val="F28315"/>
            </a:solidFill>
          </a:ln>
        </p:spPr>
        <p:txBody>
          <a:bodyPr wrap="square" lIns="108000" tIns="108000" rIns="108000" bIns="108000" rtlCol="0">
            <a:spAutoFit/>
          </a:bodyPr>
          <a:lstStyle/>
          <a:p>
            <a:pPr algn="ctr"/>
            <a:r>
              <a:rPr lang="en-US" b="1" dirty="0" err="1">
                <a:solidFill>
                  <a:srgbClr val="689429"/>
                </a:solidFill>
                <a:latin typeface="Twinkl" pitchFamily="50" charset="0"/>
              </a:rPr>
              <a:t>Heena</a:t>
            </a:r>
            <a:endParaRPr lang="en-GB" b="1" dirty="0">
              <a:solidFill>
                <a:srgbClr val="689429"/>
              </a:solidFill>
              <a:latin typeface="Twinkl" pitchFamily="50" charset="0"/>
            </a:endParaRPr>
          </a:p>
        </p:txBody>
      </p:sp>
      <p:sp>
        <p:nvSpPr>
          <p:cNvPr id="21" name="TextBox 20"/>
          <p:cNvSpPr txBox="1"/>
          <p:nvPr/>
        </p:nvSpPr>
        <p:spPr>
          <a:xfrm>
            <a:off x="4003344" y="5404598"/>
            <a:ext cx="1137314" cy="495108"/>
          </a:xfrm>
          <a:prstGeom prst="rect">
            <a:avLst/>
          </a:prstGeom>
          <a:noFill/>
          <a:ln w="19050">
            <a:solidFill>
              <a:srgbClr val="F28315"/>
            </a:solidFill>
          </a:ln>
        </p:spPr>
        <p:txBody>
          <a:bodyPr wrap="square" lIns="108000" tIns="108000" rIns="108000" bIns="108000" rtlCol="0">
            <a:spAutoFit/>
          </a:bodyPr>
          <a:lstStyle/>
          <a:p>
            <a:pPr algn="ctr"/>
            <a:r>
              <a:rPr lang="en-US" b="1" dirty="0">
                <a:solidFill>
                  <a:srgbClr val="689429"/>
                </a:solidFill>
                <a:latin typeface="Twinkl" pitchFamily="50" charset="0"/>
              </a:rPr>
              <a:t>Kyle</a:t>
            </a:r>
            <a:endParaRPr lang="en-GB" b="1" dirty="0">
              <a:solidFill>
                <a:srgbClr val="689429"/>
              </a:solidFill>
              <a:latin typeface="Twinkl" pitchFamily="50" charset="0"/>
            </a:endParaRPr>
          </a:p>
        </p:txBody>
      </p:sp>
      <p:sp>
        <p:nvSpPr>
          <p:cNvPr id="22" name="TextBox 21"/>
          <p:cNvSpPr txBox="1"/>
          <p:nvPr/>
        </p:nvSpPr>
        <p:spPr>
          <a:xfrm>
            <a:off x="5622312" y="5404598"/>
            <a:ext cx="1137314" cy="495108"/>
          </a:xfrm>
          <a:prstGeom prst="rect">
            <a:avLst/>
          </a:prstGeom>
          <a:noFill/>
          <a:ln w="19050">
            <a:solidFill>
              <a:srgbClr val="F28315"/>
            </a:solidFill>
          </a:ln>
        </p:spPr>
        <p:txBody>
          <a:bodyPr wrap="square" lIns="108000" tIns="108000" rIns="108000" bIns="108000" rtlCol="0">
            <a:spAutoFit/>
          </a:bodyPr>
          <a:lstStyle/>
          <a:p>
            <a:pPr algn="ctr"/>
            <a:r>
              <a:rPr lang="en-US" b="1" dirty="0">
                <a:solidFill>
                  <a:srgbClr val="689429"/>
                </a:solidFill>
                <a:latin typeface="Twinkl" pitchFamily="50" charset="0"/>
              </a:rPr>
              <a:t>Betsy</a:t>
            </a:r>
            <a:endParaRPr lang="en-GB" b="1" dirty="0">
              <a:solidFill>
                <a:srgbClr val="689429"/>
              </a:solidFill>
              <a:latin typeface="Twinkl" pitchFamily="50" charset="0"/>
            </a:endParaRPr>
          </a:p>
        </p:txBody>
      </p:sp>
      <p:sp>
        <p:nvSpPr>
          <p:cNvPr id="23" name="TextBox 22"/>
          <p:cNvSpPr txBox="1"/>
          <p:nvPr/>
        </p:nvSpPr>
        <p:spPr>
          <a:xfrm>
            <a:off x="7241278" y="5404598"/>
            <a:ext cx="1137314" cy="495108"/>
          </a:xfrm>
          <a:prstGeom prst="rect">
            <a:avLst/>
          </a:prstGeom>
          <a:noFill/>
          <a:ln w="19050">
            <a:solidFill>
              <a:srgbClr val="F28315"/>
            </a:solidFill>
          </a:ln>
        </p:spPr>
        <p:txBody>
          <a:bodyPr wrap="square" lIns="108000" tIns="108000" rIns="108000" bIns="108000" rtlCol="0">
            <a:spAutoFit/>
          </a:bodyPr>
          <a:lstStyle/>
          <a:p>
            <a:pPr algn="ctr"/>
            <a:r>
              <a:rPr lang="en-US" b="1" dirty="0">
                <a:solidFill>
                  <a:srgbClr val="689429"/>
                </a:solidFill>
                <a:latin typeface="Twinkl" pitchFamily="50" charset="0"/>
              </a:rPr>
              <a:t>Bess</a:t>
            </a:r>
            <a:endParaRPr lang="en-GB" b="1" dirty="0">
              <a:solidFill>
                <a:srgbClr val="689429"/>
              </a:solidFill>
              <a:latin typeface="Twinkl" pitchFamily="50" charset="0"/>
            </a:endParaRPr>
          </a:p>
        </p:txBody>
      </p:sp>
    </p:spTree>
    <p:extLst>
      <p:ext uri="{BB962C8B-B14F-4D97-AF65-F5344CB8AC3E}">
        <p14:creationId xmlns:p14="http://schemas.microsoft.com/office/powerpoint/2010/main" val="4195136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path" presetSubtype="0" accel="39500" decel="50000" fill="hold" nodeType="clickEffect">
                                  <p:stCondLst>
                                    <p:cond delay="0"/>
                                  </p:stCondLst>
                                  <p:childTnLst>
                                    <p:animMotion origin="layout" path="M -0.0177 4.44444E-6 L -0.00017 -0.31181 C 0.00365 -0.38195 0.00921 -0.41945 0.01494 -0.41945 C 0.02153 -0.41945 0.02674 -0.38195 0.03056 -0.31181 L 0.04827 4.44444E-6 " pathEditMode="relative" rAng="0" ptsTypes="AAAAA">
                                      <p:cBhvr>
                                        <p:cTn id="6" dur="2000" fill="hold"/>
                                        <p:tgtEl>
                                          <p:spTgt spid="2"/>
                                        </p:tgtEl>
                                        <p:attrNameLst>
                                          <p:attrName>ppt_x</p:attrName>
                                          <p:attrName>ppt_y</p:attrName>
                                        </p:attrNameLst>
                                      </p:cBhvr>
                                      <p:rCtr x="3299" y="-20972"/>
                                    </p:animMotion>
                                  </p:childTnLst>
                                </p:cTn>
                              </p:par>
                              <p:par>
                                <p:cTn id="7" presetID="37" presetClass="path" presetSubtype="0" accel="50000" decel="50000" fill="hold" nodeType="withEffect">
                                  <p:stCondLst>
                                    <p:cond delay="1250"/>
                                  </p:stCondLst>
                                  <p:childTnLst>
                                    <p:animMotion origin="layout" path="M -0.03906 -4.44444E-6 L -0.02865 -0.35115 C -0.02656 -0.43009 -0.02327 -0.47268 -0.01979 -0.47268 C -0.0158 -0.47268 -0.01267 -0.43009 -0.01059 -0.35115 L 1.38889E-6 -4.44444E-6 " pathEditMode="relative" rAng="0" ptsTypes="AAAAA">
                                      <p:cBhvr>
                                        <p:cTn id="8" dur="2000" fill="hold"/>
                                        <p:tgtEl>
                                          <p:spTgt spid="4"/>
                                        </p:tgtEl>
                                        <p:attrNameLst>
                                          <p:attrName>ppt_x</p:attrName>
                                          <p:attrName>ppt_y</p:attrName>
                                        </p:attrNameLst>
                                      </p:cBhvr>
                                      <p:rCtr x="1944" y="-23634"/>
                                    </p:animMotion>
                                  </p:childTnLst>
                                </p:cTn>
                              </p:par>
                              <p:par>
                                <p:cTn id="9" presetID="37" presetClass="path" presetSubtype="0" accel="50000" decel="50000" fill="hold" nodeType="withEffect">
                                  <p:stCondLst>
                                    <p:cond delay="2500"/>
                                  </p:stCondLst>
                                  <p:childTnLst>
                                    <p:animMotion origin="layout" path="M -1.11111E-6 2.96296E-6 L -0.0125 -0.37153 C -0.01493 -0.4551 -0.01892 -0.5 -0.02292 -0.5 C -0.02743 -0.5 -0.03125 -0.4551 -0.03368 -0.37153 L -0.04601 2.96296E-6 " pathEditMode="relative" rAng="0" ptsTypes="AAAAA">
                                      <p:cBhvr>
                                        <p:cTn id="10" dur="2000" fill="hold"/>
                                        <p:tgtEl>
                                          <p:spTgt spid="13"/>
                                        </p:tgtEl>
                                        <p:attrNameLst>
                                          <p:attrName>ppt_x</p:attrName>
                                          <p:attrName>ppt_y</p:attrName>
                                        </p:attrNameLst>
                                      </p:cBhvr>
                                      <p:rCtr x="-2309" y="-25000"/>
                                    </p:animMotion>
                                  </p:childTnLst>
                                </p:cTn>
                              </p:par>
                              <p:par>
                                <p:cTn id="11" presetID="37" presetClass="path" presetSubtype="0" accel="50000" decel="50000" fill="hold" nodeType="withEffect">
                                  <p:stCondLst>
                                    <p:cond delay="3750"/>
                                  </p:stCondLst>
                                  <p:childTnLst>
                                    <p:animMotion origin="layout" path="M -0.03368 4.07407E-6 L -0.02465 -0.41922 C -0.02292 -0.51389 -0.01997 -0.56459 -0.01701 -0.56459 C -0.01372 -0.56459 -0.01094 -0.51389 -0.0092 -0.41922 L 1.11022E-16 4.07407E-6 " pathEditMode="relative" rAng="0" ptsTypes="AAAAA">
                                      <p:cBhvr>
                                        <p:cTn id="12" dur="2000" fill="hold"/>
                                        <p:tgtEl>
                                          <p:spTgt spid="14"/>
                                        </p:tgtEl>
                                        <p:attrNameLst>
                                          <p:attrName>ppt_x</p:attrName>
                                          <p:attrName>ppt_y</p:attrName>
                                        </p:attrNameLst>
                                      </p:cBhvr>
                                      <p:rCtr x="1684" y="-28241"/>
                                    </p:animMotion>
                                  </p:childTnLst>
                                </p:cTn>
                              </p:par>
                              <p:par>
                                <p:cTn id="13" presetID="37" presetClass="path" presetSubtype="0" accel="50000" decel="50000" fill="hold" nodeType="withEffect">
                                  <p:stCondLst>
                                    <p:cond delay="5250"/>
                                  </p:stCondLst>
                                  <p:childTnLst>
                                    <p:animMotion origin="layout" path="M 1.94444E-6 -4.44444E-6 L 0.0243 -0.3162 C 0.02934 -0.3875 0.03698 -0.42569 0.04496 -0.42569 C 0.05416 -0.42569 0.06146 -0.3875 0.06649 -0.3162 L 0.09097 -4.44444E-6 " pathEditMode="relative" rAng="0" ptsTypes="AAAAA">
                                      <p:cBhvr>
                                        <p:cTn id="14" dur="2000" fill="hold"/>
                                        <p:tgtEl>
                                          <p:spTgt spid="17"/>
                                        </p:tgtEl>
                                        <p:attrNameLst>
                                          <p:attrName>ppt_x</p:attrName>
                                          <p:attrName>ppt_y</p:attrName>
                                        </p:attrNameLst>
                                      </p:cBhvr>
                                      <p:rCtr x="4549" y="-21296"/>
                                    </p:animMotion>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500"/>
                                        <p:tgtEl>
                                          <p:spTgt spid="21"/>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500"/>
                                        <p:tgtEl>
                                          <p:spTgt spid="2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 name="Picture 7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2250" y="532799"/>
            <a:ext cx="702000" cy="702000"/>
          </a:xfrm>
          <a:prstGeom prst="rect">
            <a:avLst/>
          </a:prstGeom>
        </p:spPr>
      </p:pic>
      <p:sp>
        <p:nvSpPr>
          <p:cNvPr id="7" name="Rectangle 6"/>
          <p:cNvSpPr/>
          <p:nvPr/>
        </p:nvSpPr>
        <p:spPr>
          <a:xfrm>
            <a:off x="445575" y="702863"/>
            <a:ext cx="1832806" cy="355276"/>
          </a:xfrm>
          <a:prstGeom prst="rect">
            <a:avLst/>
          </a:prstGeom>
          <a:solidFill>
            <a:srgbClr val="072F54"/>
          </a:solidFill>
        </p:spPr>
        <p:txBody>
          <a:bodyPr wrap="square" lIns="180000" tIns="36000" rIns="180000" bIns="72000" anchor="ctr">
            <a:spAutoFit/>
          </a:bodyPr>
          <a:lstStyle/>
          <a:p>
            <a:r>
              <a:rPr lang="en-GB" sz="1600" b="1" dirty="0">
                <a:solidFill>
                  <a:schemeClr val="bg1"/>
                </a:solidFill>
              </a:rPr>
              <a:t>Order Decimals</a:t>
            </a:r>
          </a:p>
        </p:txBody>
      </p:sp>
      <p:sp>
        <p:nvSpPr>
          <p:cNvPr id="75" name="Rectangle 74"/>
          <p:cNvSpPr/>
          <p:nvPr/>
        </p:nvSpPr>
        <p:spPr>
          <a:xfrm>
            <a:off x="2278381" y="702863"/>
            <a:ext cx="1141417" cy="355276"/>
          </a:xfrm>
          <a:prstGeom prst="rect">
            <a:avLst/>
          </a:prstGeom>
          <a:solidFill>
            <a:srgbClr val="00529C"/>
          </a:solidFill>
        </p:spPr>
        <p:txBody>
          <a:bodyPr wrap="square" lIns="180000" tIns="36000" rIns="180000" bIns="72000" anchor="ctr">
            <a:spAutoFit/>
          </a:bodyPr>
          <a:lstStyle/>
          <a:p>
            <a:pPr algn="ctr"/>
            <a:r>
              <a:rPr lang="en-GB" altLang="en-US" sz="1600" b="1" dirty="0">
                <a:solidFill>
                  <a:schemeClr val="bg1"/>
                </a:solidFill>
              </a:rPr>
              <a:t>Deepest</a:t>
            </a:r>
            <a:endParaRPr lang="en-GB" sz="1600" b="1" dirty="0">
              <a:solidFill>
                <a:schemeClr val="bg1"/>
              </a:solidFill>
            </a:endParaRPr>
          </a:p>
        </p:txBody>
      </p:sp>
      <p:cxnSp>
        <p:nvCxnSpPr>
          <p:cNvPr id="8" name="Straight Connector 7"/>
          <p:cNvCxnSpPr/>
          <p:nvPr/>
        </p:nvCxnSpPr>
        <p:spPr>
          <a:xfrm>
            <a:off x="2278381" y="701739"/>
            <a:ext cx="0" cy="3564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765408" y="1326574"/>
            <a:ext cx="7613184" cy="772107"/>
          </a:xfrm>
          <a:prstGeom prst="rect">
            <a:avLst/>
          </a:prstGeom>
          <a:solidFill>
            <a:srgbClr val="FBBF97"/>
          </a:solidFill>
          <a:ln w="28575">
            <a:solidFill>
              <a:srgbClr val="F28315"/>
            </a:solidFill>
          </a:ln>
        </p:spPr>
        <p:txBody>
          <a:bodyPr wrap="square" lIns="108000" tIns="108000" rIns="108000" bIns="108000" rtlCol="0">
            <a:spAutoFit/>
          </a:bodyPr>
          <a:lstStyle/>
          <a:p>
            <a:pPr>
              <a:spcAft>
                <a:spcPts val="600"/>
              </a:spcAft>
            </a:pPr>
            <a:r>
              <a:rPr lang="en-US" dirty="0">
                <a:latin typeface="Twinkl" pitchFamily="2" charset="0"/>
              </a:rPr>
              <a:t>Using only the digits below, write four different numbers with one or two decimal places. Then, put them in ascending order.</a:t>
            </a:r>
          </a:p>
        </p:txBody>
      </p:sp>
      <p:sp>
        <p:nvSpPr>
          <p:cNvPr id="11" name="TextBox 10"/>
          <p:cNvSpPr txBox="1"/>
          <p:nvPr/>
        </p:nvSpPr>
        <p:spPr>
          <a:xfrm>
            <a:off x="755650" y="2488706"/>
            <a:ext cx="509814" cy="495108"/>
          </a:xfrm>
          <a:prstGeom prst="rect">
            <a:avLst/>
          </a:prstGeom>
          <a:solidFill>
            <a:srgbClr val="FBBF97"/>
          </a:solidFill>
          <a:ln w="28575">
            <a:solidFill>
              <a:srgbClr val="F28315"/>
            </a:solidFill>
          </a:ln>
        </p:spPr>
        <p:txBody>
          <a:bodyPr wrap="square" lIns="108000" tIns="108000" rIns="108000" bIns="108000" rtlCol="0">
            <a:spAutoFit/>
          </a:bodyPr>
          <a:lstStyle/>
          <a:p>
            <a:pPr algn="ctr"/>
            <a:r>
              <a:rPr lang="en-US" dirty="0">
                <a:latin typeface="Twinkl" pitchFamily="50" charset="0"/>
              </a:rPr>
              <a:t>1</a:t>
            </a:r>
            <a:endParaRPr lang="en-GB" dirty="0">
              <a:latin typeface="Twinkl" pitchFamily="50" charset="0"/>
            </a:endParaRPr>
          </a:p>
        </p:txBody>
      </p:sp>
      <p:sp>
        <p:nvSpPr>
          <p:cNvPr id="19" name="TextBox 18"/>
          <p:cNvSpPr txBox="1"/>
          <p:nvPr/>
        </p:nvSpPr>
        <p:spPr>
          <a:xfrm>
            <a:off x="3024468" y="4861991"/>
            <a:ext cx="1137314" cy="495108"/>
          </a:xfrm>
          <a:prstGeom prst="rect">
            <a:avLst/>
          </a:prstGeom>
          <a:noFill/>
          <a:ln w="19050">
            <a:solidFill>
              <a:srgbClr val="F28315"/>
            </a:solidFill>
          </a:ln>
        </p:spPr>
        <p:txBody>
          <a:bodyPr wrap="square" lIns="108000" tIns="108000" rIns="108000" bIns="108000" rtlCol="0">
            <a:spAutoFit/>
          </a:bodyPr>
          <a:lstStyle/>
          <a:p>
            <a:pPr algn="ctr"/>
            <a:endParaRPr lang="en-GB" b="1" dirty="0">
              <a:solidFill>
                <a:srgbClr val="689429"/>
              </a:solidFill>
              <a:latin typeface="Twinkl" pitchFamily="50" charset="0"/>
            </a:endParaRPr>
          </a:p>
        </p:txBody>
      </p:sp>
      <p:sp>
        <p:nvSpPr>
          <p:cNvPr id="20" name="TextBox 19"/>
          <p:cNvSpPr txBox="1"/>
          <p:nvPr/>
        </p:nvSpPr>
        <p:spPr>
          <a:xfrm>
            <a:off x="4437336" y="4861991"/>
            <a:ext cx="1137314" cy="495108"/>
          </a:xfrm>
          <a:prstGeom prst="rect">
            <a:avLst/>
          </a:prstGeom>
          <a:noFill/>
          <a:ln w="19050">
            <a:solidFill>
              <a:srgbClr val="F28315"/>
            </a:solidFill>
          </a:ln>
        </p:spPr>
        <p:txBody>
          <a:bodyPr wrap="square" lIns="108000" tIns="108000" rIns="108000" bIns="108000" rtlCol="0">
            <a:spAutoFit/>
          </a:bodyPr>
          <a:lstStyle/>
          <a:p>
            <a:pPr algn="ctr"/>
            <a:endParaRPr lang="en-GB" b="1" dirty="0">
              <a:solidFill>
                <a:srgbClr val="689429"/>
              </a:solidFill>
              <a:latin typeface="Twinkl" pitchFamily="50" charset="0"/>
            </a:endParaRPr>
          </a:p>
        </p:txBody>
      </p:sp>
      <p:sp>
        <p:nvSpPr>
          <p:cNvPr id="21" name="TextBox 20"/>
          <p:cNvSpPr txBox="1"/>
          <p:nvPr/>
        </p:nvSpPr>
        <p:spPr>
          <a:xfrm>
            <a:off x="5838168" y="4861991"/>
            <a:ext cx="1137314" cy="495108"/>
          </a:xfrm>
          <a:prstGeom prst="rect">
            <a:avLst/>
          </a:prstGeom>
          <a:noFill/>
          <a:ln w="19050">
            <a:solidFill>
              <a:srgbClr val="F28315"/>
            </a:solidFill>
          </a:ln>
        </p:spPr>
        <p:txBody>
          <a:bodyPr wrap="square" lIns="108000" tIns="108000" rIns="108000" bIns="108000" rtlCol="0">
            <a:spAutoFit/>
          </a:bodyPr>
          <a:lstStyle/>
          <a:p>
            <a:pPr algn="ctr"/>
            <a:endParaRPr lang="en-GB" b="1" dirty="0">
              <a:solidFill>
                <a:srgbClr val="689429"/>
              </a:solidFill>
              <a:latin typeface="Twinkl" pitchFamily="50" charset="0"/>
            </a:endParaRPr>
          </a:p>
        </p:txBody>
      </p:sp>
      <p:sp>
        <p:nvSpPr>
          <p:cNvPr id="22" name="TextBox 21"/>
          <p:cNvSpPr txBox="1"/>
          <p:nvPr/>
        </p:nvSpPr>
        <p:spPr>
          <a:xfrm>
            <a:off x="7251036" y="4861991"/>
            <a:ext cx="1137314" cy="495108"/>
          </a:xfrm>
          <a:prstGeom prst="rect">
            <a:avLst/>
          </a:prstGeom>
          <a:noFill/>
          <a:ln w="19050">
            <a:solidFill>
              <a:srgbClr val="F28315"/>
            </a:solidFill>
          </a:ln>
        </p:spPr>
        <p:txBody>
          <a:bodyPr wrap="square" lIns="108000" tIns="108000" rIns="108000" bIns="108000" rtlCol="0">
            <a:spAutoFit/>
          </a:bodyPr>
          <a:lstStyle/>
          <a:p>
            <a:pPr algn="ctr"/>
            <a:endParaRPr lang="en-GB" b="1" dirty="0">
              <a:solidFill>
                <a:srgbClr val="689429"/>
              </a:solidFill>
              <a:latin typeface="Twinkl" pitchFamily="50" charset="0"/>
            </a:endParaRPr>
          </a:p>
        </p:txBody>
      </p:sp>
      <p:sp>
        <p:nvSpPr>
          <p:cNvPr id="24" name="TextBox 23"/>
          <p:cNvSpPr txBox="1"/>
          <p:nvPr/>
        </p:nvSpPr>
        <p:spPr>
          <a:xfrm>
            <a:off x="1466963" y="2488706"/>
            <a:ext cx="509814" cy="495108"/>
          </a:xfrm>
          <a:prstGeom prst="rect">
            <a:avLst/>
          </a:prstGeom>
          <a:solidFill>
            <a:srgbClr val="FBBF97"/>
          </a:solidFill>
          <a:ln w="28575">
            <a:solidFill>
              <a:srgbClr val="F28315"/>
            </a:solidFill>
          </a:ln>
        </p:spPr>
        <p:txBody>
          <a:bodyPr wrap="square" lIns="108000" tIns="108000" rIns="108000" bIns="108000" rtlCol="0">
            <a:spAutoFit/>
          </a:bodyPr>
          <a:lstStyle/>
          <a:p>
            <a:pPr algn="ctr"/>
            <a:r>
              <a:rPr lang="en-US" dirty="0">
                <a:latin typeface="Twinkl" pitchFamily="50" charset="0"/>
              </a:rPr>
              <a:t>2</a:t>
            </a:r>
            <a:endParaRPr lang="en-GB" dirty="0">
              <a:latin typeface="Twinkl" pitchFamily="50" charset="0"/>
            </a:endParaRPr>
          </a:p>
        </p:txBody>
      </p:sp>
      <p:sp>
        <p:nvSpPr>
          <p:cNvPr id="25" name="TextBox 24"/>
          <p:cNvSpPr txBox="1"/>
          <p:nvPr/>
        </p:nvSpPr>
        <p:spPr>
          <a:xfrm>
            <a:off x="2178276" y="2488706"/>
            <a:ext cx="509814" cy="495108"/>
          </a:xfrm>
          <a:prstGeom prst="rect">
            <a:avLst/>
          </a:prstGeom>
          <a:solidFill>
            <a:srgbClr val="FBBF97"/>
          </a:solidFill>
          <a:ln w="28575">
            <a:solidFill>
              <a:srgbClr val="F28315"/>
            </a:solidFill>
          </a:ln>
        </p:spPr>
        <p:txBody>
          <a:bodyPr wrap="square" lIns="108000" tIns="108000" rIns="108000" bIns="108000" rtlCol="0">
            <a:spAutoFit/>
          </a:bodyPr>
          <a:lstStyle/>
          <a:p>
            <a:pPr algn="ctr"/>
            <a:r>
              <a:rPr lang="en-US" dirty="0">
                <a:latin typeface="Twinkl" pitchFamily="50" charset="0"/>
              </a:rPr>
              <a:t>3</a:t>
            </a:r>
            <a:endParaRPr lang="en-GB" dirty="0">
              <a:latin typeface="Twinkl" pitchFamily="50" charset="0"/>
            </a:endParaRPr>
          </a:p>
        </p:txBody>
      </p:sp>
      <p:sp>
        <p:nvSpPr>
          <p:cNvPr id="26" name="TextBox 25"/>
          <p:cNvSpPr txBox="1"/>
          <p:nvPr/>
        </p:nvSpPr>
        <p:spPr>
          <a:xfrm>
            <a:off x="2889589" y="2488706"/>
            <a:ext cx="509814" cy="495108"/>
          </a:xfrm>
          <a:prstGeom prst="rect">
            <a:avLst/>
          </a:prstGeom>
          <a:solidFill>
            <a:srgbClr val="FBBF97"/>
          </a:solidFill>
          <a:ln w="28575">
            <a:solidFill>
              <a:srgbClr val="F28315"/>
            </a:solidFill>
          </a:ln>
        </p:spPr>
        <p:txBody>
          <a:bodyPr wrap="square" lIns="108000" tIns="108000" rIns="108000" bIns="108000" rtlCol="0">
            <a:spAutoFit/>
          </a:bodyPr>
          <a:lstStyle/>
          <a:p>
            <a:pPr algn="ctr"/>
            <a:r>
              <a:rPr lang="en-US" dirty="0">
                <a:latin typeface="Twinkl" pitchFamily="50" charset="0"/>
              </a:rPr>
              <a:t>3</a:t>
            </a:r>
            <a:endParaRPr lang="en-GB" dirty="0">
              <a:latin typeface="Twinkl" pitchFamily="50" charset="0"/>
            </a:endParaRPr>
          </a:p>
        </p:txBody>
      </p:sp>
      <p:sp>
        <p:nvSpPr>
          <p:cNvPr id="27" name="TextBox 26"/>
          <p:cNvSpPr txBox="1"/>
          <p:nvPr/>
        </p:nvSpPr>
        <p:spPr>
          <a:xfrm>
            <a:off x="3600902" y="2488706"/>
            <a:ext cx="509814" cy="495108"/>
          </a:xfrm>
          <a:prstGeom prst="rect">
            <a:avLst/>
          </a:prstGeom>
          <a:solidFill>
            <a:srgbClr val="FBBF97"/>
          </a:solidFill>
          <a:ln w="28575">
            <a:solidFill>
              <a:srgbClr val="F28315"/>
            </a:solidFill>
          </a:ln>
        </p:spPr>
        <p:txBody>
          <a:bodyPr wrap="square" lIns="108000" tIns="108000" rIns="108000" bIns="108000" rtlCol="0">
            <a:spAutoFit/>
          </a:bodyPr>
          <a:lstStyle/>
          <a:p>
            <a:pPr algn="ctr"/>
            <a:r>
              <a:rPr lang="en-US" dirty="0">
                <a:latin typeface="Twinkl" pitchFamily="50" charset="0"/>
              </a:rPr>
              <a:t>3</a:t>
            </a:r>
            <a:endParaRPr lang="en-GB" dirty="0">
              <a:latin typeface="Twinkl" pitchFamily="50" charset="0"/>
            </a:endParaRPr>
          </a:p>
        </p:txBody>
      </p:sp>
      <p:sp>
        <p:nvSpPr>
          <p:cNvPr id="28" name="TextBox 27"/>
          <p:cNvSpPr txBox="1"/>
          <p:nvPr/>
        </p:nvSpPr>
        <p:spPr>
          <a:xfrm>
            <a:off x="4312215" y="2488706"/>
            <a:ext cx="509814" cy="495108"/>
          </a:xfrm>
          <a:prstGeom prst="rect">
            <a:avLst/>
          </a:prstGeom>
          <a:solidFill>
            <a:srgbClr val="FBBF97"/>
          </a:solidFill>
          <a:ln w="28575">
            <a:solidFill>
              <a:srgbClr val="F28315"/>
            </a:solidFill>
          </a:ln>
        </p:spPr>
        <p:txBody>
          <a:bodyPr wrap="square" lIns="108000" tIns="108000" rIns="108000" bIns="108000" rtlCol="0">
            <a:spAutoFit/>
          </a:bodyPr>
          <a:lstStyle/>
          <a:p>
            <a:pPr algn="ctr"/>
            <a:r>
              <a:rPr lang="en-US" dirty="0">
                <a:latin typeface="Twinkl" pitchFamily="50" charset="0"/>
              </a:rPr>
              <a:t>4</a:t>
            </a:r>
            <a:endParaRPr lang="en-GB" dirty="0">
              <a:latin typeface="Twinkl" pitchFamily="50" charset="0"/>
            </a:endParaRPr>
          </a:p>
        </p:txBody>
      </p:sp>
      <p:sp>
        <p:nvSpPr>
          <p:cNvPr id="29" name="TextBox 28"/>
          <p:cNvSpPr txBox="1"/>
          <p:nvPr/>
        </p:nvSpPr>
        <p:spPr>
          <a:xfrm>
            <a:off x="5023528" y="2488706"/>
            <a:ext cx="509814" cy="495108"/>
          </a:xfrm>
          <a:prstGeom prst="rect">
            <a:avLst/>
          </a:prstGeom>
          <a:solidFill>
            <a:srgbClr val="FBBF97"/>
          </a:solidFill>
          <a:ln w="28575">
            <a:solidFill>
              <a:srgbClr val="F28315"/>
            </a:solidFill>
          </a:ln>
        </p:spPr>
        <p:txBody>
          <a:bodyPr wrap="square" lIns="108000" tIns="108000" rIns="108000" bIns="108000" rtlCol="0">
            <a:spAutoFit/>
          </a:bodyPr>
          <a:lstStyle/>
          <a:p>
            <a:pPr algn="ctr"/>
            <a:r>
              <a:rPr lang="en-US" dirty="0">
                <a:latin typeface="Twinkl" pitchFamily="50" charset="0"/>
              </a:rPr>
              <a:t>4</a:t>
            </a:r>
            <a:endParaRPr lang="en-GB" dirty="0">
              <a:latin typeface="Twinkl" pitchFamily="50" charset="0"/>
            </a:endParaRPr>
          </a:p>
        </p:txBody>
      </p:sp>
      <p:sp>
        <p:nvSpPr>
          <p:cNvPr id="30" name="TextBox 29"/>
          <p:cNvSpPr txBox="1"/>
          <p:nvPr/>
        </p:nvSpPr>
        <p:spPr>
          <a:xfrm>
            <a:off x="5734841" y="2488706"/>
            <a:ext cx="509814" cy="495108"/>
          </a:xfrm>
          <a:prstGeom prst="rect">
            <a:avLst/>
          </a:prstGeom>
          <a:solidFill>
            <a:srgbClr val="FBBF97"/>
          </a:solidFill>
          <a:ln w="28575">
            <a:solidFill>
              <a:srgbClr val="F28315"/>
            </a:solidFill>
          </a:ln>
        </p:spPr>
        <p:txBody>
          <a:bodyPr wrap="square" lIns="108000" tIns="108000" rIns="108000" bIns="108000" rtlCol="0">
            <a:spAutoFit/>
          </a:bodyPr>
          <a:lstStyle/>
          <a:p>
            <a:pPr algn="ctr"/>
            <a:r>
              <a:rPr lang="en-US" dirty="0">
                <a:latin typeface="Twinkl" pitchFamily="50" charset="0"/>
              </a:rPr>
              <a:t>5</a:t>
            </a:r>
            <a:endParaRPr lang="en-GB" dirty="0">
              <a:latin typeface="Twinkl" pitchFamily="50" charset="0"/>
            </a:endParaRPr>
          </a:p>
        </p:txBody>
      </p:sp>
      <p:sp>
        <p:nvSpPr>
          <p:cNvPr id="31" name="TextBox 30"/>
          <p:cNvSpPr txBox="1"/>
          <p:nvPr/>
        </p:nvSpPr>
        <p:spPr>
          <a:xfrm>
            <a:off x="6446154" y="2488706"/>
            <a:ext cx="509814" cy="495108"/>
          </a:xfrm>
          <a:prstGeom prst="rect">
            <a:avLst/>
          </a:prstGeom>
          <a:solidFill>
            <a:srgbClr val="FBBF97"/>
          </a:solidFill>
          <a:ln w="28575">
            <a:solidFill>
              <a:srgbClr val="F28315"/>
            </a:solidFill>
          </a:ln>
        </p:spPr>
        <p:txBody>
          <a:bodyPr wrap="square" lIns="108000" tIns="108000" rIns="108000" bIns="108000" rtlCol="0">
            <a:spAutoFit/>
          </a:bodyPr>
          <a:lstStyle/>
          <a:p>
            <a:pPr algn="ctr"/>
            <a:r>
              <a:rPr lang="en-US" dirty="0">
                <a:latin typeface="Twinkl" pitchFamily="50" charset="0"/>
              </a:rPr>
              <a:t>6</a:t>
            </a:r>
            <a:endParaRPr lang="en-GB" dirty="0">
              <a:latin typeface="Twinkl" pitchFamily="50" charset="0"/>
            </a:endParaRPr>
          </a:p>
        </p:txBody>
      </p:sp>
      <p:sp>
        <p:nvSpPr>
          <p:cNvPr id="32" name="TextBox 31"/>
          <p:cNvSpPr txBox="1"/>
          <p:nvPr/>
        </p:nvSpPr>
        <p:spPr>
          <a:xfrm>
            <a:off x="7157467" y="2488706"/>
            <a:ext cx="509814" cy="495108"/>
          </a:xfrm>
          <a:prstGeom prst="rect">
            <a:avLst/>
          </a:prstGeom>
          <a:solidFill>
            <a:srgbClr val="FBBF97"/>
          </a:solidFill>
          <a:ln w="28575">
            <a:solidFill>
              <a:srgbClr val="F28315"/>
            </a:solidFill>
          </a:ln>
        </p:spPr>
        <p:txBody>
          <a:bodyPr wrap="square" lIns="108000" tIns="108000" rIns="108000" bIns="108000" rtlCol="0">
            <a:spAutoFit/>
          </a:bodyPr>
          <a:lstStyle/>
          <a:p>
            <a:pPr algn="ctr"/>
            <a:r>
              <a:rPr lang="en-US" dirty="0">
                <a:latin typeface="Twinkl" pitchFamily="50" charset="0"/>
              </a:rPr>
              <a:t>6</a:t>
            </a:r>
            <a:endParaRPr lang="en-GB" dirty="0">
              <a:latin typeface="Twinkl" pitchFamily="50" charset="0"/>
            </a:endParaRPr>
          </a:p>
        </p:txBody>
      </p:sp>
      <p:sp>
        <p:nvSpPr>
          <p:cNvPr id="33" name="TextBox 32"/>
          <p:cNvSpPr txBox="1"/>
          <p:nvPr/>
        </p:nvSpPr>
        <p:spPr>
          <a:xfrm>
            <a:off x="7868778" y="2488706"/>
            <a:ext cx="509814" cy="495108"/>
          </a:xfrm>
          <a:prstGeom prst="rect">
            <a:avLst/>
          </a:prstGeom>
          <a:solidFill>
            <a:srgbClr val="FBBF97"/>
          </a:solidFill>
          <a:ln w="28575">
            <a:solidFill>
              <a:srgbClr val="F28315"/>
            </a:solidFill>
          </a:ln>
        </p:spPr>
        <p:txBody>
          <a:bodyPr wrap="square" lIns="108000" tIns="108000" rIns="108000" bIns="108000" rtlCol="0">
            <a:spAutoFit/>
          </a:bodyPr>
          <a:lstStyle/>
          <a:p>
            <a:pPr algn="ctr"/>
            <a:r>
              <a:rPr lang="en-US" dirty="0">
                <a:latin typeface="Twinkl" pitchFamily="50" charset="0"/>
              </a:rPr>
              <a:t>7</a:t>
            </a:r>
            <a:endParaRPr lang="en-GB" dirty="0">
              <a:latin typeface="Twinkl" pitchFamily="50" charset="0"/>
            </a:endParaRPr>
          </a:p>
        </p:txBody>
      </p:sp>
      <p:sp>
        <p:nvSpPr>
          <p:cNvPr id="34" name="TextBox 33"/>
          <p:cNvSpPr txBox="1"/>
          <p:nvPr/>
        </p:nvSpPr>
        <p:spPr>
          <a:xfrm>
            <a:off x="3025601" y="3529308"/>
            <a:ext cx="5362749" cy="772107"/>
          </a:xfrm>
          <a:prstGeom prst="rect">
            <a:avLst/>
          </a:prstGeom>
          <a:noFill/>
          <a:ln w="19050">
            <a:solidFill>
              <a:srgbClr val="F28315"/>
            </a:solidFill>
          </a:ln>
        </p:spPr>
        <p:txBody>
          <a:bodyPr wrap="square" lIns="108000" tIns="108000" rIns="108000" bIns="108000" rtlCol="0">
            <a:spAutoFit/>
          </a:bodyPr>
          <a:lstStyle/>
          <a:p>
            <a:pPr algn="ctr">
              <a:spcAft>
                <a:spcPts val="600"/>
              </a:spcAft>
            </a:pPr>
            <a:r>
              <a:rPr lang="en-US" dirty="0">
                <a:latin typeface="Twinkl" pitchFamily="2" charset="0"/>
              </a:rPr>
              <a:t>There are many different answers. </a:t>
            </a:r>
            <a:br>
              <a:rPr lang="en-US" dirty="0">
                <a:latin typeface="Twinkl" pitchFamily="2" charset="0"/>
              </a:rPr>
            </a:br>
            <a:r>
              <a:rPr lang="en-US" dirty="0">
                <a:latin typeface="Twinkl" pitchFamily="2" charset="0"/>
              </a:rPr>
              <a:t>Here is one solution:</a:t>
            </a:r>
          </a:p>
        </p:txBody>
      </p:sp>
      <p:sp>
        <p:nvSpPr>
          <p:cNvPr id="35" name="TextBox 34"/>
          <p:cNvSpPr txBox="1"/>
          <p:nvPr/>
        </p:nvSpPr>
        <p:spPr>
          <a:xfrm>
            <a:off x="3024468" y="4909490"/>
            <a:ext cx="1149350" cy="400110"/>
          </a:xfrm>
          <a:prstGeom prst="rect">
            <a:avLst/>
          </a:prstGeom>
          <a:noFill/>
        </p:spPr>
        <p:txBody>
          <a:bodyPr wrap="square" rtlCol="0">
            <a:spAutoFit/>
          </a:bodyPr>
          <a:lstStyle/>
          <a:p>
            <a:pPr algn="ctr"/>
            <a:r>
              <a:rPr lang="en-GB" sz="2000" b="1" dirty="0">
                <a:solidFill>
                  <a:srgbClr val="689429"/>
                </a:solidFill>
              </a:rPr>
              <a:t>2.76</a:t>
            </a:r>
          </a:p>
        </p:txBody>
      </p:sp>
      <p:sp>
        <p:nvSpPr>
          <p:cNvPr id="36" name="TextBox 35"/>
          <p:cNvSpPr txBox="1"/>
          <p:nvPr/>
        </p:nvSpPr>
        <p:spPr>
          <a:xfrm>
            <a:off x="4450505" y="4909490"/>
            <a:ext cx="1149350" cy="400110"/>
          </a:xfrm>
          <a:prstGeom prst="rect">
            <a:avLst/>
          </a:prstGeom>
          <a:noFill/>
        </p:spPr>
        <p:txBody>
          <a:bodyPr wrap="square" rtlCol="0">
            <a:spAutoFit/>
          </a:bodyPr>
          <a:lstStyle/>
          <a:p>
            <a:pPr algn="ctr"/>
            <a:r>
              <a:rPr lang="en-GB" sz="2000" b="1" dirty="0">
                <a:solidFill>
                  <a:srgbClr val="689429"/>
                </a:solidFill>
              </a:rPr>
              <a:t>3.4</a:t>
            </a:r>
          </a:p>
        </p:txBody>
      </p:sp>
      <p:sp>
        <p:nvSpPr>
          <p:cNvPr id="37" name="TextBox 36"/>
          <p:cNvSpPr txBox="1"/>
          <p:nvPr/>
        </p:nvSpPr>
        <p:spPr>
          <a:xfrm>
            <a:off x="5838168" y="4908465"/>
            <a:ext cx="1149350" cy="400110"/>
          </a:xfrm>
          <a:prstGeom prst="rect">
            <a:avLst/>
          </a:prstGeom>
          <a:noFill/>
        </p:spPr>
        <p:txBody>
          <a:bodyPr wrap="square" rtlCol="0">
            <a:spAutoFit/>
          </a:bodyPr>
          <a:lstStyle/>
          <a:p>
            <a:pPr algn="ctr"/>
            <a:r>
              <a:rPr lang="en-GB" sz="2000" b="1" dirty="0">
                <a:solidFill>
                  <a:srgbClr val="689429"/>
                </a:solidFill>
              </a:rPr>
              <a:t>5.33</a:t>
            </a:r>
          </a:p>
        </p:txBody>
      </p:sp>
      <p:sp>
        <p:nvSpPr>
          <p:cNvPr id="38" name="TextBox 37"/>
          <p:cNvSpPr txBox="1"/>
          <p:nvPr/>
        </p:nvSpPr>
        <p:spPr>
          <a:xfrm>
            <a:off x="7237867" y="4908465"/>
            <a:ext cx="1149350" cy="400110"/>
          </a:xfrm>
          <a:prstGeom prst="rect">
            <a:avLst/>
          </a:prstGeom>
          <a:noFill/>
        </p:spPr>
        <p:txBody>
          <a:bodyPr wrap="square" rtlCol="0">
            <a:spAutoFit/>
          </a:bodyPr>
          <a:lstStyle/>
          <a:p>
            <a:pPr algn="ctr"/>
            <a:r>
              <a:rPr lang="en-GB" sz="2000" b="1" dirty="0">
                <a:solidFill>
                  <a:srgbClr val="689429"/>
                </a:solidFill>
              </a:rPr>
              <a:t>6.14</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7808" y="3137362"/>
            <a:ext cx="2548210" cy="5255826"/>
          </a:xfrm>
          <a:prstGeom prst="rect">
            <a:avLst/>
          </a:prstGeom>
        </p:spPr>
      </p:pic>
    </p:spTree>
    <p:extLst>
      <p:ext uri="{BB962C8B-B14F-4D97-AF65-F5344CB8AC3E}">
        <p14:creationId xmlns:p14="http://schemas.microsoft.com/office/powerpoint/2010/main" val="1138894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500"/>
                                        <p:tgtEl>
                                          <p:spTgt spid="3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fade">
                                      <p:cBhvr>
                                        <p:cTn id="15" dur="500"/>
                                        <p:tgtEl>
                                          <p:spTgt spid="3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7"/>
                                        </p:tgtEl>
                                        <p:attrNameLst>
                                          <p:attrName>style.visibility</p:attrName>
                                        </p:attrNameLst>
                                      </p:cBhvr>
                                      <p:to>
                                        <p:strVal val="visible"/>
                                      </p:to>
                                    </p:set>
                                    <p:animEffect transition="in" filter="fade">
                                      <p:cBhvr>
                                        <p:cTn id="18" dur="500"/>
                                        <p:tgtEl>
                                          <p:spTgt spid="3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fade">
                                      <p:cBhvr>
                                        <p:cTn id="21"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p:bldP spid="36" grpId="0"/>
      <p:bldP spid="37" grpId="0"/>
      <p:bldP spid="3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C3F129B-2D47-483A-A90C-799D2C477CF6}"/>
              </a:ext>
            </a:extLst>
          </p:cNvPr>
          <p:cNvSpPr/>
          <p:nvPr/>
        </p:nvSpPr>
        <p:spPr>
          <a:xfrm>
            <a:off x="4563663" y="1819414"/>
            <a:ext cx="3824688" cy="4273409"/>
          </a:xfrm>
          <a:prstGeom prst="rect">
            <a:avLst/>
          </a:prstGeom>
          <a:solidFill>
            <a:srgbClr val="4EB2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a:off x="755650" y="1822827"/>
            <a:ext cx="3816349" cy="4269997"/>
          </a:xfrm>
          <a:prstGeom prst="rect">
            <a:avLst/>
          </a:prstGeom>
          <a:solidFill>
            <a:srgbClr val="007A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49" y="1364071"/>
            <a:ext cx="7632701" cy="458757"/>
          </a:xfrm>
          <a:prstGeom prst="rect">
            <a:avLst/>
          </a:prstGeom>
          <a:solidFill>
            <a:srgbClr val="C7E8FD"/>
          </a:solidFill>
        </p:spPr>
        <p:txBody>
          <a:bodyPr wrap="square" lIns="72000" tIns="72000" rIns="72000" bIns="108000">
            <a:spAutoFit/>
          </a:bodyPr>
          <a:lstStyle/>
          <a:p>
            <a:pPr algn="ctr"/>
            <a:r>
              <a:rPr lang="en-GB" dirty="0"/>
              <a:t>Dive in by completing your own activity!</a:t>
            </a:r>
          </a:p>
        </p:txBody>
      </p:sp>
      <p:pic>
        <p:nvPicPr>
          <p:cNvPr id="6" name="Picture 5">
            <a:extLst>
              <a:ext uri="{FF2B5EF4-FFF2-40B4-BE49-F238E27FC236}">
                <a16:creationId xmlns:a16="http://schemas.microsoft.com/office/drawing/2014/main" id="{61B74EBF-AD1B-4DC1-AB71-6B21B868FC7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355" t="500" r="27421" b="1"/>
          <a:stretch/>
        </p:blipFill>
        <p:spPr>
          <a:xfrm>
            <a:off x="755650" y="1819415"/>
            <a:ext cx="3818059" cy="4273409"/>
          </a:xfrm>
          <a:prstGeom prst="rect">
            <a:avLst/>
          </a:prstGeom>
        </p:spPr>
      </p:pic>
      <p:pic>
        <p:nvPicPr>
          <p:cNvPr id="21" name="Picture 20">
            <a:extLst>
              <a:ext uri="{FF2B5EF4-FFF2-40B4-BE49-F238E27FC236}">
                <a16:creationId xmlns:a16="http://schemas.microsoft.com/office/drawing/2014/main" id="{23B3C386-037D-47BC-B81B-E45DB0C567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82123" y="2031286"/>
            <a:ext cx="2722090" cy="3849664"/>
          </a:xfrm>
          <a:prstGeom prst="rect">
            <a:avLst/>
          </a:prstGeom>
          <a:effectLst>
            <a:outerShdw blurRad="63500" sx="102000" sy="102000" algn="ctr" rotWithShape="0">
              <a:prstClr val="black">
                <a:alpha val="20000"/>
              </a:prstClr>
            </a:outerShdw>
          </a:effectLst>
        </p:spPr>
      </p:pic>
      <p:pic>
        <p:nvPicPr>
          <p:cNvPr id="19" name="Picture 18">
            <a:extLst>
              <a:ext uri="{FF2B5EF4-FFF2-40B4-BE49-F238E27FC236}">
                <a16:creationId xmlns:a16="http://schemas.microsoft.com/office/drawing/2014/main" id="{23B3C386-037D-47BC-B81B-E45DB0C5678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06" t="456" r="50885" b="1035"/>
          <a:stretch/>
        </p:blipFill>
        <p:spPr>
          <a:xfrm rot="1560000">
            <a:off x="2614913" y="2922227"/>
            <a:ext cx="720000" cy="2067780"/>
          </a:xfrm>
          <a:prstGeom prst="rect">
            <a:avLst/>
          </a:prstGeom>
          <a:effectLst/>
        </p:spPr>
      </p:pic>
      <p:pic>
        <p:nvPicPr>
          <p:cNvPr id="2" name="Picture 1"/>
          <p:cNvPicPr>
            <a:picLocks noChangeAspect="1"/>
          </p:cNvPicPr>
          <p:nvPr/>
        </p:nvPicPr>
        <p:blipFill rotWithShape="1">
          <a:blip r:embed="rId5"/>
          <a:srcRect l="7828"/>
          <a:stretch/>
        </p:blipFill>
        <p:spPr>
          <a:xfrm>
            <a:off x="749021" y="2104360"/>
            <a:ext cx="2034185" cy="2426418"/>
          </a:xfrm>
          <a:prstGeom prst="rect">
            <a:avLst/>
          </a:prstGeom>
        </p:spPr>
      </p:pic>
      <p:pic>
        <p:nvPicPr>
          <p:cNvPr id="22" name="Boy Writing">
            <a:extLst>
              <a:ext uri="{FF2B5EF4-FFF2-40B4-BE49-F238E27FC236}">
                <a16:creationId xmlns:a16="http://schemas.microsoft.com/office/drawing/2014/main" id="{59E92074-8F0A-4A38-87B2-6E07FF3C864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76" t="622" r="32362"/>
          <a:stretch/>
        </p:blipFill>
        <p:spPr>
          <a:xfrm>
            <a:off x="755648" y="1928692"/>
            <a:ext cx="4038155" cy="4164130"/>
          </a:xfrm>
          <a:prstGeom prst="rect">
            <a:avLst/>
          </a:prstGeom>
        </p:spPr>
      </p:pic>
      <p:pic>
        <p:nvPicPr>
          <p:cNvPr id="16" name="Picture 15">
            <a:extLst>
              <a:ext uri="{FF2B5EF4-FFF2-40B4-BE49-F238E27FC236}">
                <a16:creationId xmlns:a16="http://schemas.microsoft.com/office/drawing/2014/main" id="{A410F3B9-A120-4B78-B8FC-DBBE2542D02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18275" y="2031286"/>
            <a:ext cx="2722090" cy="3849664"/>
          </a:xfrm>
          <a:prstGeom prst="rect">
            <a:avLst/>
          </a:prstGeom>
          <a:effectLst>
            <a:outerShdw blurRad="63500" sx="102000" sy="102000" algn="ctr" rotWithShape="0">
              <a:prstClr val="black">
                <a:alpha val="20000"/>
              </a:prstClr>
            </a:outerShdw>
          </a:effectLst>
        </p:spPr>
      </p:pic>
      <p:pic>
        <p:nvPicPr>
          <p:cNvPr id="23" name="Picture 22">
            <a:extLst>
              <a:ext uri="{FF2B5EF4-FFF2-40B4-BE49-F238E27FC236}">
                <a16:creationId xmlns:a16="http://schemas.microsoft.com/office/drawing/2014/main" id="{A410F3B9-A120-4B78-B8FC-DBBE2542D02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554426" y="2031286"/>
            <a:ext cx="2722090" cy="3849664"/>
          </a:xfrm>
          <a:prstGeom prst="rect">
            <a:avLst/>
          </a:prstGeom>
          <a:effectLst>
            <a:outerShdw blurRad="63500" sx="102000" sy="102000" algn="ctr" rotWithShape="0">
              <a:prstClr val="black">
                <a:alpha val="20000"/>
              </a:prstClr>
            </a:outerShdw>
          </a:effectLst>
        </p:spPr>
      </p:pic>
      <p:sp>
        <p:nvSpPr>
          <p:cNvPr id="17" name="Rectangle 16"/>
          <p:cNvSpPr/>
          <p:nvPr/>
        </p:nvSpPr>
        <p:spPr>
          <a:xfrm>
            <a:off x="445575" y="702863"/>
            <a:ext cx="1832806" cy="355276"/>
          </a:xfrm>
          <a:prstGeom prst="rect">
            <a:avLst/>
          </a:prstGeom>
          <a:solidFill>
            <a:srgbClr val="072F54"/>
          </a:solidFill>
        </p:spPr>
        <p:txBody>
          <a:bodyPr wrap="square" lIns="180000" tIns="36000" rIns="180000" bIns="72000" anchor="ctr">
            <a:spAutoFit/>
          </a:bodyPr>
          <a:lstStyle/>
          <a:p>
            <a:r>
              <a:rPr lang="en-GB" sz="1600" b="1" dirty="0">
                <a:solidFill>
                  <a:schemeClr val="bg1"/>
                </a:solidFill>
              </a:rPr>
              <a:t>Order Decimals</a:t>
            </a:r>
          </a:p>
        </p:txBody>
      </p:sp>
    </p:spTree>
    <p:extLst>
      <p:ext uri="{BB962C8B-B14F-4D97-AF65-F5344CB8AC3E}">
        <p14:creationId xmlns:p14="http://schemas.microsoft.com/office/powerpoint/2010/main" val="177127248"/>
      </p:ext>
    </p:extLst>
  </p:cSld>
  <p:clrMapOvr>
    <a:masterClrMapping/>
  </p:clrMapOvr>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Mastery PowerPoint Template.pptx" id="{3BD20C4A-250B-4648-9FC8-9A06643C064F}" vid="{8A1EB70A-12F0-4EA0-89BA-7AF8BF1D2EC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Mastery PowerPoint Template</Template>
  <TotalTime>4253</TotalTime>
  <Words>376</Words>
  <Application>Microsoft Office PowerPoint</Application>
  <PresentationFormat>On-screen Show (4:3)</PresentationFormat>
  <Paragraphs>108</Paragraphs>
  <Slides>11</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11</vt:i4>
      </vt:variant>
    </vt:vector>
  </HeadingPairs>
  <TitlesOfParts>
    <vt:vector size="18" baseType="lpstr">
      <vt:lpstr>Roboto</vt:lpstr>
      <vt:lpstr>Tuffy</vt:lpstr>
      <vt:lpstr>Twinkl</vt:lpstr>
      <vt:lpstr>Calibri</vt:lpstr>
      <vt:lpstr>Tahoma</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Evie Hall</dc:creator>
  <cp:lastModifiedBy>Evie Hall</cp:lastModifiedBy>
  <cp:revision>18</cp:revision>
  <dcterms:created xsi:type="dcterms:W3CDTF">2020-04-01T11:10:57Z</dcterms:created>
  <dcterms:modified xsi:type="dcterms:W3CDTF">2020-04-09T08:11:37Z</dcterms:modified>
</cp:coreProperties>
</file>