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68" r:id="rId4"/>
    <p:sldId id="269" r:id="rId5"/>
    <p:sldId id="270" r:id="rId6"/>
    <p:sldId id="271" r:id="rId7"/>
    <p:sldId id="272" r:id="rId8"/>
    <p:sldId id="273" r:id="rId9"/>
    <p:sldId id="274" r:id="rId10"/>
    <p:sldId id="275" r:id="rId11"/>
    <p:sldId id="276"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itchFamily="2"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DE1E5A"/>
    <a:srgbClr val="43A7BD"/>
    <a:srgbClr val="FF5050"/>
    <a:srgbClr val="F7FAFB"/>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80" d="100"/>
          <a:sy n="80" d="100"/>
        </p:scale>
        <p:origin x="108" y="42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Open Water</a:t>
            </a:r>
          </a:p>
        </p:txBody>
      </p:sp>
      <p:sp>
        <p:nvSpPr>
          <p:cNvPr id="3" name="Rectangle 2"/>
          <p:cNvSpPr/>
          <p:nvPr/>
        </p:nvSpPr>
        <p:spPr>
          <a:xfrm>
            <a:off x="711200" y="1347169"/>
            <a:ext cx="5757334" cy="923330"/>
          </a:xfrm>
          <a:prstGeom prst="rect">
            <a:avLst/>
          </a:prstGeom>
        </p:spPr>
        <p:txBody>
          <a:bodyPr wrap="square">
            <a:spAutoFit/>
          </a:bodyPr>
          <a:lstStyle/>
          <a:p>
            <a:pPr>
              <a:spcBef>
                <a:spcPct val="0"/>
              </a:spcBef>
              <a:defRPr/>
            </a:pPr>
            <a:r>
              <a:rPr lang="en-GB" dirty="0"/>
              <a:t>Open water means any open body of water, such as ponds, lakes, rivers, canals or reservoirs</a:t>
            </a:r>
            <a:r>
              <a:rPr lang="en-GB" dirty="0" smtClean="0"/>
              <a:t>. </a:t>
            </a:r>
          </a:p>
          <a:p>
            <a:pPr>
              <a:spcBef>
                <a:spcPct val="0"/>
              </a:spcBef>
              <a:defRPr/>
            </a:pPr>
            <a:r>
              <a:rPr lang="en-GB" dirty="0" smtClean="0"/>
              <a:t>There </a:t>
            </a:r>
            <a:r>
              <a:rPr lang="en-GB" dirty="0"/>
              <a:t>are ways to stay safe in open water:</a:t>
            </a:r>
          </a:p>
        </p:txBody>
      </p:sp>
      <p:sp>
        <p:nvSpPr>
          <p:cNvPr id="4" name="Rectangle 3"/>
          <p:cNvSpPr/>
          <p:nvPr/>
        </p:nvSpPr>
        <p:spPr>
          <a:xfrm>
            <a:off x="778933" y="2435153"/>
            <a:ext cx="5333999" cy="3416320"/>
          </a:xfrm>
          <a:prstGeom prst="rect">
            <a:avLst/>
          </a:prstGeom>
        </p:spPr>
        <p:txBody>
          <a:bodyPr wrap="square">
            <a:spAutoFit/>
          </a:bodyPr>
          <a:lstStyle/>
          <a:p>
            <a:pPr marL="285750" indent="-285750">
              <a:spcBef>
                <a:spcPct val="0"/>
              </a:spcBef>
              <a:buFont typeface="Arial" panose="020B0604020202020204" pitchFamily="34" charset="0"/>
              <a:buChar char="•"/>
              <a:defRPr/>
            </a:pPr>
            <a:r>
              <a:rPr lang="en-GB" dirty="0"/>
              <a:t>Look out for warning or safety </a:t>
            </a:r>
            <a:r>
              <a:rPr lang="en-GB" dirty="0" smtClean="0"/>
              <a:t>signs.</a:t>
            </a:r>
            <a:endParaRPr lang="en-GB" dirty="0"/>
          </a:p>
          <a:p>
            <a:pPr marL="285750" indent="-285750">
              <a:spcBef>
                <a:spcPct val="0"/>
              </a:spcBef>
              <a:buFont typeface="Arial" panose="020B0604020202020204" pitchFamily="34" charset="0"/>
              <a:buChar char="•"/>
              <a:defRPr/>
            </a:pPr>
            <a:r>
              <a:rPr lang="en-GB" dirty="0"/>
              <a:t>Do not swim unless you have an adult </a:t>
            </a:r>
            <a:r>
              <a:rPr lang="en-GB" dirty="0" smtClean="0"/>
              <a:t>              with you.</a:t>
            </a:r>
            <a:endParaRPr lang="en-GB" dirty="0"/>
          </a:p>
          <a:p>
            <a:pPr marL="285750" indent="-285750">
              <a:spcBef>
                <a:spcPct val="0"/>
              </a:spcBef>
              <a:buFont typeface="Arial" panose="020B0604020202020204" pitchFamily="34" charset="0"/>
              <a:buChar char="•"/>
              <a:defRPr/>
            </a:pPr>
            <a:r>
              <a:rPr lang="en-GB" dirty="0"/>
              <a:t>Do not enter very </a:t>
            </a:r>
            <a:r>
              <a:rPr lang="en-GB" dirty="0" smtClean="0"/>
              <a:t>fast-flowing water.</a:t>
            </a:r>
            <a:endParaRPr lang="en-GB" dirty="0"/>
          </a:p>
          <a:p>
            <a:pPr marL="285750" indent="-285750">
              <a:spcBef>
                <a:spcPct val="0"/>
              </a:spcBef>
              <a:buFont typeface="Arial" panose="020B0604020202020204" pitchFamily="34" charset="0"/>
              <a:buChar char="•"/>
              <a:defRPr/>
            </a:pPr>
            <a:r>
              <a:rPr lang="en-GB" dirty="0"/>
              <a:t>On a very hot day, do not jump straight in to water</a:t>
            </a:r>
            <a:r>
              <a:rPr lang="en-GB" dirty="0" smtClean="0"/>
              <a:t>. You could </a:t>
            </a:r>
            <a:r>
              <a:rPr lang="en-GB" dirty="0"/>
              <a:t>go into cold water shock. This is when your </a:t>
            </a:r>
            <a:r>
              <a:rPr lang="en-GB" dirty="0" smtClean="0"/>
              <a:t>blood </a:t>
            </a:r>
            <a:r>
              <a:rPr lang="en-GB" dirty="0"/>
              <a:t>pressure increases. Some people have had </a:t>
            </a:r>
            <a:r>
              <a:rPr lang="en-GB" dirty="0" smtClean="0"/>
              <a:t>heart </a:t>
            </a:r>
            <a:r>
              <a:rPr lang="en-GB" dirty="0"/>
              <a:t>attacks and </a:t>
            </a:r>
            <a:r>
              <a:rPr lang="en-GB" dirty="0" smtClean="0"/>
              <a:t>died.</a:t>
            </a:r>
            <a:endParaRPr lang="en-GB" dirty="0"/>
          </a:p>
          <a:p>
            <a:pPr marL="285750" indent="-285750">
              <a:spcBef>
                <a:spcPct val="0"/>
              </a:spcBef>
              <a:buFont typeface="Arial" panose="020B0604020202020204" pitchFamily="34" charset="0"/>
              <a:buChar char="•"/>
              <a:defRPr/>
            </a:pPr>
            <a:r>
              <a:rPr lang="en-GB" dirty="0"/>
              <a:t>Get out of the water when you </a:t>
            </a:r>
            <a:r>
              <a:rPr lang="en-GB" dirty="0" smtClean="0"/>
              <a:t>start                                          to </a:t>
            </a:r>
            <a:r>
              <a:rPr lang="en-GB" dirty="0"/>
              <a:t>feel </a:t>
            </a:r>
            <a:r>
              <a:rPr lang="en-GB" dirty="0" smtClean="0"/>
              <a:t>cold.</a:t>
            </a:r>
            <a:endParaRPr lang="en-GB" dirty="0"/>
          </a:p>
          <a:p>
            <a:pPr marL="285750" indent="-285750">
              <a:spcBef>
                <a:spcPct val="0"/>
              </a:spcBef>
              <a:buFont typeface="Arial" panose="020B0604020202020204" pitchFamily="34" charset="0"/>
              <a:buChar char="•"/>
              <a:defRPr/>
            </a:pPr>
            <a:r>
              <a:rPr lang="en-GB" dirty="0"/>
              <a:t>If you are doing an activity </a:t>
            </a:r>
            <a:r>
              <a:rPr lang="en-GB" dirty="0" smtClean="0"/>
              <a:t>such as </a:t>
            </a:r>
            <a:r>
              <a:rPr lang="en-GB" dirty="0"/>
              <a:t>sailing</a:t>
            </a:r>
            <a:r>
              <a:rPr lang="en-GB" dirty="0" smtClean="0"/>
              <a:t>, make </a:t>
            </a:r>
            <a:r>
              <a:rPr lang="en-GB" dirty="0"/>
              <a:t>sure you are wearing </a:t>
            </a:r>
            <a:r>
              <a:rPr lang="en-GB" dirty="0" smtClean="0"/>
              <a:t>a </a:t>
            </a:r>
            <a:r>
              <a:rPr lang="en-GB" dirty="0"/>
              <a:t>life jacket.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667" y="1249254"/>
            <a:ext cx="2334269" cy="4880612"/>
          </a:xfrm>
          <a:prstGeom prst="rect">
            <a:avLst/>
          </a:prstGeom>
        </p:spPr>
      </p:pic>
    </p:spTree>
    <p:extLst>
      <p:ext uri="{BB962C8B-B14F-4D97-AF65-F5344CB8AC3E}">
        <p14:creationId xmlns:p14="http://schemas.microsoft.com/office/powerpoint/2010/main" val="160775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Emergency Services</a:t>
            </a:r>
          </a:p>
        </p:txBody>
      </p:sp>
      <p:grpSp>
        <p:nvGrpSpPr>
          <p:cNvPr id="8" name="Group 7"/>
          <p:cNvGrpSpPr/>
          <p:nvPr/>
        </p:nvGrpSpPr>
        <p:grpSpPr>
          <a:xfrm>
            <a:off x="1515533" y="1551001"/>
            <a:ext cx="6968067" cy="1590132"/>
            <a:chOff x="1515533" y="1551001"/>
            <a:chExt cx="6968067" cy="1590132"/>
          </a:xfrm>
        </p:grpSpPr>
        <p:sp>
          <p:nvSpPr>
            <p:cNvPr id="7" name="Rectangle 6"/>
            <p:cNvSpPr/>
            <p:nvPr/>
          </p:nvSpPr>
          <p:spPr>
            <a:xfrm>
              <a:off x="1515533" y="1551001"/>
              <a:ext cx="6968067" cy="1590132"/>
            </a:xfrm>
            <a:prstGeom prst="rect">
              <a:avLst/>
            </a:prstGeom>
            <a:solidFill>
              <a:schemeClr val="bg1"/>
            </a:solid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804527" y="1669537"/>
              <a:ext cx="3720890" cy="369332"/>
            </a:xfrm>
            <a:prstGeom prst="rect">
              <a:avLst/>
            </a:prstGeom>
          </p:spPr>
          <p:txBody>
            <a:bodyPr wrap="none">
              <a:spAutoFit/>
            </a:bodyPr>
            <a:lstStyle/>
            <a:p>
              <a:r>
                <a:rPr lang="en-GB" altLang="en-US" dirty="0" smtClean="0"/>
                <a:t>What are the emergency services? </a:t>
              </a:r>
              <a:endParaRPr lang="en-GB" dirty="0"/>
            </a:p>
          </p:txBody>
        </p:sp>
      </p:grpSp>
      <p:sp>
        <p:nvSpPr>
          <p:cNvPr id="4" name="Rectangle 3"/>
          <p:cNvSpPr/>
          <p:nvPr/>
        </p:nvSpPr>
        <p:spPr>
          <a:xfrm>
            <a:off x="2804527" y="2116669"/>
            <a:ext cx="5706855" cy="923330"/>
          </a:xfrm>
          <a:prstGeom prst="rect">
            <a:avLst/>
          </a:prstGeom>
        </p:spPr>
        <p:txBody>
          <a:bodyPr wrap="square">
            <a:spAutoFit/>
          </a:bodyPr>
          <a:lstStyle/>
          <a:p>
            <a:pPr marL="285750" indent="-285750">
              <a:spcBef>
                <a:spcPct val="0"/>
              </a:spcBef>
              <a:buFont typeface="Arial" panose="020B0604020202020204" pitchFamily="34" charset="0"/>
              <a:buChar char="•"/>
              <a:defRPr/>
            </a:pPr>
            <a:r>
              <a:rPr lang="en-GB" altLang="en-US" dirty="0" smtClean="0"/>
              <a:t>Police</a:t>
            </a:r>
            <a:endParaRPr lang="en-GB" altLang="en-US" dirty="0"/>
          </a:p>
          <a:p>
            <a:pPr marL="285750" indent="-285750">
              <a:spcBef>
                <a:spcPct val="0"/>
              </a:spcBef>
              <a:buFont typeface="Arial" panose="020B0604020202020204" pitchFamily="34" charset="0"/>
              <a:buChar char="•"/>
              <a:defRPr/>
            </a:pPr>
            <a:r>
              <a:rPr lang="en-GB" altLang="en-US" dirty="0" smtClean="0"/>
              <a:t>Fire service</a:t>
            </a:r>
            <a:endParaRPr lang="en-GB" altLang="en-US" dirty="0"/>
          </a:p>
          <a:p>
            <a:pPr marL="285750" indent="-285750">
              <a:spcBef>
                <a:spcPct val="0"/>
              </a:spcBef>
              <a:buFont typeface="Arial" panose="020B0604020202020204" pitchFamily="34" charset="0"/>
              <a:buChar char="•"/>
              <a:defRPr/>
            </a:pPr>
            <a:r>
              <a:rPr lang="en-GB" altLang="en-US" dirty="0" smtClean="0"/>
              <a:t>Emergency </a:t>
            </a:r>
            <a:r>
              <a:rPr lang="en-GB" altLang="en-US" dirty="0"/>
              <a:t>medical services (ambulance</a:t>
            </a:r>
            <a:r>
              <a:rPr lang="en-GB" altLang="en-US" dirty="0" smtClean="0"/>
              <a:t>)</a:t>
            </a:r>
            <a:endParaRPr lang="en-GB" altLang="en-US" dirty="0"/>
          </a:p>
        </p:txBody>
      </p:sp>
      <p:sp>
        <p:nvSpPr>
          <p:cNvPr id="5" name="Rectangle 4"/>
          <p:cNvSpPr/>
          <p:nvPr/>
        </p:nvSpPr>
        <p:spPr>
          <a:xfrm>
            <a:off x="846346" y="3636874"/>
            <a:ext cx="3395454" cy="2031325"/>
          </a:xfrm>
          <a:prstGeom prst="rect">
            <a:avLst/>
          </a:prstGeom>
        </p:spPr>
        <p:txBody>
          <a:bodyPr wrap="square">
            <a:spAutoFit/>
          </a:bodyPr>
          <a:lstStyle/>
          <a:p>
            <a:pPr>
              <a:spcBef>
                <a:spcPct val="0"/>
              </a:spcBef>
              <a:defRPr/>
            </a:pPr>
            <a:r>
              <a:rPr lang="en-GB" altLang="en-US" dirty="0"/>
              <a:t>If you are on the coast, another emergency service you can call is the coastguard.</a:t>
            </a:r>
          </a:p>
          <a:p>
            <a:pPr>
              <a:spcBef>
                <a:spcPct val="0"/>
              </a:spcBef>
              <a:defRPr/>
            </a:pPr>
            <a:endParaRPr lang="en-GB" altLang="en-US" dirty="0"/>
          </a:p>
          <a:p>
            <a:pPr>
              <a:spcBef>
                <a:spcPct val="0"/>
              </a:spcBef>
              <a:defRPr/>
            </a:pPr>
            <a:r>
              <a:rPr lang="en-GB" altLang="en-US" dirty="0"/>
              <a:t>All these emergency services can be contacted by phoning 999 or 112.</a:t>
            </a:r>
          </a:p>
        </p:txBody>
      </p:sp>
      <p:sp>
        <p:nvSpPr>
          <p:cNvPr id="6" name="Oval 5"/>
          <p:cNvSpPr/>
          <p:nvPr/>
        </p:nvSpPr>
        <p:spPr>
          <a:xfrm>
            <a:off x="745067" y="1473201"/>
            <a:ext cx="1769532" cy="176953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Talk About It</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164" y="3412067"/>
            <a:ext cx="3995836" cy="2864293"/>
          </a:xfrm>
          <a:prstGeom prst="rect">
            <a:avLst/>
          </a:prstGeom>
          <a:ln w="19050">
            <a:solidFill>
              <a:srgbClr val="18A0DB"/>
            </a:solidFill>
          </a:ln>
        </p:spPr>
      </p:pic>
    </p:spTree>
    <p:extLst>
      <p:ext uri="{BB962C8B-B14F-4D97-AF65-F5344CB8AC3E}">
        <p14:creationId xmlns:p14="http://schemas.microsoft.com/office/powerpoint/2010/main" val="146746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Water Safety</a:t>
            </a:r>
          </a:p>
        </p:txBody>
      </p:sp>
      <p:sp>
        <p:nvSpPr>
          <p:cNvPr id="5" name="Rectangle 4"/>
          <p:cNvSpPr/>
          <p:nvPr/>
        </p:nvSpPr>
        <p:spPr>
          <a:xfrm>
            <a:off x="755650" y="1566965"/>
            <a:ext cx="7632700" cy="276999"/>
          </a:xfrm>
          <a:prstGeom prst="rect">
            <a:avLst/>
          </a:prstGeom>
        </p:spPr>
        <p:txBody>
          <a:bodyPr wrap="square" lIns="0" tIns="0" rIns="0" bIns="0">
            <a:spAutoFit/>
          </a:bodyPr>
          <a:lstStyle/>
          <a:p>
            <a:pPr algn="ctr">
              <a:spcBef>
                <a:spcPct val="0"/>
              </a:spcBef>
            </a:pPr>
            <a:r>
              <a:rPr lang="en-GB" altLang="en-US" dirty="0"/>
              <a:t>Tell your partner everything you know about staying safe in water.</a:t>
            </a:r>
          </a:p>
        </p:txBody>
      </p:sp>
      <p:grpSp>
        <p:nvGrpSpPr>
          <p:cNvPr id="13" name="Group 12"/>
          <p:cNvGrpSpPr/>
          <p:nvPr/>
        </p:nvGrpSpPr>
        <p:grpSpPr>
          <a:xfrm>
            <a:off x="2455333" y="4818215"/>
            <a:ext cx="5831416" cy="866858"/>
            <a:chOff x="2455333" y="4818215"/>
            <a:chExt cx="5831416" cy="866858"/>
          </a:xfrm>
        </p:grpSpPr>
        <p:sp>
          <p:nvSpPr>
            <p:cNvPr id="12" name="Rectangle 11"/>
            <p:cNvSpPr/>
            <p:nvPr/>
          </p:nvSpPr>
          <p:spPr>
            <a:xfrm>
              <a:off x="2455333" y="4818215"/>
              <a:ext cx="5831416" cy="866858"/>
            </a:xfrm>
            <a:prstGeom prst="rect">
              <a:avLst/>
            </a:prstGeom>
            <a:solidFill>
              <a:schemeClr val="bg1"/>
            </a:solid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183466" y="4894127"/>
              <a:ext cx="4826001" cy="646331"/>
            </a:xfrm>
            <a:prstGeom prst="rect">
              <a:avLst/>
            </a:prstGeom>
          </p:spPr>
          <p:txBody>
            <a:bodyPr wrap="square">
              <a:spAutoFit/>
            </a:bodyPr>
            <a:lstStyle/>
            <a:p>
              <a:pPr>
                <a:spcBef>
                  <a:spcPct val="0"/>
                </a:spcBef>
              </a:pPr>
              <a:r>
                <a:rPr lang="en-GB" altLang="en-US" dirty="0" smtClean="0"/>
                <a:t>There </a:t>
              </a:r>
              <a:r>
                <a:rPr lang="en-GB" altLang="en-US" dirty="0"/>
                <a:t>are lots of different ways we can make sure we are safe in any kind of area of water.</a:t>
              </a:r>
            </a:p>
          </p:txBody>
        </p:sp>
      </p:grpSp>
      <p:sp>
        <p:nvSpPr>
          <p:cNvPr id="4" name="Rectangle 3"/>
          <p:cNvSpPr/>
          <p:nvPr/>
        </p:nvSpPr>
        <p:spPr>
          <a:xfrm>
            <a:off x="791633" y="2441871"/>
            <a:ext cx="7499350" cy="4910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91633" y="2434413"/>
            <a:ext cx="7499350" cy="491066"/>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94266" y="2955321"/>
            <a:ext cx="7694084" cy="369332"/>
          </a:xfrm>
          <a:prstGeom prst="rect">
            <a:avLst/>
          </a:prstGeom>
        </p:spPr>
        <p:txBody>
          <a:bodyPr wrap="square">
            <a:spAutoFit/>
          </a:bodyPr>
          <a:lstStyle/>
          <a:p>
            <a:pPr algn="ctr">
              <a:spcBef>
                <a:spcPct val="0"/>
              </a:spcBef>
            </a:pPr>
            <a:r>
              <a:rPr lang="en-GB" altLang="en-US" b="1" dirty="0" smtClean="0">
                <a:solidFill>
                  <a:srgbClr val="DE1E5A"/>
                </a:solidFill>
              </a:rPr>
              <a:t>30 second timer </a:t>
            </a:r>
            <a:endParaRPr lang="en-GB" altLang="en-US" b="1" dirty="0">
              <a:solidFill>
                <a:srgbClr val="DE1E5A"/>
              </a:solidFill>
            </a:endParaRPr>
          </a:p>
        </p:txBody>
      </p:sp>
      <p:sp>
        <p:nvSpPr>
          <p:cNvPr id="10" name="Rectangle 9"/>
          <p:cNvSpPr/>
          <p:nvPr/>
        </p:nvSpPr>
        <p:spPr>
          <a:xfrm>
            <a:off x="791633" y="2948291"/>
            <a:ext cx="300567" cy="369332"/>
          </a:xfrm>
          <a:prstGeom prst="rect">
            <a:avLst/>
          </a:prstGeom>
        </p:spPr>
        <p:txBody>
          <a:bodyPr wrap="square">
            <a:spAutoFit/>
          </a:bodyPr>
          <a:lstStyle/>
          <a:p>
            <a:pPr algn="ctr">
              <a:spcBef>
                <a:spcPct val="0"/>
              </a:spcBef>
            </a:pPr>
            <a:r>
              <a:rPr lang="en-GB" altLang="en-US" b="1" dirty="0" smtClean="0">
                <a:solidFill>
                  <a:srgbClr val="DE1E5A"/>
                </a:solidFill>
              </a:rPr>
              <a:t>0</a:t>
            </a:r>
            <a:endParaRPr lang="en-GB" altLang="en-US" b="1" dirty="0">
              <a:solidFill>
                <a:srgbClr val="DE1E5A"/>
              </a:solidFill>
            </a:endParaRPr>
          </a:p>
        </p:txBody>
      </p:sp>
      <p:sp>
        <p:nvSpPr>
          <p:cNvPr id="11" name="Rectangle 10"/>
          <p:cNvSpPr/>
          <p:nvPr/>
        </p:nvSpPr>
        <p:spPr>
          <a:xfrm>
            <a:off x="7747000" y="2941914"/>
            <a:ext cx="539749" cy="369332"/>
          </a:xfrm>
          <a:prstGeom prst="rect">
            <a:avLst/>
          </a:prstGeom>
        </p:spPr>
        <p:txBody>
          <a:bodyPr wrap="square">
            <a:spAutoFit/>
          </a:bodyPr>
          <a:lstStyle/>
          <a:p>
            <a:pPr algn="ctr">
              <a:spcBef>
                <a:spcPct val="0"/>
              </a:spcBef>
            </a:pPr>
            <a:r>
              <a:rPr lang="en-GB" altLang="en-US" b="1" dirty="0" smtClean="0">
                <a:solidFill>
                  <a:srgbClr val="DE1E5A"/>
                </a:solidFill>
              </a:rPr>
              <a:t>30</a:t>
            </a:r>
            <a:endParaRPr lang="en-GB" altLang="en-US" b="1" dirty="0">
              <a:solidFill>
                <a:srgbClr val="DE1E5A"/>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633" y="3266212"/>
            <a:ext cx="1943100" cy="3016768"/>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0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Water Safety</a:t>
            </a:r>
          </a:p>
        </p:txBody>
      </p:sp>
      <p:sp>
        <p:nvSpPr>
          <p:cNvPr id="3" name="Rectangle 2"/>
          <p:cNvSpPr/>
          <p:nvPr/>
        </p:nvSpPr>
        <p:spPr>
          <a:xfrm>
            <a:off x="651931" y="1473201"/>
            <a:ext cx="5105401" cy="2585323"/>
          </a:xfrm>
          <a:prstGeom prst="rect">
            <a:avLst/>
          </a:prstGeom>
        </p:spPr>
        <p:txBody>
          <a:bodyPr wrap="square">
            <a:spAutoFit/>
          </a:bodyPr>
          <a:lstStyle/>
          <a:p>
            <a:pPr>
              <a:spcBef>
                <a:spcPct val="0"/>
              </a:spcBef>
              <a:defRPr/>
            </a:pPr>
            <a:r>
              <a:rPr lang="en-GB" altLang="en-US" dirty="0"/>
              <a:t>Learning to swim is an important part of being safe in the water. Some people find this trickier than others. If you haven’t learnt to swim yet, or if you are still lacking in confidence, you should follow these rules:</a:t>
            </a:r>
          </a:p>
          <a:p>
            <a:pPr marL="285750" indent="-285750">
              <a:spcBef>
                <a:spcPct val="0"/>
              </a:spcBef>
              <a:buFont typeface="Arial" panose="020B0604020202020204" pitchFamily="34" charset="0"/>
              <a:buChar char="•"/>
              <a:defRPr/>
            </a:pPr>
            <a:r>
              <a:rPr lang="en-GB" altLang="en-US" dirty="0"/>
              <a:t>Don’t go out of your depth (make sure you can stand up in the water</a:t>
            </a:r>
            <a:r>
              <a:rPr lang="en-GB" altLang="en-US" dirty="0" smtClean="0"/>
              <a:t>).</a:t>
            </a:r>
            <a:endParaRPr lang="en-GB" altLang="en-US" dirty="0"/>
          </a:p>
          <a:p>
            <a:pPr marL="285750" indent="-285750">
              <a:spcBef>
                <a:spcPct val="0"/>
              </a:spcBef>
              <a:buFont typeface="Arial" panose="020B0604020202020204" pitchFamily="34" charset="0"/>
              <a:buChar char="•"/>
              <a:defRPr/>
            </a:pPr>
            <a:r>
              <a:rPr lang="en-GB" altLang="en-US" dirty="0"/>
              <a:t>Use appropriate buoyancy aids (this means things like </a:t>
            </a:r>
            <a:r>
              <a:rPr lang="en-GB" altLang="en-US" dirty="0" smtClean="0"/>
              <a:t>armbands</a:t>
            </a:r>
            <a:r>
              <a:rPr lang="en-GB" altLang="en-US" dirty="0"/>
              <a:t>, floats or a woggle).</a:t>
            </a:r>
          </a:p>
        </p:txBody>
      </p:sp>
      <p:grpSp>
        <p:nvGrpSpPr>
          <p:cNvPr id="6" name="Group 5"/>
          <p:cNvGrpSpPr/>
          <p:nvPr/>
        </p:nvGrpSpPr>
        <p:grpSpPr>
          <a:xfrm>
            <a:off x="457198" y="4563533"/>
            <a:ext cx="8220075" cy="1570460"/>
            <a:chOff x="457198" y="4563533"/>
            <a:chExt cx="8220075" cy="1570460"/>
          </a:xfrm>
        </p:grpSpPr>
        <p:sp>
          <p:nvSpPr>
            <p:cNvPr id="5" name="Rectangle 4"/>
            <p:cNvSpPr/>
            <p:nvPr/>
          </p:nvSpPr>
          <p:spPr>
            <a:xfrm>
              <a:off x="457198" y="4563533"/>
              <a:ext cx="8220075" cy="157046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51931" y="4622797"/>
              <a:ext cx="7857067" cy="1477328"/>
            </a:xfrm>
            <a:prstGeom prst="rect">
              <a:avLst/>
            </a:prstGeom>
          </p:spPr>
          <p:txBody>
            <a:bodyPr wrap="square">
              <a:spAutoFit/>
            </a:bodyPr>
            <a:lstStyle/>
            <a:p>
              <a:r>
                <a:rPr lang="en-GB" dirty="0" smtClean="0">
                  <a:solidFill>
                    <a:schemeClr val="bg1"/>
                  </a:solidFill>
                </a:rPr>
                <a:t>One </a:t>
              </a:r>
              <a:r>
                <a:rPr lang="en-GB" dirty="0">
                  <a:solidFill>
                    <a:schemeClr val="bg1"/>
                  </a:solidFill>
                </a:rPr>
                <a:t>way you can help keep other people safe is to recognise the signs of someone who is struggling in the water. They may call out for help but may be unable to do so. Someone in danger may be struggling to keep their head above water. If you think someone may be in danger, tell a lifeguard straightaway and if there isn’t a lifeguard, tell the nearest adult.</a:t>
              </a: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2670" y="1473201"/>
            <a:ext cx="1603951" cy="2833805"/>
          </a:xfrm>
          <a:prstGeom prst="rect">
            <a:avLst/>
          </a:prstGeom>
        </p:spPr>
      </p:pic>
    </p:spTree>
    <p:extLst>
      <p:ext uri="{BB962C8B-B14F-4D97-AF65-F5344CB8AC3E}">
        <p14:creationId xmlns:p14="http://schemas.microsoft.com/office/powerpoint/2010/main" val="372153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Swimming Pools</a:t>
            </a:r>
          </a:p>
        </p:txBody>
      </p:sp>
      <p:sp>
        <p:nvSpPr>
          <p:cNvPr id="3" name="Rectangle 2"/>
          <p:cNvSpPr/>
          <p:nvPr/>
        </p:nvSpPr>
        <p:spPr>
          <a:xfrm>
            <a:off x="855134" y="1473201"/>
            <a:ext cx="7603066" cy="923330"/>
          </a:xfrm>
          <a:prstGeom prst="rect">
            <a:avLst/>
          </a:prstGeom>
        </p:spPr>
        <p:txBody>
          <a:bodyPr wrap="square">
            <a:spAutoFit/>
          </a:bodyPr>
          <a:lstStyle/>
          <a:p>
            <a:r>
              <a:rPr lang="en-GB" dirty="0"/>
              <a:t>There are many ways to stay safe at the swimming pool. Firstly, check out the safety posters you will see all around the pool. These will give you lots of safety tips.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858" t="7584" r="4143" b="3357"/>
          <a:stretch/>
        </p:blipFill>
        <p:spPr>
          <a:xfrm>
            <a:off x="1938866" y="2624667"/>
            <a:ext cx="5452533" cy="3505200"/>
          </a:xfrm>
          <a:prstGeom prst="rect">
            <a:avLst/>
          </a:prstGeom>
          <a:ln w="19050">
            <a:solidFill>
              <a:srgbClr val="18A0DB"/>
            </a:solidFill>
          </a:ln>
        </p:spPr>
      </p:pic>
    </p:spTree>
    <p:extLst>
      <p:ext uri="{BB962C8B-B14F-4D97-AF65-F5344CB8AC3E}">
        <p14:creationId xmlns:p14="http://schemas.microsoft.com/office/powerpoint/2010/main" val="1638046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73200" y="1597398"/>
            <a:ext cx="6773333" cy="1125985"/>
            <a:chOff x="1473200" y="1597398"/>
            <a:chExt cx="6773333" cy="1125985"/>
          </a:xfrm>
        </p:grpSpPr>
        <p:sp>
          <p:nvSpPr>
            <p:cNvPr id="13" name="Rectangle 12"/>
            <p:cNvSpPr/>
            <p:nvPr/>
          </p:nvSpPr>
          <p:spPr>
            <a:xfrm>
              <a:off x="1473200" y="1597398"/>
              <a:ext cx="6773333" cy="1125985"/>
            </a:xfrm>
            <a:prstGeom prst="rect">
              <a:avLst/>
            </a:prstGeom>
            <a:solidFill>
              <a:schemeClr val="bg1"/>
            </a:solidFill>
            <a:ln>
              <a:solidFill>
                <a:srgbClr val="43A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2564339" y="1843281"/>
              <a:ext cx="5445128" cy="646331"/>
            </a:xfrm>
            <a:prstGeom prst="rect">
              <a:avLst/>
            </a:prstGeom>
          </p:spPr>
          <p:txBody>
            <a:bodyPr wrap="square">
              <a:spAutoFit/>
            </a:bodyPr>
            <a:lstStyle/>
            <a:p>
              <a:r>
                <a:rPr lang="en-GB" dirty="0"/>
                <a:t>Don’t run around the poolside. The floor is wet and you could easily slip and land on the tiled floor.</a:t>
              </a:r>
            </a:p>
          </p:txBody>
        </p:sp>
      </p:grpSp>
      <p:grpSp>
        <p:nvGrpSpPr>
          <p:cNvPr id="17" name="Group 16"/>
          <p:cNvGrpSpPr/>
          <p:nvPr/>
        </p:nvGrpSpPr>
        <p:grpSpPr>
          <a:xfrm>
            <a:off x="1473200" y="3172094"/>
            <a:ext cx="6773333" cy="1125985"/>
            <a:chOff x="1473200" y="3172094"/>
            <a:chExt cx="6773333" cy="1125985"/>
          </a:xfrm>
        </p:grpSpPr>
        <p:sp>
          <p:nvSpPr>
            <p:cNvPr id="15" name="Rectangle 14"/>
            <p:cNvSpPr/>
            <p:nvPr/>
          </p:nvSpPr>
          <p:spPr>
            <a:xfrm>
              <a:off x="1473200" y="3172094"/>
              <a:ext cx="6773333" cy="1125985"/>
            </a:xfrm>
            <a:prstGeom prst="rect">
              <a:avLst/>
            </a:prstGeom>
            <a:solidFill>
              <a:schemeClr val="bg1"/>
            </a:solidFill>
            <a:ln>
              <a:solidFill>
                <a:srgbClr val="43A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564340" y="3273421"/>
              <a:ext cx="5075822" cy="923330"/>
            </a:xfrm>
            <a:prstGeom prst="rect">
              <a:avLst/>
            </a:prstGeom>
          </p:spPr>
          <p:txBody>
            <a:bodyPr wrap="square">
              <a:spAutoFit/>
            </a:bodyPr>
            <a:lstStyle/>
            <a:p>
              <a:r>
                <a:rPr lang="en-GB" dirty="0"/>
                <a:t>Do not dive into a pool unless the signs say you can. Diving into water that is shallow can cause serious injury.</a:t>
              </a:r>
            </a:p>
          </p:txBody>
        </p:sp>
      </p:grpSp>
      <p:grpSp>
        <p:nvGrpSpPr>
          <p:cNvPr id="18" name="Group 17"/>
          <p:cNvGrpSpPr/>
          <p:nvPr/>
        </p:nvGrpSpPr>
        <p:grpSpPr>
          <a:xfrm>
            <a:off x="1473200" y="4944534"/>
            <a:ext cx="6773333" cy="1125985"/>
            <a:chOff x="1473200" y="4944534"/>
            <a:chExt cx="6773333" cy="1125985"/>
          </a:xfrm>
        </p:grpSpPr>
        <p:sp>
          <p:nvSpPr>
            <p:cNvPr id="16" name="Rectangle 15"/>
            <p:cNvSpPr/>
            <p:nvPr/>
          </p:nvSpPr>
          <p:spPr>
            <a:xfrm>
              <a:off x="1473200" y="4944534"/>
              <a:ext cx="6773333" cy="1125985"/>
            </a:xfrm>
            <a:prstGeom prst="rect">
              <a:avLst/>
            </a:prstGeom>
            <a:solidFill>
              <a:schemeClr val="bg1"/>
            </a:solidFill>
            <a:ln>
              <a:solidFill>
                <a:srgbClr val="43A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658534" y="5184360"/>
              <a:ext cx="4919133" cy="646331"/>
            </a:xfrm>
            <a:prstGeom prst="rect">
              <a:avLst/>
            </a:prstGeom>
          </p:spPr>
          <p:txBody>
            <a:bodyPr wrap="square">
              <a:spAutoFit/>
            </a:bodyPr>
            <a:lstStyle/>
            <a:p>
              <a:r>
                <a:rPr lang="en-GB" dirty="0"/>
                <a:t>Unless you are a strong swimmer, don’t go out of your depth.</a:t>
              </a:r>
            </a:p>
          </p:txBody>
        </p:sp>
      </p:grpSp>
      <p:sp>
        <p:nvSpPr>
          <p:cNvPr id="12" name="Oval 11"/>
          <p:cNvSpPr/>
          <p:nvPr/>
        </p:nvSpPr>
        <p:spPr>
          <a:xfrm>
            <a:off x="676377" y="1501485"/>
            <a:ext cx="1441247" cy="1441247"/>
          </a:xfrm>
          <a:prstGeom prst="ellipse">
            <a:avLst/>
          </a:prstGeom>
          <a:solidFill>
            <a:srgbClr val="43A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76377" y="3160419"/>
            <a:ext cx="1441247" cy="1441247"/>
          </a:xfrm>
          <a:prstGeom prst="ellipse">
            <a:avLst/>
          </a:prstGeom>
          <a:solidFill>
            <a:srgbClr val="43A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Swimming Pools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459" t="-7329" r="17571" b="8423"/>
          <a:stretch/>
        </p:blipFill>
        <p:spPr>
          <a:xfrm>
            <a:off x="753533" y="1625682"/>
            <a:ext cx="1278455" cy="1257235"/>
          </a:xfrm>
          <a:prstGeom prst="ellipse">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196" t="-22516" r="33086" b="2047"/>
          <a:stretch/>
        </p:blipFill>
        <p:spPr>
          <a:xfrm>
            <a:off x="728157" y="3225349"/>
            <a:ext cx="1346166" cy="1331582"/>
          </a:xfrm>
          <a:prstGeom prst="ellipse">
            <a:avLst/>
          </a:prstGeom>
        </p:spPr>
      </p:pic>
      <p:grpSp>
        <p:nvGrpSpPr>
          <p:cNvPr id="10" name="Group 9"/>
          <p:cNvGrpSpPr/>
          <p:nvPr/>
        </p:nvGrpSpPr>
        <p:grpSpPr>
          <a:xfrm>
            <a:off x="676377" y="4819353"/>
            <a:ext cx="1441247" cy="1441247"/>
            <a:chOff x="580353" y="3905534"/>
            <a:chExt cx="1895760" cy="1895760"/>
          </a:xfrm>
        </p:grpSpPr>
        <p:sp>
          <p:nvSpPr>
            <p:cNvPr id="9" name="Oval 8"/>
            <p:cNvSpPr/>
            <p:nvPr/>
          </p:nvSpPr>
          <p:spPr>
            <a:xfrm>
              <a:off x="580353" y="3905534"/>
              <a:ext cx="1895760" cy="1895760"/>
            </a:xfrm>
            <a:prstGeom prst="ellipse">
              <a:avLst/>
            </a:prstGeom>
            <a:solidFill>
              <a:srgbClr val="43A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310" y="3959380"/>
              <a:ext cx="1781846" cy="1788067"/>
            </a:xfrm>
            <a:prstGeom prst="ellipse">
              <a:avLst/>
            </a:prstGeom>
          </p:spPr>
        </p:pic>
      </p:grpSp>
    </p:spTree>
    <p:extLst>
      <p:ext uri="{BB962C8B-B14F-4D97-AF65-F5344CB8AC3E}">
        <p14:creationId xmlns:p14="http://schemas.microsoft.com/office/powerpoint/2010/main" val="36332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the Sea</a:t>
            </a:r>
          </a:p>
        </p:txBody>
      </p:sp>
      <p:sp>
        <p:nvSpPr>
          <p:cNvPr id="3" name="Rectangle 2"/>
          <p:cNvSpPr/>
          <p:nvPr/>
        </p:nvSpPr>
        <p:spPr>
          <a:xfrm>
            <a:off x="821266" y="1473201"/>
            <a:ext cx="7459133" cy="1200329"/>
          </a:xfrm>
          <a:prstGeom prst="rect">
            <a:avLst/>
          </a:prstGeom>
        </p:spPr>
        <p:txBody>
          <a:bodyPr wrap="square">
            <a:spAutoFit/>
          </a:bodyPr>
          <a:lstStyle/>
          <a:p>
            <a:r>
              <a:rPr lang="en-GB" dirty="0"/>
              <a:t>If you are swimming in the sea, </a:t>
            </a:r>
            <a:r>
              <a:rPr lang="en-GB" dirty="0" smtClean="0"/>
              <a:t>the </a:t>
            </a:r>
            <a:r>
              <a:rPr lang="en-GB" dirty="0"/>
              <a:t>best place to swim is at a beach where there is a lifeguard. If you are swimming where there isn’t a lifeguard, it is important that you only go swimming when you are with an adult. Make sure you can be seen by your adult at all times</a:t>
            </a:r>
            <a:r>
              <a:rPr lang="en-GB"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333" y="2828836"/>
            <a:ext cx="4936066" cy="3345697"/>
          </a:xfrm>
          <a:prstGeom prst="rect">
            <a:avLst/>
          </a:prstGeom>
          <a:ln w="19050">
            <a:solidFill>
              <a:srgbClr val="18A0DB"/>
            </a:solidFill>
          </a:ln>
        </p:spPr>
      </p:pic>
      <p:sp>
        <p:nvSpPr>
          <p:cNvPr id="5" name="Rectangle 4"/>
          <p:cNvSpPr/>
          <p:nvPr/>
        </p:nvSpPr>
        <p:spPr>
          <a:xfrm>
            <a:off x="821266" y="2828836"/>
            <a:ext cx="2413001" cy="2031325"/>
          </a:xfrm>
          <a:prstGeom prst="rect">
            <a:avLst/>
          </a:prstGeom>
        </p:spPr>
        <p:txBody>
          <a:bodyPr wrap="square">
            <a:spAutoFit/>
          </a:bodyPr>
          <a:lstStyle/>
          <a:p>
            <a:r>
              <a:rPr lang="en-GB" dirty="0"/>
              <a:t>Most beaches have safety information posters just like swimming pools. Make sure you read this information and keep to these rules.</a:t>
            </a:r>
          </a:p>
        </p:txBody>
      </p:sp>
    </p:spTree>
    <p:extLst>
      <p:ext uri="{BB962C8B-B14F-4D97-AF65-F5344CB8AC3E}">
        <p14:creationId xmlns:p14="http://schemas.microsoft.com/office/powerpoint/2010/main" val="1050262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the Sea</a:t>
            </a:r>
          </a:p>
        </p:txBody>
      </p:sp>
      <p:sp>
        <p:nvSpPr>
          <p:cNvPr id="3" name="Rectangle 2"/>
          <p:cNvSpPr/>
          <p:nvPr/>
        </p:nvSpPr>
        <p:spPr>
          <a:xfrm>
            <a:off x="812800" y="1413935"/>
            <a:ext cx="7298266" cy="646331"/>
          </a:xfrm>
          <a:prstGeom prst="rect">
            <a:avLst/>
          </a:prstGeom>
        </p:spPr>
        <p:txBody>
          <a:bodyPr wrap="square">
            <a:spAutoFit/>
          </a:bodyPr>
          <a:lstStyle/>
          <a:p>
            <a:r>
              <a:rPr lang="en-GB" dirty="0"/>
              <a:t>Many beaches have flags which will help you stay safe in the sea. Click to find out what each flag </a:t>
            </a:r>
            <a:r>
              <a:rPr lang="en-GB" dirty="0" smtClean="0"/>
              <a:t>means. </a:t>
            </a:r>
            <a:endParaRPr lang="en-GB" dirty="0"/>
          </a:p>
        </p:txBody>
      </p:sp>
      <p:sp>
        <p:nvSpPr>
          <p:cNvPr id="4" name="Rectangle 3"/>
          <p:cNvSpPr/>
          <p:nvPr/>
        </p:nvSpPr>
        <p:spPr>
          <a:xfrm>
            <a:off x="2025199" y="2419745"/>
            <a:ext cx="1537600" cy="369332"/>
          </a:xfrm>
          <a:prstGeom prst="rect">
            <a:avLst/>
          </a:prstGeom>
        </p:spPr>
        <p:txBody>
          <a:bodyPr wrap="none">
            <a:spAutoFit/>
          </a:bodyPr>
          <a:lstStyle/>
          <a:p>
            <a:r>
              <a:rPr lang="en-GB" dirty="0"/>
              <a:t>Do not swim.</a:t>
            </a:r>
          </a:p>
        </p:txBody>
      </p:sp>
      <p:sp>
        <p:nvSpPr>
          <p:cNvPr id="5" name="Rectangle 4"/>
          <p:cNvSpPr/>
          <p:nvPr/>
        </p:nvSpPr>
        <p:spPr>
          <a:xfrm>
            <a:off x="2025199" y="3682085"/>
            <a:ext cx="2868093" cy="369332"/>
          </a:xfrm>
          <a:prstGeom prst="rect">
            <a:avLst/>
          </a:prstGeom>
        </p:spPr>
        <p:txBody>
          <a:bodyPr wrap="none">
            <a:spAutoFit/>
          </a:bodyPr>
          <a:lstStyle/>
          <a:p>
            <a:r>
              <a:rPr lang="en-GB" dirty="0"/>
              <a:t>Swim between these flags.</a:t>
            </a:r>
          </a:p>
        </p:txBody>
      </p:sp>
      <p:sp>
        <p:nvSpPr>
          <p:cNvPr id="6" name="Rectangle 5"/>
          <p:cNvSpPr/>
          <p:nvPr/>
        </p:nvSpPr>
        <p:spPr>
          <a:xfrm>
            <a:off x="2025199" y="4749617"/>
            <a:ext cx="2775401" cy="923330"/>
          </a:xfrm>
          <a:prstGeom prst="rect">
            <a:avLst/>
          </a:prstGeom>
        </p:spPr>
        <p:txBody>
          <a:bodyPr wrap="square">
            <a:spAutoFit/>
          </a:bodyPr>
          <a:lstStyle/>
          <a:p>
            <a:r>
              <a:rPr lang="en-GB" dirty="0"/>
              <a:t>Do not </a:t>
            </a:r>
            <a:r>
              <a:rPr lang="en-GB"/>
              <a:t>swim </a:t>
            </a:r>
            <a:r>
              <a:rPr lang="en-GB" smtClean="0"/>
              <a:t>here as </a:t>
            </a:r>
            <a:r>
              <a:rPr lang="en-GB" dirty="0"/>
              <a:t>the area is being used by surfers</a:t>
            </a:r>
            <a:r>
              <a:rPr lang="en-GB" dirty="0" smtClean="0"/>
              <a:t>.</a:t>
            </a:r>
            <a:endParaRPr lang="en-GB" dirty="0"/>
          </a:p>
        </p:txBody>
      </p:sp>
      <p:sp>
        <p:nvSpPr>
          <p:cNvPr id="7" name="Rectangle 6"/>
          <p:cNvSpPr/>
          <p:nvPr/>
        </p:nvSpPr>
        <p:spPr>
          <a:xfrm>
            <a:off x="6283933" y="2319301"/>
            <a:ext cx="2597601" cy="646331"/>
          </a:xfrm>
          <a:prstGeom prst="rect">
            <a:avLst/>
          </a:prstGeom>
        </p:spPr>
        <p:txBody>
          <a:bodyPr wrap="square">
            <a:spAutoFit/>
          </a:bodyPr>
          <a:lstStyle/>
          <a:p>
            <a:r>
              <a:rPr lang="en-GB" dirty="0"/>
              <a:t>Take care when swimming here.</a:t>
            </a:r>
          </a:p>
        </p:txBody>
      </p:sp>
      <p:sp>
        <p:nvSpPr>
          <p:cNvPr id="8" name="Rectangle 7"/>
          <p:cNvSpPr/>
          <p:nvPr/>
        </p:nvSpPr>
        <p:spPr>
          <a:xfrm>
            <a:off x="6283933" y="3402547"/>
            <a:ext cx="2021868" cy="1200329"/>
          </a:xfrm>
          <a:prstGeom prst="rect">
            <a:avLst/>
          </a:prstGeom>
        </p:spPr>
        <p:txBody>
          <a:bodyPr wrap="square">
            <a:spAutoFit/>
          </a:bodyPr>
          <a:lstStyle/>
          <a:p>
            <a:r>
              <a:rPr lang="en-GB" dirty="0"/>
              <a:t>Dangerous wind conditions; do not use inflatables or a dinghy.</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2125" t="-17818" r="-13489" b="30115"/>
          <a:stretch/>
        </p:blipFill>
        <p:spPr>
          <a:xfrm>
            <a:off x="5217555" y="2090208"/>
            <a:ext cx="998813" cy="1031217"/>
          </a:xfrm>
          <a:prstGeom prst="ellipse">
            <a:avLst/>
          </a:prstGeom>
          <a:ln>
            <a:solidFill>
              <a:srgbClr val="18A0DB"/>
            </a:solidFill>
          </a:ln>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5499" t="-16560" r="-13675" b="34298"/>
          <a:stretch/>
        </p:blipFill>
        <p:spPr>
          <a:xfrm>
            <a:off x="902917" y="2125995"/>
            <a:ext cx="1016000" cy="1032945"/>
          </a:xfrm>
          <a:prstGeom prst="ellipse">
            <a:avLst/>
          </a:prstGeom>
          <a:ln>
            <a:solidFill>
              <a:srgbClr val="18A0DB"/>
            </a:solidFill>
          </a:ln>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6313" t="-19505" r="-13026" b="29111"/>
          <a:stretch/>
        </p:blipFill>
        <p:spPr>
          <a:xfrm>
            <a:off x="902917" y="3380207"/>
            <a:ext cx="1016000" cy="1032945"/>
          </a:xfrm>
          <a:prstGeom prst="ellipse">
            <a:avLst/>
          </a:prstGeom>
          <a:ln>
            <a:solidFill>
              <a:srgbClr val="18A0DB"/>
            </a:solidFill>
          </a:ln>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1894" t="-19591" r="-14168" b="33356"/>
          <a:stretch/>
        </p:blipFill>
        <p:spPr>
          <a:xfrm>
            <a:off x="897720" y="4634419"/>
            <a:ext cx="1026394" cy="1038528"/>
          </a:xfrm>
          <a:prstGeom prst="ellipse">
            <a:avLst/>
          </a:prstGeom>
          <a:ln>
            <a:solidFill>
              <a:srgbClr val="18A0DB"/>
            </a:solidFill>
          </a:ln>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8217" t="-21651" r="-10830" b="-18828"/>
          <a:stretch/>
        </p:blipFill>
        <p:spPr>
          <a:xfrm>
            <a:off x="5217556" y="3408374"/>
            <a:ext cx="1001579" cy="1004778"/>
          </a:xfrm>
          <a:prstGeom prst="ellipse">
            <a:avLst/>
          </a:prstGeom>
          <a:ln>
            <a:solidFill>
              <a:srgbClr val="18A0DB"/>
            </a:solidFill>
          </a:ln>
        </p:spPr>
      </p:pic>
    </p:spTree>
    <p:extLst>
      <p:ext uri="{BB962C8B-B14F-4D97-AF65-F5344CB8AC3E}">
        <p14:creationId xmlns:p14="http://schemas.microsoft.com/office/powerpoint/2010/main" val="22643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the Sea</a:t>
            </a:r>
          </a:p>
        </p:txBody>
      </p:sp>
      <p:sp>
        <p:nvSpPr>
          <p:cNvPr id="3" name="Rectangle 2"/>
          <p:cNvSpPr/>
          <p:nvPr/>
        </p:nvSpPr>
        <p:spPr>
          <a:xfrm>
            <a:off x="812799" y="1473201"/>
            <a:ext cx="7864473" cy="369332"/>
          </a:xfrm>
          <a:prstGeom prst="rect">
            <a:avLst/>
          </a:prstGeom>
        </p:spPr>
        <p:txBody>
          <a:bodyPr wrap="square">
            <a:spAutoFit/>
          </a:bodyPr>
          <a:lstStyle/>
          <a:p>
            <a:r>
              <a:rPr lang="en-GB" dirty="0"/>
              <a:t>There are other ways to stay safe in the sea.</a:t>
            </a:r>
          </a:p>
        </p:txBody>
      </p:sp>
      <p:sp>
        <p:nvSpPr>
          <p:cNvPr id="4" name="Rectangle 3"/>
          <p:cNvSpPr/>
          <p:nvPr/>
        </p:nvSpPr>
        <p:spPr>
          <a:xfrm>
            <a:off x="812799" y="2115741"/>
            <a:ext cx="3903134" cy="3970318"/>
          </a:xfrm>
          <a:prstGeom prst="rect">
            <a:avLst/>
          </a:prstGeom>
        </p:spPr>
        <p:txBody>
          <a:bodyPr wrap="square">
            <a:spAutoFit/>
          </a:bodyPr>
          <a:lstStyle/>
          <a:p>
            <a:r>
              <a:rPr lang="en-GB" dirty="0"/>
              <a:t>This shows a rip current. A rip current is a strong flow of water that can quickly carry a person far out to sea. You can often spot a rip current because it looks like a channel of water separate to the usual waves crashing on the shore.</a:t>
            </a:r>
          </a:p>
          <a:p>
            <a:endParaRPr lang="en-GB" dirty="0"/>
          </a:p>
          <a:p>
            <a:r>
              <a:rPr lang="en-GB" dirty="0"/>
              <a:t>If you get caught in a rip current, don’t try to swim against it. If you can stand up, wade through the water. If you are out of your depth, swim alongside the shoreline until you get out of the rip current.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6945" t="10193" r="18981" b="6396"/>
          <a:stretch/>
        </p:blipFill>
        <p:spPr>
          <a:xfrm>
            <a:off x="4715933" y="2179641"/>
            <a:ext cx="3825850" cy="3521774"/>
          </a:xfrm>
          <a:prstGeom prst="rect">
            <a:avLst/>
          </a:prstGeom>
          <a:ln w="19050">
            <a:solidFill>
              <a:srgbClr val="18A0DB"/>
            </a:solidFill>
          </a:ln>
        </p:spPr>
      </p:pic>
    </p:spTree>
    <p:extLst>
      <p:ext uri="{BB962C8B-B14F-4D97-AF65-F5344CB8AC3E}">
        <p14:creationId xmlns:p14="http://schemas.microsoft.com/office/powerpoint/2010/main" val="29084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the Sea</a:t>
            </a:r>
          </a:p>
        </p:txBody>
      </p:sp>
      <p:sp>
        <p:nvSpPr>
          <p:cNvPr id="3" name="Rectangle 2"/>
          <p:cNvSpPr/>
          <p:nvPr/>
        </p:nvSpPr>
        <p:spPr>
          <a:xfrm>
            <a:off x="888999" y="1555803"/>
            <a:ext cx="4876801" cy="1477328"/>
          </a:xfrm>
          <a:prstGeom prst="rect">
            <a:avLst/>
          </a:prstGeom>
        </p:spPr>
        <p:txBody>
          <a:bodyPr wrap="square">
            <a:spAutoFit/>
          </a:bodyPr>
          <a:lstStyle/>
          <a:p>
            <a:pPr>
              <a:spcBef>
                <a:spcPct val="0"/>
              </a:spcBef>
            </a:pPr>
            <a:r>
              <a:rPr lang="en-GB" altLang="en-US" dirty="0"/>
              <a:t>As fun as they seem, inflatables aren’t safe to use in the sea. It only takes one gust of wind to be blown far out to sea. The Royal Life Saving Society UK suggests that they are only used in confined water.</a:t>
            </a:r>
          </a:p>
        </p:txBody>
      </p:sp>
      <p:sp>
        <p:nvSpPr>
          <p:cNvPr id="4" name="Rectangle 3"/>
          <p:cNvSpPr/>
          <p:nvPr/>
        </p:nvSpPr>
        <p:spPr>
          <a:xfrm>
            <a:off x="846665" y="3441323"/>
            <a:ext cx="4961467" cy="2585323"/>
          </a:xfrm>
          <a:prstGeom prst="rect">
            <a:avLst/>
          </a:prstGeom>
        </p:spPr>
        <p:txBody>
          <a:bodyPr wrap="square">
            <a:spAutoFit/>
          </a:bodyPr>
          <a:lstStyle/>
          <a:p>
            <a:pPr>
              <a:spcBef>
                <a:spcPct val="0"/>
              </a:spcBef>
            </a:pPr>
            <a:r>
              <a:rPr lang="en-GB" altLang="en-US" dirty="0"/>
              <a:t>There is currently a trend for people to jump from big heights (such as cliffs) into the sea. This is sometimes called tombstoning. This is extremely dangerous. Jumping from a great height could cause injury on impact with the water. The depth of the water could be unknown, and jumping into shallow water could also cause injury. People have been seriously injured and even killed tombstoning.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88643" flipH="1">
            <a:off x="5932366" y="1018150"/>
            <a:ext cx="2538575" cy="2233497"/>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18204"/>
          <a:stretch/>
        </p:blipFill>
        <p:spPr>
          <a:xfrm>
            <a:off x="5765799" y="3533607"/>
            <a:ext cx="2777069" cy="2400753"/>
          </a:xfrm>
          <a:prstGeom prst="rect">
            <a:avLst/>
          </a:prstGeom>
          <a:ln w="19050">
            <a:solidFill>
              <a:srgbClr val="18A0DB"/>
            </a:solidFill>
          </a:ln>
        </p:spPr>
      </p:pic>
    </p:spTree>
    <p:extLst>
      <p:ext uri="{BB962C8B-B14F-4D97-AF65-F5344CB8AC3E}">
        <p14:creationId xmlns:p14="http://schemas.microsoft.com/office/powerpoint/2010/main" val="259499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125</TotalTime>
  <Words>867</Words>
  <Application>Microsoft Office PowerPoint</Application>
  <PresentationFormat>On-screen Show (4:3)</PresentationFormat>
  <Paragraphs>53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Twinkl</vt:lpstr>
      <vt:lpstr>Office Theme</vt:lpstr>
      <vt:lpstr>PowerPoint Presentation</vt:lpstr>
      <vt:lpstr>Water Safety</vt:lpstr>
      <vt:lpstr>General Water Safety</vt:lpstr>
      <vt:lpstr>Swimming Pools</vt:lpstr>
      <vt:lpstr>Swimming Pools</vt:lpstr>
      <vt:lpstr>In the Sea</vt:lpstr>
      <vt:lpstr>In the Sea</vt:lpstr>
      <vt:lpstr>In the Sea</vt:lpstr>
      <vt:lpstr>In the Sea</vt:lpstr>
      <vt:lpstr>Other Open Water</vt:lpstr>
      <vt:lpstr>The Emergency Services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Claire Kerekes</cp:lastModifiedBy>
  <cp:revision>13</cp:revision>
  <dcterms:created xsi:type="dcterms:W3CDTF">2019-06-20T13:48:48Z</dcterms:created>
  <dcterms:modified xsi:type="dcterms:W3CDTF">2019-06-24T07:27:05Z</dcterms:modified>
</cp:coreProperties>
</file>