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14"/>
  </p:handoutMasterIdLst>
  <p:sldIdLst>
    <p:sldId id="256" r:id="rId2"/>
    <p:sldId id="257" r:id="rId3"/>
    <p:sldId id="258" r:id="rId4"/>
    <p:sldId id="259" r:id="rId5"/>
    <p:sldId id="262" r:id="rId6"/>
    <p:sldId id="260" r:id="rId7"/>
    <p:sldId id="261" r:id="rId8"/>
    <p:sldId id="263" r:id="rId9"/>
    <p:sldId id="266" r:id="rId10"/>
    <p:sldId id="267" r:id="rId11"/>
    <p:sldId id="264" r:id="rId12"/>
    <p:sldId id="269" r:id="rId13"/>
  </p:sldIdLst>
  <p:sldSz cx="9144000" cy="6858000" type="screen4x3"/>
  <p:notesSz cx="6799263" cy="9929813"/>
  <p:defaultTextStyle>
    <a:defPPr>
      <a:defRPr lang="en-GB"/>
    </a:defPPr>
    <a:lvl1pPr algn="l"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99"/>
    <a:srgbClr val="FFFF66"/>
    <a:srgbClr val="CCEC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28253006-A3EE-4183-A282-197C0C2BB468}" type="datetimeFigureOut">
              <a:rPr lang="en-GB" smtClean="0"/>
              <a:t>11/03/2020</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8A7F884A-787B-496C-BDF4-1416023B587D}" type="slidenum">
              <a:rPr lang="en-GB" smtClean="0"/>
              <a:t>‹#›</a:t>
            </a:fld>
            <a:endParaRPr lang="en-GB"/>
          </a:p>
        </p:txBody>
      </p:sp>
    </p:spTree>
    <p:extLst>
      <p:ext uri="{BB962C8B-B14F-4D97-AF65-F5344CB8AC3E}">
        <p14:creationId xmlns:p14="http://schemas.microsoft.com/office/powerpoint/2010/main" val="28958941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8E1D26-3AC5-4C71-BBB8-932FB2A7E40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ABE20D-DB82-44DB-B709-E45B9E65695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B50C88-3680-4520-9748-053EB69FCAF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EF8BDF8-CC9E-46AE-8347-ADC174A0666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43EA010-D763-4511-8090-C606928A2B8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BCF894-8E84-4497-AFC5-EB9D90DD770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2F92DE-3386-4A8F-B2F0-9590909A156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1D7244C-BA81-4F62-877F-07BD367978E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D013B72-816A-46D4-9242-4F152F257BB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4A37E4-A8F1-4F16-A1E8-E556552751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B837BC6-2FB0-46E1-AFD8-1D5952ED110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BFDFC95-810D-4F95-BCF5-41ABFB133DA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066800" y="838200"/>
            <a:ext cx="3948113" cy="2652713"/>
          </a:xfrm>
          <a:prstGeom prst="rect">
            <a:avLst/>
          </a:prstGeom>
          <a:noFill/>
          <a:ln w="9525">
            <a:noFill/>
            <a:miter lim="800000"/>
            <a:headEnd/>
            <a:tailEnd/>
          </a:ln>
        </p:spPr>
        <p:txBody>
          <a:bodyPr wrap="none">
            <a:spAutoFit/>
          </a:bodyPr>
          <a:lstStyle/>
          <a:p>
            <a:r>
              <a:rPr lang="en-GB" sz="4800"/>
              <a:t>Figures </a:t>
            </a:r>
          </a:p>
          <a:p>
            <a:endParaRPr lang="en-GB" sz="4000"/>
          </a:p>
          <a:p>
            <a:r>
              <a:rPr lang="en-GB" sz="4000"/>
              <a:t>by </a:t>
            </a:r>
          </a:p>
          <a:p>
            <a:r>
              <a:rPr lang="en-GB" sz="4000"/>
              <a:t>Antony Gormley</a:t>
            </a:r>
            <a:endParaRPr lang="en-GB">
              <a:latin typeface="Times New Roman" pitchFamily="18" charset="0"/>
            </a:endParaRPr>
          </a:p>
        </p:txBody>
      </p:sp>
      <p:pic>
        <p:nvPicPr>
          <p:cNvPr id="2051" name="Picture 4" descr="C:\Documents and Settings\Frances Porter\My Documents\My Pictures\Antony Gormley\Antony Gormley Sublimate.jpg"/>
          <p:cNvPicPr>
            <a:picLocks noChangeAspect="1" noChangeArrowheads="1"/>
          </p:cNvPicPr>
          <p:nvPr/>
        </p:nvPicPr>
        <p:blipFill>
          <a:blip r:embed="rId2" cstate="print"/>
          <a:srcRect/>
          <a:stretch>
            <a:fillRect/>
          </a:stretch>
        </p:blipFill>
        <p:spPr bwMode="auto">
          <a:xfrm>
            <a:off x="838200" y="3886200"/>
            <a:ext cx="1674813" cy="2209800"/>
          </a:xfrm>
          <a:prstGeom prst="rect">
            <a:avLst/>
          </a:prstGeom>
          <a:noFill/>
          <a:ln w="9525">
            <a:noFill/>
            <a:miter lim="800000"/>
            <a:headEnd/>
            <a:tailEnd/>
          </a:ln>
        </p:spPr>
      </p:pic>
      <p:pic>
        <p:nvPicPr>
          <p:cNvPr id="2052" name="Picture 5" descr="C:\Documents and Settings\Frances Porter\My Documents\My Pictures\Antony Gormley\Antony Gormley Gut II 2007.jpg"/>
          <p:cNvPicPr>
            <a:picLocks noChangeAspect="1" noChangeArrowheads="1"/>
          </p:cNvPicPr>
          <p:nvPr/>
        </p:nvPicPr>
        <p:blipFill>
          <a:blip r:embed="rId3" cstate="print"/>
          <a:srcRect/>
          <a:stretch>
            <a:fillRect/>
          </a:stretch>
        </p:blipFill>
        <p:spPr bwMode="auto">
          <a:xfrm>
            <a:off x="6781800" y="3810000"/>
            <a:ext cx="1819275" cy="2300288"/>
          </a:xfrm>
          <a:prstGeom prst="rect">
            <a:avLst/>
          </a:prstGeom>
          <a:noFill/>
          <a:ln w="9525">
            <a:noFill/>
            <a:miter lim="800000"/>
            <a:headEnd/>
            <a:tailEnd/>
          </a:ln>
        </p:spPr>
      </p:pic>
      <p:pic>
        <p:nvPicPr>
          <p:cNvPr id="2053" name="Picture 6" descr="C:\Documents and Settings\Frances Porter\My Documents\My Pictures\Antony Gormley\Antony Gormley Domain LXV.jpg"/>
          <p:cNvPicPr>
            <a:picLocks noChangeAspect="1" noChangeArrowheads="1"/>
          </p:cNvPicPr>
          <p:nvPr/>
        </p:nvPicPr>
        <p:blipFill>
          <a:blip r:embed="rId4" cstate="print"/>
          <a:srcRect/>
          <a:stretch>
            <a:fillRect/>
          </a:stretch>
        </p:blipFill>
        <p:spPr bwMode="auto">
          <a:xfrm>
            <a:off x="5715000" y="381000"/>
            <a:ext cx="2376488" cy="3167063"/>
          </a:xfrm>
          <a:prstGeom prst="rect">
            <a:avLst/>
          </a:prstGeom>
          <a:noFill/>
          <a:ln w="9525">
            <a:noFill/>
            <a:miter lim="800000"/>
            <a:headEnd/>
            <a:tailEnd/>
          </a:ln>
        </p:spPr>
      </p:pic>
      <p:pic>
        <p:nvPicPr>
          <p:cNvPr id="2054" name="Picture 7" descr="C:\Documents and Settings\Frances Porter\My Documents\My Pictures\Antony Gormley\Antony Gormley photo of artist.jpg"/>
          <p:cNvPicPr>
            <a:picLocks noChangeAspect="1" noChangeArrowheads="1"/>
          </p:cNvPicPr>
          <p:nvPr/>
        </p:nvPicPr>
        <p:blipFill>
          <a:blip r:embed="rId5" cstate="print"/>
          <a:srcRect/>
          <a:stretch>
            <a:fillRect/>
          </a:stretch>
        </p:blipFill>
        <p:spPr bwMode="auto">
          <a:xfrm>
            <a:off x="3071813" y="4000500"/>
            <a:ext cx="2895600" cy="217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Frances Porter\My Documents\My Pictures\Antony Gormley\Antony Gormley Domain Field figures.jpg"/>
          <p:cNvPicPr>
            <a:picLocks noChangeAspect="1" noChangeArrowheads="1"/>
          </p:cNvPicPr>
          <p:nvPr/>
        </p:nvPicPr>
        <p:blipFill>
          <a:blip r:embed="rId2" cstate="print"/>
          <a:srcRect/>
          <a:stretch>
            <a:fillRect/>
          </a:stretch>
        </p:blipFill>
        <p:spPr bwMode="auto">
          <a:xfrm>
            <a:off x="3124200" y="152400"/>
            <a:ext cx="4419600" cy="3157538"/>
          </a:xfrm>
          <a:prstGeom prst="rect">
            <a:avLst/>
          </a:prstGeom>
          <a:noFill/>
          <a:ln w="9525">
            <a:noFill/>
            <a:miter lim="800000"/>
            <a:headEnd/>
            <a:tailEnd/>
          </a:ln>
        </p:spPr>
      </p:pic>
      <p:pic>
        <p:nvPicPr>
          <p:cNvPr id="12291" name="Picture 3" descr="C:\Documents and Settings\Frances Porter\My Documents\My Pictures\Antony Gormley\Antony Gormley Domain LXIII Alyson Wilson 2007.jpg"/>
          <p:cNvPicPr>
            <a:picLocks noChangeAspect="1" noChangeArrowheads="1"/>
          </p:cNvPicPr>
          <p:nvPr/>
        </p:nvPicPr>
        <p:blipFill>
          <a:blip r:embed="rId3" cstate="print"/>
          <a:srcRect/>
          <a:stretch>
            <a:fillRect/>
          </a:stretch>
        </p:blipFill>
        <p:spPr bwMode="auto">
          <a:xfrm>
            <a:off x="381000" y="3733800"/>
            <a:ext cx="1763713" cy="2590800"/>
          </a:xfrm>
          <a:prstGeom prst="rect">
            <a:avLst/>
          </a:prstGeom>
          <a:noFill/>
          <a:ln w="9525">
            <a:noFill/>
            <a:miter lim="800000"/>
            <a:headEnd/>
            <a:tailEnd/>
          </a:ln>
        </p:spPr>
      </p:pic>
      <p:pic>
        <p:nvPicPr>
          <p:cNvPr id="12292" name="Picture 4" descr="C:\Documents and Settings\Frances Porter\My Documents\My Pictures\Antony Gormley\Antony Gormley Domain LXV.jpg"/>
          <p:cNvPicPr>
            <a:picLocks noChangeAspect="1" noChangeArrowheads="1"/>
          </p:cNvPicPr>
          <p:nvPr/>
        </p:nvPicPr>
        <p:blipFill>
          <a:blip r:embed="rId4" cstate="print"/>
          <a:srcRect/>
          <a:stretch>
            <a:fillRect/>
          </a:stretch>
        </p:blipFill>
        <p:spPr bwMode="auto">
          <a:xfrm>
            <a:off x="381000" y="152400"/>
            <a:ext cx="2376488" cy="3167063"/>
          </a:xfrm>
          <a:prstGeom prst="rect">
            <a:avLst/>
          </a:prstGeom>
          <a:noFill/>
          <a:ln w="9525">
            <a:noFill/>
            <a:miter lim="800000"/>
            <a:headEnd/>
            <a:tailEnd/>
          </a:ln>
        </p:spPr>
      </p:pic>
      <p:pic>
        <p:nvPicPr>
          <p:cNvPr id="12293" name="Picture 5" descr="C:\Documents and Settings\Frances Porter\My Documents\My Pictures\Antony Gormley\Antony Gormley Domain LXVII.jpg"/>
          <p:cNvPicPr>
            <a:picLocks noChangeAspect="1" noChangeArrowheads="1"/>
          </p:cNvPicPr>
          <p:nvPr/>
        </p:nvPicPr>
        <p:blipFill>
          <a:blip r:embed="rId5" cstate="print"/>
          <a:srcRect/>
          <a:stretch>
            <a:fillRect/>
          </a:stretch>
        </p:blipFill>
        <p:spPr bwMode="auto">
          <a:xfrm>
            <a:off x="6686550" y="3581400"/>
            <a:ext cx="2170113" cy="2895600"/>
          </a:xfrm>
          <a:prstGeom prst="rect">
            <a:avLst/>
          </a:prstGeom>
          <a:noFill/>
          <a:ln w="9525">
            <a:noFill/>
            <a:miter lim="800000"/>
            <a:headEnd/>
            <a:tailEnd/>
          </a:ln>
        </p:spPr>
      </p:pic>
      <p:sp>
        <p:nvSpPr>
          <p:cNvPr id="12294" name="Text Box 7"/>
          <p:cNvSpPr txBox="1">
            <a:spLocks noChangeArrowheads="1"/>
          </p:cNvSpPr>
          <p:nvPr/>
        </p:nvSpPr>
        <p:spPr bwMode="auto">
          <a:xfrm>
            <a:off x="2627785" y="3717032"/>
            <a:ext cx="3816424" cy="1938992"/>
          </a:xfrm>
          <a:prstGeom prst="rect">
            <a:avLst/>
          </a:prstGeom>
          <a:noFill/>
          <a:ln w="9525">
            <a:noFill/>
            <a:miter lim="800000"/>
            <a:headEnd/>
            <a:tailEnd/>
          </a:ln>
        </p:spPr>
        <p:txBody>
          <a:bodyPr wrap="square">
            <a:spAutoFit/>
          </a:bodyPr>
          <a:lstStyle/>
          <a:p>
            <a:r>
              <a:rPr lang="en-GB" dirty="0"/>
              <a:t>In ‘Domain Field’, Antony </a:t>
            </a:r>
          </a:p>
          <a:p>
            <a:r>
              <a:rPr lang="en-GB" dirty="0" err="1"/>
              <a:t>Gormley</a:t>
            </a:r>
            <a:r>
              <a:rPr lang="en-GB" dirty="0"/>
              <a:t> used plaster </a:t>
            </a:r>
            <a:r>
              <a:rPr lang="en-GB" dirty="0" smtClean="0"/>
              <a:t>moulds from </a:t>
            </a:r>
            <a:r>
              <a:rPr lang="en-GB" dirty="0"/>
              <a:t>the bodies of 284 </a:t>
            </a:r>
            <a:r>
              <a:rPr lang="en-GB" dirty="0" smtClean="0"/>
              <a:t>volunteers </a:t>
            </a:r>
            <a:r>
              <a:rPr lang="en-GB" dirty="0"/>
              <a:t>to create his </a:t>
            </a:r>
            <a:r>
              <a:rPr lang="en-GB" dirty="0" smtClean="0"/>
              <a:t>figures</a:t>
            </a:r>
            <a:r>
              <a:rPr lang="en-GB"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13314" name="Picture 2" descr="C:\Documents and Settings\Frances Porter\My Documents\My Pictures\Antony Gormley\Antony Gormley.jpg"/>
          <p:cNvPicPr>
            <a:picLocks noChangeAspect="1" noChangeArrowheads="1"/>
          </p:cNvPicPr>
          <p:nvPr/>
        </p:nvPicPr>
        <p:blipFill>
          <a:blip r:embed="rId2" cstate="print"/>
          <a:srcRect/>
          <a:stretch>
            <a:fillRect/>
          </a:stretch>
        </p:blipFill>
        <p:spPr bwMode="auto">
          <a:xfrm>
            <a:off x="381000" y="228600"/>
            <a:ext cx="3429000" cy="2698750"/>
          </a:xfrm>
          <a:prstGeom prst="rect">
            <a:avLst/>
          </a:prstGeom>
          <a:noFill/>
          <a:ln w="9525">
            <a:noFill/>
            <a:miter lim="800000"/>
            <a:headEnd/>
            <a:tailEnd/>
          </a:ln>
        </p:spPr>
      </p:pic>
      <p:pic>
        <p:nvPicPr>
          <p:cNvPr id="13315" name="Picture 3" descr="C:\Documents and Settings\Frances Porter\My Documents\My Pictures\Antony Gormley\Antony Gormley Field.jpg"/>
          <p:cNvPicPr>
            <a:picLocks noChangeAspect="1" noChangeArrowheads="1"/>
          </p:cNvPicPr>
          <p:nvPr/>
        </p:nvPicPr>
        <p:blipFill>
          <a:blip r:embed="rId3" cstate="print"/>
          <a:srcRect/>
          <a:stretch>
            <a:fillRect/>
          </a:stretch>
        </p:blipFill>
        <p:spPr bwMode="auto">
          <a:xfrm>
            <a:off x="5410200" y="3810000"/>
            <a:ext cx="2743200" cy="2663825"/>
          </a:xfrm>
          <a:prstGeom prst="rect">
            <a:avLst/>
          </a:prstGeom>
          <a:noFill/>
          <a:ln w="9525">
            <a:noFill/>
            <a:miter lim="800000"/>
            <a:headEnd/>
            <a:tailEnd/>
          </a:ln>
        </p:spPr>
      </p:pic>
      <p:pic>
        <p:nvPicPr>
          <p:cNvPr id="13316" name="Picture 4" descr="C:\Documents and Settings\Frances Porter\My Documents\My Pictures\Antony Gormley\Antony Gormley Field 2.jpg"/>
          <p:cNvPicPr>
            <a:picLocks noChangeAspect="1" noChangeArrowheads="1"/>
          </p:cNvPicPr>
          <p:nvPr/>
        </p:nvPicPr>
        <p:blipFill>
          <a:blip r:embed="rId4" cstate="print"/>
          <a:srcRect/>
          <a:stretch>
            <a:fillRect/>
          </a:stretch>
        </p:blipFill>
        <p:spPr bwMode="auto">
          <a:xfrm>
            <a:off x="381000" y="3352800"/>
            <a:ext cx="3429000" cy="2819400"/>
          </a:xfrm>
          <a:prstGeom prst="rect">
            <a:avLst/>
          </a:prstGeom>
          <a:noFill/>
          <a:ln w="9525">
            <a:noFill/>
            <a:miter lim="800000"/>
            <a:headEnd/>
            <a:tailEnd/>
          </a:ln>
        </p:spPr>
      </p:pic>
      <p:pic>
        <p:nvPicPr>
          <p:cNvPr id="13317" name="Picture 5" descr="C:\Documents and Settings\Frances Porter\My Documents\My Pictures\Antony Gormley\Antony Gormley Field 3.jpg"/>
          <p:cNvPicPr>
            <a:picLocks noChangeAspect="1" noChangeArrowheads="1"/>
          </p:cNvPicPr>
          <p:nvPr/>
        </p:nvPicPr>
        <p:blipFill>
          <a:blip r:embed="rId5" cstate="print"/>
          <a:srcRect/>
          <a:stretch>
            <a:fillRect/>
          </a:stretch>
        </p:blipFill>
        <p:spPr bwMode="auto">
          <a:xfrm>
            <a:off x="4038600" y="228600"/>
            <a:ext cx="2438400" cy="1893888"/>
          </a:xfrm>
          <a:prstGeom prst="rect">
            <a:avLst/>
          </a:prstGeom>
          <a:noFill/>
          <a:ln w="9525">
            <a:noFill/>
            <a:miter lim="800000"/>
            <a:headEnd/>
            <a:tailEnd/>
          </a:ln>
        </p:spPr>
      </p:pic>
      <p:sp>
        <p:nvSpPr>
          <p:cNvPr id="13318" name="Text Box 6"/>
          <p:cNvSpPr txBox="1">
            <a:spLocks noChangeArrowheads="1"/>
          </p:cNvSpPr>
          <p:nvPr/>
        </p:nvSpPr>
        <p:spPr bwMode="auto">
          <a:xfrm>
            <a:off x="4175125" y="2379663"/>
            <a:ext cx="4759325" cy="1311275"/>
          </a:xfrm>
          <a:prstGeom prst="rect">
            <a:avLst/>
          </a:prstGeom>
          <a:noFill/>
          <a:ln w="9525">
            <a:noFill/>
            <a:miter lim="800000"/>
            <a:headEnd/>
            <a:tailEnd/>
          </a:ln>
        </p:spPr>
        <p:txBody>
          <a:bodyPr wrap="none">
            <a:spAutoFit/>
          </a:bodyPr>
          <a:lstStyle/>
          <a:p>
            <a:r>
              <a:rPr lang="en-GB" sz="2000" dirty="0"/>
              <a:t>‘Field for the British Isles’ is one work</a:t>
            </a:r>
          </a:p>
          <a:p>
            <a:r>
              <a:rPr lang="en-GB" sz="2000" dirty="0"/>
              <a:t>which doesn’t feature a mould of</a:t>
            </a:r>
          </a:p>
          <a:p>
            <a:r>
              <a:rPr lang="en-GB" sz="2000" dirty="0" err="1"/>
              <a:t>Gormley’s</a:t>
            </a:r>
            <a:r>
              <a:rPr lang="en-GB" sz="2000" dirty="0"/>
              <a:t> body!  </a:t>
            </a:r>
            <a:r>
              <a:rPr lang="en-GB" sz="2000" dirty="0" smtClean="0"/>
              <a:t>It is </a:t>
            </a:r>
            <a:r>
              <a:rPr lang="en-GB" sz="2000" dirty="0"/>
              <a:t>a collection of </a:t>
            </a:r>
          </a:p>
          <a:p>
            <a:r>
              <a:rPr lang="en-GB" sz="2000" dirty="0"/>
              <a:t>40,000 small clay figures!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548680"/>
            <a:ext cx="3384376" cy="252028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39952" y="332656"/>
            <a:ext cx="4352553" cy="2901702"/>
          </a:xfrm>
          <a:prstGeom prst="rect">
            <a:avLst/>
          </a:prstGeom>
          <a:noFill/>
          <a:ln w="9525">
            <a:noFill/>
            <a:miter lim="800000"/>
            <a:headEnd/>
            <a:tailEnd/>
          </a:ln>
        </p:spPr>
      </p:pic>
      <p:sp>
        <p:nvSpPr>
          <p:cNvPr id="4" name="TextBox 3"/>
          <p:cNvSpPr txBox="1"/>
          <p:nvPr/>
        </p:nvSpPr>
        <p:spPr>
          <a:xfrm>
            <a:off x="323528" y="3717032"/>
            <a:ext cx="8208912" cy="1938992"/>
          </a:xfrm>
          <a:prstGeom prst="rect">
            <a:avLst/>
          </a:prstGeom>
          <a:noFill/>
        </p:spPr>
        <p:txBody>
          <a:bodyPr wrap="square" rtlCol="0">
            <a:spAutoFit/>
          </a:bodyPr>
          <a:lstStyle/>
          <a:p>
            <a:r>
              <a:rPr lang="en-GB" dirty="0" smtClean="0"/>
              <a:t>Antony </a:t>
            </a:r>
            <a:r>
              <a:rPr lang="en-GB" dirty="0" err="1" smtClean="0"/>
              <a:t>Gormley</a:t>
            </a:r>
            <a:r>
              <a:rPr lang="en-GB" dirty="0" smtClean="0"/>
              <a:t> continues to be interested in the human</a:t>
            </a:r>
          </a:p>
          <a:p>
            <a:r>
              <a:rPr lang="en-GB" dirty="0" smtClean="0"/>
              <a:t>Figure and his most recent work has been these large figures placed high up in the mountains in Austria.</a:t>
            </a:r>
          </a:p>
          <a:p>
            <a:r>
              <a:rPr lang="en-GB" dirty="0" smtClean="0"/>
              <a:t>Antony once said that “Art is the means by which we communicate what it feels like to be alive”.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67544" y="188640"/>
            <a:ext cx="8444941" cy="5016758"/>
          </a:xfrm>
          <a:prstGeom prst="rect">
            <a:avLst/>
          </a:prstGeom>
          <a:noFill/>
          <a:ln w="9525">
            <a:noFill/>
            <a:miter lim="800000"/>
            <a:headEnd/>
            <a:tailEnd/>
          </a:ln>
        </p:spPr>
        <p:txBody>
          <a:bodyPr wrap="none">
            <a:spAutoFit/>
          </a:bodyPr>
          <a:lstStyle/>
          <a:p>
            <a:r>
              <a:rPr lang="en-GB" sz="2800" b="1" dirty="0" smtClean="0"/>
              <a:t>About Antony </a:t>
            </a:r>
            <a:r>
              <a:rPr lang="en-GB" sz="2800" b="1" dirty="0" err="1" smtClean="0"/>
              <a:t>Gormley</a:t>
            </a:r>
            <a:endParaRPr lang="en-GB" sz="2800" b="1" dirty="0" smtClean="0"/>
          </a:p>
          <a:p>
            <a:endParaRPr lang="en-GB" sz="2800" b="1" dirty="0" smtClean="0"/>
          </a:p>
          <a:p>
            <a:r>
              <a:rPr lang="en-GB" dirty="0" smtClean="0"/>
              <a:t>Antony </a:t>
            </a:r>
            <a:r>
              <a:rPr lang="en-GB" dirty="0" err="1"/>
              <a:t>Gormley</a:t>
            </a:r>
            <a:r>
              <a:rPr lang="en-GB" dirty="0"/>
              <a:t> </a:t>
            </a:r>
            <a:r>
              <a:rPr lang="en-GB" dirty="0" smtClean="0"/>
              <a:t>is probably the best-known sculptor in </a:t>
            </a:r>
          </a:p>
          <a:p>
            <a:r>
              <a:rPr lang="en-GB" dirty="0" smtClean="0"/>
              <a:t>Britain today.  He was </a:t>
            </a:r>
            <a:r>
              <a:rPr lang="en-GB" dirty="0"/>
              <a:t>born in London in </a:t>
            </a:r>
            <a:r>
              <a:rPr lang="en-GB" dirty="0" smtClean="0"/>
              <a:t>1950 and was </a:t>
            </a:r>
          </a:p>
          <a:p>
            <a:r>
              <a:rPr lang="en-GB" dirty="0" smtClean="0"/>
              <a:t>one of seven children.</a:t>
            </a:r>
          </a:p>
          <a:p>
            <a:endParaRPr lang="en-GB" dirty="0"/>
          </a:p>
          <a:p>
            <a:r>
              <a:rPr lang="en-GB" dirty="0"/>
              <a:t>After studying Archaeology and History of Art at </a:t>
            </a:r>
          </a:p>
          <a:p>
            <a:r>
              <a:rPr lang="en-GB" dirty="0"/>
              <a:t>Cambridge University, he went on to study fine art at the</a:t>
            </a:r>
          </a:p>
          <a:p>
            <a:r>
              <a:rPr lang="en-GB" dirty="0"/>
              <a:t>Central School of Art and the Slade School of Art </a:t>
            </a:r>
          </a:p>
          <a:p>
            <a:r>
              <a:rPr lang="en-GB" dirty="0"/>
              <a:t>in London.</a:t>
            </a:r>
          </a:p>
          <a:p>
            <a:endParaRPr lang="en-GB" dirty="0"/>
          </a:p>
          <a:p>
            <a:r>
              <a:rPr lang="en-GB" dirty="0"/>
              <a:t>He began working on</a:t>
            </a:r>
          </a:p>
          <a:p>
            <a:r>
              <a:rPr lang="en-GB" dirty="0"/>
              <a:t>sculptures in 1973.</a:t>
            </a:r>
            <a:endParaRPr lang="en-GB" dirty="0">
              <a:latin typeface="Times New Roman" pitchFamily="18" charset="0"/>
            </a:endParaRPr>
          </a:p>
        </p:txBody>
      </p:sp>
      <p:pic>
        <p:nvPicPr>
          <p:cNvPr id="3075" name="Picture 5" descr="C:\Documents and Settings\Frances Porter\My Documents\My Pictures\Antony Gormley\Antony Gormley with sculpture.jpg"/>
          <p:cNvPicPr>
            <a:picLocks noChangeAspect="1" noChangeArrowheads="1"/>
          </p:cNvPicPr>
          <p:nvPr/>
        </p:nvPicPr>
        <p:blipFill>
          <a:blip r:embed="rId2" cstate="print"/>
          <a:srcRect/>
          <a:stretch>
            <a:fillRect/>
          </a:stretch>
        </p:blipFill>
        <p:spPr bwMode="auto">
          <a:xfrm>
            <a:off x="4716016" y="3717032"/>
            <a:ext cx="3525788" cy="2570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6600"/>
        </a:soli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11560" y="332656"/>
            <a:ext cx="4341440" cy="6124754"/>
          </a:xfrm>
          <a:prstGeom prst="rect">
            <a:avLst/>
          </a:prstGeom>
          <a:noFill/>
          <a:ln w="9525">
            <a:noFill/>
            <a:miter lim="800000"/>
            <a:headEnd/>
            <a:tailEnd/>
          </a:ln>
        </p:spPr>
        <p:txBody>
          <a:bodyPr wrap="square">
            <a:spAutoFit/>
          </a:bodyPr>
          <a:lstStyle/>
          <a:p>
            <a:r>
              <a:rPr lang="en-GB" sz="2800" b="1" dirty="0" smtClean="0"/>
              <a:t>Figures</a:t>
            </a:r>
          </a:p>
          <a:p>
            <a:endParaRPr lang="en-GB" sz="2800" b="1" dirty="0" smtClean="0"/>
          </a:p>
          <a:p>
            <a:r>
              <a:rPr lang="en-GB" dirty="0" smtClean="0"/>
              <a:t>Antony </a:t>
            </a:r>
            <a:r>
              <a:rPr lang="en-GB" dirty="0" err="1"/>
              <a:t>Gormley</a:t>
            </a:r>
            <a:r>
              <a:rPr lang="en-GB" dirty="0"/>
              <a:t> has always been interested in the </a:t>
            </a:r>
          </a:p>
          <a:p>
            <a:r>
              <a:rPr lang="en-GB" dirty="0"/>
              <a:t>human figure.  He often uses his own body as a model</a:t>
            </a:r>
          </a:p>
          <a:p>
            <a:r>
              <a:rPr lang="en-GB" dirty="0"/>
              <a:t>for his sculptures.</a:t>
            </a:r>
          </a:p>
          <a:p>
            <a:endParaRPr lang="en-GB" dirty="0"/>
          </a:p>
          <a:p>
            <a:r>
              <a:rPr lang="en-GB" dirty="0"/>
              <a:t>He works on life-size figures and sometimes figures </a:t>
            </a:r>
          </a:p>
          <a:p>
            <a:r>
              <a:rPr lang="en-GB" dirty="0"/>
              <a:t>that are 10 times life-size!</a:t>
            </a:r>
          </a:p>
          <a:p>
            <a:endParaRPr lang="en-GB" dirty="0"/>
          </a:p>
          <a:p>
            <a:r>
              <a:rPr lang="en-GB" dirty="0"/>
              <a:t>Many of his sculptures are in public, outdoor spaces.</a:t>
            </a:r>
          </a:p>
          <a:p>
            <a:r>
              <a:rPr lang="en-GB" dirty="0"/>
              <a:t>Here are some of his sculptures….</a:t>
            </a:r>
          </a:p>
        </p:txBody>
      </p:sp>
      <p:pic>
        <p:nvPicPr>
          <p:cNvPr id="4099" name="Picture 4" descr="C:\Documents and Settings\Frances Porter\My Documents\My Pictures\Antony Gormley\Antony Gormley in gallery.jpg"/>
          <p:cNvPicPr>
            <a:picLocks noChangeAspect="1" noChangeArrowheads="1"/>
          </p:cNvPicPr>
          <p:nvPr/>
        </p:nvPicPr>
        <p:blipFill>
          <a:blip r:embed="rId2" cstate="print"/>
          <a:srcRect/>
          <a:stretch>
            <a:fillRect/>
          </a:stretch>
        </p:blipFill>
        <p:spPr bwMode="auto">
          <a:xfrm>
            <a:off x="5105400" y="838200"/>
            <a:ext cx="3733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122" name="Picture 2" descr="C:\Documents and Settings\Frances Porter\My Documents\My Pictures\Antony Gormley\Antony Gormley Angel of the North.jpg"/>
          <p:cNvPicPr>
            <a:picLocks noChangeAspect="1" noChangeArrowheads="1"/>
          </p:cNvPicPr>
          <p:nvPr/>
        </p:nvPicPr>
        <p:blipFill>
          <a:blip r:embed="rId2" cstate="print"/>
          <a:srcRect/>
          <a:stretch>
            <a:fillRect/>
          </a:stretch>
        </p:blipFill>
        <p:spPr bwMode="auto">
          <a:xfrm>
            <a:off x="533400" y="228600"/>
            <a:ext cx="6324600" cy="3749675"/>
          </a:xfrm>
          <a:prstGeom prst="rect">
            <a:avLst/>
          </a:prstGeom>
          <a:noFill/>
          <a:ln w="9525">
            <a:noFill/>
            <a:miter lim="800000"/>
            <a:headEnd/>
            <a:tailEnd/>
          </a:ln>
        </p:spPr>
      </p:pic>
      <p:sp>
        <p:nvSpPr>
          <p:cNvPr id="5123" name="Text Box 3"/>
          <p:cNvSpPr txBox="1">
            <a:spLocks noChangeArrowheads="1"/>
          </p:cNvSpPr>
          <p:nvPr/>
        </p:nvSpPr>
        <p:spPr bwMode="auto">
          <a:xfrm>
            <a:off x="381000" y="4114800"/>
            <a:ext cx="8458200" cy="2225675"/>
          </a:xfrm>
          <a:prstGeom prst="rect">
            <a:avLst/>
          </a:prstGeom>
          <a:noFill/>
          <a:ln w="9525">
            <a:noFill/>
            <a:miter lim="800000"/>
            <a:headEnd/>
            <a:tailEnd/>
          </a:ln>
        </p:spPr>
        <p:txBody>
          <a:bodyPr>
            <a:spAutoFit/>
          </a:bodyPr>
          <a:lstStyle/>
          <a:p>
            <a:r>
              <a:rPr lang="en-GB" sz="2000"/>
              <a:t>This is the ‘Angel of the North’.  It is probably Gormley’s most famous piece.  It has become a symbol of the North-East of England. </a:t>
            </a:r>
          </a:p>
          <a:p>
            <a:r>
              <a:rPr lang="en-GB" sz="2000"/>
              <a:t>It stands high on a hill overlooking the East Coast Main Railway line and can be seen by the side of the A1 Motorway near Gateshead.  </a:t>
            </a:r>
          </a:p>
          <a:p>
            <a:r>
              <a:rPr lang="en-GB" sz="2000"/>
              <a:t>This massive sculpture is made of steel and weighs 200 tonnes and has 500 tones of concrete foundations so that it can withstand strong winds.  It is 20 metres high (10 times life-size).  </a:t>
            </a:r>
            <a:endParaRPr lang="en-GB">
              <a:latin typeface="Times New Roman" pitchFamily="18" charset="0"/>
            </a:endParaRPr>
          </a:p>
        </p:txBody>
      </p:sp>
      <p:sp>
        <p:nvSpPr>
          <p:cNvPr id="5124" name="Text Box 4"/>
          <p:cNvSpPr txBox="1">
            <a:spLocks noChangeArrowheads="1"/>
          </p:cNvSpPr>
          <p:nvPr/>
        </p:nvSpPr>
        <p:spPr bwMode="auto">
          <a:xfrm>
            <a:off x="6918325" y="2784475"/>
            <a:ext cx="2038350" cy="641350"/>
          </a:xfrm>
          <a:prstGeom prst="rect">
            <a:avLst/>
          </a:prstGeom>
          <a:noFill/>
          <a:ln w="9525">
            <a:noFill/>
            <a:miter lim="800000"/>
            <a:headEnd/>
            <a:tailEnd/>
          </a:ln>
        </p:spPr>
        <p:txBody>
          <a:bodyPr wrap="none">
            <a:spAutoFit/>
          </a:bodyPr>
          <a:lstStyle/>
          <a:p>
            <a:r>
              <a:rPr lang="en-GB" sz="1800"/>
              <a:t>‘The Angel of the</a:t>
            </a:r>
          </a:p>
          <a:p>
            <a:r>
              <a:rPr lang="en-GB" sz="1800"/>
              <a:t> North’, 1998</a:t>
            </a:r>
            <a:endParaRPr lang="en-GB" sz="1800">
              <a:latin typeface="Times New Roman" pitchFamily="18" charset="0"/>
            </a:endParaRPr>
          </a:p>
        </p:txBody>
      </p:sp>
      <p:sp>
        <p:nvSpPr>
          <p:cNvPr id="5" name="TextBox 4"/>
          <p:cNvSpPr txBox="1"/>
          <p:nvPr/>
        </p:nvSpPr>
        <p:spPr>
          <a:xfrm>
            <a:off x="539552" y="260648"/>
            <a:ext cx="3781805" cy="461665"/>
          </a:xfrm>
          <a:prstGeom prst="rect">
            <a:avLst/>
          </a:prstGeom>
          <a:noFill/>
        </p:spPr>
        <p:txBody>
          <a:bodyPr wrap="none" rtlCol="0">
            <a:spAutoFit/>
          </a:bodyPr>
          <a:lstStyle/>
          <a:p>
            <a:r>
              <a:rPr lang="en-GB" b="1" dirty="0" smtClean="0"/>
              <a:t>The Angel of the North</a:t>
            </a:r>
            <a:endParaRPr lang="en-GB"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6146" name="Picture 2" descr="C:\Documents and Settings\Frances Porter\My Documents\My Pictures\Antony Gormley\Antony Gormley Angel of the North blue sky.jpg"/>
          <p:cNvPicPr>
            <a:picLocks noChangeAspect="1" noChangeArrowheads="1"/>
          </p:cNvPicPr>
          <p:nvPr/>
        </p:nvPicPr>
        <p:blipFill>
          <a:blip r:embed="rId2" cstate="print"/>
          <a:srcRect/>
          <a:stretch>
            <a:fillRect/>
          </a:stretch>
        </p:blipFill>
        <p:spPr bwMode="auto">
          <a:xfrm>
            <a:off x="2209800" y="533400"/>
            <a:ext cx="4343400" cy="2901950"/>
          </a:xfrm>
          <a:prstGeom prst="rect">
            <a:avLst/>
          </a:prstGeom>
          <a:noFill/>
          <a:ln w="9525">
            <a:noFill/>
            <a:miter lim="800000"/>
            <a:headEnd/>
            <a:tailEnd/>
          </a:ln>
        </p:spPr>
      </p:pic>
      <p:sp>
        <p:nvSpPr>
          <p:cNvPr id="6147" name="Rectangle 3"/>
          <p:cNvSpPr>
            <a:spLocks noChangeArrowheads="1"/>
          </p:cNvSpPr>
          <p:nvPr/>
        </p:nvSpPr>
        <p:spPr bwMode="auto">
          <a:xfrm>
            <a:off x="381000" y="4191000"/>
            <a:ext cx="7699375" cy="1616075"/>
          </a:xfrm>
          <a:prstGeom prst="rect">
            <a:avLst/>
          </a:prstGeom>
          <a:noFill/>
          <a:ln w="9525">
            <a:noFill/>
            <a:miter lim="800000"/>
            <a:headEnd/>
            <a:tailEnd/>
          </a:ln>
        </p:spPr>
        <p:txBody>
          <a:bodyPr wrap="none">
            <a:spAutoFit/>
          </a:bodyPr>
          <a:lstStyle/>
          <a:p>
            <a:r>
              <a:rPr lang="en-GB" sz="2000"/>
              <a:t>Antony Gormley said he wanted to :</a:t>
            </a:r>
          </a:p>
          <a:p>
            <a:r>
              <a:rPr lang="en-GB" sz="2000"/>
              <a:t>“</a:t>
            </a:r>
            <a:r>
              <a:rPr lang="en-GB" sz="2000" i="1"/>
              <a:t>Make an object of hope at a painful time for the people</a:t>
            </a:r>
          </a:p>
          <a:p>
            <a:r>
              <a:rPr lang="en-GB" sz="2000" i="1"/>
              <a:t> of the North-East…”</a:t>
            </a:r>
            <a:r>
              <a:rPr lang="en-GB" sz="2000"/>
              <a:t>  </a:t>
            </a:r>
          </a:p>
          <a:p>
            <a:r>
              <a:rPr lang="en-GB" sz="2000"/>
              <a:t>He was concerned about how so many people had lost their jobs</a:t>
            </a:r>
          </a:p>
          <a:p>
            <a:r>
              <a:rPr lang="en-GB" sz="2000"/>
              <a:t>when the old mines and many factories had closed in the 1980s.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7170" name="Picture 2" descr="C:\Documents and Settings\Frances Porter\My Documents\My Pictures\Antony Gormley\Antony Gormley Body Cast of Artist Liverpool.jpg"/>
          <p:cNvPicPr>
            <a:picLocks noChangeAspect="1" noChangeArrowheads="1"/>
          </p:cNvPicPr>
          <p:nvPr/>
        </p:nvPicPr>
        <p:blipFill>
          <a:blip r:embed="rId2" cstate="print"/>
          <a:srcRect/>
          <a:stretch>
            <a:fillRect/>
          </a:stretch>
        </p:blipFill>
        <p:spPr bwMode="auto">
          <a:xfrm>
            <a:off x="467544" y="404664"/>
            <a:ext cx="2860675" cy="3810000"/>
          </a:xfrm>
          <a:prstGeom prst="rect">
            <a:avLst/>
          </a:prstGeom>
          <a:noFill/>
          <a:ln w="9525">
            <a:noFill/>
            <a:miter lim="800000"/>
            <a:headEnd/>
            <a:tailEnd/>
          </a:ln>
        </p:spPr>
      </p:pic>
      <p:sp>
        <p:nvSpPr>
          <p:cNvPr id="7171" name="Text Box 5"/>
          <p:cNvSpPr txBox="1">
            <a:spLocks noChangeArrowheads="1"/>
          </p:cNvSpPr>
          <p:nvPr/>
        </p:nvSpPr>
        <p:spPr bwMode="auto">
          <a:xfrm>
            <a:off x="457200" y="4495800"/>
            <a:ext cx="8153400" cy="1917700"/>
          </a:xfrm>
          <a:prstGeom prst="rect">
            <a:avLst/>
          </a:prstGeom>
          <a:noFill/>
          <a:ln w="9525">
            <a:noFill/>
            <a:miter lim="800000"/>
            <a:headEnd/>
            <a:tailEnd/>
          </a:ln>
        </p:spPr>
        <p:txBody>
          <a:bodyPr>
            <a:spAutoFit/>
          </a:bodyPr>
          <a:lstStyle/>
          <a:p>
            <a:r>
              <a:rPr lang="en-GB"/>
              <a:t>‘Another Place’ consists of 100 cast iron figures standing gazing out to sea on Crosby beach, near Liverpool. These figures, all cast from the artist’s </a:t>
            </a:r>
          </a:p>
          <a:p>
            <a:r>
              <a:rPr lang="en-GB"/>
              <a:t>own body, are spread out over a 3km stretch of the beach.  </a:t>
            </a:r>
            <a:endParaRPr lang="en-GB">
              <a:latin typeface="Times New Roman" pitchFamily="18" charset="0"/>
            </a:endParaRPr>
          </a:p>
        </p:txBody>
      </p:sp>
      <p:pic>
        <p:nvPicPr>
          <p:cNvPr id="7172" name="Picture 7" descr="C:\Documents and Settings\Frances Porter\My Documents\My Pictures\Antony Gormley\Antony Gormley Another Place.jpg"/>
          <p:cNvPicPr>
            <a:picLocks noChangeAspect="1" noChangeArrowheads="1"/>
          </p:cNvPicPr>
          <p:nvPr/>
        </p:nvPicPr>
        <p:blipFill>
          <a:blip r:embed="rId3" cstate="print"/>
          <a:srcRect/>
          <a:stretch>
            <a:fillRect/>
          </a:stretch>
        </p:blipFill>
        <p:spPr bwMode="auto">
          <a:xfrm>
            <a:off x="3429000" y="381000"/>
            <a:ext cx="5334000" cy="3170238"/>
          </a:xfrm>
          <a:prstGeom prst="rect">
            <a:avLst/>
          </a:prstGeom>
          <a:noFill/>
          <a:ln w="9525">
            <a:noFill/>
            <a:miter lim="800000"/>
            <a:headEnd/>
            <a:tailEnd/>
          </a:ln>
        </p:spPr>
      </p:pic>
      <p:sp>
        <p:nvSpPr>
          <p:cNvPr id="7173" name="Text Box 8"/>
          <p:cNvSpPr txBox="1">
            <a:spLocks noChangeArrowheads="1"/>
          </p:cNvSpPr>
          <p:nvPr/>
        </p:nvSpPr>
        <p:spPr bwMode="auto">
          <a:xfrm>
            <a:off x="746125" y="269875"/>
            <a:ext cx="184150" cy="457200"/>
          </a:xfrm>
          <a:prstGeom prst="rect">
            <a:avLst/>
          </a:prstGeom>
          <a:noFill/>
          <a:ln w="9525">
            <a:noFill/>
            <a:miter lim="800000"/>
            <a:headEnd/>
            <a:tailEnd/>
          </a:ln>
        </p:spPr>
        <p:txBody>
          <a:bodyPr wrap="none">
            <a:spAutoFit/>
          </a:bodyPr>
          <a:lstStyle/>
          <a:p>
            <a:endParaRPr lang="en-US">
              <a:latin typeface="Times New Roman" pitchFamily="18" charset="0"/>
            </a:endParaRPr>
          </a:p>
        </p:txBody>
      </p:sp>
      <p:sp>
        <p:nvSpPr>
          <p:cNvPr id="7174" name="Rectangle 9"/>
          <p:cNvSpPr>
            <a:spLocks noChangeArrowheads="1"/>
          </p:cNvSpPr>
          <p:nvPr/>
        </p:nvSpPr>
        <p:spPr bwMode="auto">
          <a:xfrm>
            <a:off x="3505200" y="3733800"/>
            <a:ext cx="1841500" cy="396875"/>
          </a:xfrm>
          <a:prstGeom prst="rect">
            <a:avLst/>
          </a:prstGeom>
          <a:noFill/>
          <a:ln w="9525">
            <a:noFill/>
            <a:miter lim="800000"/>
            <a:headEnd/>
            <a:tailEnd/>
          </a:ln>
        </p:spPr>
        <p:txBody>
          <a:bodyPr wrap="none">
            <a:spAutoFit/>
          </a:bodyPr>
          <a:lstStyle/>
          <a:p>
            <a:r>
              <a:rPr lang="en-GB" sz="2000"/>
              <a:t>Another Place</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38200" y="3962400"/>
            <a:ext cx="7783513" cy="1552575"/>
          </a:xfrm>
          <a:prstGeom prst="rect">
            <a:avLst/>
          </a:prstGeom>
          <a:noFill/>
          <a:ln w="9525">
            <a:noFill/>
            <a:miter lim="800000"/>
            <a:headEnd/>
            <a:tailEnd/>
          </a:ln>
        </p:spPr>
        <p:txBody>
          <a:bodyPr wrap="none">
            <a:spAutoFit/>
          </a:bodyPr>
          <a:lstStyle/>
          <a:p>
            <a:r>
              <a:rPr lang="en-GB"/>
              <a:t>Each stands over 2 meters tall.  As the tide comes in </a:t>
            </a:r>
          </a:p>
          <a:p>
            <a:r>
              <a:rPr lang="en-GB"/>
              <a:t>the figures are partially submerged by the water. </a:t>
            </a:r>
          </a:p>
          <a:p>
            <a:r>
              <a:rPr lang="en-GB"/>
              <a:t>A favourite local pastime has been to decorate the </a:t>
            </a:r>
          </a:p>
          <a:p>
            <a:r>
              <a:rPr lang="en-GB"/>
              <a:t>figures with hats and clothes!</a:t>
            </a:r>
          </a:p>
        </p:txBody>
      </p:sp>
      <p:pic>
        <p:nvPicPr>
          <p:cNvPr id="8195" name="Picture 4" descr="C:\Documents and Settings\Frances Porter\My Documents\My Pictures\Antony Gormley\Antony Gormley Figure with dog.jpg"/>
          <p:cNvPicPr>
            <a:picLocks noChangeAspect="1" noChangeArrowheads="1"/>
          </p:cNvPicPr>
          <p:nvPr/>
        </p:nvPicPr>
        <p:blipFill>
          <a:blip r:embed="rId2" cstate="print"/>
          <a:srcRect/>
          <a:stretch>
            <a:fillRect/>
          </a:stretch>
        </p:blipFill>
        <p:spPr bwMode="auto">
          <a:xfrm>
            <a:off x="990600" y="685800"/>
            <a:ext cx="3962400" cy="2857500"/>
          </a:xfrm>
          <a:prstGeom prst="rect">
            <a:avLst/>
          </a:prstGeom>
          <a:noFill/>
          <a:ln w="9525">
            <a:noFill/>
            <a:miter lim="800000"/>
            <a:headEnd/>
            <a:tailEnd/>
          </a:ln>
        </p:spPr>
      </p:pic>
      <p:pic>
        <p:nvPicPr>
          <p:cNvPr id="8196" name="Picture 5" descr="C:\Documents and Settings\Frances Porter\My Documents\My Pictures\Antony Gormley\Antony Gormley Diver Southampton.jpg"/>
          <p:cNvPicPr>
            <a:picLocks noChangeAspect="1" noChangeArrowheads="1"/>
          </p:cNvPicPr>
          <p:nvPr/>
        </p:nvPicPr>
        <p:blipFill>
          <a:blip r:embed="rId3" cstate="print"/>
          <a:srcRect/>
          <a:stretch>
            <a:fillRect/>
          </a:stretch>
        </p:blipFill>
        <p:spPr bwMode="auto">
          <a:xfrm>
            <a:off x="6096000" y="457200"/>
            <a:ext cx="21145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57200" y="304800"/>
            <a:ext cx="3273653" cy="461665"/>
          </a:xfrm>
          <a:prstGeom prst="rect">
            <a:avLst/>
          </a:prstGeom>
          <a:noFill/>
          <a:ln w="9525">
            <a:noFill/>
            <a:miter lim="800000"/>
            <a:headEnd/>
            <a:tailEnd/>
          </a:ln>
        </p:spPr>
        <p:txBody>
          <a:bodyPr wrap="none">
            <a:spAutoFit/>
          </a:bodyPr>
          <a:lstStyle/>
          <a:p>
            <a:r>
              <a:rPr lang="en-GB" b="1" dirty="0"/>
              <a:t>Event Horizon, 2007</a:t>
            </a:r>
          </a:p>
        </p:txBody>
      </p:sp>
      <p:pic>
        <p:nvPicPr>
          <p:cNvPr id="9219" name="Picture 6" descr="C:\Documents and Settings\Frances Porter\My Documents\My Pictures\Antony Gormley\Antony Gormley Event Horizon.jpg"/>
          <p:cNvPicPr>
            <a:picLocks noChangeAspect="1" noChangeArrowheads="1"/>
          </p:cNvPicPr>
          <p:nvPr/>
        </p:nvPicPr>
        <p:blipFill>
          <a:blip r:embed="rId2" cstate="print"/>
          <a:srcRect/>
          <a:stretch>
            <a:fillRect/>
          </a:stretch>
        </p:blipFill>
        <p:spPr bwMode="auto">
          <a:xfrm>
            <a:off x="4343400" y="609600"/>
            <a:ext cx="4267200" cy="3016250"/>
          </a:xfrm>
          <a:prstGeom prst="rect">
            <a:avLst/>
          </a:prstGeom>
          <a:noFill/>
          <a:ln w="9525">
            <a:noFill/>
            <a:miter lim="800000"/>
            <a:headEnd/>
            <a:tailEnd/>
          </a:ln>
        </p:spPr>
      </p:pic>
      <p:pic>
        <p:nvPicPr>
          <p:cNvPr id="9220" name="Picture 7" descr="C:\Documents and Settings\Frances Porter\My Documents\My Pictures\Antony Gormley\Antony Gormley Event Horizon 2.jpg"/>
          <p:cNvPicPr>
            <a:picLocks noChangeAspect="1" noChangeArrowheads="1"/>
          </p:cNvPicPr>
          <p:nvPr/>
        </p:nvPicPr>
        <p:blipFill>
          <a:blip r:embed="rId3" cstate="print"/>
          <a:srcRect/>
          <a:stretch>
            <a:fillRect/>
          </a:stretch>
        </p:blipFill>
        <p:spPr bwMode="auto">
          <a:xfrm>
            <a:off x="4572000" y="3733800"/>
            <a:ext cx="3657600" cy="2706688"/>
          </a:xfrm>
          <a:prstGeom prst="rect">
            <a:avLst/>
          </a:prstGeom>
          <a:noFill/>
          <a:ln w="9525">
            <a:noFill/>
            <a:miter lim="800000"/>
            <a:headEnd/>
            <a:tailEnd/>
          </a:ln>
        </p:spPr>
      </p:pic>
      <p:sp>
        <p:nvSpPr>
          <p:cNvPr id="9221" name="Text Box 8"/>
          <p:cNvSpPr txBox="1">
            <a:spLocks noChangeArrowheads="1"/>
          </p:cNvSpPr>
          <p:nvPr/>
        </p:nvSpPr>
        <p:spPr bwMode="auto">
          <a:xfrm>
            <a:off x="457200" y="914400"/>
            <a:ext cx="3657600" cy="5116513"/>
          </a:xfrm>
          <a:prstGeom prst="rect">
            <a:avLst/>
          </a:prstGeom>
          <a:noFill/>
          <a:ln w="9525">
            <a:noFill/>
            <a:miter lim="800000"/>
            <a:headEnd/>
            <a:tailEnd/>
          </a:ln>
        </p:spPr>
        <p:txBody>
          <a:bodyPr>
            <a:spAutoFit/>
          </a:bodyPr>
          <a:lstStyle/>
          <a:p>
            <a:r>
              <a:rPr lang="en-GB" sz="2200" dirty="0"/>
              <a:t>This was a large-scale</a:t>
            </a:r>
          </a:p>
          <a:p>
            <a:r>
              <a:rPr lang="en-GB" sz="2200" dirty="0"/>
              <a:t>project.  </a:t>
            </a:r>
            <a:r>
              <a:rPr lang="en-GB" sz="2200" dirty="0" err="1"/>
              <a:t>Gormley</a:t>
            </a:r>
            <a:r>
              <a:rPr lang="en-GB" sz="2200" dirty="0"/>
              <a:t> made 31 life-size bronze male figures and placed them on the rooftops of important buildings across London such as the National Theatre, the Shell Centre and Waterloo bridge.</a:t>
            </a:r>
          </a:p>
          <a:p>
            <a:r>
              <a:rPr lang="en-GB" sz="2200" dirty="0"/>
              <a:t>They were meant to advertise his exhibition at the Haywood Gallery, but have proved popular with people and may stay!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1266" name="Picture 2" descr="C:\Documents and Settings\Frances Porter\My Documents\My Pictures\Antony Gormley\Antony Gormley Allotment.jpg"/>
          <p:cNvPicPr>
            <a:picLocks noChangeAspect="1" noChangeArrowheads="1"/>
          </p:cNvPicPr>
          <p:nvPr/>
        </p:nvPicPr>
        <p:blipFill>
          <a:blip r:embed="rId2" cstate="print"/>
          <a:srcRect/>
          <a:stretch>
            <a:fillRect/>
          </a:stretch>
        </p:blipFill>
        <p:spPr bwMode="auto">
          <a:xfrm>
            <a:off x="683568" y="404664"/>
            <a:ext cx="4181475" cy="2986088"/>
          </a:xfrm>
          <a:prstGeom prst="rect">
            <a:avLst/>
          </a:prstGeom>
          <a:noFill/>
          <a:ln w="9525">
            <a:noFill/>
            <a:miter lim="800000"/>
            <a:headEnd/>
            <a:tailEnd/>
          </a:ln>
        </p:spPr>
      </p:pic>
      <p:sp>
        <p:nvSpPr>
          <p:cNvPr id="11267" name="Text Box 3"/>
          <p:cNvSpPr txBox="1">
            <a:spLocks noChangeArrowheads="1"/>
          </p:cNvSpPr>
          <p:nvPr/>
        </p:nvSpPr>
        <p:spPr bwMode="auto">
          <a:xfrm>
            <a:off x="2346325" y="4237038"/>
            <a:ext cx="6200775" cy="822325"/>
          </a:xfrm>
          <a:prstGeom prst="rect">
            <a:avLst/>
          </a:prstGeom>
          <a:noFill/>
          <a:ln w="9525">
            <a:noFill/>
            <a:miter lim="800000"/>
            <a:headEnd/>
            <a:tailEnd/>
          </a:ln>
        </p:spPr>
        <p:txBody>
          <a:bodyPr wrap="none">
            <a:spAutoFit/>
          </a:bodyPr>
          <a:lstStyle/>
          <a:p>
            <a:r>
              <a:rPr lang="en-GB"/>
              <a:t>‘Allotment’ shows a collection of cube-like </a:t>
            </a:r>
          </a:p>
          <a:p>
            <a:r>
              <a:rPr lang="en-GB"/>
              <a:t>figures.</a:t>
            </a:r>
          </a:p>
        </p:txBody>
      </p:sp>
      <p:sp>
        <p:nvSpPr>
          <p:cNvPr id="4" name="TextBox 3"/>
          <p:cNvSpPr txBox="1"/>
          <p:nvPr/>
        </p:nvSpPr>
        <p:spPr>
          <a:xfrm>
            <a:off x="971600" y="3717032"/>
            <a:ext cx="2759089" cy="461665"/>
          </a:xfrm>
          <a:prstGeom prst="rect">
            <a:avLst/>
          </a:prstGeom>
          <a:noFill/>
        </p:spPr>
        <p:txBody>
          <a:bodyPr wrap="none" rtlCol="0">
            <a:spAutoFit/>
          </a:bodyPr>
          <a:lstStyle/>
          <a:p>
            <a:r>
              <a:rPr lang="en-GB" b="1" dirty="0" smtClean="0"/>
              <a:t>Other Sculptures</a:t>
            </a:r>
            <a:endParaRPr lang="en-GB"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542</Words>
  <Application>Microsoft Office PowerPoint</Application>
  <PresentationFormat>On-screen Show (4:3)</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Wilfrid's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Frances Porter</dc:creator>
  <cp:lastModifiedBy>Andrea Hymers</cp:lastModifiedBy>
  <cp:revision>16</cp:revision>
  <cp:lastPrinted>2020-03-11T10:45:27Z</cp:lastPrinted>
  <dcterms:created xsi:type="dcterms:W3CDTF">2009-02-03T15:18:27Z</dcterms:created>
  <dcterms:modified xsi:type="dcterms:W3CDTF">2020-03-11T11:07:21Z</dcterms:modified>
</cp:coreProperties>
</file>