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GB"/>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5/9/2020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6007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43097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5/9/2020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50032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5/9/2020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95425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5/9/2020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52968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GB"/>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70576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61016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77713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5/9/2020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1650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9398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GB"/>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5/9/2020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13073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0704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514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2236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5283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GB"/>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8907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0178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5/9/2020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41495579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BD7C2DEF-63C5-495B-BBE5-720E5D12B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FE21E403-0B61-4473-BE57-AB0F163796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xmlns="" id="{FCF3DB24-C785-7840-A7F3-927ED1DD5DA0}"/>
              </a:ext>
            </a:extLst>
          </p:cNvPr>
          <p:cNvSpPr>
            <a:spLocks noGrp="1"/>
          </p:cNvSpPr>
          <p:nvPr>
            <p:ph type="ctrTitle"/>
          </p:nvPr>
        </p:nvSpPr>
        <p:spPr>
          <a:xfrm>
            <a:off x="636696" y="643464"/>
            <a:ext cx="3761964" cy="3273061"/>
          </a:xfrm>
          <a:noFill/>
          <a:ln w="19050">
            <a:noFill/>
            <a:prstDash val="dash"/>
          </a:ln>
        </p:spPr>
        <p:txBody>
          <a:bodyPr>
            <a:normAutofit/>
          </a:bodyPr>
          <a:lstStyle/>
          <a:p>
            <a:pPr algn="r"/>
            <a:r>
              <a:rPr lang="en-GB" sz="4800"/>
              <a:t>The Ancient Olympic Games </a:t>
            </a:r>
            <a:endParaRPr lang="en-US" sz="4800"/>
          </a:p>
        </p:txBody>
      </p:sp>
      <p:sp>
        <p:nvSpPr>
          <p:cNvPr id="3" name="Subtitle 2">
            <a:extLst>
              <a:ext uri="{FF2B5EF4-FFF2-40B4-BE49-F238E27FC236}">
                <a16:creationId xmlns:a16="http://schemas.microsoft.com/office/drawing/2014/main" xmlns="" id="{5CFAAC10-12E3-4A4D-BE86-C1024519371C}"/>
              </a:ext>
            </a:extLst>
          </p:cNvPr>
          <p:cNvSpPr>
            <a:spLocks noGrp="1"/>
          </p:cNvSpPr>
          <p:nvPr>
            <p:ph type="subTitle" idx="1"/>
          </p:nvPr>
        </p:nvSpPr>
        <p:spPr>
          <a:xfrm>
            <a:off x="636695" y="3923151"/>
            <a:ext cx="3761965" cy="2293885"/>
          </a:xfrm>
          <a:noFill/>
          <a:ln w="19050">
            <a:noFill/>
            <a:prstDash val="dash"/>
          </a:ln>
        </p:spPr>
        <p:txBody>
          <a:bodyPr>
            <a:normAutofit/>
          </a:bodyPr>
          <a:lstStyle/>
          <a:p>
            <a:pPr algn="r"/>
            <a:r>
              <a:rPr lang="en-GB" dirty="0"/>
              <a:t>By Harry box</a:t>
            </a:r>
            <a:endParaRPr lang="en-US"/>
          </a:p>
        </p:txBody>
      </p:sp>
      <p:pic>
        <p:nvPicPr>
          <p:cNvPr id="6" name="Picture 5">
            <a:extLst>
              <a:ext uri="{FF2B5EF4-FFF2-40B4-BE49-F238E27FC236}">
                <a16:creationId xmlns:a16="http://schemas.microsoft.com/office/drawing/2014/main" xmlns="" id="{3056F035-F407-5E47-BC42-EEDD71C4C9C0}"/>
              </a:ext>
            </a:extLst>
          </p:cNvPr>
          <p:cNvPicPr>
            <a:picLocks noChangeAspect="1"/>
          </p:cNvPicPr>
          <p:nvPr/>
        </p:nvPicPr>
        <p:blipFill>
          <a:blip r:embed="rId3"/>
          <a:stretch>
            <a:fillRect/>
          </a:stretch>
        </p:blipFill>
        <p:spPr>
          <a:xfrm>
            <a:off x="5689294" y="941122"/>
            <a:ext cx="4892654" cy="5115048"/>
          </a:xfrm>
          <a:prstGeom prst="rect">
            <a:avLst/>
          </a:prstGeom>
        </p:spPr>
      </p:pic>
    </p:spTree>
    <p:extLst>
      <p:ext uri="{BB962C8B-B14F-4D97-AF65-F5344CB8AC3E}">
        <p14:creationId xmlns:p14="http://schemas.microsoft.com/office/powerpoint/2010/main" val="124525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6AAE8-B428-6A43-B26D-FA324158FF1E}"/>
              </a:ext>
            </a:extLst>
          </p:cNvPr>
          <p:cNvSpPr>
            <a:spLocks noGrp="1"/>
          </p:cNvSpPr>
          <p:nvPr>
            <p:ph type="title"/>
          </p:nvPr>
        </p:nvSpPr>
        <p:spPr>
          <a:xfrm>
            <a:off x="619759" y="764373"/>
            <a:ext cx="6257291" cy="1293028"/>
          </a:xfrm>
        </p:spPr>
        <p:txBody>
          <a:bodyPr>
            <a:normAutofit/>
          </a:bodyPr>
          <a:lstStyle/>
          <a:p>
            <a:r>
              <a:rPr lang="en-GB" dirty="0"/>
              <a:t>How did the Olympic games begin?</a:t>
            </a:r>
            <a:endParaRPr lang="en-US" dirty="0"/>
          </a:p>
        </p:txBody>
      </p:sp>
      <p:sp>
        <p:nvSpPr>
          <p:cNvPr id="10" name="Content Placeholder 9">
            <a:extLst>
              <a:ext uri="{FF2B5EF4-FFF2-40B4-BE49-F238E27FC236}">
                <a16:creationId xmlns:a16="http://schemas.microsoft.com/office/drawing/2014/main" xmlns="" id="{4A306849-7BCD-424B-BA6D-234223D11199}"/>
              </a:ext>
            </a:extLst>
          </p:cNvPr>
          <p:cNvSpPr>
            <a:spLocks noGrp="1"/>
          </p:cNvSpPr>
          <p:nvPr>
            <p:ph idx="1"/>
          </p:nvPr>
        </p:nvSpPr>
        <p:spPr>
          <a:xfrm>
            <a:off x="619760" y="2194560"/>
            <a:ext cx="6257290" cy="4024125"/>
          </a:xfrm>
        </p:spPr>
        <p:txBody>
          <a:bodyPr>
            <a:normAutofit lnSpcReduction="10000"/>
          </a:bodyPr>
          <a:lstStyle/>
          <a:p>
            <a:pPr marL="0" indent="0">
              <a:buNone/>
            </a:pPr>
            <a:r>
              <a:rPr lang="en-GB" dirty="0"/>
              <a:t>The Olympic Games took place in Olympia which is in the south west of Greece, over 2700 years ago. It took place every 4 years with around 50,000 people coming to watch. The Olympic Games were also a religious festival, in honour the king of gods Zeus. </a:t>
            </a:r>
          </a:p>
          <a:p>
            <a:pPr marL="0" indent="0">
              <a:buNone/>
            </a:pPr>
            <a:endParaRPr lang="en-GB" dirty="0"/>
          </a:p>
          <a:p>
            <a:pPr marL="0" indent="0">
              <a:buNone/>
            </a:pPr>
            <a:r>
              <a:rPr lang="en-GB" dirty="0"/>
              <a:t>Instead of getting a gold, silver or bronze medals you would get a wreath of leaves and a hero’s welcome when they returned home, they would also be seen to have been touched by the gods. </a:t>
            </a:r>
            <a:endParaRPr lang="en-US" dirty="0"/>
          </a:p>
        </p:txBody>
      </p:sp>
      <p:sp useBgFill="1">
        <p:nvSpPr>
          <p:cNvPr id="22" name="Rectangle 21">
            <a:extLst>
              <a:ext uri="{FF2B5EF4-FFF2-40B4-BE49-F238E27FC236}">
                <a16:creationId xmlns:a16="http://schemas.microsoft.com/office/drawing/2014/main" xmlns="" id="{E2E0C929-96C6-41B1-A001-566036DF04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391B7E38-31F9-4E42-A70A-AB6F5869F9D4}"/>
              </a:ext>
            </a:extLst>
          </p:cNvPr>
          <p:cNvPicPr>
            <a:picLocks noChangeAspect="1"/>
          </p:cNvPicPr>
          <p:nvPr/>
        </p:nvPicPr>
        <p:blipFill rotWithShape="1">
          <a:blip r:embed="rId2"/>
          <a:srcRect l="23711" r="26210" b="-2"/>
          <a:stretch/>
        </p:blipFill>
        <p:spPr>
          <a:xfrm>
            <a:off x="7519416" y="11"/>
            <a:ext cx="4672584" cy="6857989"/>
          </a:xfrm>
          <a:prstGeom prst="rect">
            <a:avLst/>
          </a:prstGeom>
        </p:spPr>
      </p:pic>
    </p:spTree>
    <p:extLst>
      <p:ext uri="{BB962C8B-B14F-4D97-AF65-F5344CB8AC3E}">
        <p14:creationId xmlns:p14="http://schemas.microsoft.com/office/powerpoint/2010/main" val="170299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1A2F54-8984-A546-849A-7858D88239F3}"/>
              </a:ext>
            </a:extLst>
          </p:cNvPr>
          <p:cNvSpPr>
            <a:spLocks noGrp="1"/>
          </p:cNvSpPr>
          <p:nvPr>
            <p:ph type="title"/>
          </p:nvPr>
        </p:nvSpPr>
        <p:spPr/>
        <p:txBody>
          <a:bodyPr/>
          <a:lstStyle/>
          <a:p>
            <a:r>
              <a:rPr lang="en-GB" dirty="0"/>
              <a:t>A sacred truce  </a:t>
            </a:r>
            <a:endParaRPr lang="en-US" dirty="0"/>
          </a:p>
        </p:txBody>
      </p:sp>
      <p:sp>
        <p:nvSpPr>
          <p:cNvPr id="3" name="Content Placeholder 2">
            <a:extLst>
              <a:ext uri="{FF2B5EF4-FFF2-40B4-BE49-F238E27FC236}">
                <a16:creationId xmlns:a16="http://schemas.microsoft.com/office/drawing/2014/main" xmlns="" id="{06A53AFA-BBFD-AD45-816B-6EE6FA8F05B3}"/>
              </a:ext>
            </a:extLst>
          </p:cNvPr>
          <p:cNvSpPr>
            <a:spLocks noGrp="1"/>
          </p:cNvSpPr>
          <p:nvPr>
            <p:ph idx="1"/>
          </p:nvPr>
        </p:nvSpPr>
        <p:spPr/>
        <p:txBody>
          <a:bodyPr/>
          <a:lstStyle/>
          <a:p>
            <a:pPr marL="0" indent="0">
              <a:buNone/>
            </a:pPr>
            <a:r>
              <a:rPr lang="en-GB" dirty="0"/>
              <a:t>Before the games began messengers announced a ‘sacred truce’, this meant all wars should be called off so the people going to the games could get there safely. </a:t>
            </a:r>
          </a:p>
          <a:p>
            <a:pPr marL="0" indent="0">
              <a:buNone/>
            </a:pPr>
            <a:r>
              <a:rPr lang="en-GB" dirty="0"/>
              <a:t>The main event was not the sport but a sacrifice that happened on the third day of the games this was when 100 oxen were sacrificed and burned on the alter of Zeus. The alter was made of left over ash of all sacrificed oxen and by 200AD, the ash stood 6 meters high!  </a:t>
            </a:r>
          </a:p>
        </p:txBody>
      </p:sp>
      <p:pic>
        <p:nvPicPr>
          <p:cNvPr id="6" name="Picture 5">
            <a:extLst>
              <a:ext uri="{FF2B5EF4-FFF2-40B4-BE49-F238E27FC236}">
                <a16:creationId xmlns:a16="http://schemas.microsoft.com/office/drawing/2014/main" xmlns="" id="{AFE6DA90-0B79-DC4F-ADC1-BE920B9587FD}"/>
              </a:ext>
            </a:extLst>
          </p:cNvPr>
          <p:cNvPicPr>
            <a:picLocks noChangeAspect="1"/>
          </p:cNvPicPr>
          <p:nvPr/>
        </p:nvPicPr>
        <p:blipFill>
          <a:blip r:embed="rId2"/>
          <a:stretch>
            <a:fillRect/>
          </a:stretch>
        </p:blipFill>
        <p:spPr>
          <a:xfrm>
            <a:off x="5920619" y="4232042"/>
            <a:ext cx="1986643" cy="1986643"/>
          </a:xfrm>
          <a:prstGeom prst="rect">
            <a:avLst/>
          </a:prstGeom>
        </p:spPr>
      </p:pic>
    </p:spTree>
    <p:extLst>
      <p:ext uri="{BB962C8B-B14F-4D97-AF65-F5344CB8AC3E}">
        <p14:creationId xmlns:p14="http://schemas.microsoft.com/office/powerpoint/2010/main" val="353051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90238A4-CB76-5347-B5BA-5F7BD4DEE1DE}"/>
              </a:ext>
            </a:extLst>
          </p:cNvPr>
          <p:cNvSpPr>
            <a:spLocks noGrp="1"/>
          </p:cNvSpPr>
          <p:nvPr>
            <p:ph type="title"/>
          </p:nvPr>
        </p:nvSpPr>
        <p:spPr>
          <a:xfrm>
            <a:off x="688618" y="714744"/>
            <a:ext cx="11143342" cy="1295400"/>
          </a:xfrm>
        </p:spPr>
        <p:txBody>
          <a:bodyPr/>
          <a:lstStyle/>
          <a:p>
            <a:r>
              <a:rPr lang="en-GB" dirty="0"/>
              <a:t>What sports took place at the Ancient olympics? </a:t>
            </a:r>
            <a:endParaRPr lang="en-US" dirty="0"/>
          </a:p>
        </p:txBody>
      </p:sp>
      <p:sp>
        <p:nvSpPr>
          <p:cNvPr id="5" name="Text Placeholder 4">
            <a:extLst>
              <a:ext uri="{FF2B5EF4-FFF2-40B4-BE49-F238E27FC236}">
                <a16:creationId xmlns:a16="http://schemas.microsoft.com/office/drawing/2014/main" xmlns="" id="{A293BF87-FE7B-F643-9D20-CCF0124B1848}"/>
              </a:ext>
            </a:extLst>
          </p:cNvPr>
          <p:cNvSpPr>
            <a:spLocks noGrp="1"/>
          </p:cNvSpPr>
          <p:nvPr>
            <p:ph type="body" idx="1"/>
          </p:nvPr>
        </p:nvSpPr>
        <p:spPr/>
        <p:txBody>
          <a:bodyPr/>
          <a:lstStyle/>
          <a:p>
            <a:r>
              <a:rPr lang="en-GB" dirty="0"/>
              <a:t>Running </a:t>
            </a:r>
            <a:endParaRPr lang="en-US" dirty="0"/>
          </a:p>
        </p:txBody>
      </p:sp>
      <p:sp>
        <p:nvSpPr>
          <p:cNvPr id="6" name="Text Placeholder 5">
            <a:extLst>
              <a:ext uri="{FF2B5EF4-FFF2-40B4-BE49-F238E27FC236}">
                <a16:creationId xmlns:a16="http://schemas.microsoft.com/office/drawing/2014/main" xmlns="" id="{AE6870DB-2DA2-4F4C-9732-8CD02786D98A}"/>
              </a:ext>
            </a:extLst>
          </p:cNvPr>
          <p:cNvSpPr>
            <a:spLocks noGrp="1"/>
          </p:cNvSpPr>
          <p:nvPr>
            <p:ph type="body" sz="quarter" idx="3"/>
          </p:nvPr>
        </p:nvSpPr>
        <p:spPr>
          <a:xfrm>
            <a:off x="4374264" y="4191000"/>
            <a:ext cx="3448935" cy="603528"/>
          </a:xfrm>
        </p:spPr>
        <p:txBody>
          <a:bodyPr/>
          <a:lstStyle/>
          <a:p>
            <a:r>
              <a:rPr lang="en-GB" dirty="0"/>
              <a:t>Discus </a:t>
            </a:r>
            <a:endParaRPr lang="en-US" dirty="0"/>
          </a:p>
        </p:txBody>
      </p:sp>
      <p:sp>
        <p:nvSpPr>
          <p:cNvPr id="7" name="Text Placeholder 6">
            <a:extLst>
              <a:ext uri="{FF2B5EF4-FFF2-40B4-BE49-F238E27FC236}">
                <a16:creationId xmlns:a16="http://schemas.microsoft.com/office/drawing/2014/main" xmlns="" id="{7B902BD0-6135-9C4E-A6D6-FD540A6C3961}"/>
              </a:ext>
            </a:extLst>
          </p:cNvPr>
          <p:cNvSpPr>
            <a:spLocks noGrp="1"/>
          </p:cNvSpPr>
          <p:nvPr>
            <p:ph type="body" sz="quarter" idx="13"/>
          </p:nvPr>
        </p:nvSpPr>
        <p:spPr/>
        <p:txBody>
          <a:bodyPr/>
          <a:lstStyle/>
          <a:p>
            <a:r>
              <a:rPr lang="en-GB" dirty="0"/>
              <a:t>Javelin </a:t>
            </a:r>
            <a:endParaRPr lang="en-US" dirty="0"/>
          </a:p>
        </p:txBody>
      </p:sp>
      <p:sp>
        <p:nvSpPr>
          <p:cNvPr id="9" name="Text Placeholder 8">
            <a:extLst>
              <a:ext uri="{FF2B5EF4-FFF2-40B4-BE49-F238E27FC236}">
                <a16:creationId xmlns:a16="http://schemas.microsoft.com/office/drawing/2014/main" xmlns="" id="{51448A56-BEC7-A642-9CE1-B1A47FB4BEE6}"/>
              </a:ext>
            </a:extLst>
          </p:cNvPr>
          <p:cNvSpPr>
            <a:spLocks noGrp="1"/>
          </p:cNvSpPr>
          <p:nvPr>
            <p:ph type="body" sz="half" idx="18"/>
          </p:nvPr>
        </p:nvSpPr>
        <p:spPr/>
        <p:txBody>
          <a:bodyPr>
            <a:normAutofit fontScale="92500"/>
          </a:bodyPr>
          <a:lstStyle/>
          <a:p>
            <a:r>
              <a:rPr lang="en-GB" dirty="0"/>
              <a:t>Running was the event at the Olympic games. If competitors tried to cheat they was disqualified and beaten. The hardest running race was called </a:t>
            </a:r>
            <a:r>
              <a:rPr lang="en-GB" dirty="0" err="1"/>
              <a:t>Hoplitodromos</a:t>
            </a:r>
            <a:r>
              <a:rPr lang="en-GB" dirty="0"/>
              <a:t>, which was when the competitors had to run wearing armour and carrying a shield.  </a:t>
            </a:r>
            <a:endParaRPr lang="en-US" dirty="0"/>
          </a:p>
        </p:txBody>
      </p:sp>
      <p:sp>
        <p:nvSpPr>
          <p:cNvPr id="10" name="Text Placeholder 9">
            <a:extLst>
              <a:ext uri="{FF2B5EF4-FFF2-40B4-BE49-F238E27FC236}">
                <a16:creationId xmlns:a16="http://schemas.microsoft.com/office/drawing/2014/main" xmlns="" id="{BFEA71B9-5089-5640-970B-CBA5FB5C77C2}"/>
              </a:ext>
            </a:extLst>
          </p:cNvPr>
          <p:cNvSpPr>
            <a:spLocks noGrp="1"/>
          </p:cNvSpPr>
          <p:nvPr>
            <p:ph type="body" sz="half" idx="19"/>
          </p:nvPr>
        </p:nvSpPr>
        <p:spPr/>
        <p:txBody>
          <a:bodyPr/>
          <a:lstStyle/>
          <a:p>
            <a:r>
              <a:rPr lang="en-GB" dirty="0"/>
              <a:t>Athletes would throw a very heavy metal flat disk.</a:t>
            </a:r>
            <a:endParaRPr lang="en-US" dirty="0"/>
          </a:p>
        </p:txBody>
      </p:sp>
      <p:sp>
        <p:nvSpPr>
          <p:cNvPr id="11" name="Text Placeholder 10">
            <a:extLst>
              <a:ext uri="{FF2B5EF4-FFF2-40B4-BE49-F238E27FC236}">
                <a16:creationId xmlns:a16="http://schemas.microsoft.com/office/drawing/2014/main" xmlns="" id="{FFB1C6A3-A478-6044-B2CC-E1CC3ABAE905}"/>
              </a:ext>
            </a:extLst>
          </p:cNvPr>
          <p:cNvSpPr>
            <a:spLocks noGrp="1"/>
          </p:cNvSpPr>
          <p:nvPr>
            <p:ph type="body" sz="half" idx="20"/>
          </p:nvPr>
        </p:nvSpPr>
        <p:spPr>
          <a:xfrm>
            <a:off x="8019493" y="4873761"/>
            <a:ext cx="3452445" cy="1344921"/>
          </a:xfrm>
        </p:spPr>
        <p:txBody>
          <a:bodyPr>
            <a:normAutofit lnSpcReduction="10000"/>
          </a:bodyPr>
          <a:lstStyle/>
          <a:p>
            <a:r>
              <a:rPr lang="en-GB" dirty="0"/>
              <a:t>Javelins were sharpened wooden sticks with a metal point on the end. Athletes would wind a leather band around the javelin which wold make it go further through the air, the band would unravel when the javelin was thrown.  </a:t>
            </a:r>
            <a:endParaRPr lang="en-US" dirty="0"/>
          </a:p>
        </p:txBody>
      </p:sp>
      <p:pic>
        <p:nvPicPr>
          <p:cNvPr id="16" name="Picture Placeholder 15">
            <a:extLst>
              <a:ext uri="{FF2B5EF4-FFF2-40B4-BE49-F238E27FC236}">
                <a16:creationId xmlns:a16="http://schemas.microsoft.com/office/drawing/2014/main" xmlns="" id="{E2A7F174-3682-574A-AD1A-EB7F15F973EB}"/>
              </a:ext>
            </a:extLst>
          </p:cNvPr>
          <p:cNvPicPr>
            <a:picLocks noGrp="1" noChangeAspect="1"/>
          </p:cNvPicPr>
          <p:nvPr>
            <p:ph type="pic" idx="15"/>
          </p:nvPr>
        </p:nvPicPr>
        <p:blipFill rotWithShape="1">
          <a:blip r:embed="rId2"/>
          <a:srcRect t="22401" b="22401"/>
          <a:stretch/>
        </p:blipFill>
        <p:spPr>
          <a:xfrm>
            <a:off x="688618" y="2362200"/>
            <a:ext cx="3451582" cy="1524000"/>
          </a:xfrm>
          <a:prstGeom prst="rect">
            <a:avLst/>
          </a:prstGeom>
        </p:spPr>
      </p:pic>
      <p:pic>
        <p:nvPicPr>
          <p:cNvPr id="30" name="Picture 29">
            <a:extLst>
              <a:ext uri="{FF2B5EF4-FFF2-40B4-BE49-F238E27FC236}">
                <a16:creationId xmlns:a16="http://schemas.microsoft.com/office/drawing/2014/main" xmlns="" id="{22180F3A-BA5C-174F-904E-943F2A53E37C}"/>
              </a:ext>
            </a:extLst>
          </p:cNvPr>
          <p:cNvPicPr>
            <a:picLocks noChangeAspect="1"/>
          </p:cNvPicPr>
          <p:nvPr/>
        </p:nvPicPr>
        <p:blipFill>
          <a:blip r:embed="rId3"/>
          <a:stretch>
            <a:fillRect/>
          </a:stretch>
        </p:blipFill>
        <p:spPr>
          <a:xfrm>
            <a:off x="5357628" y="2409456"/>
            <a:ext cx="1476744" cy="1476744"/>
          </a:xfrm>
          <a:prstGeom prst="rect">
            <a:avLst/>
          </a:prstGeom>
        </p:spPr>
      </p:pic>
      <p:pic>
        <p:nvPicPr>
          <p:cNvPr id="36" name="Picture Placeholder 35">
            <a:extLst>
              <a:ext uri="{FF2B5EF4-FFF2-40B4-BE49-F238E27FC236}">
                <a16:creationId xmlns:a16="http://schemas.microsoft.com/office/drawing/2014/main" xmlns="" id="{0321A86C-EE3C-7A4A-B03B-3BCACDC67F20}"/>
              </a:ext>
            </a:extLst>
          </p:cNvPr>
          <p:cNvPicPr>
            <a:picLocks noGrp="1" noChangeAspect="1"/>
          </p:cNvPicPr>
          <p:nvPr>
            <p:ph type="pic" idx="22"/>
          </p:nvPr>
        </p:nvPicPr>
        <p:blipFill rotWithShape="1">
          <a:blip r:embed="rId4"/>
          <a:srcRect t="18732" b="18732"/>
          <a:stretch/>
        </p:blipFill>
        <p:spPr>
          <a:prstGeom prst="rect">
            <a:avLst/>
          </a:prstGeom>
        </p:spPr>
      </p:pic>
    </p:spTree>
    <p:extLst>
      <p:ext uri="{BB962C8B-B14F-4D97-AF65-F5344CB8AC3E}">
        <p14:creationId xmlns:p14="http://schemas.microsoft.com/office/powerpoint/2010/main" val="328440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linds(horizont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blinds(horizontal)">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linds(horizont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blinds(horizontal)">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blinds(horizontal)">
                                      <p:cBhvr>
                                        <p:cTn id="5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P spid="7" grpId="0" build="p"/>
      <p:bldP spid="9" grpId="0" build="p"/>
      <p:bldP spid="10" grpId="0" build="p"/>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67B997-4C63-1645-9E53-A6B398CF09BE}"/>
              </a:ext>
            </a:extLst>
          </p:cNvPr>
          <p:cNvSpPr>
            <a:spLocks noGrp="1"/>
          </p:cNvSpPr>
          <p:nvPr>
            <p:ph type="title"/>
          </p:nvPr>
        </p:nvSpPr>
        <p:spPr>
          <a:xfrm>
            <a:off x="559405" y="762000"/>
            <a:ext cx="10946795" cy="1611438"/>
          </a:xfrm>
        </p:spPr>
        <p:txBody>
          <a:bodyPr/>
          <a:lstStyle/>
          <a:p>
            <a:r>
              <a:rPr lang="en-GB" dirty="0"/>
              <a:t>What sports took place at the Ancient olympics? </a:t>
            </a:r>
            <a:endParaRPr lang="en-US" dirty="0"/>
          </a:p>
        </p:txBody>
      </p:sp>
      <p:sp>
        <p:nvSpPr>
          <p:cNvPr id="3" name="Text Placeholder 2">
            <a:extLst>
              <a:ext uri="{FF2B5EF4-FFF2-40B4-BE49-F238E27FC236}">
                <a16:creationId xmlns:a16="http://schemas.microsoft.com/office/drawing/2014/main" xmlns="" id="{62F51C0C-C7E8-B940-90BD-3CA7ED779B09}"/>
              </a:ext>
            </a:extLst>
          </p:cNvPr>
          <p:cNvSpPr>
            <a:spLocks noGrp="1"/>
          </p:cNvSpPr>
          <p:nvPr>
            <p:ph type="body" idx="1"/>
          </p:nvPr>
        </p:nvSpPr>
        <p:spPr/>
        <p:txBody>
          <a:bodyPr/>
          <a:lstStyle/>
          <a:p>
            <a:r>
              <a:rPr lang="en-GB" dirty="0"/>
              <a:t>Long jump </a:t>
            </a:r>
            <a:endParaRPr lang="en-US" dirty="0"/>
          </a:p>
        </p:txBody>
      </p:sp>
      <p:sp>
        <p:nvSpPr>
          <p:cNvPr id="5" name="Text Placeholder 4">
            <a:extLst>
              <a:ext uri="{FF2B5EF4-FFF2-40B4-BE49-F238E27FC236}">
                <a16:creationId xmlns:a16="http://schemas.microsoft.com/office/drawing/2014/main" xmlns="" id="{84377D16-1041-524C-A2DC-380A11187051}"/>
              </a:ext>
            </a:extLst>
          </p:cNvPr>
          <p:cNvSpPr>
            <a:spLocks noGrp="1"/>
          </p:cNvSpPr>
          <p:nvPr>
            <p:ph type="body" sz="half" idx="18"/>
          </p:nvPr>
        </p:nvSpPr>
        <p:spPr/>
        <p:txBody>
          <a:bodyPr/>
          <a:lstStyle/>
          <a:p>
            <a:r>
              <a:rPr lang="en-GB" dirty="0"/>
              <a:t>The long jump is a competition to see who can jump the fairest across the sand pit </a:t>
            </a:r>
            <a:endParaRPr lang="en-US" dirty="0"/>
          </a:p>
        </p:txBody>
      </p:sp>
      <p:sp>
        <p:nvSpPr>
          <p:cNvPr id="6" name="Text Placeholder 5">
            <a:extLst>
              <a:ext uri="{FF2B5EF4-FFF2-40B4-BE49-F238E27FC236}">
                <a16:creationId xmlns:a16="http://schemas.microsoft.com/office/drawing/2014/main" xmlns="" id="{C4112ECA-8F95-8541-BF38-C379958D1369}"/>
              </a:ext>
            </a:extLst>
          </p:cNvPr>
          <p:cNvSpPr>
            <a:spLocks noGrp="1"/>
          </p:cNvSpPr>
          <p:nvPr>
            <p:ph type="body" sz="quarter" idx="3"/>
          </p:nvPr>
        </p:nvSpPr>
        <p:spPr/>
        <p:txBody>
          <a:bodyPr/>
          <a:lstStyle/>
          <a:p>
            <a:r>
              <a:rPr lang="en-GB" dirty="0"/>
              <a:t>Wrestling and boxing </a:t>
            </a:r>
            <a:endParaRPr lang="en-US" dirty="0"/>
          </a:p>
        </p:txBody>
      </p:sp>
      <p:sp>
        <p:nvSpPr>
          <p:cNvPr id="8" name="Text Placeholder 7">
            <a:extLst>
              <a:ext uri="{FF2B5EF4-FFF2-40B4-BE49-F238E27FC236}">
                <a16:creationId xmlns:a16="http://schemas.microsoft.com/office/drawing/2014/main" xmlns="" id="{5A6A81C1-B31F-0740-B12F-BF933B7848C2}"/>
              </a:ext>
            </a:extLst>
          </p:cNvPr>
          <p:cNvSpPr>
            <a:spLocks noGrp="1"/>
          </p:cNvSpPr>
          <p:nvPr>
            <p:ph type="body" sz="half" idx="19"/>
          </p:nvPr>
        </p:nvSpPr>
        <p:spPr/>
        <p:txBody>
          <a:bodyPr>
            <a:normAutofit/>
          </a:bodyPr>
          <a:lstStyle/>
          <a:p>
            <a:r>
              <a:rPr lang="en-GB" dirty="0"/>
              <a:t>This was the first sport in the Olympic Games that was not a foot race. To win the wrestlers had to make their opponent fall to the ground. </a:t>
            </a:r>
            <a:endParaRPr lang="en-US" dirty="0"/>
          </a:p>
        </p:txBody>
      </p:sp>
      <p:sp>
        <p:nvSpPr>
          <p:cNvPr id="9" name="Text Placeholder 8">
            <a:extLst>
              <a:ext uri="{FF2B5EF4-FFF2-40B4-BE49-F238E27FC236}">
                <a16:creationId xmlns:a16="http://schemas.microsoft.com/office/drawing/2014/main" xmlns="" id="{86C372DD-6439-984D-920E-CB25129C88C3}"/>
              </a:ext>
            </a:extLst>
          </p:cNvPr>
          <p:cNvSpPr>
            <a:spLocks noGrp="1"/>
          </p:cNvSpPr>
          <p:nvPr>
            <p:ph type="body" sz="quarter" idx="13"/>
          </p:nvPr>
        </p:nvSpPr>
        <p:spPr/>
        <p:txBody>
          <a:bodyPr/>
          <a:lstStyle/>
          <a:p>
            <a:r>
              <a:rPr lang="en-GB" dirty="0"/>
              <a:t>Horse racing </a:t>
            </a:r>
            <a:endParaRPr lang="en-US" dirty="0"/>
          </a:p>
        </p:txBody>
      </p:sp>
      <p:sp>
        <p:nvSpPr>
          <p:cNvPr id="11" name="Text Placeholder 10">
            <a:extLst>
              <a:ext uri="{FF2B5EF4-FFF2-40B4-BE49-F238E27FC236}">
                <a16:creationId xmlns:a16="http://schemas.microsoft.com/office/drawing/2014/main" xmlns="" id="{CBFC06AD-2300-004A-8799-E0CC5758916A}"/>
              </a:ext>
            </a:extLst>
          </p:cNvPr>
          <p:cNvSpPr>
            <a:spLocks noGrp="1"/>
          </p:cNvSpPr>
          <p:nvPr>
            <p:ph type="body" sz="half" idx="20"/>
          </p:nvPr>
        </p:nvSpPr>
        <p:spPr/>
        <p:txBody>
          <a:bodyPr>
            <a:normAutofit lnSpcReduction="10000"/>
          </a:bodyPr>
          <a:lstStyle/>
          <a:p>
            <a:r>
              <a:rPr lang="en-GB" dirty="0"/>
              <a:t>One of most popular games. Only the rich people could buy horses to play the games . It would involve horses with chariots racing seven laps of a circus, the chariots could easily crash and the driver would often get injured. </a:t>
            </a:r>
            <a:endParaRPr lang="en-US" dirty="0"/>
          </a:p>
        </p:txBody>
      </p:sp>
      <p:pic>
        <p:nvPicPr>
          <p:cNvPr id="19" name="Picture Placeholder 18">
            <a:extLst>
              <a:ext uri="{FF2B5EF4-FFF2-40B4-BE49-F238E27FC236}">
                <a16:creationId xmlns:a16="http://schemas.microsoft.com/office/drawing/2014/main" xmlns="" id="{C4FF3A79-0CAF-8B47-A053-ADBE5AB98635}"/>
              </a:ext>
            </a:extLst>
          </p:cNvPr>
          <p:cNvPicPr>
            <a:picLocks noGrp="1" noChangeAspect="1"/>
          </p:cNvPicPr>
          <p:nvPr>
            <p:ph type="pic" idx="15"/>
          </p:nvPr>
        </p:nvPicPr>
        <p:blipFill rotWithShape="1">
          <a:blip r:embed="rId2"/>
          <a:srcRect t="27921" b="27921"/>
          <a:stretch/>
        </p:blipFill>
        <p:spPr>
          <a:prstGeom prst="rect">
            <a:avLst/>
          </a:prstGeom>
        </p:spPr>
      </p:pic>
      <p:pic>
        <p:nvPicPr>
          <p:cNvPr id="22" name="Picture 21">
            <a:extLst>
              <a:ext uri="{FF2B5EF4-FFF2-40B4-BE49-F238E27FC236}">
                <a16:creationId xmlns:a16="http://schemas.microsoft.com/office/drawing/2014/main" xmlns="" id="{2A0BB15D-AA20-DA45-B1EC-CE0D85FAA492}"/>
              </a:ext>
            </a:extLst>
          </p:cNvPr>
          <p:cNvPicPr>
            <a:picLocks noChangeAspect="1"/>
          </p:cNvPicPr>
          <p:nvPr/>
        </p:nvPicPr>
        <p:blipFill>
          <a:blip r:embed="rId3"/>
          <a:stretch>
            <a:fillRect/>
          </a:stretch>
        </p:blipFill>
        <p:spPr>
          <a:xfrm>
            <a:off x="5003497" y="1952720"/>
            <a:ext cx="2185005" cy="2185005"/>
          </a:xfrm>
          <a:prstGeom prst="rect">
            <a:avLst/>
          </a:prstGeom>
        </p:spPr>
      </p:pic>
      <p:pic>
        <p:nvPicPr>
          <p:cNvPr id="30" name="Picture 29">
            <a:extLst>
              <a:ext uri="{FF2B5EF4-FFF2-40B4-BE49-F238E27FC236}">
                <a16:creationId xmlns:a16="http://schemas.microsoft.com/office/drawing/2014/main" xmlns="" id="{52FF0B6E-5719-9E46-A476-26E0CBD8269A}"/>
              </a:ext>
            </a:extLst>
          </p:cNvPr>
          <p:cNvPicPr>
            <a:picLocks noChangeAspect="1"/>
          </p:cNvPicPr>
          <p:nvPr/>
        </p:nvPicPr>
        <p:blipFill>
          <a:blip r:embed="rId4"/>
          <a:stretch>
            <a:fillRect/>
          </a:stretch>
        </p:blipFill>
        <p:spPr>
          <a:xfrm>
            <a:off x="8477540" y="2163079"/>
            <a:ext cx="2596826" cy="1933480"/>
          </a:xfrm>
          <a:prstGeom prst="rect">
            <a:avLst/>
          </a:prstGeom>
        </p:spPr>
      </p:pic>
    </p:spTree>
    <p:extLst>
      <p:ext uri="{BB962C8B-B14F-4D97-AF65-F5344CB8AC3E}">
        <p14:creationId xmlns:p14="http://schemas.microsoft.com/office/powerpoint/2010/main" val="6871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linds(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linds(horizontal)">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linds(horizontal)">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blinds(horizontal)">
                                      <p:cBhvr>
                                        <p:cTn id="47" dur="500"/>
                                        <p:tgtEl>
                                          <p:spTgt spid="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blinds(horizontal)">
                                      <p:cBhvr>
                                        <p:cTn id="5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6" grpId="0" build="p"/>
      <p:bldP spid="8" grpId="0" build="p"/>
      <p:bldP spid="9" grpId="0" build="p"/>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CAA68-0A78-A045-AB0B-46DE233AA4E0}"/>
              </a:ext>
            </a:extLst>
          </p:cNvPr>
          <p:cNvSpPr>
            <a:spLocks noGrp="1"/>
          </p:cNvSpPr>
          <p:nvPr>
            <p:ph type="title"/>
          </p:nvPr>
        </p:nvSpPr>
        <p:spPr>
          <a:xfrm>
            <a:off x="2895600" y="764373"/>
            <a:ext cx="8610600" cy="1293028"/>
          </a:xfrm>
        </p:spPr>
        <p:txBody>
          <a:bodyPr>
            <a:normAutofit/>
          </a:bodyPr>
          <a:lstStyle/>
          <a:p>
            <a:r>
              <a:rPr lang="en-GB" dirty="0"/>
              <a:t>Women </a:t>
            </a:r>
            <a:r>
              <a:rPr lang="en-GB"/>
              <a:t>at Olympia </a:t>
            </a:r>
            <a:endParaRPr lang="en-US"/>
          </a:p>
        </p:txBody>
      </p:sp>
      <p:sp>
        <p:nvSpPr>
          <p:cNvPr id="3" name="Text Placeholder 2">
            <a:extLst>
              <a:ext uri="{FF2B5EF4-FFF2-40B4-BE49-F238E27FC236}">
                <a16:creationId xmlns:a16="http://schemas.microsoft.com/office/drawing/2014/main" xmlns="" id="{D42F9984-4FDE-5741-87B0-F83339295624}"/>
              </a:ext>
            </a:extLst>
          </p:cNvPr>
          <p:cNvSpPr>
            <a:spLocks noGrp="1"/>
          </p:cNvSpPr>
          <p:nvPr>
            <p:ph idx="1"/>
          </p:nvPr>
        </p:nvSpPr>
        <p:spPr>
          <a:xfrm>
            <a:off x="677333" y="2194560"/>
            <a:ext cx="5816600" cy="4024125"/>
          </a:xfrm>
        </p:spPr>
        <p:txBody>
          <a:bodyPr>
            <a:normAutofit/>
          </a:bodyPr>
          <a:lstStyle/>
          <a:p>
            <a:pPr marL="0" indent="0">
              <a:buNone/>
            </a:pPr>
            <a:r>
              <a:rPr lang="en-GB" dirty="0"/>
              <a:t>Married women were not allowed to join in or watch the games. Unmarried woman could watch the games. If married women were found at the games they would be given the death penalty.  Women could still own horses in the chariot race but couldn’t watch them race. Unmarried women had a festival at Olympia every four years called </a:t>
            </a:r>
            <a:r>
              <a:rPr lang="en-GB" dirty="0" err="1"/>
              <a:t>Heraia</a:t>
            </a:r>
            <a:r>
              <a:rPr lang="en-GB" dirty="0"/>
              <a:t>, which was held in honour of Zeus’s wife. </a:t>
            </a:r>
            <a:endParaRPr lang="en-US" dirty="0"/>
          </a:p>
        </p:txBody>
      </p:sp>
      <p:pic>
        <p:nvPicPr>
          <p:cNvPr id="4" name="Picture 4">
            <a:extLst>
              <a:ext uri="{FF2B5EF4-FFF2-40B4-BE49-F238E27FC236}">
                <a16:creationId xmlns:a16="http://schemas.microsoft.com/office/drawing/2014/main" xmlns="" id="{26B94A74-14A5-9A48-8855-AF35A2B3EE65}"/>
              </a:ext>
            </a:extLst>
          </p:cNvPr>
          <p:cNvPicPr>
            <a:picLocks noChangeAspect="1"/>
          </p:cNvPicPr>
          <p:nvPr/>
        </p:nvPicPr>
        <p:blipFill rotWithShape="1">
          <a:blip r:embed="rId2">
            <a:extLst>
              <a:ext uri="{28A0092B-C50C-407E-A947-70E740481C1C}">
                <a14:useLocalDpi xmlns:a14="http://schemas.microsoft.com/office/drawing/2010/main" val="0"/>
              </a:ext>
            </a:extLst>
          </a:blip>
          <a:srcRect l="5321" r="-1" b="-1"/>
          <a:stretch/>
        </p:blipFill>
        <p:spPr>
          <a:xfrm>
            <a:off x="6985000" y="2501159"/>
            <a:ext cx="4521200" cy="3410926"/>
          </a:xfrm>
          <a:prstGeom prst="rect">
            <a:avLst/>
          </a:prstGeom>
        </p:spPr>
      </p:pic>
    </p:spTree>
    <p:extLst>
      <p:ext uri="{BB962C8B-B14F-4D97-AF65-F5344CB8AC3E}">
        <p14:creationId xmlns:p14="http://schemas.microsoft.com/office/powerpoint/2010/main" val="347358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0</TotalTime>
  <Words>486</Words>
  <Application>Microsoft Office PowerPoint</Application>
  <PresentationFormat>Custom</PresentationFormat>
  <Paragraphs>25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Vapor Trail</vt:lpstr>
      <vt:lpstr>The Ancient Olympic Games </vt:lpstr>
      <vt:lpstr>How did the Olympic games begin?</vt:lpstr>
      <vt:lpstr>A sacred truce  </vt:lpstr>
      <vt:lpstr>What sports took place at the Ancient olympics? </vt:lpstr>
      <vt:lpstr>What sports took place at the Ancient olympics? </vt:lpstr>
      <vt:lpstr>Women at Olympia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Ancient Olympic Games</dc:title>
  <dc:creator>Box S</dc:creator>
  <cp:lastModifiedBy>Andrea Hymers</cp:lastModifiedBy>
  <cp:revision>5</cp:revision>
  <dcterms:created xsi:type="dcterms:W3CDTF">2020-05-01T12:44:07Z</dcterms:created>
  <dcterms:modified xsi:type="dcterms:W3CDTF">2020-05-09T19:26:17Z</dcterms:modified>
</cp:coreProperties>
</file>