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258" r:id="rId4"/>
    <p:sldId id="259" r:id="rId5"/>
    <p:sldId id="1030" r:id="rId6"/>
    <p:sldId id="1024" r:id="rId7"/>
    <p:sldId id="1025" r:id="rId8"/>
    <p:sldId id="1026" r:id="rId9"/>
    <p:sldId id="791" r:id="rId10"/>
    <p:sldId id="262" r:id="rId11"/>
    <p:sldId id="263" r:id="rId12"/>
    <p:sldId id="1014" r:id="rId13"/>
    <p:sldId id="1029" r:id="rId14"/>
    <p:sldId id="1027" r:id="rId15"/>
    <p:sldId id="946" r:id="rId16"/>
    <p:sldId id="1020" r:id="rId17"/>
    <p:sldId id="1021" r:id="rId18"/>
    <p:sldId id="1031" r:id="rId19"/>
    <p:sldId id="779" r:id="rId20"/>
    <p:sldId id="1019"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BC2C8C-022B-4C96-A854-BA97A3993E19}" type="datetimeFigureOut">
              <a:rPr lang="en-GB" smtClean="0"/>
              <a:t>21/09/2023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31BC10-52EC-4385-A05C-40279A757B90}" type="slidenum">
              <a:rPr lang="en-GB" smtClean="0"/>
              <a:t>‹#›</a:t>
            </a:fld>
            <a:endParaRPr lang="en-GB"/>
          </a:p>
        </p:txBody>
      </p:sp>
    </p:spTree>
    <p:extLst>
      <p:ext uri="{BB962C8B-B14F-4D97-AF65-F5344CB8AC3E}">
        <p14:creationId xmlns:p14="http://schemas.microsoft.com/office/powerpoint/2010/main" val="2307197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give children a hook to learn the sounds by using pictures in the same shape as the letter.</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 looks like a snake.</a:t>
            </a:r>
          </a:p>
          <a:p>
            <a:r>
              <a:rPr lang="en-US" sz="1200" kern="1200" dirty="0">
                <a:solidFill>
                  <a:schemeClr val="tx1"/>
                </a:solidFill>
                <a:effectLst/>
                <a:latin typeface="+mn-lt"/>
                <a:ea typeface="+mn-ea"/>
                <a:cs typeface="+mn-cs"/>
              </a:rPr>
              <a:t>‘d’ looks like a dinosaur.</a:t>
            </a:r>
          </a:p>
          <a:p>
            <a:pPr lvl="0"/>
            <a:r>
              <a:rPr lang="en-US" sz="1200" kern="1200" dirty="0">
                <a:solidFill>
                  <a:schemeClr val="tx1"/>
                </a:solidFill>
                <a:effectLst/>
                <a:latin typeface="+mn-lt"/>
                <a:ea typeface="+mn-ea"/>
                <a:cs typeface="+mn-cs"/>
              </a:rPr>
              <a:t>‘m’ looks like a mountain.</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 looks like an apple.</a:t>
            </a:r>
            <a:br>
              <a:rPr lang="en-US"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We teach the children to name the mnemonic pictures before they learn the sound.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means that children learn to read and write the sounds really easily.</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81A61AF0-59CC-4D82-B182-5DFC7F9ACF1F}" type="slidenum">
              <a:rPr lang="en-GB" smtClean="0"/>
              <a:pPr>
                <a:defRPr/>
              </a:pPr>
              <a:t>9</a:t>
            </a:fld>
            <a:endParaRPr lang="en-GB"/>
          </a:p>
        </p:txBody>
      </p:sp>
    </p:spTree>
    <p:extLst>
      <p:ext uri="{BB962C8B-B14F-4D97-AF65-F5344CB8AC3E}">
        <p14:creationId xmlns:p14="http://schemas.microsoft.com/office/powerpoint/2010/main" val="3304569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Children use the picture mnemonic to learn to form letters correctly at the same time they learn to read each sound. </a:t>
            </a:r>
          </a:p>
          <a:p>
            <a:r>
              <a:rPr lang="en-US" dirty="0"/>
              <a:t>Each sound has a handwriting phrase e.g. down Maisie, and over the mountains.</a:t>
            </a:r>
          </a:p>
          <a:p>
            <a:endParaRPr lang="en-US" dirty="0"/>
          </a:p>
          <a:p>
            <a:r>
              <a:rPr lang="en-US" dirty="0"/>
              <a:t>Use these handwriting phrases when </a:t>
            </a:r>
            <a:r>
              <a:rPr lang="en-US" dirty="0" err="1"/>
              <a:t>practising</a:t>
            </a:r>
            <a:r>
              <a:rPr lang="en-US" dirty="0"/>
              <a:t> writing at home with your child.</a:t>
            </a:r>
          </a:p>
          <a:p>
            <a:r>
              <a:rPr lang="en-US" dirty="0"/>
              <a:t>Avoid using these to read the sound.</a:t>
            </a:r>
          </a:p>
          <a:p>
            <a:endParaRPr lang="en-US" dirty="0"/>
          </a:p>
          <a:p>
            <a:r>
              <a:rPr lang="en-US" dirty="0"/>
              <a:t>I will give you a handout of these handwriting phrases when you leave today.</a:t>
            </a:r>
          </a:p>
        </p:txBody>
      </p:sp>
      <p:sp>
        <p:nvSpPr>
          <p:cNvPr id="4" name="Slide Number Placeholder 3"/>
          <p:cNvSpPr>
            <a:spLocks noGrp="1"/>
          </p:cNvSpPr>
          <p:nvPr>
            <p:ph type="sldNum" sz="quarter" idx="5"/>
          </p:nvPr>
        </p:nvSpPr>
        <p:spPr/>
        <p:txBody>
          <a:bodyPr/>
          <a:lstStyle/>
          <a:p>
            <a:fld id="{AC167F53-BA33-7E40-958D-01A6607E9B7A}" type="slidenum">
              <a:rPr lang="en-US" smtClean="0"/>
              <a:t>12</a:t>
            </a:fld>
            <a:endParaRPr lang="en-US"/>
          </a:p>
        </p:txBody>
      </p:sp>
    </p:spTree>
    <p:extLst>
      <p:ext uri="{BB962C8B-B14F-4D97-AF65-F5344CB8AC3E}">
        <p14:creationId xmlns:p14="http://schemas.microsoft.com/office/powerpoint/2010/main" val="89072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Garamond" pitchFamily="18" charset="0"/>
                <a:cs typeface="Arial" pitchFamily="34" charset="0"/>
              </a:defRPr>
            </a:lvl1pPr>
            <a:lvl2pPr marL="742950" indent="-285750" eaLnBrk="0" hangingPunct="0">
              <a:defRPr sz="2400">
                <a:solidFill>
                  <a:schemeClr val="tx1"/>
                </a:solidFill>
                <a:latin typeface="Garamond" pitchFamily="18" charset="0"/>
                <a:cs typeface="Arial" pitchFamily="34" charset="0"/>
              </a:defRPr>
            </a:lvl2pPr>
            <a:lvl3pPr marL="1143000" indent="-228600" eaLnBrk="0" hangingPunct="0">
              <a:defRPr sz="2400">
                <a:solidFill>
                  <a:schemeClr val="tx1"/>
                </a:solidFill>
                <a:latin typeface="Garamond" pitchFamily="18" charset="0"/>
                <a:cs typeface="Arial" pitchFamily="34" charset="0"/>
              </a:defRPr>
            </a:lvl3pPr>
            <a:lvl4pPr marL="1600200" indent="-228600" eaLnBrk="0" hangingPunct="0">
              <a:defRPr sz="2400">
                <a:solidFill>
                  <a:schemeClr val="tx1"/>
                </a:solidFill>
                <a:latin typeface="Garamond" pitchFamily="18" charset="0"/>
                <a:cs typeface="Arial" pitchFamily="34" charset="0"/>
              </a:defRPr>
            </a:lvl4pPr>
            <a:lvl5pPr marL="2057400" indent="-228600" eaLnBrk="0" hangingPunct="0">
              <a:defRPr sz="2400">
                <a:solidFill>
                  <a:schemeClr val="tx1"/>
                </a:solidFill>
                <a:latin typeface="Garamond"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Garamond"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Garamond"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Garamond"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Garamond" pitchFamily="18" charset="0"/>
                <a:cs typeface="Arial" pitchFamily="34" charset="0"/>
              </a:defRPr>
            </a:lvl9pPr>
          </a:lstStyle>
          <a:p>
            <a:pPr eaLnBrk="1" hangingPunct="1"/>
            <a:fld id="{FB292E8D-CF26-4C18-AF48-18F643F3764E}" type="slidenum">
              <a:rPr lang="en-US" sz="1200" smtClean="0">
                <a:latin typeface="Times New Roman" pitchFamily="18" charset="0"/>
              </a:rPr>
              <a:pPr eaLnBrk="1" hangingPunct="1"/>
              <a:t>15</a:t>
            </a:fld>
            <a:endParaRPr lang="en-US" sz="1200">
              <a:latin typeface="Times New Roman" pitchFamily="18" charset="0"/>
            </a:endParaRPr>
          </a:p>
        </p:txBody>
      </p:sp>
      <p:sp>
        <p:nvSpPr>
          <p:cNvPr id="172035" name="Rectangle 2"/>
          <p:cNvSpPr>
            <a:spLocks noGrp="1" noRot="1" noChangeAspect="1" noChangeArrowheads="1" noTextEdit="1"/>
          </p:cNvSpPr>
          <p:nvPr>
            <p:ph type="sldImg"/>
          </p:nvPr>
        </p:nvSpPr>
        <p:spPr>
          <a:xfrm>
            <a:off x="598488" y="685800"/>
            <a:ext cx="3084512" cy="1735138"/>
          </a:xfrm>
          <a:ln/>
        </p:spPr>
      </p:sp>
      <p:sp>
        <p:nvSpPr>
          <p:cNvPr id="172036" name="Rectangle 3"/>
          <p:cNvSpPr>
            <a:spLocks noGrp="1" noChangeArrowheads="1"/>
          </p:cNvSpPr>
          <p:nvPr>
            <p:ph type="body" idx="1"/>
          </p:nvPr>
        </p:nvSpPr>
        <p:spPr>
          <a:xfrm>
            <a:off x="440572" y="2420642"/>
            <a:ext cx="5942641" cy="603715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In our school, </a:t>
            </a:r>
            <a:r>
              <a:rPr lang="en-GB" sz="1200" kern="1200" dirty="0">
                <a:solidFill>
                  <a:schemeClr val="tx1"/>
                </a:solidFill>
                <a:effectLst/>
                <a:latin typeface="+mn-lt"/>
                <a:ea typeface="+mn-ea"/>
                <a:cs typeface="+mn-cs"/>
              </a:rPr>
              <a:t>children read each Read Write Inc. Storybook three times in class with their partner.</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Re-reading the same book helps children to become confident readers. </a:t>
            </a:r>
            <a:r>
              <a:rPr lang="en-GB" sz="1200" kern="1200" dirty="0">
                <a:solidFill>
                  <a:schemeClr val="tx1"/>
                </a:solidFill>
                <a:effectLst/>
                <a:latin typeface="+mn-lt"/>
                <a:ea typeface="+mn-ea"/>
                <a:cs typeface="+mn-cs"/>
              </a:rPr>
              <a:t>Each time they re-read, they build their fluency/speed and comprehension.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They love reading and want to read because they can read all of the words in the Storybook.</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We set a focus for each re-read in school.</a:t>
            </a:r>
          </a:p>
          <a:p>
            <a:pPr lvl="0"/>
            <a:endParaRPr lang="en-GB" sz="1200" kern="1200" dirty="0">
              <a:solidFill>
                <a:schemeClr val="tx1"/>
              </a:solidFill>
              <a:effectLst/>
              <a:latin typeface="+mn-lt"/>
              <a:ea typeface="+mn-ea"/>
              <a:cs typeface="+mn-cs"/>
            </a:endParaRPr>
          </a:p>
          <a:p>
            <a:pPr lvl="0"/>
            <a:r>
              <a:rPr lang="en-GB" sz="1200" i="1" kern="1200" dirty="0">
                <a:solidFill>
                  <a:schemeClr val="tx1"/>
                </a:solidFill>
                <a:effectLst/>
                <a:latin typeface="+mn-lt"/>
                <a:ea typeface="+mn-ea"/>
                <a:cs typeface="+mn-cs"/>
              </a:rPr>
              <a:t>(Click)</a:t>
            </a:r>
            <a:r>
              <a:rPr lang="en-GB" sz="1200" kern="1200" dirty="0">
                <a:solidFill>
                  <a:schemeClr val="tx1"/>
                </a:solidFill>
                <a:effectLst/>
                <a:latin typeface="+mn-lt"/>
                <a:ea typeface="+mn-ea"/>
                <a:cs typeface="+mn-cs"/>
              </a:rPr>
              <a:t> The first read focuses on reading every word accurately. </a:t>
            </a:r>
          </a:p>
          <a:p>
            <a:pPr lvl="0"/>
            <a:r>
              <a:rPr lang="en-GB" sz="1200" i="1" kern="1200" dirty="0">
                <a:solidFill>
                  <a:schemeClr val="tx1"/>
                </a:solidFill>
                <a:effectLst/>
                <a:latin typeface="+mn-lt"/>
                <a:ea typeface="+mn-ea"/>
                <a:cs typeface="+mn-cs"/>
              </a:rPr>
              <a:t>(Click)</a:t>
            </a:r>
            <a:r>
              <a:rPr lang="en-GB" sz="1200" kern="1200" dirty="0">
                <a:solidFill>
                  <a:schemeClr val="tx1"/>
                </a:solidFill>
                <a:effectLst/>
                <a:latin typeface="+mn-lt"/>
                <a:ea typeface="+mn-ea"/>
                <a:cs typeface="+mn-cs"/>
              </a:rPr>
              <a:t> The second on reading the story more quickly.</a:t>
            </a:r>
          </a:p>
          <a:p>
            <a:pPr lvl="0"/>
            <a:r>
              <a:rPr lang="en-GB" sz="1200" i="1" kern="1200" dirty="0">
                <a:solidFill>
                  <a:schemeClr val="tx1"/>
                </a:solidFill>
                <a:effectLst/>
                <a:latin typeface="+mn-lt"/>
                <a:ea typeface="+mn-ea"/>
                <a:cs typeface="+mn-cs"/>
              </a:rPr>
              <a:t>(Click)</a:t>
            </a:r>
            <a:r>
              <a:rPr lang="en-GB" sz="1200" kern="1200" dirty="0">
                <a:solidFill>
                  <a:schemeClr val="tx1"/>
                </a:solidFill>
                <a:effectLst/>
                <a:latin typeface="+mn-lt"/>
                <a:ea typeface="+mn-ea"/>
                <a:cs typeface="+mn-cs"/>
              </a:rPr>
              <a:t> The third read on comprehension - understanding what they read.</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Then your child brings the </a:t>
            </a:r>
            <a:r>
              <a:rPr lang="en-GB" sz="1200" b="1" kern="1200" dirty="0">
                <a:solidFill>
                  <a:schemeClr val="tx1"/>
                </a:solidFill>
                <a:effectLst/>
                <a:latin typeface="+mn-lt"/>
                <a:ea typeface="+mn-ea"/>
                <a:cs typeface="+mn-cs"/>
              </a:rPr>
              <a:t>same book </a:t>
            </a:r>
            <a:r>
              <a:rPr lang="en-GB" sz="1200" kern="1200" dirty="0">
                <a:solidFill>
                  <a:schemeClr val="tx1"/>
                </a:solidFill>
                <a:effectLst/>
                <a:latin typeface="+mn-lt"/>
                <a:ea typeface="+mn-ea"/>
                <a:cs typeface="+mn-cs"/>
              </a:rPr>
              <a:t>home to read and enjoy with you again and again at home.</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It’s ‘three with me, four at home.’</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a:t>We do not send stories home the children cannot read because we always want them to be set up to succeed in their reading.</a:t>
            </a:r>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a:t>We want to make sure they enjoy reading so that they want to read.</a:t>
            </a:r>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a:t>The more they read, the faster progress they will make.</a:t>
            </a:r>
            <a:endParaRPr lang="en-US" b="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pPr eaLnBrk="1" hangingPunct="1"/>
            <a:endParaRPr lang="en-GB" sz="1100" dirty="0">
              <a:latin typeface="Arial"/>
              <a:cs typeface="Arial"/>
            </a:endParaRPr>
          </a:p>
          <a:p>
            <a:pPr eaLnBrk="1" hangingPunct="1"/>
            <a:r>
              <a:rPr lang="en-GB" sz="1100" dirty="0">
                <a:latin typeface="Arial"/>
                <a:cs typeface="Arial"/>
              </a:rPr>
              <a:t>  </a:t>
            </a:r>
            <a:endParaRPr lang="en-US" sz="1100" dirty="0">
              <a:latin typeface="Arial"/>
              <a:cs typeface="Arial"/>
            </a:endParaRPr>
          </a:p>
        </p:txBody>
      </p:sp>
    </p:spTree>
    <p:extLst>
      <p:ext uri="{BB962C8B-B14F-4D97-AF65-F5344CB8AC3E}">
        <p14:creationId xmlns:p14="http://schemas.microsoft.com/office/powerpoint/2010/main" val="3451502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 Children will be able to read all of the words in the Storybook.</a:t>
            </a:r>
          </a:p>
          <a:p>
            <a:endParaRPr lang="en-US" dirty="0"/>
          </a:p>
          <a:p>
            <a:r>
              <a:rPr lang="en-US" dirty="0"/>
              <a:t>If they hesitate, remind them to read the word using ‘Special Friends, Fred Talk, read the word’.</a:t>
            </a:r>
          </a:p>
          <a:p>
            <a:r>
              <a:rPr lang="en-US" dirty="0"/>
              <a:t>For example, this means they spot the ‘</a:t>
            </a:r>
            <a:r>
              <a:rPr lang="en-US" dirty="0" err="1"/>
              <a:t>sh</a:t>
            </a:r>
            <a:r>
              <a:rPr lang="en-US" dirty="0"/>
              <a:t>’, then Fred Talk and blend to read the word e.g. </a:t>
            </a:r>
            <a:r>
              <a:rPr lang="en-US" dirty="0" err="1"/>
              <a:t>sh</a:t>
            </a:r>
            <a:r>
              <a:rPr lang="en-US" dirty="0"/>
              <a:t>, </a:t>
            </a:r>
            <a:r>
              <a:rPr lang="en-US" dirty="0" err="1"/>
              <a:t>sh</a:t>
            </a:r>
            <a:r>
              <a:rPr lang="en-US" dirty="0"/>
              <a:t>-</a:t>
            </a:r>
            <a:r>
              <a:rPr lang="en-US" dirty="0" err="1"/>
              <a:t>i</a:t>
            </a:r>
            <a:r>
              <a:rPr lang="en-US" dirty="0"/>
              <a:t>-p, ship.</a:t>
            </a:r>
          </a:p>
          <a:p>
            <a:endParaRPr lang="en-US" dirty="0"/>
          </a:p>
          <a:p>
            <a:endParaRPr lang="en-US" dirty="0"/>
          </a:p>
        </p:txBody>
      </p:sp>
      <p:sp>
        <p:nvSpPr>
          <p:cNvPr id="4" name="Slide Number Placeholder 3"/>
          <p:cNvSpPr>
            <a:spLocks noGrp="1"/>
          </p:cNvSpPr>
          <p:nvPr>
            <p:ph type="sldNum" sz="quarter" idx="5"/>
          </p:nvPr>
        </p:nvSpPr>
        <p:spPr/>
        <p:txBody>
          <a:bodyPr/>
          <a:lstStyle/>
          <a:p>
            <a:fld id="{AC167F53-BA33-7E40-958D-01A6607E9B7A}" type="slidenum">
              <a:rPr lang="en-US" smtClean="0"/>
              <a:t>16</a:t>
            </a:fld>
            <a:endParaRPr lang="en-US"/>
          </a:p>
        </p:txBody>
      </p:sp>
    </p:spTree>
    <p:extLst>
      <p:ext uri="{BB962C8B-B14F-4D97-AF65-F5344CB8AC3E}">
        <p14:creationId xmlns:p14="http://schemas.microsoft.com/office/powerpoint/2010/main" val="1306041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Some words are ‘tricky’ because they contain letters that don’t match the sounds the child has been taught.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For example, ‘said’ has ‘</a:t>
            </a:r>
            <a:r>
              <a:rPr lang="en-GB" sz="1200" kern="1200" dirty="0" err="1">
                <a:solidFill>
                  <a:schemeClr val="tx1"/>
                </a:solidFill>
                <a:effectLst/>
                <a:latin typeface="+mn-lt"/>
                <a:ea typeface="+mn-ea"/>
                <a:cs typeface="+mn-cs"/>
              </a:rPr>
              <a:t>ai</a:t>
            </a:r>
            <a:r>
              <a:rPr lang="en-GB" sz="1200" kern="1200" dirty="0">
                <a:solidFill>
                  <a:schemeClr val="tx1"/>
                </a:solidFill>
                <a:effectLst/>
                <a:latin typeface="+mn-lt"/>
                <a:ea typeface="+mn-ea"/>
                <a:cs typeface="+mn-cs"/>
              </a:rPr>
              <a:t>’ making an ‘e’ sound.</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teach these common exception words as Red words.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the early Storybooks, these words are printed in red text.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Remind your child not to use Fred Talk to read Red words but instead to stop and think. Tell them the word if needed.</a:t>
            </a:r>
            <a:endParaRPr lang="en-US" dirty="0"/>
          </a:p>
        </p:txBody>
      </p:sp>
      <p:sp>
        <p:nvSpPr>
          <p:cNvPr id="4" name="Slide Number Placeholder 3"/>
          <p:cNvSpPr>
            <a:spLocks noGrp="1"/>
          </p:cNvSpPr>
          <p:nvPr>
            <p:ph type="sldNum" sz="quarter" idx="5"/>
          </p:nvPr>
        </p:nvSpPr>
        <p:spPr/>
        <p:txBody>
          <a:bodyPr/>
          <a:lstStyle/>
          <a:p>
            <a:fld id="{AC167F53-BA33-7E40-958D-01A6607E9B7A}" type="slidenum">
              <a:rPr lang="en-US" smtClean="0"/>
              <a:t>17</a:t>
            </a:fld>
            <a:endParaRPr lang="en-US"/>
          </a:p>
        </p:txBody>
      </p:sp>
    </p:spTree>
    <p:extLst>
      <p:ext uri="{BB962C8B-B14F-4D97-AF65-F5344CB8AC3E}">
        <p14:creationId xmlns:p14="http://schemas.microsoft.com/office/powerpoint/2010/main" val="14065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your child’s book bag, they will bring home: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the Storybook they have read in class to </a:t>
            </a:r>
            <a:r>
              <a:rPr lang="en-US" sz="1200" kern="1200" dirty="0" err="1">
                <a:solidFill>
                  <a:schemeClr val="tx1"/>
                </a:solidFill>
                <a:effectLst/>
                <a:latin typeface="+mn-lt"/>
                <a:ea typeface="+mn-ea"/>
                <a:cs typeface="+mn-cs"/>
              </a:rPr>
              <a:t>practise</a:t>
            </a:r>
            <a:r>
              <a:rPr lang="en-US" sz="1200" kern="1200" dirty="0">
                <a:solidFill>
                  <a:schemeClr val="tx1"/>
                </a:solidFill>
                <a:effectLst/>
                <a:latin typeface="+mn-lt"/>
                <a:ea typeface="+mn-ea"/>
                <a:cs typeface="+mn-cs"/>
              </a:rPr>
              <a:t> reading what they can already read.</a:t>
            </a:r>
          </a:p>
          <a:p>
            <a:r>
              <a:rPr lang="en-US" sz="1200" i="1" kern="1200" dirty="0">
                <a:solidFill>
                  <a:schemeClr val="tx1"/>
                </a:solidFill>
                <a:effectLst/>
                <a:latin typeface="+mn-lt"/>
                <a:ea typeface="+mn-ea"/>
                <a:cs typeface="+mn-cs"/>
              </a:rPr>
              <a:t>-</a:t>
            </a:r>
            <a:r>
              <a:rPr lang="en-GB" sz="1200" b="1" i="1"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 if applicable a ‘</a:t>
            </a:r>
            <a:r>
              <a:rPr lang="en-GB" sz="1200" kern="1200" dirty="0">
                <a:solidFill>
                  <a:schemeClr val="tx1"/>
                </a:solidFill>
                <a:effectLst/>
                <a:latin typeface="+mn-lt"/>
                <a:ea typeface="+mn-ea"/>
                <a:cs typeface="+mn-cs"/>
              </a:rPr>
              <a:t>Last and past’ Storybook – a previously read RWI Storybooks for extra practice. </a:t>
            </a:r>
            <a:r>
              <a:rPr lang="en-US" sz="1200" kern="1200" dirty="0">
                <a:solidFill>
                  <a:schemeClr val="tx1"/>
                </a:solidFill>
                <a:effectLst/>
                <a:latin typeface="+mn-lt"/>
                <a:ea typeface="+mn-ea"/>
                <a:cs typeface="+mn-cs"/>
              </a:rPr>
              <a:t>The children enjoy re-reading stories they know well. Their fluency improves on every reading.</a:t>
            </a:r>
            <a:endParaRPr lang="en-GB" sz="1200" i="1"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if applicable </a:t>
            </a:r>
            <a:r>
              <a:rPr lang="en-GB" sz="1200" i="0" kern="1200" dirty="0">
                <a:solidFill>
                  <a:schemeClr val="tx1"/>
                </a:solidFill>
                <a:effectLst/>
                <a:latin typeface="+mn-lt"/>
                <a:ea typeface="+mn-ea"/>
                <a:cs typeface="+mn-cs"/>
              </a:rPr>
              <a:t>a Book Bag Book. I’ll explain more about these in one moment.</a:t>
            </a:r>
          </a:p>
          <a:p>
            <a:pPr marL="171450" lvl="0" indent="-171450">
              <a:buFontTx/>
              <a:buChar char="-"/>
            </a:pPr>
            <a:r>
              <a:rPr lang="en-GB" sz="1200" kern="1200" dirty="0">
                <a:solidFill>
                  <a:schemeClr val="tx1"/>
                </a:solidFill>
                <a:effectLst/>
                <a:latin typeface="+mn-lt"/>
                <a:ea typeface="+mn-ea"/>
                <a:cs typeface="+mn-cs"/>
              </a:rPr>
              <a:t>A picture book to share with you which has already been read to them so they care about it.  You can read the story to them or they can retell the story by looking at the pictures. They are not expected to read the story themselves.</a:t>
            </a: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make </a:t>
            </a:r>
            <a:r>
              <a:rPr lang="en-US" sz="1200" kern="1200" dirty="0">
                <a:solidFill>
                  <a:schemeClr val="tx1"/>
                </a:solidFill>
                <a:effectLst/>
                <a:latin typeface="+mn-lt"/>
                <a:ea typeface="+mn-ea"/>
                <a:cs typeface="+mn-cs"/>
              </a:rPr>
              <a:t>sure that every book that goes into your child’s book bag is a well-loved book – one they know already and want to read again and again.</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baseline="0" dirty="0"/>
          </a:p>
        </p:txBody>
      </p:sp>
      <p:sp>
        <p:nvSpPr>
          <p:cNvPr id="4" name="Slide Number Placeholder 3"/>
          <p:cNvSpPr>
            <a:spLocks noGrp="1"/>
          </p:cNvSpPr>
          <p:nvPr>
            <p:ph type="sldNum" sz="quarter" idx="10"/>
          </p:nvPr>
        </p:nvSpPr>
        <p:spPr/>
        <p:txBody>
          <a:bodyPr/>
          <a:lstStyle/>
          <a:p>
            <a:fld id="{CFC51D32-3C34-4CC0-B1C8-B7CDA258413E}" type="slidenum">
              <a:rPr lang="en-GB" smtClean="0"/>
              <a:t>19</a:t>
            </a:fld>
            <a:endParaRPr lang="en-GB"/>
          </a:p>
        </p:txBody>
      </p:sp>
    </p:spTree>
    <p:extLst>
      <p:ext uri="{BB962C8B-B14F-4D97-AF65-F5344CB8AC3E}">
        <p14:creationId xmlns:p14="http://schemas.microsoft.com/office/powerpoint/2010/main" val="1523936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1" kern="1200" dirty="0">
                <a:solidFill>
                  <a:schemeClr val="tx1"/>
                </a:solidFill>
                <a:effectLst/>
                <a:latin typeface="+mn-lt"/>
                <a:ea typeface="+mn-ea"/>
                <a:cs typeface="+mn-cs"/>
              </a:rPr>
              <a:t>Only use this slide if you use Book Bag Books in your school.</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use Book Bag Books especially for home reading. They have guidance inside just for you as parents.</a:t>
            </a:r>
          </a:p>
          <a:p>
            <a:r>
              <a:rPr lang="en-GB" sz="1200" kern="1200" dirty="0">
                <a:solidFill>
                  <a:schemeClr val="tx1"/>
                </a:solidFill>
                <a:effectLst/>
                <a:latin typeface="+mn-lt"/>
                <a:ea typeface="+mn-ea"/>
                <a:cs typeface="+mn-cs"/>
              </a:rPr>
              <a:t>They are matched to the books children read in school so provide practice of the same sounds – extra practice at the right level for your child.</a:t>
            </a:r>
          </a:p>
          <a:p>
            <a:r>
              <a:rPr lang="en-GB" sz="1200" kern="1200" dirty="0">
                <a:solidFill>
                  <a:schemeClr val="tx1"/>
                </a:solidFill>
                <a:effectLst/>
                <a:latin typeface="+mn-lt"/>
                <a:ea typeface="+mn-ea"/>
                <a:cs typeface="+mn-cs"/>
              </a:rPr>
              <a:t>They include many of the same reading activities that we use in class.</a:t>
            </a:r>
            <a:endParaRPr lang="en-US" i="0" dirty="0"/>
          </a:p>
          <a:p>
            <a:endParaRPr lang="en-US" dirty="0"/>
          </a:p>
        </p:txBody>
      </p:sp>
      <p:sp>
        <p:nvSpPr>
          <p:cNvPr id="4" name="Slide Number Placeholder 3"/>
          <p:cNvSpPr>
            <a:spLocks noGrp="1"/>
          </p:cNvSpPr>
          <p:nvPr>
            <p:ph type="sldNum" sz="quarter" idx="5"/>
          </p:nvPr>
        </p:nvSpPr>
        <p:spPr/>
        <p:txBody>
          <a:bodyPr/>
          <a:lstStyle/>
          <a:p>
            <a:fld id="{AC167F53-BA33-7E40-958D-01A6607E9B7A}" type="slidenum">
              <a:rPr lang="en-US" smtClean="0"/>
              <a:t>20</a:t>
            </a:fld>
            <a:endParaRPr lang="en-US"/>
          </a:p>
        </p:txBody>
      </p:sp>
    </p:spTree>
    <p:extLst>
      <p:ext uri="{BB962C8B-B14F-4D97-AF65-F5344CB8AC3E}">
        <p14:creationId xmlns:p14="http://schemas.microsoft.com/office/powerpoint/2010/main" val="3053329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A12D3CF-8660-47F4-BAEF-FDCE781C4E09}" type="datetimeFigureOut">
              <a:rPr lang="en-GB" smtClean="0"/>
              <a:t>21/09/2023</a:t>
            </a:fld>
            <a:endParaRPr lang="en-GB"/>
          </a:p>
        </p:txBody>
      </p:sp>
      <p:sp>
        <p:nvSpPr>
          <p:cNvPr id="5" name="Footer Placeholder 4"/>
          <p:cNvSpPr>
            <a:spLocks noGrp="1"/>
          </p:cNvSpPr>
          <p:nvPr>
            <p:ph type="ftr" sz="quarter" idx="11"/>
          </p:nvPr>
        </p:nvSpPr>
        <p:spPr>
          <a:xfrm>
            <a:off x="2692397" y="5037663"/>
            <a:ext cx="5214635" cy="279400"/>
          </a:xfrm>
        </p:spPr>
        <p:txBody>
          <a:bodyPr/>
          <a:lstStyle/>
          <a:p>
            <a:endParaRPr lang="en-GB"/>
          </a:p>
        </p:txBody>
      </p:sp>
      <p:sp>
        <p:nvSpPr>
          <p:cNvPr id="6" name="Slide Number Placeholder 5"/>
          <p:cNvSpPr>
            <a:spLocks noGrp="1"/>
          </p:cNvSpPr>
          <p:nvPr>
            <p:ph type="sldNum" sz="quarter" idx="12"/>
          </p:nvPr>
        </p:nvSpPr>
        <p:spPr>
          <a:xfrm>
            <a:off x="8956900" y="5037663"/>
            <a:ext cx="551167" cy="279400"/>
          </a:xfrm>
        </p:spPr>
        <p:txBody>
          <a:bodyPr/>
          <a:lstStyle/>
          <a:p>
            <a:fld id="{29EDEB16-D301-4EE3-A5EC-F53A36A1BF72}" type="slidenum">
              <a:rPr lang="en-GB" smtClean="0"/>
              <a:t>‹#›</a:t>
            </a:fld>
            <a:endParaRPr lang="en-GB"/>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467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12D3CF-8660-47F4-BAEF-FDCE781C4E09}" type="datetimeFigureOut">
              <a:rPr lang="en-GB" smtClean="0"/>
              <a:t>21/09/2023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EDEB16-D301-4EE3-A5EC-F53A36A1BF72}" type="slidenum">
              <a:rPr lang="en-GB" smtClean="0"/>
              <a:t>‹#›</a:t>
            </a:fld>
            <a:endParaRPr lang="en-GB"/>
          </a:p>
        </p:txBody>
      </p:sp>
    </p:spTree>
    <p:extLst>
      <p:ext uri="{BB962C8B-B14F-4D97-AF65-F5344CB8AC3E}">
        <p14:creationId xmlns:p14="http://schemas.microsoft.com/office/powerpoint/2010/main" val="2960182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12D3CF-8660-47F4-BAEF-FDCE781C4E09}" type="datetimeFigureOut">
              <a:rPr lang="en-GB" smtClean="0"/>
              <a:t>21/09/2023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EDEB16-D301-4EE3-A5EC-F53A36A1BF72}" type="slidenum">
              <a:rPr lang="en-GB" smtClean="0"/>
              <a:t>‹#›</a:t>
            </a:fld>
            <a:endParaRPr lang="en-GB"/>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5552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12D3CF-8660-47F4-BAEF-FDCE781C4E09}" type="datetimeFigureOut">
              <a:rPr lang="en-GB" smtClean="0"/>
              <a:t>21/09/2023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EDEB16-D301-4EE3-A5EC-F53A36A1BF72}" type="slidenum">
              <a:rPr lang="en-GB" smtClean="0"/>
              <a:t>‹#›</a:t>
            </a:fld>
            <a:endParaRPr lang="en-G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1096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12D3CF-8660-47F4-BAEF-FDCE781C4E09}" type="datetimeFigureOut">
              <a:rPr lang="en-GB" smtClean="0"/>
              <a:t>21/09/2023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EDEB16-D301-4EE3-A5EC-F53A36A1BF72}" type="slidenum">
              <a:rPr lang="en-GB" smtClean="0"/>
              <a:t>‹#›</a:t>
            </a:fld>
            <a:endParaRPr lang="en-GB"/>
          </a:p>
        </p:txBody>
      </p:sp>
    </p:spTree>
    <p:extLst>
      <p:ext uri="{BB962C8B-B14F-4D97-AF65-F5344CB8AC3E}">
        <p14:creationId xmlns:p14="http://schemas.microsoft.com/office/powerpoint/2010/main" val="2917689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12D3CF-8660-47F4-BAEF-FDCE781C4E09}" type="datetimeFigureOut">
              <a:rPr lang="en-GB" smtClean="0"/>
              <a:t>21/09/2023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EDEB16-D301-4EE3-A5EC-F53A36A1BF72}" type="slidenum">
              <a:rPr lang="en-GB" smtClean="0"/>
              <a:t>‹#›</a:t>
            </a:fld>
            <a:endParaRPr lang="en-G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45732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12D3CF-8660-47F4-BAEF-FDCE781C4E09}" type="datetimeFigureOut">
              <a:rPr lang="en-GB" smtClean="0"/>
              <a:t>21/09/2023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EDEB16-D301-4EE3-A5EC-F53A36A1BF72}" type="slidenum">
              <a:rPr lang="en-GB" smtClean="0"/>
              <a:t>‹#›</a:t>
            </a:fld>
            <a:endParaRPr lang="en-GB"/>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32719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12D3CF-8660-47F4-BAEF-FDCE781C4E09}" type="datetimeFigureOut">
              <a:rPr lang="en-GB" smtClean="0"/>
              <a:t>21/09/2023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EDEB16-D301-4EE3-A5EC-F53A36A1BF72}"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7706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12D3CF-8660-47F4-BAEF-FDCE781C4E09}" type="datetimeFigureOut">
              <a:rPr lang="en-GB" smtClean="0"/>
              <a:t>21/09/2023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EDEB16-D301-4EE3-A5EC-F53A36A1BF72}" type="slidenum">
              <a:rPr lang="en-GB" smtClean="0"/>
              <a:t>‹#›</a:t>
            </a:fld>
            <a:endParaRPr lang="en-GB"/>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2289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12D3CF-8660-47F4-BAEF-FDCE781C4E09}" type="datetimeFigureOut">
              <a:rPr lang="en-GB" smtClean="0"/>
              <a:t>21/09/2023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EDEB16-D301-4EE3-A5EC-F53A36A1BF72}" type="slidenum">
              <a:rPr lang="en-GB" smtClean="0"/>
              <a:t>‹#›</a:t>
            </a:fld>
            <a:endParaRPr lang="en-GB"/>
          </a:p>
        </p:txBody>
      </p:sp>
    </p:spTree>
    <p:extLst>
      <p:ext uri="{BB962C8B-B14F-4D97-AF65-F5344CB8AC3E}">
        <p14:creationId xmlns:p14="http://schemas.microsoft.com/office/powerpoint/2010/main" val="3994507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12D3CF-8660-47F4-BAEF-FDCE781C4E09}" type="datetimeFigureOut">
              <a:rPr lang="en-GB" smtClean="0"/>
              <a:t>21/09/2023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EDEB16-D301-4EE3-A5EC-F53A36A1BF72}" type="slidenum">
              <a:rPr lang="en-GB" smtClean="0"/>
              <a:t>‹#›</a:t>
            </a:fld>
            <a:endParaRPr lang="en-GB"/>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8300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12D3CF-8660-47F4-BAEF-FDCE781C4E09}" type="datetimeFigureOut">
              <a:rPr lang="en-GB" smtClean="0"/>
              <a:t>21/09/2023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EDEB16-D301-4EE3-A5EC-F53A36A1BF72}" type="slidenum">
              <a:rPr lang="en-GB" smtClean="0"/>
              <a:t>‹#›</a:t>
            </a:fld>
            <a:endParaRPr lang="en-GB"/>
          </a:p>
        </p:txBody>
      </p:sp>
    </p:spTree>
    <p:extLst>
      <p:ext uri="{BB962C8B-B14F-4D97-AF65-F5344CB8AC3E}">
        <p14:creationId xmlns:p14="http://schemas.microsoft.com/office/powerpoint/2010/main" val="577256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12D3CF-8660-47F4-BAEF-FDCE781C4E09}" type="datetimeFigureOut">
              <a:rPr lang="en-GB" smtClean="0"/>
              <a:t>21/09/2023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9EDEB16-D301-4EE3-A5EC-F53A36A1BF72}" type="slidenum">
              <a:rPr lang="en-GB" smtClean="0"/>
              <a:t>‹#›</a:t>
            </a:fld>
            <a:endParaRPr lang="en-GB"/>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1243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A12D3CF-8660-47F4-BAEF-FDCE781C4E09}" type="datetimeFigureOut">
              <a:rPr lang="en-GB" smtClean="0"/>
              <a:t>21/09/2023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9EDEB16-D301-4EE3-A5EC-F53A36A1BF72}"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1247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12D3CF-8660-47F4-BAEF-FDCE781C4E09}" type="datetimeFigureOut">
              <a:rPr lang="en-GB" smtClean="0"/>
              <a:t>21/09/2023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9EDEB16-D301-4EE3-A5EC-F53A36A1BF72}" type="slidenum">
              <a:rPr lang="en-GB" smtClean="0"/>
              <a:t>‹#›</a:t>
            </a:fld>
            <a:endParaRPr lang="en-GB"/>
          </a:p>
        </p:txBody>
      </p:sp>
    </p:spTree>
    <p:extLst>
      <p:ext uri="{BB962C8B-B14F-4D97-AF65-F5344CB8AC3E}">
        <p14:creationId xmlns:p14="http://schemas.microsoft.com/office/powerpoint/2010/main" val="552891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12D3CF-8660-47F4-BAEF-FDCE781C4E09}" type="datetimeFigureOut">
              <a:rPr lang="en-GB" smtClean="0"/>
              <a:t>21/09/2023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EDEB16-D301-4EE3-A5EC-F53A36A1BF72}" type="slidenum">
              <a:rPr lang="en-GB" smtClean="0"/>
              <a:t>‹#›</a:t>
            </a:fld>
            <a:endParaRPr lang="en-GB"/>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3258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12D3CF-8660-47F4-BAEF-FDCE781C4E09}" type="datetimeFigureOut">
              <a:rPr lang="en-GB" smtClean="0"/>
              <a:t>21/09/2023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EDEB16-D301-4EE3-A5EC-F53A36A1BF72}" type="slidenum">
              <a:rPr lang="en-GB" smtClean="0"/>
              <a:t>‹#›</a:t>
            </a:fld>
            <a:endParaRPr lang="en-GB"/>
          </a:p>
        </p:txBody>
      </p:sp>
    </p:spTree>
    <p:extLst>
      <p:ext uri="{BB962C8B-B14F-4D97-AF65-F5344CB8AC3E}">
        <p14:creationId xmlns:p14="http://schemas.microsoft.com/office/powerpoint/2010/main" val="2342531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A12D3CF-8660-47F4-BAEF-FDCE781C4E09}" type="datetimeFigureOut">
              <a:rPr lang="en-GB" smtClean="0"/>
              <a:t>21/09/2023</a:t>
            </a:fld>
            <a:endParaRPr lang="en-GB"/>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9EDEB16-D301-4EE3-A5EC-F53A36A1BF72}" type="slidenum">
              <a:rPr lang="en-GB" smtClean="0"/>
              <a:t>‹#›</a:t>
            </a:fld>
            <a:endParaRPr lang="en-GB"/>
          </a:p>
        </p:txBody>
      </p:sp>
    </p:spTree>
    <p:extLst>
      <p:ext uri="{BB962C8B-B14F-4D97-AF65-F5344CB8AC3E}">
        <p14:creationId xmlns:p14="http://schemas.microsoft.com/office/powerpoint/2010/main" val="29212742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2.tiff"/><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 Id="rId9" Type="http://schemas.openxmlformats.org/officeDocument/2006/relationships/image" Target="../media/image33.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F4873-A01B-C157-5AA7-FDB2085D4D93}"/>
              </a:ext>
            </a:extLst>
          </p:cNvPr>
          <p:cNvSpPr>
            <a:spLocks noGrp="1"/>
          </p:cNvSpPr>
          <p:nvPr>
            <p:ph type="ctrTitle"/>
          </p:nvPr>
        </p:nvSpPr>
        <p:spPr/>
        <p:txBody>
          <a:bodyPr/>
          <a:lstStyle/>
          <a:p>
            <a:r>
              <a:rPr lang="en-GB" dirty="0">
                <a:latin typeface="Twinkl Cursive Looped" panose="02000000000000000000" pitchFamily="2" charset="0"/>
              </a:rPr>
              <a:t>Read Write Inc </a:t>
            </a:r>
          </a:p>
        </p:txBody>
      </p:sp>
      <p:sp>
        <p:nvSpPr>
          <p:cNvPr id="3" name="Subtitle 2">
            <a:extLst>
              <a:ext uri="{FF2B5EF4-FFF2-40B4-BE49-F238E27FC236}">
                <a16:creationId xmlns:a16="http://schemas.microsoft.com/office/drawing/2014/main" id="{C7CBE42B-8DDB-5C7A-9F12-C70C5FEFB5DE}"/>
              </a:ext>
            </a:extLst>
          </p:cNvPr>
          <p:cNvSpPr>
            <a:spLocks noGrp="1"/>
          </p:cNvSpPr>
          <p:nvPr>
            <p:ph type="subTitle" idx="1"/>
          </p:nvPr>
        </p:nvSpPr>
        <p:spPr>
          <a:xfrm>
            <a:off x="2688165" y="3629022"/>
            <a:ext cx="6815669" cy="1320802"/>
          </a:xfrm>
        </p:spPr>
        <p:txBody>
          <a:bodyPr>
            <a:normAutofit/>
          </a:bodyPr>
          <a:lstStyle/>
          <a:p>
            <a:r>
              <a:rPr lang="en-GB" sz="3200" dirty="0">
                <a:latin typeface="Twinkl Cursive Looped" panose="02000000000000000000" pitchFamily="2" charset="0"/>
              </a:rPr>
              <a:t>Wednesday 27</a:t>
            </a:r>
            <a:r>
              <a:rPr lang="en-GB" sz="3200" baseline="30000" dirty="0">
                <a:latin typeface="Twinkl Cursive Looped" panose="02000000000000000000" pitchFamily="2" charset="0"/>
              </a:rPr>
              <a:t>th</a:t>
            </a:r>
            <a:r>
              <a:rPr lang="en-GB" sz="3200" dirty="0">
                <a:latin typeface="Twinkl Cursive Looped" panose="02000000000000000000" pitchFamily="2" charset="0"/>
              </a:rPr>
              <a:t> September 2023</a:t>
            </a:r>
          </a:p>
          <a:p>
            <a:r>
              <a:rPr lang="en-GB" sz="3200" b="1" dirty="0">
                <a:latin typeface="Twinkl Cursive Looped" panose="02000000000000000000" pitchFamily="2" charset="0"/>
              </a:rPr>
              <a:t>Parent Information Session </a:t>
            </a:r>
          </a:p>
        </p:txBody>
      </p:sp>
      <p:pic>
        <p:nvPicPr>
          <p:cNvPr id="6" name="Picture 5">
            <a:extLst>
              <a:ext uri="{FF2B5EF4-FFF2-40B4-BE49-F238E27FC236}">
                <a16:creationId xmlns:a16="http://schemas.microsoft.com/office/drawing/2014/main" id="{4D07E0CD-71EE-5E96-6DD6-7BA5272E1940}"/>
              </a:ext>
            </a:extLst>
          </p:cNvPr>
          <p:cNvPicPr>
            <a:picLocks noChangeAspect="1"/>
          </p:cNvPicPr>
          <p:nvPr/>
        </p:nvPicPr>
        <p:blipFill>
          <a:blip r:embed="rId2"/>
          <a:stretch>
            <a:fillRect/>
          </a:stretch>
        </p:blipFill>
        <p:spPr>
          <a:xfrm>
            <a:off x="8981352" y="173257"/>
            <a:ext cx="2911476" cy="1012928"/>
          </a:xfrm>
          <a:prstGeom prst="rect">
            <a:avLst/>
          </a:prstGeom>
        </p:spPr>
      </p:pic>
      <p:pic>
        <p:nvPicPr>
          <p:cNvPr id="8" name="Picture 7">
            <a:extLst>
              <a:ext uri="{FF2B5EF4-FFF2-40B4-BE49-F238E27FC236}">
                <a16:creationId xmlns:a16="http://schemas.microsoft.com/office/drawing/2014/main" id="{54D4A453-38C3-39F4-7BFB-1A58D3A919D2}"/>
              </a:ext>
            </a:extLst>
          </p:cNvPr>
          <p:cNvPicPr>
            <a:picLocks noChangeAspect="1"/>
          </p:cNvPicPr>
          <p:nvPr/>
        </p:nvPicPr>
        <p:blipFill>
          <a:blip r:embed="rId3"/>
          <a:stretch>
            <a:fillRect/>
          </a:stretch>
        </p:blipFill>
        <p:spPr>
          <a:xfrm>
            <a:off x="175681" y="281276"/>
            <a:ext cx="1676400" cy="1666875"/>
          </a:xfrm>
          <a:prstGeom prst="rect">
            <a:avLst/>
          </a:prstGeom>
        </p:spPr>
      </p:pic>
      <p:pic>
        <p:nvPicPr>
          <p:cNvPr id="12" name="Picture 11">
            <a:extLst>
              <a:ext uri="{FF2B5EF4-FFF2-40B4-BE49-F238E27FC236}">
                <a16:creationId xmlns:a16="http://schemas.microsoft.com/office/drawing/2014/main" id="{36F1B5CC-50CB-C97E-B708-05E857D4F7B9}"/>
              </a:ext>
            </a:extLst>
          </p:cNvPr>
          <p:cNvPicPr>
            <a:picLocks noChangeAspect="1"/>
          </p:cNvPicPr>
          <p:nvPr/>
        </p:nvPicPr>
        <p:blipFill>
          <a:blip r:embed="rId4"/>
          <a:stretch>
            <a:fillRect/>
          </a:stretch>
        </p:blipFill>
        <p:spPr>
          <a:xfrm>
            <a:off x="10363200" y="5446082"/>
            <a:ext cx="1634646" cy="1076666"/>
          </a:xfrm>
          <a:prstGeom prst="rect">
            <a:avLst/>
          </a:prstGeom>
        </p:spPr>
      </p:pic>
      <p:pic>
        <p:nvPicPr>
          <p:cNvPr id="19" name="Content Placeholder 4">
            <a:extLst>
              <a:ext uri="{FF2B5EF4-FFF2-40B4-BE49-F238E27FC236}">
                <a16:creationId xmlns:a16="http://schemas.microsoft.com/office/drawing/2014/main" id="{5FE8D931-D03E-E301-C03E-148EE478BC3E}"/>
              </a:ext>
            </a:extLst>
          </p:cNvPr>
          <p:cNvPicPr>
            <a:picLocks noChangeAspect="1"/>
          </p:cNvPicPr>
          <p:nvPr/>
        </p:nvPicPr>
        <p:blipFill>
          <a:blip r:embed="rId5"/>
          <a:stretch>
            <a:fillRect/>
          </a:stretch>
        </p:blipFill>
        <p:spPr>
          <a:xfrm>
            <a:off x="175681" y="5678353"/>
            <a:ext cx="1843619" cy="1019309"/>
          </a:xfrm>
          <a:prstGeom prst="rect">
            <a:avLst/>
          </a:prstGeom>
        </p:spPr>
      </p:pic>
    </p:spTree>
    <p:extLst>
      <p:ext uri="{BB962C8B-B14F-4D97-AF65-F5344CB8AC3E}">
        <p14:creationId xmlns:p14="http://schemas.microsoft.com/office/powerpoint/2010/main" val="1362004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F63FC4-A8D4-11E2-94AE-45D63D3FACEF}"/>
              </a:ext>
            </a:extLst>
          </p:cNvPr>
          <p:cNvSpPr>
            <a:spLocks noGrp="1"/>
          </p:cNvSpPr>
          <p:nvPr>
            <p:ph idx="1"/>
          </p:nvPr>
        </p:nvSpPr>
        <p:spPr/>
        <p:txBody>
          <a:bodyPr/>
          <a:lstStyle/>
          <a:p>
            <a:endParaRPr lang="en-GB"/>
          </a:p>
        </p:txBody>
      </p:sp>
      <p:sp>
        <p:nvSpPr>
          <p:cNvPr id="4" name="Title 1">
            <a:extLst>
              <a:ext uri="{FF2B5EF4-FFF2-40B4-BE49-F238E27FC236}">
                <a16:creationId xmlns:a16="http://schemas.microsoft.com/office/drawing/2014/main" id="{40B0BAF4-8B78-57DC-1E7D-D918FF6FB50B}"/>
              </a:ext>
            </a:extLst>
          </p:cNvPr>
          <p:cNvSpPr txBox="1">
            <a:spLocks/>
          </p:cNvSpPr>
          <p:nvPr/>
        </p:nvSpPr>
        <p:spPr>
          <a:xfrm>
            <a:off x="2050728" y="1391326"/>
            <a:ext cx="7478713" cy="864096"/>
          </a:xfrm>
          <a:prstGeom prst="rect">
            <a:avLst/>
          </a:prstGeom>
          <a:effectLst/>
        </p:spPr>
        <p:txBody>
          <a:bodyPr vert="horz" lIns="91440" tIns="45720" rIns="91440" bIns="45720" rtlCol="0" anchor="ctr">
            <a:normAutofit fontScale="62500" lnSpcReduction="2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latin typeface="Twinkl Cursive Looped" panose="02000000000000000000" pitchFamily="2" charset="0"/>
              </a:rPr>
              <a:t>Word Time – blend sounds to read words and segment words into sounds in order to spell</a:t>
            </a:r>
          </a:p>
          <a:p>
            <a:endParaRPr lang="en-US" dirty="0"/>
          </a:p>
        </p:txBody>
      </p:sp>
      <p:pic>
        <p:nvPicPr>
          <p:cNvPr id="5" name="Picture 4" descr="Screen Shot 2016-04-13 at 10.33.12.jpg">
            <a:extLst>
              <a:ext uri="{FF2B5EF4-FFF2-40B4-BE49-F238E27FC236}">
                <a16:creationId xmlns:a16="http://schemas.microsoft.com/office/drawing/2014/main" id="{DF130EB9-F19D-AA5B-F5CA-339021DDAC8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55567" y="3442995"/>
            <a:ext cx="2963858" cy="1394893"/>
          </a:xfrm>
          <a:prstGeom prst="rect">
            <a:avLst/>
          </a:prstGeom>
          <a:ln>
            <a:solidFill>
              <a:schemeClr val="tx1"/>
            </a:solidFill>
          </a:ln>
        </p:spPr>
      </p:pic>
      <p:sp>
        <p:nvSpPr>
          <p:cNvPr id="6" name="TextBox 5">
            <a:extLst>
              <a:ext uri="{FF2B5EF4-FFF2-40B4-BE49-F238E27FC236}">
                <a16:creationId xmlns:a16="http://schemas.microsoft.com/office/drawing/2014/main" id="{5BFAAB13-10A2-9D4C-A9B7-077832C03BA3}"/>
              </a:ext>
            </a:extLst>
          </p:cNvPr>
          <p:cNvSpPr txBox="1"/>
          <p:nvPr/>
        </p:nvSpPr>
        <p:spPr>
          <a:xfrm>
            <a:off x="5971196" y="3632609"/>
            <a:ext cx="1065487" cy="1015663"/>
          </a:xfrm>
          <a:prstGeom prst="rect">
            <a:avLst/>
          </a:prstGeom>
          <a:noFill/>
        </p:spPr>
        <p:txBody>
          <a:bodyPr wrap="square" rtlCol="0">
            <a:spAutoFit/>
          </a:bodyPr>
          <a:lstStyle/>
          <a:p>
            <a:r>
              <a:rPr lang="en-US" sz="6000" b="1" dirty="0">
                <a:solidFill>
                  <a:srgbClr val="787878"/>
                </a:solidFill>
                <a:ea typeface="+mj-ea"/>
                <a:cs typeface="+mj-cs"/>
              </a:rPr>
              <a:t>+</a:t>
            </a:r>
          </a:p>
        </p:txBody>
      </p:sp>
      <p:pic>
        <p:nvPicPr>
          <p:cNvPr id="7" name="Picture 6" descr="as.png">
            <a:extLst>
              <a:ext uri="{FF2B5EF4-FFF2-40B4-BE49-F238E27FC236}">
                <a16:creationId xmlns:a16="http://schemas.microsoft.com/office/drawing/2014/main" id="{145F870B-8CFD-5198-F247-9E0D205587E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52328" y="3340014"/>
            <a:ext cx="3393707" cy="1508314"/>
          </a:xfrm>
          <a:prstGeom prst="rect">
            <a:avLst/>
          </a:prstGeom>
        </p:spPr>
      </p:pic>
    </p:spTree>
    <p:extLst>
      <p:ext uri="{BB962C8B-B14F-4D97-AF65-F5344CB8AC3E}">
        <p14:creationId xmlns:p14="http://schemas.microsoft.com/office/powerpoint/2010/main" val="2758917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58157-E43B-0147-16A9-9373A691D9F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55207BA-9FF6-9038-DAE1-B4F7FCA2DBA2}"/>
              </a:ext>
            </a:extLst>
          </p:cNvPr>
          <p:cNvSpPr>
            <a:spLocks noGrp="1"/>
          </p:cNvSpPr>
          <p:nvPr>
            <p:ph idx="1"/>
          </p:nvPr>
        </p:nvSpPr>
        <p:spPr/>
        <p:txBody>
          <a:bodyPr/>
          <a:lstStyle/>
          <a:p>
            <a:endParaRPr lang="en-GB" dirty="0"/>
          </a:p>
        </p:txBody>
      </p:sp>
      <p:sp>
        <p:nvSpPr>
          <p:cNvPr id="4" name="Title 1">
            <a:extLst>
              <a:ext uri="{FF2B5EF4-FFF2-40B4-BE49-F238E27FC236}">
                <a16:creationId xmlns:a16="http://schemas.microsoft.com/office/drawing/2014/main" id="{0474D9B3-08C9-67A8-18EC-E5EC30EA1FA9}"/>
              </a:ext>
            </a:extLst>
          </p:cNvPr>
          <p:cNvSpPr txBox="1">
            <a:spLocks/>
          </p:cNvSpPr>
          <p:nvPr/>
        </p:nvSpPr>
        <p:spPr>
          <a:xfrm>
            <a:off x="323528" y="260649"/>
            <a:ext cx="7478713" cy="864096"/>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p>
        </p:txBody>
      </p:sp>
      <p:pic>
        <p:nvPicPr>
          <p:cNvPr id="5" name="Content Placeholder 4">
            <a:extLst>
              <a:ext uri="{FF2B5EF4-FFF2-40B4-BE49-F238E27FC236}">
                <a16:creationId xmlns:a16="http://schemas.microsoft.com/office/drawing/2014/main" id="{E43B0EEA-3844-93E9-8B87-3D4BBAF7C12B}"/>
              </a:ext>
            </a:extLst>
          </p:cNvPr>
          <p:cNvPicPr>
            <a:picLocks noChangeAspect="1"/>
          </p:cNvPicPr>
          <p:nvPr/>
        </p:nvPicPr>
        <p:blipFill rotWithShape="1">
          <a:blip r:embed="rId2"/>
          <a:srcRect r="5219" b="6202"/>
          <a:stretch/>
        </p:blipFill>
        <p:spPr>
          <a:xfrm>
            <a:off x="2793544" y="982132"/>
            <a:ext cx="1512999" cy="2298001"/>
          </a:xfrm>
          <a:prstGeom prst="rect">
            <a:avLst/>
          </a:prstGeom>
          <a:ln>
            <a:solidFill>
              <a:schemeClr val="tx1"/>
            </a:solidFill>
          </a:ln>
        </p:spPr>
      </p:pic>
      <p:pic>
        <p:nvPicPr>
          <p:cNvPr id="6" name="Picture 5">
            <a:extLst>
              <a:ext uri="{FF2B5EF4-FFF2-40B4-BE49-F238E27FC236}">
                <a16:creationId xmlns:a16="http://schemas.microsoft.com/office/drawing/2014/main" id="{09DF1D26-1B34-F4E3-801A-88B02FA686AE}"/>
              </a:ext>
            </a:extLst>
          </p:cNvPr>
          <p:cNvPicPr>
            <a:picLocks noChangeAspect="1"/>
          </p:cNvPicPr>
          <p:nvPr/>
        </p:nvPicPr>
        <p:blipFill rotWithShape="1">
          <a:blip r:embed="rId3"/>
          <a:srcRect b="6202"/>
          <a:stretch/>
        </p:blipFill>
        <p:spPr>
          <a:xfrm>
            <a:off x="5339499" y="982132"/>
            <a:ext cx="1512999" cy="2298001"/>
          </a:xfrm>
          <a:prstGeom prst="rect">
            <a:avLst/>
          </a:prstGeom>
          <a:ln>
            <a:solidFill>
              <a:schemeClr val="tx1"/>
            </a:solidFill>
          </a:ln>
        </p:spPr>
      </p:pic>
      <p:pic>
        <p:nvPicPr>
          <p:cNvPr id="7" name="Picture 6">
            <a:extLst>
              <a:ext uri="{FF2B5EF4-FFF2-40B4-BE49-F238E27FC236}">
                <a16:creationId xmlns:a16="http://schemas.microsoft.com/office/drawing/2014/main" id="{6F24356F-7872-5453-99DC-BFCE2412909A}"/>
              </a:ext>
            </a:extLst>
          </p:cNvPr>
          <p:cNvPicPr>
            <a:picLocks noChangeAspect="1"/>
          </p:cNvPicPr>
          <p:nvPr/>
        </p:nvPicPr>
        <p:blipFill rotWithShape="1">
          <a:blip r:embed="rId4"/>
          <a:srcRect r="5845"/>
          <a:stretch/>
        </p:blipFill>
        <p:spPr>
          <a:xfrm>
            <a:off x="7885457" y="982132"/>
            <a:ext cx="1512999" cy="2298001"/>
          </a:xfrm>
          <a:prstGeom prst="rect">
            <a:avLst/>
          </a:prstGeom>
          <a:ln>
            <a:solidFill>
              <a:schemeClr val="tx1"/>
            </a:solidFill>
          </a:ln>
        </p:spPr>
      </p:pic>
      <p:pic>
        <p:nvPicPr>
          <p:cNvPr id="8" name="Picture 7" descr="A close up of a logo&#10;&#10;Description automatically generated">
            <a:extLst>
              <a:ext uri="{FF2B5EF4-FFF2-40B4-BE49-F238E27FC236}">
                <a16:creationId xmlns:a16="http://schemas.microsoft.com/office/drawing/2014/main" id="{32AD3A0C-B99B-1925-5FDC-6F6F34829E4F}"/>
              </a:ext>
            </a:extLst>
          </p:cNvPr>
          <p:cNvPicPr>
            <a:picLocks noChangeAspect="1"/>
          </p:cNvPicPr>
          <p:nvPr/>
        </p:nvPicPr>
        <p:blipFill>
          <a:blip r:embed="rId5"/>
          <a:stretch>
            <a:fillRect/>
          </a:stretch>
        </p:blipFill>
        <p:spPr>
          <a:xfrm>
            <a:off x="3697354" y="3577868"/>
            <a:ext cx="4797287" cy="2298001"/>
          </a:xfrm>
          <a:prstGeom prst="rect">
            <a:avLst/>
          </a:prstGeom>
          <a:ln>
            <a:solidFill>
              <a:schemeClr val="tx1"/>
            </a:solidFill>
          </a:ln>
        </p:spPr>
      </p:pic>
    </p:spTree>
    <p:extLst>
      <p:ext uri="{BB962C8B-B14F-4D97-AF65-F5344CB8AC3E}">
        <p14:creationId xmlns:p14="http://schemas.microsoft.com/office/powerpoint/2010/main" val="4658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450BF-B53D-6F49-9A43-6D1A1CC94C18}"/>
              </a:ext>
            </a:extLst>
          </p:cNvPr>
          <p:cNvSpPr>
            <a:spLocks noGrp="1"/>
          </p:cNvSpPr>
          <p:nvPr>
            <p:ph type="title"/>
          </p:nvPr>
        </p:nvSpPr>
        <p:spPr>
          <a:xfrm>
            <a:off x="1295402" y="982132"/>
            <a:ext cx="10129980" cy="1303867"/>
          </a:xfrm>
        </p:spPr>
        <p:txBody>
          <a:bodyPr/>
          <a:lstStyle/>
          <a:p>
            <a:pPr algn="r"/>
            <a:r>
              <a:rPr lang="en-US" dirty="0">
                <a:latin typeface="Twinkl Cursive Looped" panose="02000000000000000000" pitchFamily="2" charset="0"/>
              </a:rPr>
              <a:t>Letter formation  </a:t>
            </a:r>
          </a:p>
        </p:txBody>
      </p:sp>
      <p:pic>
        <p:nvPicPr>
          <p:cNvPr id="7" name="Content Placeholder 6" descr="A screenshot of a cell phone&#10;&#10;Description automatically generated">
            <a:extLst>
              <a:ext uri="{FF2B5EF4-FFF2-40B4-BE49-F238E27FC236}">
                <a16:creationId xmlns:a16="http://schemas.microsoft.com/office/drawing/2014/main" id="{2C4C9AB0-B505-1445-9009-1C3C5B4F7360}"/>
              </a:ext>
            </a:extLst>
          </p:cNvPr>
          <p:cNvPicPr>
            <a:picLocks noGrp="1" noChangeAspect="1"/>
          </p:cNvPicPr>
          <p:nvPr>
            <p:ph idx="1"/>
          </p:nvPr>
        </p:nvPicPr>
        <p:blipFill>
          <a:blip r:embed="rId3"/>
          <a:stretch>
            <a:fillRect/>
          </a:stretch>
        </p:blipFill>
        <p:spPr>
          <a:xfrm>
            <a:off x="941351" y="1192726"/>
            <a:ext cx="6404631" cy="4039436"/>
          </a:xfrm>
        </p:spPr>
      </p:pic>
      <p:pic>
        <p:nvPicPr>
          <p:cNvPr id="3" name="Content Placeholder 10">
            <a:extLst>
              <a:ext uri="{FF2B5EF4-FFF2-40B4-BE49-F238E27FC236}">
                <a16:creationId xmlns:a16="http://schemas.microsoft.com/office/drawing/2014/main" id="{DB26126B-DFB2-8FE2-8981-B8F5240D3D5A}"/>
              </a:ext>
            </a:extLst>
          </p:cNvPr>
          <p:cNvPicPr>
            <a:picLocks noChangeAspect="1"/>
          </p:cNvPicPr>
          <p:nvPr/>
        </p:nvPicPr>
        <p:blipFill>
          <a:blip r:embed="rId4" cstate="screen">
            <a:extLst>
              <a:ext uri="{28A0092B-C50C-407E-A947-70E740481C1C}">
                <a14:useLocalDpi xmlns:a14="http://schemas.microsoft.com/office/drawing/2010/main"/>
              </a:ext>
            </a:extLst>
          </a:blip>
          <a:srcRect l="-40929" r="-40929"/>
          <a:stretch>
            <a:fillRect/>
          </a:stretch>
        </p:blipFill>
        <p:spPr bwMode="auto">
          <a:xfrm>
            <a:off x="6593297" y="2785821"/>
            <a:ext cx="5742156" cy="3151171"/>
          </a:xfrm>
          <a:prstGeom prst="rect">
            <a:avLst/>
          </a:prstGeom>
          <a:noFill/>
          <a:ln w="9525">
            <a:noFill/>
            <a:miter lim="800000"/>
            <a:headEnd/>
            <a:tailEnd/>
          </a:ln>
        </p:spPr>
      </p:pic>
    </p:spTree>
    <p:extLst>
      <p:ext uri="{BB962C8B-B14F-4D97-AF65-F5344CB8AC3E}">
        <p14:creationId xmlns:p14="http://schemas.microsoft.com/office/powerpoint/2010/main" val="3068285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EF707-CAD6-50B7-FE2E-61D4201BD1DF}"/>
              </a:ext>
            </a:extLst>
          </p:cNvPr>
          <p:cNvSpPr>
            <a:spLocks noGrp="1"/>
          </p:cNvSpPr>
          <p:nvPr>
            <p:ph type="title"/>
          </p:nvPr>
        </p:nvSpPr>
        <p:spPr/>
        <p:txBody>
          <a:bodyPr/>
          <a:lstStyle/>
          <a:p>
            <a:r>
              <a:rPr lang="en-GB" dirty="0">
                <a:latin typeface="Twinkl Cursive Looped" panose="02000000000000000000" pitchFamily="2" charset="0"/>
              </a:rPr>
              <a:t>Reading at Home in Reception  </a:t>
            </a:r>
          </a:p>
        </p:txBody>
      </p:sp>
      <p:sp>
        <p:nvSpPr>
          <p:cNvPr id="3" name="Content Placeholder 2">
            <a:extLst>
              <a:ext uri="{FF2B5EF4-FFF2-40B4-BE49-F238E27FC236}">
                <a16:creationId xmlns:a16="http://schemas.microsoft.com/office/drawing/2014/main" id="{F759B364-9DD4-2763-81E6-0908E2124345}"/>
              </a:ext>
            </a:extLst>
          </p:cNvPr>
          <p:cNvSpPr>
            <a:spLocks noGrp="1"/>
          </p:cNvSpPr>
          <p:nvPr>
            <p:ph idx="1"/>
          </p:nvPr>
        </p:nvSpPr>
        <p:spPr/>
        <p:txBody>
          <a:bodyPr>
            <a:normAutofit fontScale="92500" lnSpcReduction="20000"/>
          </a:bodyPr>
          <a:lstStyle/>
          <a:p>
            <a:r>
              <a:rPr lang="en-GB" dirty="0">
                <a:latin typeface="Twinkl Cursive Looped" panose="02000000000000000000" pitchFamily="2" charset="0"/>
              </a:rPr>
              <a:t>Videos will be sent each week to practise at home. </a:t>
            </a:r>
          </a:p>
          <a:p>
            <a:pPr marL="0" indent="0">
              <a:buNone/>
            </a:pPr>
            <a:endParaRPr lang="en-GB" dirty="0">
              <a:latin typeface="Twinkl Cursive Looped" panose="02000000000000000000" pitchFamily="2" charset="0"/>
            </a:endParaRPr>
          </a:p>
          <a:p>
            <a:pPr marL="0" indent="0">
              <a:buNone/>
            </a:pPr>
            <a:r>
              <a:rPr lang="en-GB" dirty="0">
                <a:latin typeface="Twinkl Cursive Looped" panose="02000000000000000000" pitchFamily="2" charset="0"/>
              </a:rPr>
              <a:t>When a child in Reception can:</a:t>
            </a:r>
          </a:p>
          <a:p>
            <a:r>
              <a:rPr lang="en-GB" dirty="0">
                <a:latin typeface="Twinkl Cursive Looped" panose="02000000000000000000" pitchFamily="2" charset="0"/>
              </a:rPr>
              <a:t>quickly and accurately recognise the sound of the alphabet (not the letter name)</a:t>
            </a:r>
          </a:p>
          <a:p>
            <a:r>
              <a:rPr lang="en-GB" dirty="0">
                <a:latin typeface="Twinkl Cursive Looped" panose="02000000000000000000" pitchFamily="2" charset="0"/>
              </a:rPr>
              <a:t>blend simple sounds to hear words ‘they make’</a:t>
            </a:r>
          </a:p>
          <a:p>
            <a:endParaRPr lang="en-GB" dirty="0">
              <a:latin typeface="Twinkl Cursive Looped" panose="02000000000000000000" pitchFamily="2" charset="0"/>
            </a:endParaRPr>
          </a:p>
          <a:p>
            <a:pPr marL="0" indent="0">
              <a:buNone/>
            </a:pPr>
            <a:r>
              <a:rPr lang="en-GB" dirty="0">
                <a:latin typeface="Twinkl Cursive Looped" panose="02000000000000000000" pitchFamily="2" charset="0"/>
              </a:rPr>
              <a:t>Then books will be sent home to practise.  </a:t>
            </a:r>
          </a:p>
        </p:txBody>
      </p:sp>
      <p:pic>
        <p:nvPicPr>
          <p:cNvPr id="5" name="Picture 4">
            <a:extLst>
              <a:ext uri="{FF2B5EF4-FFF2-40B4-BE49-F238E27FC236}">
                <a16:creationId xmlns:a16="http://schemas.microsoft.com/office/drawing/2014/main" id="{6B28740D-FD0E-FD4A-F721-887D6275483B}"/>
              </a:ext>
            </a:extLst>
          </p:cNvPr>
          <p:cNvPicPr>
            <a:picLocks noChangeAspect="1"/>
          </p:cNvPicPr>
          <p:nvPr/>
        </p:nvPicPr>
        <p:blipFill>
          <a:blip r:embed="rId2"/>
          <a:stretch>
            <a:fillRect/>
          </a:stretch>
        </p:blipFill>
        <p:spPr>
          <a:xfrm>
            <a:off x="8381997" y="4456643"/>
            <a:ext cx="2514600" cy="1419225"/>
          </a:xfrm>
          <a:prstGeom prst="rect">
            <a:avLst/>
          </a:prstGeom>
        </p:spPr>
      </p:pic>
    </p:spTree>
    <p:extLst>
      <p:ext uri="{BB962C8B-B14F-4D97-AF65-F5344CB8AC3E}">
        <p14:creationId xmlns:p14="http://schemas.microsoft.com/office/powerpoint/2010/main" val="3267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2F87A-8BE4-A187-B4FE-10443CB9214C}"/>
              </a:ext>
            </a:extLst>
          </p:cNvPr>
          <p:cNvSpPr>
            <a:spLocks noGrp="1"/>
          </p:cNvSpPr>
          <p:nvPr>
            <p:ph type="title"/>
          </p:nvPr>
        </p:nvSpPr>
        <p:spPr/>
        <p:txBody>
          <a:bodyPr/>
          <a:lstStyle/>
          <a:p>
            <a:r>
              <a:rPr lang="en-GB" dirty="0">
                <a:latin typeface="Twinkl Cursive Looped" panose="02000000000000000000" pitchFamily="2" charset="0"/>
              </a:rPr>
              <a:t>Set 2 and Set 3 Sounds </a:t>
            </a:r>
          </a:p>
        </p:txBody>
      </p:sp>
      <p:sp>
        <p:nvSpPr>
          <p:cNvPr id="3" name="Content Placeholder 2">
            <a:extLst>
              <a:ext uri="{FF2B5EF4-FFF2-40B4-BE49-F238E27FC236}">
                <a16:creationId xmlns:a16="http://schemas.microsoft.com/office/drawing/2014/main" id="{38EC724B-A60C-175C-0060-B000E2DC81F4}"/>
              </a:ext>
            </a:extLst>
          </p:cNvPr>
          <p:cNvSpPr>
            <a:spLocks noGrp="1"/>
          </p:cNvSpPr>
          <p:nvPr>
            <p:ph idx="1"/>
          </p:nvPr>
        </p:nvSpPr>
        <p:spPr/>
        <p:txBody>
          <a:bodyPr/>
          <a:lstStyle/>
          <a:p>
            <a:pPr marL="0" indent="0">
              <a:buNone/>
            </a:pPr>
            <a:r>
              <a:rPr lang="en-GB" dirty="0">
                <a:latin typeface="Twinkl Cursive Looped" panose="02000000000000000000" pitchFamily="2" charset="0"/>
              </a:rPr>
              <a:t>Your child will learn the different ways of reading and writing the same sounds (poster visual)</a:t>
            </a:r>
          </a:p>
          <a:p>
            <a:pPr marL="0" indent="0">
              <a:buNone/>
            </a:pPr>
            <a:r>
              <a:rPr lang="en-GB" dirty="0">
                <a:latin typeface="Twinkl Cursive Looped" panose="02000000000000000000" pitchFamily="2" charset="0"/>
              </a:rPr>
              <a:t>Each sound has a rhyme to help the children learn/remember it</a:t>
            </a:r>
          </a:p>
          <a:p>
            <a:pPr marL="0" indent="0">
              <a:buNone/>
            </a:pPr>
            <a:endParaRPr lang="en-GB" dirty="0">
              <a:latin typeface="Twinkl Cursive Looped" panose="02000000000000000000" pitchFamily="2" charset="0"/>
            </a:endParaRPr>
          </a:p>
          <a:p>
            <a:pPr marL="0" indent="0">
              <a:buNone/>
            </a:pPr>
            <a:endParaRPr lang="en-GB" dirty="0">
              <a:latin typeface="Twinkl Cursive Looped" panose="02000000000000000000" pitchFamily="2" charset="0"/>
            </a:endParaRPr>
          </a:p>
        </p:txBody>
      </p:sp>
      <p:pic>
        <p:nvPicPr>
          <p:cNvPr id="4" name="Picture 3">
            <a:extLst>
              <a:ext uri="{FF2B5EF4-FFF2-40B4-BE49-F238E27FC236}">
                <a16:creationId xmlns:a16="http://schemas.microsoft.com/office/drawing/2014/main" id="{7C7F3EEA-0909-D022-FF62-40EF758E3832}"/>
              </a:ext>
            </a:extLst>
          </p:cNvPr>
          <p:cNvPicPr>
            <a:picLocks noChangeAspect="1"/>
          </p:cNvPicPr>
          <p:nvPr/>
        </p:nvPicPr>
        <p:blipFill>
          <a:blip r:embed="rId2"/>
          <a:stretch>
            <a:fillRect/>
          </a:stretch>
        </p:blipFill>
        <p:spPr>
          <a:xfrm>
            <a:off x="2844801" y="4054196"/>
            <a:ext cx="5983720" cy="2092605"/>
          </a:xfrm>
          <a:prstGeom prst="rect">
            <a:avLst/>
          </a:prstGeom>
        </p:spPr>
      </p:pic>
    </p:spTree>
    <p:extLst>
      <p:ext uri="{BB962C8B-B14F-4D97-AF65-F5344CB8AC3E}">
        <p14:creationId xmlns:p14="http://schemas.microsoft.com/office/powerpoint/2010/main" val="1609168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winkl Cursive Looped" panose="02000000000000000000" pitchFamily="2" charset="0"/>
              </a:rPr>
              <a:t>‘Three with us, four at home’</a:t>
            </a:r>
          </a:p>
        </p:txBody>
      </p:sp>
      <p:sp>
        <p:nvSpPr>
          <p:cNvPr id="50179" name="Rectangle 3"/>
          <p:cNvSpPr>
            <a:spLocks noGrp="1" noChangeArrowheads="1"/>
          </p:cNvSpPr>
          <p:nvPr>
            <p:ph idx="1"/>
          </p:nvPr>
        </p:nvSpPr>
        <p:spPr>
          <a:xfrm>
            <a:off x="1499193" y="2512290"/>
            <a:ext cx="9852297" cy="3519055"/>
          </a:xfrm>
        </p:spPr>
        <p:txBody>
          <a:bodyPr>
            <a:normAutofit fontScale="55000" lnSpcReduction="20000"/>
          </a:bodyPr>
          <a:lstStyle/>
          <a:p>
            <a:pPr eaLnBrk="1" hangingPunct="1">
              <a:buFont typeface="Wingdings" pitchFamily="2" charset="2"/>
              <a:buNone/>
            </a:pPr>
            <a:endParaRPr lang="en-GB" sz="3800" dirty="0">
              <a:latin typeface="Twinkl Cursive Looped" panose="02000000000000000000" pitchFamily="2" charset="0"/>
              <a:ea typeface="Arial Unicode MS" pitchFamily="34" charset="-128"/>
              <a:cs typeface="Arial Unicode MS" pitchFamily="34" charset="-128"/>
            </a:endParaRPr>
          </a:p>
          <a:p>
            <a:pPr eaLnBrk="1" hangingPunct="1">
              <a:buFont typeface="Wingdings" pitchFamily="2" charset="2"/>
              <a:buNone/>
            </a:pPr>
            <a:r>
              <a:rPr lang="en-GB" sz="4400" dirty="0">
                <a:latin typeface="Twinkl Cursive Looped" panose="02000000000000000000" pitchFamily="2" charset="0"/>
                <a:ea typeface="Arial Unicode MS" pitchFamily="34" charset="-128"/>
                <a:cs typeface="Arial Unicode MS" pitchFamily="34" charset="-128"/>
              </a:rPr>
              <a:t>1 Accuracy – Children read words accurately and quickly  </a:t>
            </a:r>
          </a:p>
          <a:p>
            <a:pPr eaLnBrk="1" hangingPunct="1">
              <a:buFont typeface="Wingdings" pitchFamily="2" charset="2"/>
              <a:buNone/>
            </a:pPr>
            <a:endParaRPr lang="en-GB" sz="4400" dirty="0">
              <a:latin typeface="Twinkl Cursive Looped" panose="02000000000000000000" pitchFamily="2" charset="0"/>
              <a:ea typeface="Arial Unicode MS" pitchFamily="34" charset="-128"/>
              <a:cs typeface="Arial Unicode MS" pitchFamily="34" charset="-128"/>
            </a:endParaRPr>
          </a:p>
          <a:p>
            <a:pPr eaLnBrk="1" hangingPunct="1">
              <a:buFont typeface="Wingdings" pitchFamily="2" charset="2"/>
              <a:buNone/>
            </a:pPr>
            <a:r>
              <a:rPr lang="en-GB" sz="4400" dirty="0">
                <a:latin typeface="Twinkl Cursive Looped" panose="02000000000000000000" pitchFamily="2" charset="0"/>
                <a:ea typeface="Arial Unicode MS" pitchFamily="34" charset="-128"/>
                <a:cs typeface="Arial Unicode MS" pitchFamily="34" charset="-128"/>
              </a:rPr>
              <a:t>2 Fluency – Children read aloud with fluency using expression </a:t>
            </a:r>
          </a:p>
          <a:p>
            <a:pPr eaLnBrk="1" hangingPunct="1">
              <a:buFont typeface="Wingdings" pitchFamily="2" charset="2"/>
              <a:buNone/>
            </a:pPr>
            <a:endParaRPr lang="en-GB" sz="4400" dirty="0">
              <a:latin typeface="Twinkl Cursive Looped" panose="02000000000000000000" pitchFamily="2" charset="0"/>
              <a:ea typeface="Arial Unicode MS" pitchFamily="34" charset="-128"/>
              <a:cs typeface="Arial Unicode MS" pitchFamily="34" charset="-128"/>
            </a:endParaRPr>
          </a:p>
          <a:p>
            <a:pPr eaLnBrk="1" hangingPunct="1">
              <a:buFont typeface="Wingdings" pitchFamily="2" charset="2"/>
              <a:buNone/>
            </a:pPr>
            <a:r>
              <a:rPr lang="en-GB" sz="4400" dirty="0">
                <a:latin typeface="Twinkl Cursive Looped" panose="02000000000000000000" pitchFamily="2" charset="0"/>
                <a:ea typeface="Arial Unicode MS" pitchFamily="34" charset="-128"/>
                <a:cs typeface="Arial Unicode MS" pitchFamily="34" charset="-128"/>
              </a:rPr>
              <a:t>3 Comprehension – Children can answer questions about the story </a:t>
            </a:r>
          </a:p>
          <a:p>
            <a:pPr eaLnBrk="1" hangingPunct="1">
              <a:buFont typeface="Wingdings" pitchFamily="2" charset="2"/>
              <a:buNone/>
            </a:pPr>
            <a:endParaRPr lang="en-GB" sz="4400" dirty="0">
              <a:latin typeface="Twinkl Cursive Looped" panose="02000000000000000000" pitchFamily="2" charset="0"/>
              <a:ea typeface="Arial Unicode MS" pitchFamily="34" charset="-128"/>
              <a:cs typeface="Arial Unicode MS" pitchFamily="34" charset="-128"/>
            </a:endParaRPr>
          </a:p>
          <a:p>
            <a:pPr eaLnBrk="1" hangingPunct="1">
              <a:buFont typeface="Wingdings" pitchFamily="2" charset="2"/>
              <a:buNone/>
            </a:pPr>
            <a:r>
              <a:rPr lang="en-GB" sz="4400" dirty="0">
                <a:latin typeface="Twinkl Cursive Looped" panose="02000000000000000000" pitchFamily="2" charset="0"/>
                <a:ea typeface="Arial Unicode MS" pitchFamily="34" charset="-128"/>
                <a:cs typeface="Arial Unicode MS" pitchFamily="34" charset="-128"/>
              </a:rPr>
              <a:t>4 Read and enjoy at home – Practise at home after learning in school</a:t>
            </a:r>
          </a:p>
          <a:p>
            <a:pPr eaLnBrk="1" hangingPunct="1">
              <a:buFont typeface="Wingdings" pitchFamily="2" charset="2"/>
              <a:buNone/>
            </a:pPr>
            <a:endParaRPr lang="en-GB" dirty="0">
              <a:ea typeface="Arial Unicode MS" pitchFamily="34" charset="-128"/>
              <a:cs typeface="Arial Unicode MS" pitchFamily="34" charset="-128"/>
            </a:endParaRPr>
          </a:p>
          <a:p>
            <a:pPr eaLnBrk="1" hangingPunct="1">
              <a:buFont typeface="Wingdings" pitchFamily="2" charset="2"/>
              <a:buNone/>
            </a:pPr>
            <a:endParaRPr lang="en-GB" i="1" dirty="0">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85433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50179">
                                            <p:txEl>
                                              <p:pRg st="1" end="1"/>
                                            </p:txEl>
                                          </p:spTgt>
                                        </p:tgtEl>
                                        <p:attrNameLst>
                                          <p:attrName>style.color</p:attrName>
                                        </p:attrNameLst>
                                      </p:cBhvr>
                                      <p:to>
                                        <a:schemeClr val="hlink"/>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500" fill="hold"/>
                                        <p:tgtEl>
                                          <p:spTgt spid="50179">
                                            <p:txEl>
                                              <p:pRg st="3" end="3"/>
                                            </p:txEl>
                                          </p:spTgt>
                                        </p:tgtEl>
                                        <p:attrNameLst>
                                          <p:attrName>style.color</p:attrName>
                                        </p:attrNameLst>
                                      </p:cBhvr>
                                      <p:to>
                                        <a:schemeClr val="hlink"/>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500" fill="hold"/>
                                        <p:tgtEl>
                                          <p:spTgt spid="50179">
                                            <p:txEl>
                                              <p:pRg st="5" end="5"/>
                                            </p:txEl>
                                          </p:spTgt>
                                        </p:tgtEl>
                                        <p:attrNameLst>
                                          <p:attrName>style.color</p:attrName>
                                        </p:attrNameLst>
                                      </p:cBhvr>
                                      <p:to>
                                        <a:schemeClr val="hlink"/>
                                      </p:to>
                                    </p:animClr>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nodeType="clickEffect">
                                  <p:stCondLst>
                                    <p:cond delay="0"/>
                                  </p:stCondLst>
                                  <p:childTnLst>
                                    <p:animClr clrSpc="rgb" dir="cw">
                                      <p:cBhvr override="childStyle">
                                        <p:cTn id="18" dur="500" fill="hold"/>
                                        <p:tgtEl>
                                          <p:spTgt spid="50179">
                                            <p:txEl>
                                              <p:pRg st="7" end="7"/>
                                            </p:txEl>
                                          </p:spTgt>
                                        </p:tgtEl>
                                        <p:attrNameLst>
                                          <p:attrName>style.color</p:attrName>
                                        </p:attrNameLst>
                                      </p:cBhvr>
                                      <p:to>
                                        <a:schemeClr val="hlink"/>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EB5E3-8A36-464F-AD2A-E3B6DAFFE391}"/>
              </a:ext>
            </a:extLst>
          </p:cNvPr>
          <p:cNvSpPr>
            <a:spLocks noGrp="1"/>
          </p:cNvSpPr>
          <p:nvPr>
            <p:ph type="title"/>
          </p:nvPr>
        </p:nvSpPr>
        <p:spPr>
          <a:xfrm>
            <a:off x="1819819" y="1031882"/>
            <a:ext cx="8268022" cy="864096"/>
          </a:xfrm>
        </p:spPr>
        <p:txBody>
          <a:bodyPr>
            <a:normAutofit fontScale="90000"/>
          </a:bodyPr>
          <a:lstStyle/>
          <a:p>
            <a:r>
              <a:rPr lang="en-US" dirty="0"/>
              <a:t>‘</a:t>
            </a:r>
            <a:r>
              <a:rPr lang="en-US" dirty="0">
                <a:latin typeface="Twinkl Cursive Looped" panose="02000000000000000000" pitchFamily="2" charset="0"/>
              </a:rPr>
              <a:t>Special Friends’, ‘Fred Talk’, Read the word</a:t>
            </a:r>
          </a:p>
        </p:txBody>
      </p:sp>
      <p:pic>
        <p:nvPicPr>
          <p:cNvPr id="4" name="Picture 3">
            <a:extLst>
              <a:ext uri="{FF2B5EF4-FFF2-40B4-BE49-F238E27FC236}">
                <a16:creationId xmlns:a16="http://schemas.microsoft.com/office/drawing/2014/main" id="{266F55EA-20BA-9940-80CE-F946D54B835B}"/>
              </a:ext>
            </a:extLst>
          </p:cNvPr>
          <p:cNvPicPr>
            <a:picLocks noChangeAspect="1"/>
          </p:cNvPicPr>
          <p:nvPr/>
        </p:nvPicPr>
        <p:blipFill>
          <a:blip r:embed="rId3"/>
          <a:stretch>
            <a:fillRect/>
          </a:stretch>
        </p:blipFill>
        <p:spPr>
          <a:xfrm>
            <a:off x="1589283" y="3187142"/>
            <a:ext cx="4099689" cy="1938731"/>
          </a:xfrm>
          <a:prstGeom prst="rect">
            <a:avLst/>
          </a:prstGeom>
          <a:noFill/>
          <a:ln>
            <a:solidFill>
              <a:schemeClr val="tx1"/>
            </a:solidFill>
          </a:ln>
        </p:spPr>
      </p:pic>
      <p:pic>
        <p:nvPicPr>
          <p:cNvPr id="6" name="Picture 5">
            <a:extLst>
              <a:ext uri="{FF2B5EF4-FFF2-40B4-BE49-F238E27FC236}">
                <a16:creationId xmlns:a16="http://schemas.microsoft.com/office/drawing/2014/main" id="{DB1E4011-75BC-3A4A-8675-9C1366675B92}"/>
              </a:ext>
            </a:extLst>
          </p:cNvPr>
          <p:cNvPicPr>
            <a:picLocks noChangeAspect="1"/>
          </p:cNvPicPr>
          <p:nvPr/>
        </p:nvPicPr>
        <p:blipFill>
          <a:blip r:embed="rId4"/>
          <a:stretch>
            <a:fillRect/>
          </a:stretch>
        </p:blipFill>
        <p:spPr>
          <a:xfrm>
            <a:off x="6770883" y="2946997"/>
            <a:ext cx="4056943" cy="2879121"/>
          </a:xfrm>
          <a:prstGeom prst="rect">
            <a:avLst/>
          </a:prstGeom>
        </p:spPr>
      </p:pic>
    </p:spTree>
    <p:extLst>
      <p:ext uri="{BB962C8B-B14F-4D97-AF65-F5344CB8AC3E}">
        <p14:creationId xmlns:p14="http://schemas.microsoft.com/office/powerpoint/2010/main" val="1110649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31358-7079-704B-9B32-5E78F2884D3F}"/>
              </a:ext>
            </a:extLst>
          </p:cNvPr>
          <p:cNvSpPr>
            <a:spLocks noGrp="1"/>
          </p:cNvSpPr>
          <p:nvPr>
            <p:ph type="title"/>
          </p:nvPr>
        </p:nvSpPr>
        <p:spPr/>
        <p:txBody>
          <a:bodyPr>
            <a:normAutofit fontScale="90000"/>
          </a:bodyPr>
          <a:lstStyle/>
          <a:p>
            <a:r>
              <a:rPr lang="en-US" dirty="0">
                <a:latin typeface="Twinkl Cursive Looped" panose="02000000000000000000" pitchFamily="2" charset="0"/>
              </a:rPr>
              <a:t>Red Words – contain letters that don’t match the sounds </a:t>
            </a:r>
          </a:p>
        </p:txBody>
      </p:sp>
      <p:pic>
        <p:nvPicPr>
          <p:cNvPr id="5" name="Content Placeholder 4">
            <a:extLst>
              <a:ext uri="{FF2B5EF4-FFF2-40B4-BE49-F238E27FC236}">
                <a16:creationId xmlns:a16="http://schemas.microsoft.com/office/drawing/2014/main" id="{6D04FA85-7D2B-994C-8EA8-4ABF818A113A}"/>
              </a:ext>
            </a:extLst>
          </p:cNvPr>
          <p:cNvPicPr>
            <a:picLocks noGrp="1" noChangeAspect="1"/>
          </p:cNvPicPr>
          <p:nvPr>
            <p:ph idx="1"/>
          </p:nvPr>
        </p:nvPicPr>
        <p:blipFill>
          <a:blip r:embed="rId3"/>
          <a:stretch>
            <a:fillRect/>
          </a:stretch>
        </p:blipFill>
        <p:spPr>
          <a:xfrm>
            <a:off x="6096000" y="2793936"/>
            <a:ext cx="3543210" cy="2266172"/>
          </a:xfrm>
        </p:spPr>
      </p:pic>
      <p:pic>
        <p:nvPicPr>
          <p:cNvPr id="13" name="Picture 12">
            <a:extLst>
              <a:ext uri="{FF2B5EF4-FFF2-40B4-BE49-F238E27FC236}">
                <a16:creationId xmlns:a16="http://schemas.microsoft.com/office/drawing/2014/main" id="{5FFACAA7-1E4E-D742-A365-12B2395364DB}"/>
              </a:ext>
            </a:extLst>
          </p:cNvPr>
          <p:cNvPicPr>
            <a:picLocks noChangeAspect="1"/>
          </p:cNvPicPr>
          <p:nvPr/>
        </p:nvPicPr>
        <p:blipFill rotWithShape="1">
          <a:blip r:embed="rId4"/>
          <a:srcRect t="4602" r="6712" b="7279"/>
          <a:stretch/>
        </p:blipFill>
        <p:spPr>
          <a:xfrm>
            <a:off x="2175616" y="2900125"/>
            <a:ext cx="3040009" cy="1544107"/>
          </a:xfrm>
          <a:prstGeom prst="rect">
            <a:avLst/>
          </a:prstGeom>
          <a:ln>
            <a:solidFill>
              <a:schemeClr val="tx1"/>
            </a:solidFill>
          </a:ln>
        </p:spPr>
      </p:pic>
      <p:sp>
        <p:nvSpPr>
          <p:cNvPr id="3" name="TextBox 2">
            <a:extLst>
              <a:ext uri="{FF2B5EF4-FFF2-40B4-BE49-F238E27FC236}">
                <a16:creationId xmlns:a16="http://schemas.microsoft.com/office/drawing/2014/main" id="{D0FB7E8C-7688-5DBB-38CF-421AC2160208}"/>
              </a:ext>
            </a:extLst>
          </p:cNvPr>
          <p:cNvSpPr txBox="1"/>
          <p:nvPr/>
        </p:nvSpPr>
        <p:spPr>
          <a:xfrm>
            <a:off x="766618" y="5645035"/>
            <a:ext cx="5232523" cy="461665"/>
          </a:xfrm>
          <a:prstGeom prst="rect">
            <a:avLst/>
          </a:prstGeom>
          <a:noFill/>
        </p:spPr>
        <p:txBody>
          <a:bodyPr wrap="none" rtlCol="0">
            <a:spAutoFit/>
          </a:bodyPr>
          <a:lstStyle/>
          <a:p>
            <a:r>
              <a:rPr lang="en-GB" sz="2400" dirty="0">
                <a:latin typeface="Twinkl Cursive Looped" panose="02000000000000000000" pitchFamily="2" charset="0"/>
              </a:rPr>
              <a:t>We don’t use Fred Talk for red words </a:t>
            </a:r>
          </a:p>
        </p:txBody>
      </p:sp>
    </p:spTree>
    <p:extLst>
      <p:ext uri="{BB962C8B-B14F-4D97-AF65-F5344CB8AC3E}">
        <p14:creationId xmlns:p14="http://schemas.microsoft.com/office/powerpoint/2010/main" val="2534074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227E8-F4E7-28D4-9ADD-4BFAB9B63D29}"/>
              </a:ext>
            </a:extLst>
          </p:cNvPr>
          <p:cNvSpPr>
            <a:spLocks noGrp="1"/>
          </p:cNvSpPr>
          <p:nvPr>
            <p:ph type="title"/>
          </p:nvPr>
        </p:nvSpPr>
        <p:spPr/>
        <p:txBody>
          <a:bodyPr/>
          <a:lstStyle/>
          <a:p>
            <a:r>
              <a:rPr lang="en-GB" dirty="0">
                <a:latin typeface="Twinkl Cursive Looped" panose="02000000000000000000" pitchFamily="2" charset="0"/>
              </a:rPr>
              <a:t>Autumn Term 1 </a:t>
            </a:r>
          </a:p>
        </p:txBody>
      </p:sp>
      <p:sp>
        <p:nvSpPr>
          <p:cNvPr id="3" name="Content Placeholder 2">
            <a:extLst>
              <a:ext uri="{FF2B5EF4-FFF2-40B4-BE49-F238E27FC236}">
                <a16:creationId xmlns:a16="http://schemas.microsoft.com/office/drawing/2014/main" id="{4607FF93-35B9-DB56-B4E8-5CA8E4C08408}"/>
              </a:ext>
            </a:extLst>
          </p:cNvPr>
          <p:cNvSpPr>
            <a:spLocks noGrp="1"/>
          </p:cNvSpPr>
          <p:nvPr>
            <p:ph idx="1"/>
          </p:nvPr>
        </p:nvSpPr>
        <p:spPr/>
        <p:txBody>
          <a:bodyPr>
            <a:normAutofit/>
          </a:bodyPr>
          <a:lstStyle/>
          <a:p>
            <a:r>
              <a:rPr lang="en-GB" sz="3600" dirty="0">
                <a:latin typeface="Twinkl Cursive Looped" panose="02000000000000000000" pitchFamily="2" charset="0"/>
              </a:rPr>
              <a:t>Daily phonics sessions learning letter sounds  </a:t>
            </a:r>
          </a:p>
          <a:p>
            <a:r>
              <a:rPr lang="en-GB" sz="3600" dirty="0">
                <a:latin typeface="Twinkl Cursive Looped" panose="02000000000000000000" pitchFamily="2" charset="0"/>
              </a:rPr>
              <a:t>Assessment to check how many sounds your child has learnt </a:t>
            </a:r>
          </a:p>
        </p:txBody>
      </p:sp>
    </p:spTree>
    <p:extLst>
      <p:ext uri="{BB962C8B-B14F-4D97-AF65-F5344CB8AC3E}">
        <p14:creationId xmlns:p14="http://schemas.microsoft.com/office/powerpoint/2010/main" val="15466212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530" y="1051657"/>
            <a:ext cx="9282288" cy="864096"/>
          </a:xfrm>
        </p:spPr>
        <p:txBody>
          <a:bodyPr>
            <a:normAutofit fontScale="90000"/>
          </a:bodyPr>
          <a:lstStyle/>
          <a:p>
            <a:r>
              <a:rPr lang="en-US" dirty="0">
                <a:latin typeface="Twinkl Cursive Looped" panose="02000000000000000000" pitchFamily="2" charset="0"/>
              </a:rPr>
              <a:t>Which books will children bring home?</a:t>
            </a:r>
          </a:p>
        </p:txBody>
      </p:sp>
      <p:grpSp>
        <p:nvGrpSpPr>
          <p:cNvPr id="16" name="Group 15"/>
          <p:cNvGrpSpPr/>
          <p:nvPr/>
        </p:nvGrpSpPr>
        <p:grpSpPr>
          <a:xfrm>
            <a:off x="9081588" y="2854131"/>
            <a:ext cx="1759128" cy="2372643"/>
            <a:chOff x="6340708" y="2209677"/>
            <a:chExt cx="2227243" cy="2752317"/>
          </a:xfrm>
        </p:grpSpPr>
        <p:pic>
          <p:nvPicPr>
            <p:cNvPr id="17" name="Picture 29" descr="http://jeannewillis.com/Book%20Covers/CottonwoolColin.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289106" y="3711640"/>
              <a:ext cx="1070076" cy="1250354"/>
            </a:xfrm>
            <a:prstGeom prst="rect">
              <a:avLst/>
            </a:prstGeom>
            <a:noFill/>
            <a:ln w="9525">
              <a:noFill/>
              <a:miter lim="800000"/>
              <a:headEnd/>
              <a:tailEnd/>
            </a:ln>
          </p:spPr>
        </p:pic>
        <p:grpSp>
          <p:nvGrpSpPr>
            <p:cNvPr id="18" name="Group 17"/>
            <p:cNvGrpSpPr/>
            <p:nvPr/>
          </p:nvGrpSpPr>
          <p:grpSpPr>
            <a:xfrm>
              <a:off x="6340708" y="2209677"/>
              <a:ext cx="2227243" cy="2147017"/>
              <a:chOff x="6340708" y="2209677"/>
              <a:chExt cx="2227243" cy="2147017"/>
            </a:xfrm>
          </p:grpSpPr>
          <p:pic>
            <p:nvPicPr>
              <p:cNvPr id="19" name="Picture 30" descr="MonkeyandPanda.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596976" y="2841502"/>
                <a:ext cx="970975" cy="1277766"/>
              </a:xfrm>
              <a:prstGeom prst="rect">
                <a:avLst/>
              </a:prstGeom>
              <a:noFill/>
              <a:ln w="9525">
                <a:noFill/>
                <a:miter lim="800000"/>
                <a:headEnd/>
                <a:tailEnd/>
              </a:ln>
            </p:spPr>
          </p:pic>
          <p:pic>
            <p:nvPicPr>
              <p:cNvPr id="20" name="Picture 34" descr="TimeofLion.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rot="384540">
                <a:off x="6340708" y="2886722"/>
                <a:ext cx="852897" cy="762231"/>
              </a:xfrm>
              <a:prstGeom prst="rect">
                <a:avLst/>
              </a:prstGeom>
              <a:noFill/>
              <a:ln w="9525">
                <a:noFill/>
                <a:miter lim="800000"/>
                <a:headEnd/>
                <a:tailEnd/>
              </a:ln>
            </p:spPr>
          </p:pic>
          <p:pic>
            <p:nvPicPr>
              <p:cNvPr id="21" name="Picture 28" descr="The Worst Princess"/>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071514" y="2209677"/>
                <a:ext cx="906664" cy="1058478"/>
              </a:xfrm>
              <a:prstGeom prst="rect">
                <a:avLst/>
              </a:prstGeom>
              <a:noFill/>
              <a:ln w="9525">
                <a:noFill/>
                <a:miter lim="800000"/>
                <a:headEnd/>
                <a:tailEnd/>
              </a:ln>
            </p:spPr>
          </p:pic>
          <p:pic>
            <p:nvPicPr>
              <p:cNvPr id="22" name="Picture 27" descr="http://img1.fantasticfiction.co.uk/images/h4/h20507.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732880" y="3129534"/>
                <a:ext cx="933021" cy="1227160"/>
              </a:xfrm>
              <a:prstGeom prst="rect">
                <a:avLst/>
              </a:prstGeom>
              <a:noFill/>
              <a:ln w="9525">
                <a:noFill/>
                <a:miter lim="800000"/>
                <a:headEnd/>
                <a:tailEnd/>
              </a:ln>
            </p:spPr>
          </p:pic>
        </p:grpSp>
      </p:grpSp>
      <p:sp>
        <p:nvSpPr>
          <p:cNvPr id="31" name="TextBox 30"/>
          <p:cNvSpPr txBox="1"/>
          <p:nvPr/>
        </p:nvSpPr>
        <p:spPr>
          <a:xfrm>
            <a:off x="3089512" y="2698801"/>
            <a:ext cx="527565" cy="1446550"/>
          </a:xfrm>
          <a:prstGeom prst="rect">
            <a:avLst/>
          </a:prstGeom>
          <a:noFill/>
        </p:spPr>
        <p:txBody>
          <a:bodyPr wrap="square" rtlCol="0">
            <a:spAutoFit/>
          </a:bodyPr>
          <a:lstStyle/>
          <a:p>
            <a:r>
              <a:rPr lang="en-US" sz="8800" dirty="0">
                <a:solidFill>
                  <a:srgbClr val="5A5A5A"/>
                </a:solidFill>
              </a:rPr>
              <a:t>+</a:t>
            </a:r>
            <a:endParaRPr lang="en-US" dirty="0">
              <a:solidFill>
                <a:srgbClr val="5A5A5A"/>
              </a:solidFill>
            </a:endParaRPr>
          </a:p>
        </p:txBody>
      </p:sp>
      <p:pic>
        <p:nvPicPr>
          <p:cNvPr id="3" name="Picture 2">
            <a:extLst>
              <a:ext uri="{FF2B5EF4-FFF2-40B4-BE49-F238E27FC236}">
                <a16:creationId xmlns:a16="http://schemas.microsoft.com/office/drawing/2014/main" id="{08109203-4959-C44A-8547-F974B7707A4B}"/>
              </a:ext>
            </a:extLst>
          </p:cNvPr>
          <p:cNvPicPr>
            <a:picLocks noChangeAspect="1"/>
          </p:cNvPicPr>
          <p:nvPr/>
        </p:nvPicPr>
        <p:blipFill>
          <a:blip r:embed="rId8"/>
          <a:stretch>
            <a:fillRect/>
          </a:stretch>
        </p:blipFill>
        <p:spPr>
          <a:xfrm>
            <a:off x="4148620" y="2854131"/>
            <a:ext cx="3522877" cy="2466014"/>
          </a:xfrm>
          <a:prstGeom prst="rect">
            <a:avLst/>
          </a:prstGeom>
        </p:spPr>
      </p:pic>
      <p:sp>
        <p:nvSpPr>
          <p:cNvPr id="23" name="TextBox 22">
            <a:extLst>
              <a:ext uri="{FF2B5EF4-FFF2-40B4-BE49-F238E27FC236}">
                <a16:creationId xmlns:a16="http://schemas.microsoft.com/office/drawing/2014/main" id="{B9E50773-0EA2-BF41-B418-1BF4E0948523}"/>
              </a:ext>
            </a:extLst>
          </p:cNvPr>
          <p:cNvSpPr txBox="1"/>
          <p:nvPr/>
        </p:nvSpPr>
        <p:spPr>
          <a:xfrm>
            <a:off x="7984218" y="2748717"/>
            <a:ext cx="936475" cy="1446550"/>
          </a:xfrm>
          <a:prstGeom prst="rect">
            <a:avLst/>
          </a:prstGeom>
          <a:noFill/>
        </p:spPr>
        <p:txBody>
          <a:bodyPr wrap="none" rtlCol="0">
            <a:spAutoFit/>
          </a:bodyPr>
          <a:lstStyle/>
          <a:p>
            <a:r>
              <a:rPr lang="en-US" sz="8800" dirty="0">
                <a:solidFill>
                  <a:srgbClr val="5A5A5A"/>
                </a:solidFill>
              </a:rPr>
              <a:t>+</a:t>
            </a:r>
            <a:endParaRPr lang="en-US" dirty="0">
              <a:solidFill>
                <a:srgbClr val="5A5A5A"/>
              </a:solidFill>
            </a:endParaRPr>
          </a:p>
        </p:txBody>
      </p:sp>
      <p:pic>
        <p:nvPicPr>
          <p:cNvPr id="25" name="Picture 24">
            <a:extLst>
              <a:ext uri="{FF2B5EF4-FFF2-40B4-BE49-F238E27FC236}">
                <a16:creationId xmlns:a16="http://schemas.microsoft.com/office/drawing/2014/main" id="{F2899D2E-4D50-3F45-B1A3-F14ED3381A4B}"/>
              </a:ext>
            </a:extLst>
          </p:cNvPr>
          <p:cNvPicPr>
            <a:picLocks noChangeAspect="1"/>
          </p:cNvPicPr>
          <p:nvPr/>
        </p:nvPicPr>
        <p:blipFill>
          <a:blip r:embed="rId9"/>
          <a:stretch>
            <a:fillRect/>
          </a:stretch>
        </p:blipFill>
        <p:spPr>
          <a:xfrm>
            <a:off x="1063081" y="3023084"/>
            <a:ext cx="2026431" cy="1473608"/>
          </a:xfrm>
          <a:prstGeom prst="rect">
            <a:avLst/>
          </a:prstGeom>
          <a:ln>
            <a:solidFill>
              <a:schemeClr val="accent5"/>
            </a:solidFill>
          </a:ln>
        </p:spPr>
      </p:pic>
      <p:sp>
        <p:nvSpPr>
          <p:cNvPr id="4" name="TextBox 3">
            <a:extLst>
              <a:ext uri="{FF2B5EF4-FFF2-40B4-BE49-F238E27FC236}">
                <a16:creationId xmlns:a16="http://schemas.microsoft.com/office/drawing/2014/main" id="{63B41EC5-55A8-958A-D157-09C7DD15A20A}"/>
              </a:ext>
            </a:extLst>
          </p:cNvPr>
          <p:cNvSpPr txBox="1"/>
          <p:nvPr/>
        </p:nvSpPr>
        <p:spPr>
          <a:xfrm>
            <a:off x="1063081" y="5052291"/>
            <a:ext cx="2178883" cy="369332"/>
          </a:xfrm>
          <a:prstGeom prst="rect">
            <a:avLst/>
          </a:prstGeom>
          <a:noFill/>
        </p:spPr>
        <p:txBody>
          <a:bodyPr wrap="square" rtlCol="0">
            <a:spAutoFit/>
          </a:bodyPr>
          <a:lstStyle/>
          <a:p>
            <a:pPr algn="ctr"/>
            <a:r>
              <a:rPr lang="en-GB" dirty="0">
                <a:latin typeface="Twinkl Cursive Looped" panose="02000000000000000000" pitchFamily="2" charset="0"/>
              </a:rPr>
              <a:t>Storybook</a:t>
            </a:r>
          </a:p>
        </p:txBody>
      </p:sp>
      <p:sp>
        <p:nvSpPr>
          <p:cNvPr id="5" name="TextBox 4">
            <a:extLst>
              <a:ext uri="{FF2B5EF4-FFF2-40B4-BE49-F238E27FC236}">
                <a16:creationId xmlns:a16="http://schemas.microsoft.com/office/drawing/2014/main" id="{A2409A9F-A171-DA4E-4086-AE02DED09EB1}"/>
              </a:ext>
            </a:extLst>
          </p:cNvPr>
          <p:cNvSpPr txBox="1"/>
          <p:nvPr/>
        </p:nvSpPr>
        <p:spPr>
          <a:xfrm>
            <a:off x="4636654" y="5520077"/>
            <a:ext cx="2697018" cy="369332"/>
          </a:xfrm>
          <a:prstGeom prst="rect">
            <a:avLst/>
          </a:prstGeom>
          <a:noFill/>
        </p:spPr>
        <p:txBody>
          <a:bodyPr wrap="square" rtlCol="0">
            <a:spAutoFit/>
          </a:bodyPr>
          <a:lstStyle/>
          <a:p>
            <a:pPr algn="ctr"/>
            <a:r>
              <a:rPr lang="en-GB" dirty="0">
                <a:latin typeface="Twinkl Cursive Looped" panose="02000000000000000000" pitchFamily="2" charset="0"/>
              </a:rPr>
              <a:t>Book bag book</a:t>
            </a:r>
          </a:p>
        </p:txBody>
      </p:sp>
      <p:sp>
        <p:nvSpPr>
          <p:cNvPr id="6" name="TextBox 5">
            <a:extLst>
              <a:ext uri="{FF2B5EF4-FFF2-40B4-BE49-F238E27FC236}">
                <a16:creationId xmlns:a16="http://schemas.microsoft.com/office/drawing/2014/main" id="{3A53EE8F-C031-33F9-BB31-63AE7721CBC1}"/>
              </a:ext>
            </a:extLst>
          </p:cNvPr>
          <p:cNvSpPr txBox="1"/>
          <p:nvPr/>
        </p:nvSpPr>
        <p:spPr>
          <a:xfrm>
            <a:off x="8525164" y="5520077"/>
            <a:ext cx="2604654" cy="369332"/>
          </a:xfrm>
          <a:prstGeom prst="rect">
            <a:avLst/>
          </a:prstGeom>
          <a:noFill/>
        </p:spPr>
        <p:txBody>
          <a:bodyPr wrap="square" rtlCol="0">
            <a:spAutoFit/>
          </a:bodyPr>
          <a:lstStyle/>
          <a:p>
            <a:pPr algn="ctr"/>
            <a:r>
              <a:rPr lang="en-GB" dirty="0">
                <a:latin typeface="Twinkl Cursive Looped" panose="02000000000000000000" pitchFamily="2" charset="0"/>
              </a:rPr>
              <a:t>Reading for Pleasure </a:t>
            </a:r>
          </a:p>
        </p:txBody>
      </p:sp>
    </p:spTree>
    <p:extLst>
      <p:ext uri="{BB962C8B-B14F-4D97-AF65-F5344CB8AC3E}">
        <p14:creationId xmlns:p14="http://schemas.microsoft.com/office/powerpoint/2010/main" val="3428259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02469-ED81-A5A2-01CE-1BB97D93BC4A}"/>
              </a:ext>
            </a:extLst>
          </p:cNvPr>
          <p:cNvSpPr>
            <a:spLocks noGrp="1"/>
          </p:cNvSpPr>
          <p:nvPr>
            <p:ph type="title"/>
          </p:nvPr>
        </p:nvSpPr>
        <p:spPr/>
        <p:txBody>
          <a:bodyPr/>
          <a:lstStyle/>
          <a:p>
            <a:r>
              <a:rPr lang="en-GB" dirty="0">
                <a:latin typeface="Twinkl Cursive Looped" panose="02000000000000000000" pitchFamily="2" charset="0"/>
              </a:rPr>
              <a:t>What will we talk about tonight?</a:t>
            </a:r>
          </a:p>
        </p:txBody>
      </p:sp>
      <p:sp>
        <p:nvSpPr>
          <p:cNvPr id="3" name="Content Placeholder 2">
            <a:extLst>
              <a:ext uri="{FF2B5EF4-FFF2-40B4-BE49-F238E27FC236}">
                <a16:creationId xmlns:a16="http://schemas.microsoft.com/office/drawing/2014/main" id="{538A207D-C410-7885-9046-9592C5BD5E88}"/>
              </a:ext>
            </a:extLst>
          </p:cNvPr>
          <p:cNvSpPr>
            <a:spLocks noGrp="1"/>
          </p:cNvSpPr>
          <p:nvPr>
            <p:ph idx="1"/>
          </p:nvPr>
        </p:nvSpPr>
        <p:spPr/>
        <p:txBody>
          <a:bodyPr>
            <a:normAutofit/>
          </a:bodyPr>
          <a:lstStyle/>
          <a:p>
            <a:r>
              <a:rPr lang="en-GB" dirty="0">
                <a:latin typeface="Twinkl Cursive Looped" panose="02000000000000000000" pitchFamily="2" charset="0"/>
              </a:rPr>
              <a:t>What is Read Write Inc. Phonics?</a:t>
            </a:r>
          </a:p>
          <a:p>
            <a:r>
              <a:rPr lang="en-GB" dirty="0">
                <a:latin typeface="Twinkl Cursive Looped" panose="02000000000000000000" pitchFamily="2" charset="0"/>
              </a:rPr>
              <a:t>How your child will learn to read and write in school (Reception, Y1 and Y2)</a:t>
            </a:r>
          </a:p>
          <a:p>
            <a:r>
              <a:rPr lang="en-GB" dirty="0">
                <a:latin typeface="Twinkl Cursive Looped" panose="02000000000000000000" pitchFamily="2" charset="0"/>
              </a:rPr>
              <a:t>Parent resources to support at home </a:t>
            </a:r>
          </a:p>
          <a:p>
            <a:pPr marL="0" indent="0">
              <a:buNone/>
            </a:pPr>
            <a:endParaRPr lang="en-GB" dirty="0">
              <a:latin typeface="Twinkl Cursive Looped" panose="02000000000000000000" pitchFamily="2" charset="0"/>
            </a:endParaRPr>
          </a:p>
        </p:txBody>
      </p:sp>
    </p:spTree>
    <p:extLst>
      <p:ext uri="{BB962C8B-B14F-4D97-AF65-F5344CB8AC3E}">
        <p14:creationId xmlns:p14="http://schemas.microsoft.com/office/powerpoint/2010/main" val="736722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DC9DD-25FF-DD45-8952-0A114CE980B1}"/>
              </a:ext>
            </a:extLst>
          </p:cNvPr>
          <p:cNvSpPr>
            <a:spLocks noGrp="1"/>
          </p:cNvSpPr>
          <p:nvPr>
            <p:ph type="title" idx="4294967295"/>
          </p:nvPr>
        </p:nvSpPr>
        <p:spPr>
          <a:xfrm>
            <a:off x="2192915" y="534659"/>
            <a:ext cx="7478713" cy="865188"/>
          </a:xfrm>
        </p:spPr>
        <p:txBody>
          <a:bodyPr/>
          <a:lstStyle/>
          <a:p>
            <a:r>
              <a:rPr lang="en-US" u="sng" dirty="0">
                <a:latin typeface="Twinkl Cursive Looped" panose="02000000000000000000" pitchFamily="2" charset="0"/>
              </a:rPr>
              <a:t>Book Bag Books</a:t>
            </a:r>
          </a:p>
        </p:txBody>
      </p:sp>
      <p:sp>
        <p:nvSpPr>
          <p:cNvPr id="12" name="Rectangle 11">
            <a:extLst>
              <a:ext uri="{FF2B5EF4-FFF2-40B4-BE49-F238E27FC236}">
                <a16:creationId xmlns:a16="http://schemas.microsoft.com/office/drawing/2014/main" id="{221F4763-21A6-D448-B6D3-D029870A9125}"/>
              </a:ext>
            </a:extLst>
          </p:cNvPr>
          <p:cNvSpPr/>
          <p:nvPr/>
        </p:nvSpPr>
        <p:spPr>
          <a:xfrm>
            <a:off x="1219200" y="1399847"/>
            <a:ext cx="9448800" cy="2677656"/>
          </a:xfrm>
          <a:prstGeom prst="rect">
            <a:avLst/>
          </a:prstGeom>
        </p:spPr>
        <p:txBody>
          <a:bodyPr wrap="square">
            <a:spAutoFit/>
          </a:bodyPr>
          <a:lstStyle/>
          <a:p>
            <a:pPr marL="285750" indent="-285750">
              <a:buFont typeface="Arial" panose="020B0604020202020204" pitchFamily="34" charset="0"/>
              <a:buChar char="•"/>
            </a:pPr>
            <a:r>
              <a:rPr lang="en-GB" sz="2800" dirty="0">
                <a:solidFill>
                  <a:srgbClr val="6C6869"/>
                </a:solidFill>
                <a:latin typeface="Twinkl Cursive Looped" panose="02000000000000000000" pitchFamily="2" charset="0"/>
                <a:cs typeface="Arial" panose="020B0604020202020204" pitchFamily="34" charset="0"/>
              </a:rPr>
              <a:t>Extra reading practice at home</a:t>
            </a:r>
          </a:p>
          <a:p>
            <a:pPr marL="285750" indent="-285750">
              <a:buFont typeface="Arial" panose="020B0604020202020204" pitchFamily="34" charset="0"/>
              <a:buChar char="•"/>
            </a:pPr>
            <a:r>
              <a:rPr lang="en-GB" sz="2800" dirty="0">
                <a:solidFill>
                  <a:srgbClr val="6C6869"/>
                </a:solidFill>
                <a:latin typeface="Twinkl Cursive Looped" panose="02000000000000000000" pitchFamily="2" charset="0"/>
                <a:cs typeface="Arial" panose="020B0604020202020204" pitchFamily="34" charset="0"/>
              </a:rPr>
              <a:t>Uniquely matched to the </a:t>
            </a:r>
            <a:r>
              <a:rPr lang="en-GB" sz="2800" i="1" dirty="0">
                <a:solidFill>
                  <a:srgbClr val="6C6869"/>
                </a:solidFill>
                <a:latin typeface="Twinkl Cursive Looped" panose="02000000000000000000" pitchFamily="2" charset="0"/>
                <a:cs typeface="Arial" panose="020B0604020202020204" pitchFamily="34" charset="0"/>
              </a:rPr>
              <a:t>Read Write Inc.</a:t>
            </a:r>
            <a:r>
              <a:rPr lang="en-GB" sz="2800" dirty="0">
                <a:solidFill>
                  <a:srgbClr val="6C6869"/>
                </a:solidFill>
                <a:latin typeface="Twinkl Cursive Looped" panose="02000000000000000000" pitchFamily="2" charset="0"/>
                <a:cs typeface="Arial" panose="020B0604020202020204" pitchFamily="34" charset="0"/>
              </a:rPr>
              <a:t> Phonics Storybooks.</a:t>
            </a:r>
          </a:p>
          <a:p>
            <a:pPr marL="285750" indent="-285750">
              <a:buFont typeface="Arial" panose="020B0604020202020204" pitchFamily="34" charset="0"/>
              <a:buChar char="•"/>
            </a:pPr>
            <a:r>
              <a:rPr lang="en-GB" sz="2800" dirty="0">
                <a:solidFill>
                  <a:srgbClr val="6C6869"/>
                </a:solidFill>
                <a:latin typeface="Twinkl Cursive Looped" panose="02000000000000000000" pitchFamily="2" charset="0"/>
                <a:cs typeface="Arial" panose="020B0604020202020204" pitchFamily="34" charset="0"/>
              </a:rPr>
              <a:t>Reinforce children's learning of phonics at the appropriate level.</a:t>
            </a:r>
          </a:p>
          <a:p>
            <a:pPr marL="285750" indent="-285750">
              <a:buFont typeface="Arial" panose="020B0604020202020204" pitchFamily="34" charset="0"/>
              <a:buChar char="•"/>
            </a:pPr>
            <a:r>
              <a:rPr lang="en-GB" sz="2800" dirty="0">
                <a:solidFill>
                  <a:srgbClr val="6C6869"/>
                </a:solidFill>
                <a:latin typeface="Twinkl Cursive Looped" panose="02000000000000000000" pitchFamily="2" charset="0"/>
                <a:cs typeface="Arial" panose="020B0604020202020204" pitchFamily="34" charset="0"/>
              </a:rPr>
              <a:t>Helps to make even faster progress in reading.</a:t>
            </a:r>
            <a:endParaRPr lang="en-US" sz="2800" dirty="0">
              <a:latin typeface="Twinkl Cursive Looped" panose="02000000000000000000" pitchFamily="2" charset="0"/>
              <a:cs typeface="Arial" panose="020B0604020202020204" pitchFamily="34" charset="0"/>
            </a:endParaRPr>
          </a:p>
        </p:txBody>
      </p:sp>
      <p:pic>
        <p:nvPicPr>
          <p:cNvPr id="4" name="Picture 3">
            <a:extLst>
              <a:ext uri="{FF2B5EF4-FFF2-40B4-BE49-F238E27FC236}">
                <a16:creationId xmlns:a16="http://schemas.microsoft.com/office/drawing/2014/main" id="{E4C2BFF3-0BCF-1847-BD75-9F1FE70B97F6}"/>
              </a:ext>
            </a:extLst>
          </p:cNvPr>
          <p:cNvPicPr>
            <a:picLocks noChangeAspect="1"/>
          </p:cNvPicPr>
          <p:nvPr/>
        </p:nvPicPr>
        <p:blipFill>
          <a:blip r:embed="rId3"/>
          <a:stretch>
            <a:fillRect/>
          </a:stretch>
        </p:blipFill>
        <p:spPr>
          <a:xfrm>
            <a:off x="2195887" y="4455845"/>
            <a:ext cx="1310959" cy="1719048"/>
          </a:xfrm>
          <a:prstGeom prst="rect">
            <a:avLst/>
          </a:prstGeom>
        </p:spPr>
      </p:pic>
      <p:pic>
        <p:nvPicPr>
          <p:cNvPr id="6" name="Picture 5">
            <a:extLst>
              <a:ext uri="{FF2B5EF4-FFF2-40B4-BE49-F238E27FC236}">
                <a16:creationId xmlns:a16="http://schemas.microsoft.com/office/drawing/2014/main" id="{5E91A557-3E53-5949-A342-3A8CD03ACF4F}"/>
              </a:ext>
            </a:extLst>
          </p:cNvPr>
          <p:cNvPicPr>
            <a:picLocks noChangeAspect="1"/>
          </p:cNvPicPr>
          <p:nvPr/>
        </p:nvPicPr>
        <p:blipFill>
          <a:blip r:embed="rId4"/>
          <a:stretch>
            <a:fillRect/>
          </a:stretch>
        </p:blipFill>
        <p:spPr>
          <a:xfrm>
            <a:off x="3756872" y="4455845"/>
            <a:ext cx="1321691" cy="1719048"/>
          </a:xfrm>
          <a:prstGeom prst="rect">
            <a:avLst/>
          </a:prstGeom>
        </p:spPr>
      </p:pic>
      <p:pic>
        <p:nvPicPr>
          <p:cNvPr id="8" name="Picture 7">
            <a:extLst>
              <a:ext uri="{FF2B5EF4-FFF2-40B4-BE49-F238E27FC236}">
                <a16:creationId xmlns:a16="http://schemas.microsoft.com/office/drawing/2014/main" id="{687C8B2C-D41A-634D-B9CB-51948B268709}"/>
              </a:ext>
            </a:extLst>
          </p:cNvPr>
          <p:cNvPicPr>
            <a:picLocks noChangeAspect="1"/>
          </p:cNvPicPr>
          <p:nvPr/>
        </p:nvPicPr>
        <p:blipFill>
          <a:blip r:embed="rId5"/>
          <a:stretch>
            <a:fillRect/>
          </a:stretch>
        </p:blipFill>
        <p:spPr>
          <a:xfrm>
            <a:off x="5314038" y="4455845"/>
            <a:ext cx="1322182" cy="1719048"/>
          </a:xfrm>
          <a:prstGeom prst="rect">
            <a:avLst/>
          </a:prstGeom>
        </p:spPr>
      </p:pic>
      <p:pic>
        <p:nvPicPr>
          <p:cNvPr id="10" name="Picture 9">
            <a:extLst>
              <a:ext uri="{FF2B5EF4-FFF2-40B4-BE49-F238E27FC236}">
                <a16:creationId xmlns:a16="http://schemas.microsoft.com/office/drawing/2014/main" id="{031D619E-8431-A140-8185-938A5EE52510}"/>
              </a:ext>
            </a:extLst>
          </p:cNvPr>
          <p:cNvPicPr>
            <a:picLocks noChangeAspect="1"/>
          </p:cNvPicPr>
          <p:nvPr/>
        </p:nvPicPr>
        <p:blipFill>
          <a:blip r:embed="rId6"/>
          <a:stretch>
            <a:fillRect/>
          </a:stretch>
        </p:blipFill>
        <p:spPr>
          <a:xfrm>
            <a:off x="6871696" y="4455845"/>
            <a:ext cx="1323816" cy="1719048"/>
          </a:xfrm>
          <a:prstGeom prst="rect">
            <a:avLst/>
          </a:prstGeom>
        </p:spPr>
      </p:pic>
      <p:pic>
        <p:nvPicPr>
          <p:cNvPr id="13" name="Picture 12">
            <a:extLst>
              <a:ext uri="{FF2B5EF4-FFF2-40B4-BE49-F238E27FC236}">
                <a16:creationId xmlns:a16="http://schemas.microsoft.com/office/drawing/2014/main" id="{54CE1FFC-F320-EE4A-92CF-77965609DD59}"/>
              </a:ext>
            </a:extLst>
          </p:cNvPr>
          <p:cNvPicPr>
            <a:picLocks noChangeAspect="1"/>
          </p:cNvPicPr>
          <p:nvPr/>
        </p:nvPicPr>
        <p:blipFill>
          <a:blip r:embed="rId7"/>
          <a:stretch>
            <a:fillRect/>
          </a:stretch>
        </p:blipFill>
        <p:spPr>
          <a:xfrm>
            <a:off x="8430988" y="4455845"/>
            <a:ext cx="1320060" cy="1719049"/>
          </a:xfrm>
          <a:prstGeom prst="rect">
            <a:avLst/>
          </a:prstGeom>
        </p:spPr>
      </p:pic>
    </p:spTree>
    <p:extLst>
      <p:ext uri="{BB962C8B-B14F-4D97-AF65-F5344CB8AC3E}">
        <p14:creationId xmlns:p14="http://schemas.microsoft.com/office/powerpoint/2010/main" val="1297754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DDBA0-5206-8BA2-DF00-41E312C4C5FF}"/>
              </a:ext>
            </a:extLst>
          </p:cNvPr>
          <p:cNvSpPr>
            <a:spLocks noGrp="1"/>
          </p:cNvSpPr>
          <p:nvPr>
            <p:ph type="title"/>
          </p:nvPr>
        </p:nvSpPr>
        <p:spPr/>
        <p:txBody>
          <a:bodyPr/>
          <a:lstStyle/>
          <a:p>
            <a:r>
              <a:rPr lang="en-GB" dirty="0">
                <a:latin typeface="Twinkl Cursive Looped" panose="02000000000000000000" pitchFamily="2" charset="0"/>
              </a:rPr>
              <a:t>Why Read Write Inc?</a:t>
            </a:r>
          </a:p>
        </p:txBody>
      </p:sp>
      <p:sp>
        <p:nvSpPr>
          <p:cNvPr id="3" name="Content Placeholder 2">
            <a:extLst>
              <a:ext uri="{FF2B5EF4-FFF2-40B4-BE49-F238E27FC236}">
                <a16:creationId xmlns:a16="http://schemas.microsoft.com/office/drawing/2014/main" id="{3D0C51C4-E131-B58E-9FE9-6CD904DD5636}"/>
              </a:ext>
            </a:extLst>
          </p:cNvPr>
          <p:cNvSpPr>
            <a:spLocks noGrp="1"/>
          </p:cNvSpPr>
          <p:nvPr>
            <p:ph idx="1"/>
          </p:nvPr>
        </p:nvSpPr>
        <p:spPr/>
        <p:txBody>
          <a:bodyPr/>
          <a:lstStyle/>
          <a:p>
            <a:r>
              <a:rPr lang="en-GB" dirty="0">
                <a:latin typeface="Twinkl Cursive Looped" panose="02000000000000000000" pitchFamily="2" charset="0"/>
              </a:rPr>
              <a:t>Read Write Inc teaches children to read in a systematic way</a:t>
            </a:r>
          </a:p>
          <a:p>
            <a:r>
              <a:rPr lang="en-GB" dirty="0">
                <a:latin typeface="Twinkl Cursive Looped" panose="02000000000000000000" pitchFamily="2" charset="0"/>
              </a:rPr>
              <a:t>Resources used in the classroom are the same format from Reception to Year 2, the children are familiar with them and know the routines </a:t>
            </a:r>
          </a:p>
          <a:p>
            <a:r>
              <a:rPr lang="en-GB" dirty="0">
                <a:latin typeface="Twinkl Cursive Looped" panose="02000000000000000000" pitchFamily="2" charset="0"/>
              </a:rPr>
              <a:t>High quality resources used in school and home </a:t>
            </a:r>
          </a:p>
          <a:p>
            <a:r>
              <a:rPr lang="en-GB" dirty="0">
                <a:latin typeface="Twinkl Cursive Looped" panose="02000000000000000000" pitchFamily="2" charset="0"/>
              </a:rPr>
              <a:t>Wealth of parent resources to support you at home </a:t>
            </a:r>
          </a:p>
        </p:txBody>
      </p:sp>
    </p:spTree>
    <p:extLst>
      <p:ext uri="{BB962C8B-B14F-4D97-AF65-F5344CB8AC3E}">
        <p14:creationId xmlns:p14="http://schemas.microsoft.com/office/powerpoint/2010/main" val="3039147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F262C-AA31-21CC-8DEF-A7A863603064}"/>
              </a:ext>
            </a:extLst>
          </p:cNvPr>
          <p:cNvSpPr>
            <a:spLocks noGrp="1"/>
          </p:cNvSpPr>
          <p:nvPr>
            <p:ph type="title"/>
          </p:nvPr>
        </p:nvSpPr>
        <p:spPr/>
        <p:txBody>
          <a:bodyPr/>
          <a:lstStyle/>
          <a:p>
            <a:r>
              <a:rPr lang="en-GB" dirty="0">
                <a:latin typeface="Twinkl Cursive Looped" panose="02000000000000000000" pitchFamily="2" charset="0"/>
              </a:rPr>
              <a:t>RWI in Early Years </a:t>
            </a:r>
          </a:p>
        </p:txBody>
      </p:sp>
      <p:pic>
        <p:nvPicPr>
          <p:cNvPr id="5" name="Content Placeholder 4">
            <a:extLst>
              <a:ext uri="{FF2B5EF4-FFF2-40B4-BE49-F238E27FC236}">
                <a16:creationId xmlns:a16="http://schemas.microsoft.com/office/drawing/2014/main" id="{5F9D7DAE-4886-083E-C09D-0CBE91F2FB18}"/>
              </a:ext>
            </a:extLst>
          </p:cNvPr>
          <p:cNvPicPr>
            <a:picLocks noGrp="1" noChangeAspect="1"/>
          </p:cNvPicPr>
          <p:nvPr>
            <p:ph idx="1"/>
          </p:nvPr>
        </p:nvPicPr>
        <p:blipFill>
          <a:blip r:embed="rId2"/>
          <a:stretch>
            <a:fillRect/>
          </a:stretch>
        </p:blipFill>
        <p:spPr>
          <a:xfrm>
            <a:off x="3124200" y="2573338"/>
            <a:ext cx="5943600" cy="3286125"/>
          </a:xfrm>
        </p:spPr>
      </p:pic>
    </p:spTree>
    <p:extLst>
      <p:ext uri="{BB962C8B-B14F-4D97-AF65-F5344CB8AC3E}">
        <p14:creationId xmlns:p14="http://schemas.microsoft.com/office/powerpoint/2010/main" val="595660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F262C-AA31-21CC-8DEF-A7A863603064}"/>
              </a:ext>
            </a:extLst>
          </p:cNvPr>
          <p:cNvSpPr>
            <a:spLocks noGrp="1"/>
          </p:cNvSpPr>
          <p:nvPr>
            <p:ph type="title"/>
          </p:nvPr>
        </p:nvSpPr>
        <p:spPr/>
        <p:txBody>
          <a:bodyPr/>
          <a:lstStyle/>
          <a:p>
            <a:r>
              <a:rPr lang="en-GB" dirty="0">
                <a:latin typeface="Twinkl Cursive Looped" panose="02000000000000000000" pitchFamily="2" charset="0"/>
              </a:rPr>
              <a:t>RWI in Early Years – Nursery  </a:t>
            </a:r>
          </a:p>
        </p:txBody>
      </p:sp>
      <p:sp>
        <p:nvSpPr>
          <p:cNvPr id="7" name="TextBox 6">
            <a:extLst>
              <a:ext uri="{FF2B5EF4-FFF2-40B4-BE49-F238E27FC236}">
                <a16:creationId xmlns:a16="http://schemas.microsoft.com/office/drawing/2014/main" id="{C1EB6334-4129-12B0-86AD-D0F79A5F13AD}"/>
              </a:ext>
            </a:extLst>
          </p:cNvPr>
          <p:cNvSpPr txBox="1"/>
          <p:nvPr/>
        </p:nvSpPr>
        <p:spPr>
          <a:xfrm>
            <a:off x="1295402" y="2817675"/>
            <a:ext cx="9889834" cy="3046988"/>
          </a:xfrm>
          <a:prstGeom prst="rect">
            <a:avLst/>
          </a:prstGeom>
          <a:noFill/>
        </p:spPr>
        <p:txBody>
          <a:bodyPr wrap="square">
            <a:spAutoFit/>
          </a:bodyPr>
          <a:lstStyle/>
          <a:p>
            <a:pPr marL="285750" indent="-285750" algn="just">
              <a:buFont typeface="Arial" panose="020B0604020202020204" pitchFamily="34" charset="0"/>
              <a:buChar char="•"/>
            </a:pPr>
            <a:r>
              <a:rPr lang="en-GB" sz="2400" dirty="0">
                <a:solidFill>
                  <a:srgbClr val="3D3D3D"/>
                </a:solidFill>
                <a:latin typeface="Twinkl Cursive Looped" panose="02000000000000000000" pitchFamily="2" charset="0"/>
              </a:rPr>
              <a:t>C</a:t>
            </a:r>
            <a:r>
              <a:rPr lang="en-GB" sz="2400" b="0" i="0" dirty="0">
                <a:solidFill>
                  <a:srgbClr val="3D3D3D"/>
                </a:solidFill>
                <a:effectLst/>
                <a:latin typeface="Twinkl Cursive Looped" panose="02000000000000000000" pitchFamily="2" charset="0"/>
              </a:rPr>
              <a:t>hildren are introduced to ‘Fred the Frog’. </a:t>
            </a:r>
          </a:p>
          <a:p>
            <a:pPr marL="285750" indent="-285750" algn="just">
              <a:buFont typeface="Arial" panose="020B0604020202020204" pitchFamily="34" charset="0"/>
              <a:buChar char="•"/>
            </a:pPr>
            <a:r>
              <a:rPr lang="en-GB" sz="2400" b="0" i="0" dirty="0">
                <a:solidFill>
                  <a:srgbClr val="3D3D3D"/>
                </a:solidFill>
                <a:effectLst/>
                <a:latin typeface="Twinkl Cursive Looped" panose="02000000000000000000" pitchFamily="2" charset="0"/>
              </a:rPr>
              <a:t>The children will initially learn to distinguish between different types of sounds and noises. </a:t>
            </a:r>
          </a:p>
          <a:p>
            <a:pPr marL="285750" indent="-285750" algn="just">
              <a:buFont typeface="Arial" panose="020B0604020202020204" pitchFamily="34" charset="0"/>
              <a:buChar char="•"/>
            </a:pPr>
            <a:r>
              <a:rPr lang="en-GB" sz="2400" b="0" i="0" dirty="0">
                <a:solidFill>
                  <a:srgbClr val="3D3D3D"/>
                </a:solidFill>
                <a:effectLst/>
                <a:latin typeface="Twinkl Cursive Looped" panose="02000000000000000000" pitchFamily="2" charset="0"/>
              </a:rPr>
              <a:t>The children will begin to access the set 1 sounds through short, daily phonics sessions. </a:t>
            </a:r>
            <a:endParaRPr lang="en-GB" sz="2400" dirty="0">
              <a:solidFill>
                <a:srgbClr val="3D3D3D"/>
              </a:solidFill>
              <a:latin typeface="Twinkl Cursive Looped" panose="02000000000000000000" pitchFamily="2" charset="0"/>
            </a:endParaRPr>
          </a:p>
          <a:p>
            <a:pPr marL="285750" indent="-285750" algn="just">
              <a:buFont typeface="Arial" panose="020B0604020202020204" pitchFamily="34" charset="0"/>
              <a:buChar char="•"/>
            </a:pPr>
            <a:r>
              <a:rPr lang="en-GB" sz="2400" b="0" i="0" dirty="0">
                <a:solidFill>
                  <a:srgbClr val="3D3D3D"/>
                </a:solidFill>
                <a:effectLst/>
                <a:latin typeface="Twinkl Cursive Looped" panose="02000000000000000000" pitchFamily="2" charset="0"/>
              </a:rPr>
              <a:t>Children will learn how to recognise the initial sound in simple words and begin to blend sounds together to read simple words. </a:t>
            </a:r>
          </a:p>
          <a:p>
            <a:pPr marL="285750" indent="-285750" algn="just">
              <a:buFont typeface="Arial" panose="020B0604020202020204" pitchFamily="34" charset="0"/>
              <a:buChar char="•"/>
            </a:pPr>
            <a:r>
              <a:rPr lang="en-GB" sz="2400" dirty="0">
                <a:solidFill>
                  <a:srgbClr val="3D3D3D"/>
                </a:solidFill>
                <a:latin typeface="Twinkl Cursive Looped" panose="02000000000000000000" pitchFamily="2" charset="0"/>
              </a:rPr>
              <a:t>Letter formation will be modelled when appropriate </a:t>
            </a:r>
            <a:endParaRPr lang="en-GB" sz="2400" dirty="0">
              <a:latin typeface="Twinkl Cursive Looped" panose="02000000000000000000" pitchFamily="2" charset="0"/>
            </a:endParaRPr>
          </a:p>
        </p:txBody>
      </p:sp>
    </p:spTree>
    <p:extLst>
      <p:ext uri="{BB962C8B-B14F-4D97-AF65-F5344CB8AC3E}">
        <p14:creationId xmlns:p14="http://schemas.microsoft.com/office/powerpoint/2010/main" val="2412648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F262C-AA31-21CC-8DEF-A7A863603064}"/>
              </a:ext>
            </a:extLst>
          </p:cNvPr>
          <p:cNvSpPr>
            <a:spLocks noGrp="1"/>
          </p:cNvSpPr>
          <p:nvPr>
            <p:ph type="title"/>
          </p:nvPr>
        </p:nvSpPr>
        <p:spPr/>
        <p:txBody>
          <a:bodyPr/>
          <a:lstStyle/>
          <a:p>
            <a:r>
              <a:rPr lang="en-GB" dirty="0">
                <a:latin typeface="Twinkl Cursive Looped" panose="02000000000000000000" pitchFamily="2" charset="0"/>
              </a:rPr>
              <a:t>Reception - Fred Talk </a:t>
            </a:r>
          </a:p>
        </p:txBody>
      </p:sp>
      <p:pic>
        <p:nvPicPr>
          <p:cNvPr id="5" name="Content Placeholder 4">
            <a:extLst>
              <a:ext uri="{FF2B5EF4-FFF2-40B4-BE49-F238E27FC236}">
                <a16:creationId xmlns:a16="http://schemas.microsoft.com/office/drawing/2014/main" id="{5F9D7DAE-4886-083E-C09D-0CBE91F2FB18}"/>
              </a:ext>
            </a:extLst>
          </p:cNvPr>
          <p:cNvPicPr>
            <a:picLocks noGrp="1" noChangeAspect="1"/>
          </p:cNvPicPr>
          <p:nvPr>
            <p:ph sz="half" idx="1"/>
          </p:nvPr>
        </p:nvPicPr>
        <p:blipFill>
          <a:blip r:embed="rId2"/>
          <a:stretch>
            <a:fillRect/>
          </a:stretch>
        </p:blipFill>
        <p:spPr>
          <a:xfrm>
            <a:off x="1298575" y="2911338"/>
            <a:ext cx="4718050" cy="2608537"/>
          </a:xfrm>
        </p:spPr>
      </p:pic>
      <p:sp>
        <p:nvSpPr>
          <p:cNvPr id="3" name="Content Placeholder 2">
            <a:extLst>
              <a:ext uri="{FF2B5EF4-FFF2-40B4-BE49-F238E27FC236}">
                <a16:creationId xmlns:a16="http://schemas.microsoft.com/office/drawing/2014/main" id="{3B72A4E8-30D5-C088-7911-6288D3BB23DC}"/>
              </a:ext>
            </a:extLst>
          </p:cNvPr>
          <p:cNvSpPr>
            <a:spLocks noGrp="1"/>
          </p:cNvSpPr>
          <p:nvPr>
            <p:ph sz="half" idx="2"/>
          </p:nvPr>
        </p:nvSpPr>
        <p:spPr/>
        <p:txBody>
          <a:bodyPr/>
          <a:lstStyle/>
          <a:p>
            <a:pPr marL="0" indent="0">
              <a:buNone/>
            </a:pPr>
            <a:r>
              <a:rPr lang="en-GB" dirty="0">
                <a:latin typeface="Twinkl Cursive Looped" panose="02000000000000000000" pitchFamily="2" charset="0"/>
              </a:rPr>
              <a:t>Fred helps the children to blend</a:t>
            </a:r>
          </a:p>
          <a:p>
            <a:r>
              <a:rPr lang="en-GB" dirty="0">
                <a:latin typeface="Twinkl Cursive Looped" panose="02000000000000000000" pitchFamily="2" charset="0"/>
              </a:rPr>
              <a:t>Fred says ‘put your hands on your l–e–g’</a:t>
            </a:r>
          </a:p>
          <a:p>
            <a:r>
              <a:rPr lang="en-GB" dirty="0">
                <a:latin typeface="Twinkl Cursive Looped" panose="02000000000000000000" pitchFamily="2" charset="0"/>
              </a:rPr>
              <a:t>Fred says ‘ can you h-o-p? </a:t>
            </a:r>
          </a:p>
          <a:p>
            <a:r>
              <a:rPr lang="en-GB" dirty="0">
                <a:latin typeface="Twinkl Cursive Looped" panose="02000000000000000000" pitchFamily="2" charset="0"/>
              </a:rPr>
              <a:t>Fred ‘likes to read a b–</a:t>
            </a:r>
            <a:r>
              <a:rPr lang="en-GB" dirty="0" err="1">
                <a:latin typeface="Twinkl Cursive Looped" panose="02000000000000000000" pitchFamily="2" charset="0"/>
              </a:rPr>
              <a:t>oo</a:t>
            </a:r>
            <a:r>
              <a:rPr lang="en-GB" dirty="0">
                <a:latin typeface="Twinkl Cursive Looped" panose="02000000000000000000" pitchFamily="2" charset="0"/>
              </a:rPr>
              <a:t>-k?</a:t>
            </a:r>
          </a:p>
        </p:txBody>
      </p:sp>
    </p:spTree>
    <p:extLst>
      <p:ext uri="{BB962C8B-B14F-4D97-AF65-F5344CB8AC3E}">
        <p14:creationId xmlns:p14="http://schemas.microsoft.com/office/powerpoint/2010/main" val="3873982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F262C-AA31-21CC-8DEF-A7A863603064}"/>
              </a:ext>
            </a:extLst>
          </p:cNvPr>
          <p:cNvSpPr>
            <a:spLocks noGrp="1"/>
          </p:cNvSpPr>
          <p:nvPr>
            <p:ph type="title"/>
          </p:nvPr>
        </p:nvSpPr>
        <p:spPr/>
        <p:txBody>
          <a:bodyPr/>
          <a:lstStyle/>
          <a:p>
            <a:r>
              <a:rPr lang="en-GB" dirty="0">
                <a:latin typeface="Twinkl Cursive Looped" panose="02000000000000000000" pitchFamily="2" charset="0"/>
              </a:rPr>
              <a:t>Reception - Fred Fingers</a:t>
            </a:r>
          </a:p>
        </p:txBody>
      </p:sp>
      <p:pic>
        <p:nvPicPr>
          <p:cNvPr id="5" name="Content Placeholder 4">
            <a:extLst>
              <a:ext uri="{FF2B5EF4-FFF2-40B4-BE49-F238E27FC236}">
                <a16:creationId xmlns:a16="http://schemas.microsoft.com/office/drawing/2014/main" id="{5F9D7DAE-4886-083E-C09D-0CBE91F2FB18}"/>
              </a:ext>
            </a:extLst>
          </p:cNvPr>
          <p:cNvPicPr>
            <a:picLocks noGrp="1" noChangeAspect="1"/>
          </p:cNvPicPr>
          <p:nvPr>
            <p:ph sz="half" idx="1"/>
          </p:nvPr>
        </p:nvPicPr>
        <p:blipFill>
          <a:blip r:embed="rId2"/>
          <a:stretch>
            <a:fillRect/>
          </a:stretch>
        </p:blipFill>
        <p:spPr>
          <a:xfrm>
            <a:off x="1298575" y="2911338"/>
            <a:ext cx="4718050" cy="2608537"/>
          </a:xfrm>
        </p:spPr>
      </p:pic>
      <p:sp>
        <p:nvSpPr>
          <p:cNvPr id="3" name="Content Placeholder 2">
            <a:extLst>
              <a:ext uri="{FF2B5EF4-FFF2-40B4-BE49-F238E27FC236}">
                <a16:creationId xmlns:a16="http://schemas.microsoft.com/office/drawing/2014/main" id="{3B72A4E8-30D5-C088-7911-6288D3BB23DC}"/>
              </a:ext>
            </a:extLst>
          </p:cNvPr>
          <p:cNvSpPr>
            <a:spLocks noGrp="1"/>
          </p:cNvSpPr>
          <p:nvPr>
            <p:ph sz="half" idx="2"/>
          </p:nvPr>
        </p:nvSpPr>
        <p:spPr/>
        <p:txBody>
          <a:bodyPr/>
          <a:lstStyle/>
          <a:p>
            <a:pPr marL="0" indent="0">
              <a:buNone/>
            </a:pPr>
            <a:r>
              <a:rPr lang="en-GB" dirty="0">
                <a:latin typeface="Twinkl Cursive Looped" panose="02000000000000000000" pitchFamily="2" charset="0"/>
              </a:rPr>
              <a:t>Children use Fred Fingers to help them spell words from the sound taught in the lesson.</a:t>
            </a:r>
          </a:p>
          <a:p>
            <a:pPr marL="0" indent="0">
              <a:buNone/>
            </a:pPr>
            <a:endParaRPr lang="en-GB" dirty="0">
              <a:latin typeface="Twinkl Cursive Looped" panose="02000000000000000000" pitchFamily="2" charset="0"/>
            </a:endParaRPr>
          </a:p>
          <a:p>
            <a:pPr marL="0" indent="0">
              <a:buNone/>
            </a:pPr>
            <a:r>
              <a:rPr lang="en-GB" dirty="0">
                <a:latin typeface="Twinkl Cursive Looped" panose="02000000000000000000" pitchFamily="2" charset="0"/>
              </a:rPr>
              <a:t> </a:t>
            </a:r>
          </a:p>
        </p:txBody>
      </p:sp>
    </p:spTree>
    <p:extLst>
      <p:ext uri="{BB962C8B-B14F-4D97-AF65-F5344CB8AC3E}">
        <p14:creationId xmlns:p14="http://schemas.microsoft.com/office/powerpoint/2010/main" val="3607221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F262C-AA31-21CC-8DEF-A7A863603064}"/>
              </a:ext>
            </a:extLst>
          </p:cNvPr>
          <p:cNvSpPr>
            <a:spLocks noGrp="1"/>
          </p:cNvSpPr>
          <p:nvPr>
            <p:ph type="title"/>
          </p:nvPr>
        </p:nvSpPr>
        <p:spPr/>
        <p:txBody>
          <a:bodyPr/>
          <a:lstStyle/>
          <a:p>
            <a:r>
              <a:rPr lang="en-GB" dirty="0">
                <a:latin typeface="Twinkl Cursive Looped" panose="02000000000000000000" pitchFamily="2" charset="0"/>
              </a:rPr>
              <a:t>Special Friends </a:t>
            </a:r>
          </a:p>
        </p:txBody>
      </p:sp>
      <p:sp>
        <p:nvSpPr>
          <p:cNvPr id="3" name="Content Placeholder 2">
            <a:extLst>
              <a:ext uri="{FF2B5EF4-FFF2-40B4-BE49-F238E27FC236}">
                <a16:creationId xmlns:a16="http://schemas.microsoft.com/office/drawing/2014/main" id="{3B72A4E8-30D5-C088-7911-6288D3BB23DC}"/>
              </a:ext>
            </a:extLst>
          </p:cNvPr>
          <p:cNvSpPr>
            <a:spLocks noGrp="1"/>
          </p:cNvSpPr>
          <p:nvPr>
            <p:ph sz="half" idx="1"/>
          </p:nvPr>
        </p:nvSpPr>
        <p:spPr/>
        <p:txBody>
          <a:bodyPr/>
          <a:lstStyle/>
          <a:p>
            <a:pPr marL="0" indent="0">
              <a:buNone/>
            </a:pPr>
            <a:endParaRPr lang="en-GB" dirty="0">
              <a:latin typeface="Twinkl Cursive Looped" panose="02000000000000000000" pitchFamily="2" charset="0"/>
            </a:endParaRPr>
          </a:p>
          <a:p>
            <a:pPr marL="0" indent="0">
              <a:buNone/>
            </a:pPr>
            <a:r>
              <a:rPr lang="en-GB" dirty="0">
                <a:latin typeface="Twinkl Cursive Looped" panose="02000000000000000000" pitchFamily="2" charset="0"/>
              </a:rPr>
              <a:t> </a:t>
            </a:r>
          </a:p>
        </p:txBody>
      </p:sp>
      <p:sp>
        <p:nvSpPr>
          <p:cNvPr id="7" name="Content Placeholder 6">
            <a:extLst>
              <a:ext uri="{FF2B5EF4-FFF2-40B4-BE49-F238E27FC236}">
                <a16:creationId xmlns:a16="http://schemas.microsoft.com/office/drawing/2014/main" id="{FDDF67C9-716D-EAB2-72DD-E1A35EF63456}"/>
              </a:ext>
            </a:extLst>
          </p:cNvPr>
          <p:cNvSpPr>
            <a:spLocks noGrp="1"/>
          </p:cNvSpPr>
          <p:nvPr>
            <p:ph sz="half" idx="2"/>
          </p:nvPr>
        </p:nvSpPr>
        <p:spPr>
          <a:xfrm>
            <a:off x="1377696" y="2567940"/>
            <a:ext cx="9515856" cy="3310128"/>
          </a:xfrm>
        </p:spPr>
        <p:txBody>
          <a:bodyPr/>
          <a:lstStyle/>
          <a:p>
            <a:r>
              <a:rPr lang="en-GB" dirty="0">
                <a:latin typeface="Twinkl Cursive Looped" panose="02000000000000000000" pitchFamily="2" charset="0"/>
              </a:rPr>
              <a:t>When 2 or 3 letters represent one sound </a:t>
            </a:r>
          </a:p>
          <a:p>
            <a:endParaRPr lang="en-GB" dirty="0">
              <a:latin typeface="Twinkl Cursive Looped" panose="02000000000000000000" pitchFamily="2" charset="0"/>
            </a:endParaRPr>
          </a:p>
          <a:p>
            <a:pPr marL="0" indent="0">
              <a:buNone/>
            </a:pPr>
            <a:endParaRPr lang="en-GB" dirty="0">
              <a:latin typeface="Twinkl Cursive Looped" panose="02000000000000000000" pitchFamily="2" charset="0"/>
            </a:endParaRPr>
          </a:p>
          <a:p>
            <a:pPr marL="0" indent="0">
              <a:buNone/>
            </a:pPr>
            <a:endParaRPr lang="en-GB" dirty="0"/>
          </a:p>
        </p:txBody>
      </p:sp>
      <p:pic>
        <p:nvPicPr>
          <p:cNvPr id="9" name="Picture 8">
            <a:extLst>
              <a:ext uri="{FF2B5EF4-FFF2-40B4-BE49-F238E27FC236}">
                <a16:creationId xmlns:a16="http://schemas.microsoft.com/office/drawing/2014/main" id="{F755CF33-8648-09C7-DA14-A1BB2DDCD66E}"/>
              </a:ext>
            </a:extLst>
          </p:cNvPr>
          <p:cNvPicPr>
            <a:picLocks noChangeAspect="1"/>
          </p:cNvPicPr>
          <p:nvPr/>
        </p:nvPicPr>
        <p:blipFill>
          <a:blip r:embed="rId2"/>
          <a:stretch>
            <a:fillRect/>
          </a:stretch>
        </p:blipFill>
        <p:spPr>
          <a:xfrm>
            <a:off x="3306618" y="3397058"/>
            <a:ext cx="7313757" cy="2557741"/>
          </a:xfrm>
          <a:prstGeom prst="rect">
            <a:avLst/>
          </a:prstGeom>
        </p:spPr>
      </p:pic>
    </p:spTree>
    <p:extLst>
      <p:ext uri="{BB962C8B-B14F-4D97-AF65-F5344CB8AC3E}">
        <p14:creationId xmlns:p14="http://schemas.microsoft.com/office/powerpoint/2010/main" val="2511596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49C117F-F390-437B-ADB0-57E87EFF34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3" name="Picture 12">
              <a:extLst>
                <a:ext uri="{FF2B5EF4-FFF2-40B4-BE49-F238E27FC236}">
                  <a16:creationId xmlns:a16="http://schemas.microsoft.com/office/drawing/2014/main" id="{A7EF42F8-2417-49A6-95CE-DE9503B0AA6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 name="Rectangle 13">
              <a:extLst>
                <a:ext uri="{FF2B5EF4-FFF2-40B4-BE49-F238E27FC236}">
                  <a16:creationId xmlns:a16="http://schemas.microsoft.com/office/drawing/2014/main" id="{AC6F623B-2003-4AED-B02F-541A150EC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15" name="Picture 14">
              <a:extLst>
                <a:ext uri="{FF2B5EF4-FFF2-40B4-BE49-F238E27FC236}">
                  <a16:creationId xmlns:a16="http://schemas.microsoft.com/office/drawing/2014/main" id="{CD11837A-4F3D-419F-ACE2-E80B1EA2846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6" name="Picture 15">
              <a:extLst>
                <a:ext uri="{FF2B5EF4-FFF2-40B4-BE49-F238E27FC236}">
                  <a16:creationId xmlns:a16="http://schemas.microsoft.com/office/drawing/2014/main" id="{B9411D1A-7E2C-4A36-BE32-BF7A8E13072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8" name="Straight Connector 17">
            <a:extLst>
              <a:ext uri="{FF2B5EF4-FFF2-40B4-BE49-F238E27FC236}">
                <a16:creationId xmlns:a16="http://schemas.microsoft.com/office/drawing/2014/main" id="{20742BC3-654B-4E41-9A6A-73A42E4776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20" name="Rectangle 19">
            <a:extLst>
              <a:ext uri="{FF2B5EF4-FFF2-40B4-BE49-F238E27FC236}">
                <a16:creationId xmlns:a16="http://schemas.microsoft.com/office/drawing/2014/main" id="{1CD07172-CD61-45EB-BEE3-F644503E5C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EADA5DB-ED12-413A-AAB5-6A8D1152E6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5"/>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BA45E5C-ACB9-49E8-B4DB-5255C2376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p:cNvSpPr>
            <a:spLocks noGrp="1"/>
          </p:cNvSpPr>
          <p:nvPr>
            <p:ph type="title"/>
          </p:nvPr>
        </p:nvSpPr>
        <p:spPr>
          <a:xfrm>
            <a:off x="917281" y="897523"/>
            <a:ext cx="2931989" cy="2670139"/>
          </a:xfrm>
        </p:spPr>
        <p:txBody>
          <a:bodyPr vert="horz" lIns="91440" tIns="45720" rIns="91440" bIns="45720" rtlCol="0" anchor="b">
            <a:normAutofit fontScale="90000"/>
          </a:bodyPr>
          <a:lstStyle/>
          <a:p>
            <a:r>
              <a:rPr lang="en-US" dirty="0">
                <a:solidFill>
                  <a:srgbClr val="262626"/>
                </a:solidFill>
                <a:latin typeface="Twinkl Cursive Looped" panose="02000000000000000000" pitchFamily="2" charset="0"/>
              </a:rPr>
              <a:t>Set 1 and Set 2 Speed sounds are taught </a:t>
            </a:r>
          </a:p>
        </p:txBody>
      </p:sp>
      <p:sp>
        <p:nvSpPr>
          <p:cNvPr id="3" name="Content Placeholder 2">
            <a:extLst>
              <a:ext uri="{FF2B5EF4-FFF2-40B4-BE49-F238E27FC236}">
                <a16:creationId xmlns:a16="http://schemas.microsoft.com/office/drawing/2014/main" id="{F503C7EC-C977-3E3D-39A5-4460C1512D1D}"/>
              </a:ext>
            </a:extLst>
          </p:cNvPr>
          <p:cNvSpPr>
            <a:spLocks noGrp="1"/>
          </p:cNvSpPr>
          <p:nvPr>
            <p:ph sz="half" idx="1"/>
          </p:nvPr>
        </p:nvSpPr>
        <p:spPr>
          <a:xfrm>
            <a:off x="826851" y="4439732"/>
            <a:ext cx="3112851" cy="1452641"/>
          </a:xfrm>
        </p:spPr>
        <p:txBody>
          <a:bodyPr vert="horz" lIns="91440" tIns="45720" rIns="91440" bIns="45720" rtlCol="0" anchor="t">
            <a:normAutofit/>
          </a:bodyPr>
          <a:lstStyle/>
          <a:p>
            <a:pPr marL="0" indent="0" algn="ctr">
              <a:buNone/>
            </a:pPr>
            <a:r>
              <a:rPr lang="en-US" sz="2100" kern="1200" cap="none" dirty="0">
                <a:solidFill>
                  <a:srgbClr val="000000"/>
                </a:solidFill>
                <a:effectLst/>
                <a:latin typeface="Twinkl Cursive Looped" panose="02000000000000000000" pitchFamily="2" charset="0"/>
              </a:rPr>
              <a:t>Called speed sounds because we aim for the children to have </a:t>
            </a:r>
            <a:r>
              <a:rPr lang="en-US" sz="2100" dirty="0">
                <a:solidFill>
                  <a:srgbClr val="000000"/>
                </a:solidFill>
                <a:latin typeface="Twinkl Cursive Looped" panose="02000000000000000000" pitchFamily="2" charset="0"/>
              </a:rPr>
              <a:t>rapid </a:t>
            </a:r>
            <a:r>
              <a:rPr lang="en-US" sz="2100" kern="1200" cap="none" dirty="0">
                <a:solidFill>
                  <a:srgbClr val="000000"/>
                </a:solidFill>
                <a:effectLst/>
                <a:latin typeface="Twinkl Cursive Looped" panose="02000000000000000000" pitchFamily="2" charset="0"/>
              </a:rPr>
              <a:t>recall of each sound. </a:t>
            </a:r>
          </a:p>
        </p:txBody>
      </p:sp>
      <p:sp useBgFill="1">
        <p:nvSpPr>
          <p:cNvPr id="26" name="Rectangle 25">
            <a:extLst>
              <a:ext uri="{FF2B5EF4-FFF2-40B4-BE49-F238E27FC236}">
                <a16:creationId xmlns:a16="http://schemas.microsoft.com/office/drawing/2014/main" id="{857E618C-1D7B-4A51-90C1-6106CD8A1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3004D4EF-65B1-0D74-6E09-87EF386BA6D7}"/>
              </a:ext>
            </a:extLst>
          </p:cNvPr>
          <p:cNvPicPr>
            <a:picLocks noGrp="1" noChangeAspect="1"/>
          </p:cNvPicPr>
          <p:nvPr>
            <p:ph sz="half" idx="2"/>
          </p:nvPr>
        </p:nvPicPr>
        <p:blipFill>
          <a:blip r:embed="rId6"/>
          <a:stretch>
            <a:fillRect/>
          </a:stretch>
        </p:blipFill>
        <p:spPr>
          <a:xfrm>
            <a:off x="5440676" y="1095606"/>
            <a:ext cx="6098041" cy="4665001"/>
          </a:xfrm>
          <a:prstGeom prst="rect">
            <a:avLst/>
          </a:prstGeom>
        </p:spPr>
      </p:pic>
      <p:sp>
        <p:nvSpPr>
          <p:cNvPr id="8" name="TextBox 7">
            <a:extLst>
              <a:ext uri="{FF2B5EF4-FFF2-40B4-BE49-F238E27FC236}">
                <a16:creationId xmlns:a16="http://schemas.microsoft.com/office/drawing/2014/main" id="{7D70A760-B315-3688-B377-863CA41776E8}"/>
              </a:ext>
            </a:extLst>
          </p:cNvPr>
          <p:cNvSpPr txBox="1"/>
          <p:nvPr/>
        </p:nvSpPr>
        <p:spPr>
          <a:xfrm>
            <a:off x="5080000" y="2373745"/>
            <a:ext cx="730834" cy="369332"/>
          </a:xfrm>
          <a:prstGeom prst="rect">
            <a:avLst/>
          </a:prstGeom>
          <a:noFill/>
        </p:spPr>
        <p:txBody>
          <a:bodyPr wrap="square" rtlCol="0">
            <a:spAutoFit/>
          </a:bodyPr>
          <a:lstStyle/>
          <a:p>
            <a:r>
              <a:rPr lang="en-GB" dirty="0">
                <a:latin typeface="Twinkl Cursive Looped" panose="02000000000000000000" pitchFamily="2" charset="0"/>
              </a:rPr>
              <a:t>Set 1</a:t>
            </a:r>
          </a:p>
        </p:txBody>
      </p:sp>
      <p:sp>
        <p:nvSpPr>
          <p:cNvPr id="9" name="TextBox 8">
            <a:extLst>
              <a:ext uri="{FF2B5EF4-FFF2-40B4-BE49-F238E27FC236}">
                <a16:creationId xmlns:a16="http://schemas.microsoft.com/office/drawing/2014/main" id="{F4468F9E-013B-5230-D21E-4C0A2431F8CB}"/>
              </a:ext>
            </a:extLst>
          </p:cNvPr>
          <p:cNvSpPr txBox="1"/>
          <p:nvPr/>
        </p:nvSpPr>
        <p:spPr>
          <a:xfrm>
            <a:off x="10776277" y="5024641"/>
            <a:ext cx="1048022" cy="369332"/>
          </a:xfrm>
          <a:prstGeom prst="rect">
            <a:avLst/>
          </a:prstGeom>
          <a:noFill/>
        </p:spPr>
        <p:txBody>
          <a:bodyPr wrap="square" rtlCol="0">
            <a:spAutoFit/>
          </a:bodyPr>
          <a:lstStyle/>
          <a:p>
            <a:r>
              <a:rPr lang="en-GB" dirty="0">
                <a:latin typeface="Twinkl Cursive Looped" panose="02000000000000000000" pitchFamily="2" charset="0"/>
              </a:rPr>
              <a:t>Set 2 </a:t>
            </a:r>
          </a:p>
        </p:txBody>
      </p:sp>
      <p:sp>
        <p:nvSpPr>
          <p:cNvPr id="10" name="Arrow: Up 9">
            <a:extLst>
              <a:ext uri="{FF2B5EF4-FFF2-40B4-BE49-F238E27FC236}">
                <a16:creationId xmlns:a16="http://schemas.microsoft.com/office/drawing/2014/main" id="{02A50221-19A1-8812-ECE2-0F45A89490FF}"/>
              </a:ext>
            </a:extLst>
          </p:cNvPr>
          <p:cNvSpPr/>
          <p:nvPr/>
        </p:nvSpPr>
        <p:spPr>
          <a:xfrm rot="4351950">
            <a:off x="5642704" y="2910288"/>
            <a:ext cx="304800" cy="61264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Up 10">
            <a:extLst>
              <a:ext uri="{FF2B5EF4-FFF2-40B4-BE49-F238E27FC236}">
                <a16:creationId xmlns:a16="http://schemas.microsoft.com/office/drawing/2014/main" id="{24276373-2E74-9C6B-6FD3-93C3960CAD73}"/>
              </a:ext>
            </a:extLst>
          </p:cNvPr>
          <p:cNvSpPr/>
          <p:nvPr/>
        </p:nvSpPr>
        <p:spPr>
          <a:xfrm rot="14039134">
            <a:off x="10364919" y="5282661"/>
            <a:ext cx="304800" cy="61264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Arrow: Up 16">
            <a:extLst>
              <a:ext uri="{FF2B5EF4-FFF2-40B4-BE49-F238E27FC236}">
                <a16:creationId xmlns:a16="http://schemas.microsoft.com/office/drawing/2014/main" id="{84B47758-9732-A95B-7C25-3170C97057BF}"/>
              </a:ext>
            </a:extLst>
          </p:cNvPr>
          <p:cNvSpPr/>
          <p:nvPr/>
        </p:nvSpPr>
        <p:spPr>
          <a:xfrm rot="16746854">
            <a:off x="10554572" y="4399557"/>
            <a:ext cx="304800" cy="61264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2654231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314</TotalTime>
  <Words>1316</Words>
  <Application>Microsoft Office PowerPoint</Application>
  <PresentationFormat>Widescreen</PresentationFormat>
  <Paragraphs>147</Paragraphs>
  <Slides>20</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Arial Unicode MS</vt:lpstr>
      <vt:lpstr>Calibri</vt:lpstr>
      <vt:lpstr>Garamond</vt:lpstr>
      <vt:lpstr>Times New Roman</vt:lpstr>
      <vt:lpstr>Twinkl Cursive Looped</vt:lpstr>
      <vt:lpstr>Wingdings</vt:lpstr>
      <vt:lpstr>Organic</vt:lpstr>
      <vt:lpstr>Read Write Inc </vt:lpstr>
      <vt:lpstr>What will we talk about tonight?</vt:lpstr>
      <vt:lpstr>Why Read Write Inc?</vt:lpstr>
      <vt:lpstr>RWI in Early Years </vt:lpstr>
      <vt:lpstr>RWI in Early Years – Nursery  </vt:lpstr>
      <vt:lpstr>Reception - Fred Talk </vt:lpstr>
      <vt:lpstr>Reception - Fred Fingers</vt:lpstr>
      <vt:lpstr>Special Friends </vt:lpstr>
      <vt:lpstr>Set 1 and Set 2 Speed sounds are taught </vt:lpstr>
      <vt:lpstr>PowerPoint Presentation</vt:lpstr>
      <vt:lpstr>PowerPoint Presentation</vt:lpstr>
      <vt:lpstr>Letter formation  </vt:lpstr>
      <vt:lpstr>Reading at Home in Reception  </vt:lpstr>
      <vt:lpstr>Set 2 and Set 3 Sounds </vt:lpstr>
      <vt:lpstr>‘Three with us, four at home’</vt:lpstr>
      <vt:lpstr>‘Special Friends’, ‘Fred Talk’, Read the word</vt:lpstr>
      <vt:lpstr>Red Words – contain letters that don’t match the sounds </vt:lpstr>
      <vt:lpstr>Autumn Term 1 </vt:lpstr>
      <vt:lpstr>Which books will children bring home?</vt:lpstr>
      <vt:lpstr>Book Bag Books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 Write Inc</dc:title>
  <dc:creator>Mrs Robbins</dc:creator>
  <cp:lastModifiedBy>Mrs Robbins</cp:lastModifiedBy>
  <cp:revision>33</cp:revision>
  <dcterms:created xsi:type="dcterms:W3CDTF">2022-09-17T09:29:33Z</dcterms:created>
  <dcterms:modified xsi:type="dcterms:W3CDTF">2023-09-21T11:06:34Z</dcterms:modified>
</cp:coreProperties>
</file>