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1" r:id="rId2"/>
    <p:sldId id="272" r:id="rId3"/>
    <p:sldId id="274" r:id="rId4"/>
    <p:sldId id="27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4FEE6-01B0-49A7-B0F7-EB7DA7AE700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9141E-EE06-427B-B281-9134EF71979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9141E-EE06-427B-B281-9134EF719792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9141E-EE06-427B-B281-9134EF719792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9141E-EE06-427B-B281-9134EF719792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9141E-EE06-427B-B281-9134EF719792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A95AD-6D3E-4552-A882-D614364FC115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2DACA-255A-4819-AA38-4943D649363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9872" y="3717032"/>
            <a:ext cx="5324128" cy="1470025"/>
          </a:xfrm>
        </p:spPr>
        <p:txBody>
          <a:bodyPr>
            <a:noAutofit/>
          </a:bodyPr>
          <a:lstStyle/>
          <a:p>
            <a:r>
              <a:rPr lang="en-GB" sz="8000" dirty="0" smtClean="0">
                <a:latin typeface="Comic Sans MS" pitchFamily="66" charset="0"/>
              </a:rPr>
              <a:t>Bidmas</a:t>
            </a:r>
            <a:endParaRPr lang="en-GB" sz="8000" dirty="0">
              <a:latin typeface="Comic Sans MS" pitchFamily="66" charset="0"/>
            </a:endParaRPr>
          </a:p>
        </p:txBody>
      </p:sp>
      <p:pic>
        <p:nvPicPr>
          <p:cNvPr id="28674" name="Picture 2" descr="http://us.123rf.com/400wm/400/400/antonbrand/antonbrand1103/antonbrand110300034/9100611-drill-sargaent-pointing-his-finger-isolated-on-whi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3819525" cy="5619751"/>
          </a:xfrm>
          <a:prstGeom prst="rect">
            <a:avLst/>
          </a:prstGeom>
          <a:noFill/>
        </p:spPr>
      </p:pic>
      <p:sp>
        <p:nvSpPr>
          <p:cNvPr id="5" name="Oval Callout 4"/>
          <p:cNvSpPr/>
          <p:nvPr/>
        </p:nvSpPr>
        <p:spPr>
          <a:xfrm>
            <a:off x="4788024" y="980728"/>
            <a:ext cx="3456384" cy="1944216"/>
          </a:xfrm>
          <a:prstGeom prst="wedgeEllipseCallout">
            <a:avLst>
              <a:gd name="adj1" fmla="val -86972"/>
              <a:gd name="adj2" fmla="val 311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You think you can just do your sums in any order you like? THINK AGAIN! Listen up! 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freewebs.com/2muchfood/photos/The-Simpsons/lenny-leonar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70509"/>
            <a:ext cx="2016224" cy="3887491"/>
          </a:xfrm>
          <a:prstGeom prst="rect">
            <a:avLst/>
          </a:prstGeom>
          <a:noFill/>
        </p:spPr>
      </p:pic>
      <p:pic>
        <p:nvPicPr>
          <p:cNvPr id="3076" name="Picture 4" descr="http://simpsonswiki.net/w/images/c/c6/Carl_Carlson_-_shad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832" y="2944152"/>
            <a:ext cx="1512168" cy="391384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59632" y="980728"/>
            <a:ext cx="691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itchFamily="66" charset="0"/>
              </a:rPr>
              <a:t>6 + 4 x 3 =</a:t>
            </a:r>
            <a:endParaRPr lang="en-GB" sz="6600" dirty="0">
              <a:latin typeface="Comic Sans MS" pitchFamily="66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1835696" y="2708920"/>
            <a:ext cx="2016224" cy="1872208"/>
          </a:xfrm>
          <a:prstGeom prst="wedgeEllipseCallout">
            <a:avLst>
              <a:gd name="adj1" fmla="val -59256"/>
              <a:gd name="adj2" fmla="val 1772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 smtClean="0">
                <a:solidFill>
                  <a:schemeClr val="tx1"/>
                </a:solidFill>
                <a:latin typeface="Comic Sans MS" pitchFamily="66" charset="0"/>
              </a:rPr>
              <a:t>30</a:t>
            </a:r>
            <a:endParaRPr lang="en-GB" sz="7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5436096" y="2636912"/>
            <a:ext cx="2016224" cy="1872208"/>
          </a:xfrm>
          <a:prstGeom prst="wedgeEllipseCallout">
            <a:avLst>
              <a:gd name="adj1" fmla="val 67982"/>
              <a:gd name="adj2" fmla="val 1230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 smtClean="0">
                <a:solidFill>
                  <a:schemeClr val="tx1"/>
                </a:solidFill>
                <a:latin typeface="Comic Sans MS" pitchFamily="66" charset="0"/>
              </a:rPr>
              <a:t>72</a:t>
            </a:r>
            <a:endParaRPr lang="en-GB" sz="7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077" name="Picture 5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3068960"/>
            <a:ext cx="877713" cy="92001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347864" y="2924944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GB" sz="8000" b="1" dirty="0">
              <a:ln w="19050"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3648" y="4941168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itchFamily="66" charset="0"/>
              </a:rPr>
              <a:t>Who do you agree with?</a:t>
            </a:r>
            <a:endParaRPr lang="en-GB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freewebs.com/2muchfood/photos/The-Simpsons/lenny-leonar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70509"/>
            <a:ext cx="2016224" cy="3887491"/>
          </a:xfrm>
          <a:prstGeom prst="rect">
            <a:avLst/>
          </a:prstGeom>
          <a:noFill/>
        </p:spPr>
      </p:pic>
      <p:pic>
        <p:nvPicPr>
          <p:cNvPr id="3076" name="Picture 4" descr="http://simpsonswiki.net/w/images/c/c6/Carl_Carlson_-_shad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832" y="2944152"/>
            <a:ext cx="1512168" cy="391384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59632" y="980728"/>
            <a:ext cx="691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itchFamily="66" charset="0"/>
              </a:rPr>
              <a:t>10 – 8 ÷ 2 =</a:t>
            </a:r>
            <a:endParaRPr lang="en-GB" sz="6600" dirty="0">
              <a:latin typeface="Comic Sans MS" pitchFamily="66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1835696" y="2708920"/>
            <a:ext cx="2016224" cy="1872208"/>
          </a:xfrm>
          <a:prstGeom prst="wedgeEllipseCallout">
            <a:avLst>
              <a:gd name="adj1" fmla="val -59256"/>
              <a:gd name="adj2" fmla="val 1772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 smtClean="0">
                <a:solidFill>
                  <a:schemeClr val="tx1"/>
                </a:solidFill>
                <a:latin typeface="Comic Sans MS" pitchFamily="66" charset="0"/>
              </a:rPr>
              <a:t>6</a:t>
            </a:r>
            <a:endParaRPr lang="en-GB" sz="7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5436096" y="2636912"/>
            <a:ext cx="2016224" cy="1872208"/>
          </a:xfrm>
          <a:prstGeom prst="wedgeEllipseCallout">
            <a:avLst>
              <a:gd name="adj1" fmla="val 67982"/>
              <a:gd name="adj2" fmla="val 1230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en-GB" sz="7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077" name="Picture 5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3140968"/>
            <a:ext cx="877713" cy="92001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660232" y="2924944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GB" sz="8000" b="1" dirty="0">
              <a:ln w="19050"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3648" y="4941168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itchFamily="66" charset="0"/>
              </a:rPr>
              <a:t>Who do you agree with?</a:t>
            </a:r>
            <a:endParaRPr lang="en-GB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freewebs.com/2muchfood/photos/The-Simpsons/lenny-leonar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70509"/>
            <a:ext cx="2016224" cy="3887491"/>
          </a:xfrm>
          <a:prstGeom prst="rect">
            <a:avLst/>
          </a:prstGeom>
          <a:noFill/>
        </p:spPr>
      </p:pic>
      <p:pic>
        <p:nvPicPr>
          <p:cNvPr id="3076" name="Picture 4" descr="http://simpsonswiki.net/w/images/c/c6/Carl_Carlson_-_shad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832" y="2944152"/>
            <a:ext cx="1512168" cy="391384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59632" y="980728"/>
            <a:ext cx="691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itchFamily="66" charset="0"/>
              </a:rPr>
              <a:t>1 + 4 x 3</a:t>
            </a:r>
            <a:r>
              <a:rPr lang="en-GB" sz="6600" baseline="30000" dirty="0" smtClean="0">
                <a:latin typeface="Comic Sans MS" pitchFamily="66" charset="0"/>
              </a:rPr>
              <a:t>2</a:t>
            </a:r>
            <a:r>
              <a:rPr lang="en-GB" sz="6600" dirty="0" smtClean="0">
                <a:latin typeface="Comic Sans MS" pitchFamily="66" charset="0"/>
              </a:rPr>
              <a:t> =</a:t>
            </a:r>
            <a:endParaRPr lang="en-GB" sz="6600" dirty="0">
              <a:latin typeface="Comic Sans MS" pitchFamily="66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1835696" y="2708920"/>
            <a:ext cx="2016224" cy="1872208"/>
          </a:xfrm>
          <a:prstGeom prst="wedgeEllipseCallout">
            <a:avLst>
              <a:gd name="adj1" fmla="val -59256"/>
              <a:gd name="adj2" fmla="val 1772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 smtClean="0">
                <a:solidFill>
                  <a:schemeClr val="tx1"/>
                </a:solidFill>
                <a:latin typeface="Comic Sans MS" pitchFamily="66" charset="0"/>
              </a:rPr>
              <a:t>145</a:t>
            </a:r>
            <a:endParaRPr lang="en-GB" sz="5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5436096" y="2636912"/>
            <a:ext cx="2016224" cy="1872208"/>
          </a:xfrm>
          <a:prstGeom prst="wedgeEllipseCallout">
            <a:avLst>
              <a:gd name="adj1" fmla="val 67982"/>
              <a:gd name="adj2" fmla="val 1230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 smtClean="0">
                <a:solidFill>
                  <a:schemeClr val="tx1"/>
                </a:solidFill>
                <a:latin typeface="Comic Sans MS" pitchFamily="66" charset="0"/>
              </a:rPr>
              <a:t>37</a:t>
            </a:r>
            <a:endParaRPr lang="en-GB" sz="7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077" name="Picture 5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3068960"/>
            <a:ext cx="877713" cy="92001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347864" y="2924944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GB" sz="8000" b="1" dirty="0">
              <a:ln w="19050"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3648" y="4941168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itchFamily="66" charset="0"/>
              </a:rPr>
              <a:t>Who do you agree with?</a:t>
            </a:r>
            <a:endParaRPr lang="en-GB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freewebs.com/2muchfood/photos/The-Simpsons/lenny-leonar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70509"/>
            <a:ext cx="2016224" cy="3887491"/>
          </a:xfrm>
          <a:prstGeom prst="rect">
            <a:avLst/>
          </a:prstGeom>
          <a:noFill/>
        </p:spPr>
      </p:pic>
      <p:pic>
        <p:nvPicPr>
          <p:cNvPr id="3076" name="Picture 4" descr="http://simpsonswiki.net/w/images/c/c6/Carl_Carlson_-_shad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832" y="2944152"/>
            <a:ext cx="1512168" cy="391384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59632" y="980728"/>
            <a:ext cx="691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itchFamily="66" charset="0"/>
              </a:rPr>
              <a:t>20 - 4 + 10 =</a:t>
            </a:r>
            <a:endParaRPr lang="en-GB" sz="6600" dirty="0">
              <a:latin typeface="Comic Sans MS" pitchFamily="66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1835696" y="2708920"/>
            <a:ext cx="2016224" cy="1872208"/>
          </a:xfrm>
          <a:prstGeom prst="wedgeEllipseCallout">
            <a:avLst>
              <a:gd name="adj1" fmla="val -59256"/>
              <a:gd name="adj2" fmla="val 1772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 smtClean="0">
                <a:solidFill>
                  <a:schemeClr val="tx1"/>
                </a:solidFill>
                <a:latin typeface="Comic Sans MS" pitchFamily="66" charset="0"/>
              </a:rPr>
              <a:t>26</a:t>
            </a:r>
            <a:endParaRPr lang="en-GB" sz="7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5436096" y="2636912"/>
            <a:ext cx="2016224" cy="1872208"/>
          </a:xfrm>
          <a:prstGeom prst="wedgeEllipseCallout">
            <a:avLst>
              <a:gd name="adj1" fmla="val 67982"/>
              <a:gd name="adj2" fmla="val 1230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 smtClean="0">
                <a:solidFill>
                  <a:schemeClr val="tx1"/>
                </a:solidFill>
                <a:latin typeface="Comic Sans MS" pitchFamily="66" charset="0"/>
              </a:rPr>
              <a:t>6</a:t>
            </a:r>
            <a:endParaRPr lang="en-GB" sz="7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077" name="Picture 5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3140968"/>
            <a:ext cx="877713" cy="92001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732240" y="2924944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GB" sz="8000" b="1" dirty="0">
              <a:ln w="19050"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3648" y="4941168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itchFamily="66" charset="0"/>
              </a:rPr>
              <a:t>Who do you agree with?</a:t>
            </a:r>
            <a:endParaRPr lang="en-GB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upload.wikimedia.org/wikipedia/en/thumb/1/14/Ralph_Wiggum.png/220px-Ralph_Wiggu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068960"/>
            <a:ext cx="2095500" cy="3429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31640" y="1556792"/>
            <a:ext cx="73448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itchFamily="66" charset="0"/>
              </a:rPr>
              <a:t>3 + 4 x 3 + 1  =  19</a:t>
            </a:r>
            <a:endParaRPr lang="en-GB" sz="66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7704" y="2924944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latin typeface="Comic Sans MS" pitchFamily="66" charset="0"/>
              </a:rPr>
              <a:t>Ralph’s sum is wrong</a:t>
            </a:r>
            <a:endParaRPr lang="en-GB" sz="48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712" y="3789040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itchFamily="66" charset="0"/>
              </a:rPr>
              <a:t>We can make it right be adding a pair of brackets. Where do they need to go?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5696" y="1628800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latin typeface="Comic Sans MS" pitchFamily="66" charset="0"/>
              </a:rPr>
              <a:t>(          )</a:t>
            </a:r>
            <a:endParaRPr lang="en-GB" sz="4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dirty="0" smtClean="0">
                <a:latin typeface="Comic Sans MS" pitchFamily="66" charset="0"/>
              </a:rPr>
              <a:t>Bidmas</a:t>
            </a:r>
            <a:endParaRPr lang="en-GB" sz="6000" dirty="0">
              <a:latin typeface="Comic Sans MS" pitchFamily="66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51520" y="1124744"/>
            <a:ext cx="2664296" cy="3139321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A)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(3 + 3 ) x 4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 x 2 – 5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(5 + 7) ÷ 6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 x 3 + 5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(9 – 4 ) + 5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 + 1 – 1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 x (15 – 2)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(5 x 4 ) + 2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(8 + 2 ) ÷ 10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(21 x 1 ) – 2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419872" y="1556792"/>
            <a:ext cx="2808312" cy="2308324"/>
          </a:xfrm>
          <a:prstGeom prst="rect">
            <a:avLst/>
          </a:prstGeom>
          <a:solidFill>
            <a:srgbClr val="FFFF00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(1 + 14) – (5 x 3 )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(10 + 6 ) ÷  (4 x 2)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(1 + 2 ) x (6 – 3)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(2 x 6 ) – (14 ÷ 2)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(7 x 2) ÷ ( 20 – 6)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(3 x 10) – (2 x 2)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(9 x 5) – ( 2 x 10)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491880" y="4149080"/>
            <a:ext cx="3059832" cy="2246769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GB" sz="2000" dirty="0" smtClean="0">
                <a:latin typeface="Calibri" pitchFamily="34" charset="0"/>
                <a:cs typeface="Times New Roman" pitchFamily="18" charset="0"/>
              </a:rPr>
              <a:t>C)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(3 x 3 – 4 ) x (2 + 2)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 x (13 – 4) – (23 ÷ 23)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 x (1 + 4) – (5 x 2)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 x (3 + 2) – ( 24 – 5)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 x ( 4 ÷ 2 ) ÷ ( 3 x 5 -1 )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((9 + 7 x 3 ) ÷ 10) – 1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7631832" y="-5417"/>
            <a:ext cx="1512168" cy="686341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24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3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20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10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26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22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19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GB" sz="1600" b="1" u="sng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0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9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5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26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25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</a:pPr>
            <a:r>
              <a:rPr lang="en-GB" sz="1600" b="1" u="sng" dirty="0" smtClean="0">
                <a:latin typeface="Comic Sans MS" pitchFamily="66" charset="0"/>
                <a:cs typeface="Times New Roman" pitchFamily="18" charset="0"/>
              </a:rPr>
              <a:t>   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20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17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5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GB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2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4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20688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Where do we need to put the brackets?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1341" t="29531" r="78144" b="48813"/>
          <a:stretch>
            <a:fillRect/>
          </a:stretch>
        </p:blipFill>
        <p:spPr bwMode="auto">
          <a:xfrm>
            <a:off x="179512" y="1340768"/>
            <a:ext cx="2160240" cy="2501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23528" y="4077072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Challenge Questions</a:t>
            </a:r>
            <a:endParaRPr lang="en-GB" sz="32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11341" t="76051" r="76392" b="14598"/>
          <a:stretch>
            <a:fillRect/>
          </a:stretch>
        </p:blipFill>
        <p:spPr bwMode="auto">
          <a:xfrm>
            <a:off x="323528" y="5157192"/>
            <a:ext cx="252028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l="27464" t="76051" r="61672" b="14599"/>
          <a:stretch>
            <a:fillRect/>
          </a:stretch>
        </p:blipFill>
        <p:spPr bwMode="auto">
          <a:xfrm>
            <a:off x="2915816" y="5157192"/>
            <a:ext cx="223224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upload.wikimedia.org/wikipedia/en/thumb/1/14/Ralph_Wiggum.png/220px-Ralph_Wiggu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700808"/>
            <a:ext cx="1303412" cy="2132857"/>
          </a:xfrm>
          <a:prstGeom prst="rect">
            <a:avLst/>
          </a:prstGeom>
          <a:noFill/>
        </p:spPr>
      </p:pic>
      <p:pic>
        <p:nvPicPr>
          <p:cNvPr id="11" name="Picture 4" descr="http://simpsonswiki.net/w/images/c/c6/Carl_Carlson_-_shad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1982631"/>
            <a:ext cx="1800200" cy="46593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Think about this sum-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1628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3 + 4 x 5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468560" y="1628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=35?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788024" y="1628800"/>
            <a:ext cx="29730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Nope!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2708920"/>
            <a:ext cx="5472608" cy="1575048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When lots of things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happen in a sum we can’t got left to right. Try this sum on a calculator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08104" y="3789040"/>
            <a:ext cx="2973016" cy="1143000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You should have 23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75656" y="5301208"/>
            <a:ext cx="58326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Your calculator knows the correct order to work in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Bidmas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13407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To help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us remember the order we use the word BIDMAS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7544" y="2636912"/>
            <a:ext cx="936104" cy="3384376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dirty="0" smtClean="0">
                <a:latin typeface="Comic Sans MS" pitchFamily="66" charset="0"/>
                <a:ea typeface="+mj-ea"/>
                <a:cs typeface="+mj-cs"/>
              </a:rPr>
              <a:t>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dirty="0" smtClean="0">
                <a:latin typeface="Comic Sans MS" pitchFamily="66" charset="0"/>
                <a:ea typeface="+mj-ea"/>
                <a:cs typeface="+mj-cs"/>
              </a:rPr>
              <a:t>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</a:t>
            </a:r>
            <a:r>
              <a:rPr lang="en-GB" sz="4400" dirty="0">
                <a:latin typeface="Comic Sans MS" pitchFamily="66" charset="0"/>
                <a:ea typeface="+mj-ea"/>
                <a:cs typeface="+mj-cs"/>
              </a:rPr>
              <a:t>S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03648" y="2780928"/>
            <a:ext cx="280831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 smtClean="0">
                <a:latin typeface="Comic Sans MS" pitchFamily="66" charset="0"/>
                <a:ea typeface="+mj-ea"/>
                <a:cs typeface="+mj-cs"/>
              </a:rPr>
              <a:t>Brackets first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259632" y="3356992"/>
            <a:ext cx="561662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 smtClean="0">
                <a:latin typeface="Comic Sans MS" pitchFamily="66" charset="0"/>
                <a:ea typeface="+mj-ea"/>
                <a:cs typeface="+mj-cs"/>
              </a:rPr>
              <a:t>Then Indices (another name for powers e.g. 3</a:t>
            </a:r>
            <a:r>
              <a:rPr lang="en-GB" sz="2800" baseline="30000" noProof="0" dirty="0" smtClean="0">
                <a:latin typeface="Comic Sans MS" pitchFamily="66" charset="0"/>
                <a:ea typeface="+mj-ea"/>
                <a:cs typeface="+mj-cs"/>
              </a:rPr>
              <a:t>2</a:t>
            </a:r>
            <a:r>
              <a:rPr lang="en-GB" sz="2800" noProof="0" dirty="0" smtClean="0">
                <a:latin typeface="Comic Sans MS" pitchFamily="66" charset="0"/>
                <a:ea typeface="+mj-ea"/>
                <a:cs typeface="+mj-cs"/>
              </a:rPr>
              <a:t>)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403648" y="4005064"/>
            <a:ext cx="561662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 smtClean="0">
                <a:latin typeface="Comic Sans MS" pitchFamily="66" charset="0"/>
                <a:ea typeface="+mj-ea"/>
                <a:cs typeface="+mj-cs"/>
              </a:rPr>
              <a:t>Then Division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403648" y="4725144"/>
            <a:ext cx="561662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 smtClean="0">
                <a:latin typeface="Comic Sans MS" pitchFamily="66" charset="0"/>
                <a:ea typeface="+mj-ea"/>
                <a:cs typeface="+mj-cs"/>
              </a:rPr>
              <a:t>Then Multiplication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03648" y="5373216"/>
            <a:ext cx="705678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 smtClean="0">
                <a:latin typeface="Comic Sans MS" pitchFamily="66" charset="0"/>
                <a:ea typeface="+mj-ea"/>
                <a:cs typeface="+mj-cs"/>
              </a:rPr>
              <a:t>Do adding and subtracting together at the end, going left to right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  <a:solidFill>
            <a:schemeClr val="accent1">
              <a:lumMod val="60000"/>
              <a:lumOff val="40000"/>
            </a:schemeClr>
          </a:solidFill>
          <a:ln w="57150">
            <a:solidFill>
              <a:srgbClr val="0070C0"/>
            </a:solidFill>
          </a:ln>
        </p:spPr>
        <p:txBody>
          <a:bodyPr/>
          <a:lstStyle/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Here are some examples of how to use BIDMAS</a:t>
            </a:r>
          </a:p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good tip is to underline the bit you are going to do, then write the answer under your line, along with the rest of the sum.</a:t>
            </a:r>
            <a:endParaRPr lang="en-GB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n\AppData\Local\Microsoft\Windows\Temporary Internet Files\Content.IE5\TW17W6A2\MC900433829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2332856" cy="233285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03648" y="275164"/>
            <a:ext cx="9460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B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2492896"/>
            <a:ext cx="14847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(3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1720" y="2564904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+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2858" y="275164"/>
            <a:ext cx="5709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I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03338" y="275164"/>
            <a:ext cx="10406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D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556" y="275164"/>
            <a:ext cx="13115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M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3977" y="275164"/>
            <a:ext cx="10583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A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8264" y="275164"/>
            <a:ext cx="8883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S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71800" y="2420888"/>
            <a:ext cx="14847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4)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12160" y="2564904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95936" y="2492896"/>
            <a:ext cx="22365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x 2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51720" y="4005064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7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12160" y="4005064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20272" y="4005064"/>
            <a:ext cx="18261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14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331640" y="3933056"/>
            <a:ext cx="230425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267744" y="5373216"/>
            <a:ext cx="36724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998878" y="2499060"/>
            <a:ext cx="22365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x 2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31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620688"/>
            <a:ext cx="657572" cy="689262"/>
          </a:xfrm>
          <a:prstGeom prst="rect">
            <a:avLst/>
          </a:prstGeom>
          <a:noFill/>
        </p:spPr>
      </p:pic>
      <p:pic>
        <p:nvPicPr>
          <p:cNvPr id="32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620688"/>
            <a:ext cx="657572" cy="689262"/>
          </a:xfrm>
          <a:prstGeom prst="rect">
            <a:avLst/>
          </a:prstGeom>
          <a:noFill/>
        </p:spPr>
      </p:pic>
      <p:pic>
        <p:nvPicPr>
          <p:cNvPr id="33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620688"/>
            <a:ext cx="657572" cy="689262"/>
          </a:xfrm>
          <a:prstGeom prst="rect">
            <a:avLst/>
          </a:prstGeom>
          <a:noFill/>
        </p:spPr>
      </p:pic>
      <p:pic>
        <p:nvPicPr>
          <p:cNvPr id="34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548680"/>
            <a:ext cx="657572" cy="689262"/>
          </a:xfrm>
          <a:prstGeom prst="rect">
            <a:avLst/>
          </a:prstGeom>
          <a:noFill/>
        </p:spPr>
      </p:pic>
      <p:pic>
        <p:nvPicPr>
          <p:cNvPr id="35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548680"/>
            <a:ext cx="657572" cy="689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89017E-7 L 0.00347 0.2205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0405E-6 L 0.12448 -0.0020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-1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448 -0.00209 L 0.24254 -0.00209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254 -0.00209 L 0.37639 -0.0020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639 -0.00209 L 0.52605 0.0189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1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12" grpId="1"/>
      <p:bldP spid="13" grpId="1"/>
      <p:bldP spid="14" grpId="1"/>
      <p:bldP spid="15" grpId="0"/>
      <p:bldP spid="16" grpId="0"/>
      <p:bldP spid="22" grpId="0"/>
      <p:bldP spid="24" grpId="0"/>
      <p:bldP spid="25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n\AppData\Local\Microsoft\Windows\Temporary Internet Files\Content.IE5\TW17W6A2\MC90043382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2332856" cy="233285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03648" y="275164"/>
            <a:ext cx="9460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B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7624" y="2420888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3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1720" y="2564904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+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2858" y="275164"/>
            <a:ext cx="5709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I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03338" y="275164"/>
            <a:ext cx="10406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D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556" y="275164"/>
            <a:ext cx="13115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M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3977" y="275164"/>
            <a:ext cx="10583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A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8264" y="275164"/>
            <a:ext cx="8883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S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71800" y="2420888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4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12160" y="2564904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95936" y="2492896"/>
            <a:ext cx="22365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x 2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42661" y="3947572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8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12160" y="4005064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20272" y="4005064"/>
            <a:ext cx="18261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11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987824" y="3933056"/>
            <a:ext cx="316835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331640" y="5373216"/>
            <a:ext cx="460851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198347" y="2420888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3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2443" y="2564904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+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2050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620688"/>
            <a:ext cx="657572" cy="689262"/>
          </a:xfrm>
          <a:prstGeom prst="rect">
            <a:avLst/>
          </a:prstGeom>
          <a:noFill/>
        </p:spPr>
      </p:pic>
      <p:pic>
        <p:nvPicPr>
          <p:cNvPr id="32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620688"/>
            <a:ext cx="657572" cy="689262"/>
          </a:xfrm>
          <a:prstGeom prst="rect">
            <a:avLst/>
          </a:prstGeom>
          <a:noFill/>
        </p:spPr>
      </p:pic>
      <p:pic>
        <p:nvPicPr>
          <p:cNvPr id="33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620688"/>
            <a:ext cx="657572" cy="689262"/>
          </a:xfrm>
          <a:prstGeom prst="rect">
            <a:avLst/>
          </a:prstGeom>
          <a:noFill/>
        </p:spPr>
      </p:pic>
      <p:pic>
        <p:nvPicPr>
          <p:cNvPr id="34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548680"/>
            <a:ext cx="657572" cy="689262"/>
          </a:xfrm>
          <a:prstGeom prst="rect">
            <a:avLst/>
          </a:prstGeom>
          <a:noFill/>
        </p:spPr>
      </p:pic>
      <p:pic>
        <p:nvPicPr>
          <p:cNvPr id="35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548680"/>
            <a:ext cx="657572" cy="689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0405E-6 L 0.12448 -0.0020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-1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448 -0.00209 L 0.24254 -0.0020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254 -0.00209 L 0.37639 -0.0020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8.09249E-7 L -0.00087 0.23191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16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27168E-6 L -0.00052 0.2108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639 -0.00209 L 0.52605 0.0189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1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6" grpId="0"/>
      <p:bldP spid="22" grpId="0"/>
      <p:bldP spid="24" grpId="0"/>
      <p:bldP spid="25" grpId="0"/>
      <p:bldP spid="27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n\AppData\Local\Microsoft\Windows\Temporary Internet Files\Content.IE5\TW17W6A2\MC90043382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2332856" cy="233285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03648" y="275164"/>
            <a:ext cx="9460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B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1760" y="2435404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4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2858" y="275164"/>
            <a:ext cx="5709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I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03338" y="275164"/>
            <a:ext cx="10406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D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556" y="275164"/>
            <a:ext cx="13115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M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3977" y="275164"/>
            <a:ext cx="10583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A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8264" y="275164"/>
            <a:ext cx="8883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S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66899" y="2564904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63888" y="2492896"/>
            <a:ext cx="27847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x 3</a:t>
            </a:r>
            <a:r>
              <a:rPr lang="en-GB" sz="9600" baseline="30000" dirty="0" smtClean="0">
                <a:latin typeface="Arial Black" pitchFamily="34" charset="0"/>
                <a:cs typeface="Aharoni" pitchFamily="2" charset="-79"/>
              </a:rPr>
              <a:t>2</a:t>
            </a:r>
            <a:endParaRPr lang="en-GB" sz="9600" baseline="300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62741" y="3947572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9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12160" y="4005064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20272" y="4005064"/>
            <a:ext cx="18261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36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644008" y="3933056"/>
            <a:ext cx="151216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39752" y="5373216"/>
            <a:ext cx="36004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411760" y="2420888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4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2050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620688"/>
            <a:ext cx="657572" cy="689262"/>
          </a:xfrm>
          <a:prstGeom prst="rect">
            <a:avLst/>
          </a:prstGeom>
          <a:noFill/>
        </p:spPr>
      </p:pic>
      <p:pic>
        <p:nvPicPr>
          <p:cNvPr id="32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620688"/>
            <a:ext cx="657572" cy="689262"/>
          </a:xfrm>
          <a:prstGeom prst="rect">
            <a:avLst/>
          </a:prstGeom>
          <a:noFill/>
        </p:spPr>
      </p:pic>
      <p:pic>
        <p:nvPicPr>
          <p:cNvPr id="33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620688"/>
            <a:ext cx="657572" cy="689262"/>
          </a:xfrm>
          <a:prstGeom prst="rect">
            <a:avLst/>
          </a:prstGeom>
          <a:noFill/>
        </p:spPr>
      </p:pic>
      <p:pic>
        <p:nvPicPr>
          <p:cNvPr id="34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548680"/>
            <a:ext cx="657572" cy="689262"/>
          </a:xfrm>
          <a:prstGeom prst="rect">
            <a:avLst/>
          </a:prstGeom>
          <a:noFill/>
        </p:spPr>
      </p:pic>
      <p:pic>
        <p:nvPicPr>
          <p:cNvPr id="35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548680"/>
            <a:ext cx="657572" cy="689262"/>
          </a:xfrm>
          <a:prstGeom prst="rect">
            <a:avLst/>
          </a:prstGeom>
          <a:noFill/>
        </p:spPr>
      </p:pic>
      <p:sp>
        <p:nvSpPr>
          <p:cNvPr id="38" name="TextBox 37"/>
          <p:cNvSpPr txBox="1"/>
          <p:nvPr/>
        </p:nvSpPr>
        <p:spPr>
          <a:xfrm>
            <a:off x="3578878" y="2507412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rial Black" pitchFamily="34" charset="0"/>
                <a:cs typeface="Aharoni" pitchFamily="2" charset="-79"/>
              </a:rPr>
              <a:t>x</a:t>
            </a:r>
            <a:endParaRPr lang="en-GB" sz="9600" dirty="0"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0405E-6 L 0.12448 -0.0020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8.09249E-7 L -0.00087 0.2319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1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8.09249E-7 L -0.00087 0.2319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1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448 -0.00209 L 0.24254 -0.0020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254 -0.00209 L 0.37639 -0.00209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639 -0.00209 L 0.52605 0.0189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1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6" grpId="0"/>
      <p:bldP spid="22" grpId="0"/>
      <p:bldP spid="24" grpId="0"/>
      <p:bldP spid="25" grpId="0"/>
      <p:bldP spid="2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n\AppData\Local\Microsoft\Windows\Temporary Internet Files\Content.IE5\TW17W6A2\MC90043382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2332856" cy="233285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03648" y="275164"/>
            <a:ext cx="9460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B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2060848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3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1680" y="2204864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+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2858" y="275164"/>
            <a:ext cx="5709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I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03338" y="275164"/>
            <a:ext cx="10406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D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556" y="275164"/>
            <a:ext cx="13115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M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3977" y="275164"/>
            <a:ext cx="10583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A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8264" y="275164"/>
            <a:ext cx="8883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S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11760" y="2060848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4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44208" y="2132856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31840" y="2087886"/>
            <a:ext cx="1723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x 3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68196" y="3452807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12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44208" y="3596823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48716" y="3645024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13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411760" y="3140968"/>
            <a:ext cx="2376264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187624" y="4509120"/>
            <a:ext cx="518457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38307" y="2060848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3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02403" y="2204864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+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2050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620688"/>
            <a:ext cx="657572" cy="689262"/>
          </a:xfrm>
          <a:prstGeom prst="rect">
            <a:avLst/>
          </a:prstGeom>
          <a:noFill/>
        </p:spPr>
      </p:pic>
      <p:pic>
        <p:nvPicPr>
          <p:cNvPr id="32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620688"/>
            <a:ext cx="657572" cy="689262"/>
          </a:xfrm>
          <a:prstGeom prst="rect">
            <a:avLst/>
          </a:prstGeom>
          <a:noFill/>
        </p:spPr>
      </p:pic>
      <p:pic>
        <p:nvPicPr>
          <p:cNvPr id="33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620688"/>
            <a:ext cx="657572" cy="689262"/>
          </a:xfrm>
          <a:prstGeom prst="rect">
            <a:avLst/>
          </a:prstGeom>
          <a:noFill/>
        </p:spPr>
      </p:pic>
      <p:pic>
        <p:nvPicPr>
          <p:cNvPr id="34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548680"/>
            <a:ext cx="657572" cy="689262"/>
          </a:xfrm>
          <a:prstGeom prst="rect">
            <a:avLst/>
          </a:prstGeom>
          <a:noFill/>
        </p:spPr>
      </p:pic>
      <p:pic>
        <p:nvPicPr>
          <p:cNvPr id="35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548680"/>
            <a:ext cx="657572" cy="689262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5004048" y="2060848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- 2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004048" y="2075838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- 2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0405E-6 L 0.12448 -0.0020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-1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448 -0.00209 L 0.24254 -0.0020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254 -0.00209 L 0.37639 -0.0020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5087E-6 L 0.00225 0.2168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08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4104E-6 L 0.00139 0.20393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0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91329E-6 L -0.0052 0.1852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639 -0.00209 L 0.52605 0.0189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1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1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6" grpId="0"/>
      <p:bldP spid="22" grpId="0"/>
      <p:bldP spid="24" grpId="0"/>
      <p:bldP spid="25" grpId="0"/>
      <p:bldP spid="27" grpId="0"/>
      <p:bldP spid="29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n\AppData\Local\Microsoft\Windows\Temporary Internet Files\Content.IE5\TW17W6A2\MC90043382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2332856" cy="233285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03648" y="275164"/>
            <a:ext cx="9460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B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2060848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3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2060848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x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2858" y="275164"/>
            <a:ext cx="5709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I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03338" y="275164"/>
            <a:ext cx="10406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D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556" y="275164"/>
            <a:ext cx="13115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M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3977" y="275164"/>
            <a:ext cx="10583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A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8264" y="275164"/>
            <a:ext cx="8883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Aharoni" pitchFamily="2" charset="-79"/>
                <a:cs typeface="Aharoni" pitchFamily="2" charset="-79"/>
              </a:rPr>
              <a:t>S</a:t>
            </a:r>
            <a:endParaRPr lang="en-GB" sz="9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74862" y="2060848"/>
            <a:ext cx="11592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(5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04248" y="2132856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73219" y="2087886"/>
            <a:ext cx="17748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- 3)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67725" y="3452807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2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20072" y="5445224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=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68144" y="5445224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10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411760" y="3140968"/>
            <a:ext cx="2376264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203848" y="4437112"/>
            <a:ext cx="100811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38307" y="2060848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3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47664" y="2072607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x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2050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620688"/>
            <a:ext cx="657572" cy="689262"/>
          </a:xfrm>
          <a:prstGeom prst="rect">
            <a:avLst/>
          </a:prstGeom>
          <a:noFill/>
        </p:spPr>
      </p:pic>
      <p:pic>
        <p:nvPicPr>
          <p:cNvPr id="32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620688"/>
            <a:ext cx="657572" cy="689262"/>
          </a:xfrm>
          <a:prstGeom prst="rect">
            <a:avLst/>
          </a:prstGeom>
          <a:noFill/>
        </p:spPr>
      </p:pic>
      <p:pic>
        <p:nvPicPr>
          <p:cNvPr id="33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620688"/>
            <a:ext cx="657572" cy="689262"/>
          </a:xfrm>
          <a:prstGeom prst="rect">
            <a:avLst/>
          </a:prstGeom>
          <a:noFill/>
        </p:spPr>
      </p:pic>
      <p:pic>
        <p:nvPicPr>
          <p:cNvPr id="34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548680"/>
            <a:ext cx="657572" cy="689262"/>
          </a:xfrm>
          <a:prstGeom prst="rect">
            <a:avLst/>
          </a:prstGeom>
          <a:noFill/>
        </p:spPr>
      </p:pic>
      <p:pic>
        <p:nvPicPr>
          <p:cNvPr id="35" name="Picture 2" descr="C:\Users\Ben\AppData\Local\Microsoft\Windows\Temporary Internet Files\Content.IE5\TW17W6A2\MC9004347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548680"/>
            <a:ext cx="657572" cy="689262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5364088" y="2060848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- 2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64088" y="2075838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- 2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60032" y="206084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Black" pitchFamily="34" charset="0"/>
                <a:cs typeface="Aharoni" pitchFamily="2" charset="-79"/>
              </a:rPr>
              <a:t>2</a:t>
            </a:r>
            <a:endParaRPr lang="en-GB" sz="24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275856" y="4437112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4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1043608" y="5517232"/>
            <a:ext cx="295232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51720" y="5445224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12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2255696" y="6453336"/>
            <a:ext cx="295232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53297" y="3515998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3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532674" y="3353761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x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88476" y="3473970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- 2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139952" y="4388911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Arial Black" pitchFamily="34" charset="0"/>
                <a:cs typeface="Aharoni" pitchFamily="2" charset="-79"/>
              </a:rPr>
              <a:t>- 2</a:t>
            </a:r>
            <a:endParaRPr lang="en-GB" sz="72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60032" y="206084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Black" pitchFamily="34" charset="0"/>
                <a:cs typeface="Aharoni" pitchFamily="2" charset="-79"/>
              </a:rPr>
              <a:t>2</a:t>
            </a:r>
            <a:endParaRPr lang="en-GB" sz="2400" dirty="0"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5087E-6 L 0.00225 0.2168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08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4104E-6 L 0.00139 0.20393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0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91329E-6 L -0.0052 0.1852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9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6185E-6 L -0.1158 0.2076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0405E-6 L 0.12448 -0.00209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20393 L -0.13264 0.32994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6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 0.18521 L 0.07466 0.3304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7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5 0.21688 L 0.05746 0.3322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58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448 -0.00209 L 0.24254 -0.00209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254 -0.00209 L 0.37639 -0.00209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264 0.32994 L -0.16406 0.4871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79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639 -0.00209 L 0.52605 0.01896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1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6" grpId="0"/>
      <p:bldP spid="22" grpId="0"/>
      <p:bldP spid="24" grpId="0"/>
      <p:bldP spid="25" grpId="0"/>
      <p:bldP spid="27" grpId="0"/>
      <p:bldP spid="27" grpId="1"/>
      <p:bldP spid="29" grpId="0"/>
      <p:bldP spid="29" grpId="1"/>
      <p:bldP spid="37" grpId="0"/>
      <p:bldP spid="37" grpId="1"/>
      <p:bldP spid="37" grpId="2"/>
      <p:bldP spid="31" grpId="0"/>
      <p:bldP spid="39" grpId="0"/>
      <p:bldP spid="45" grpId="0"/>
      <p:bldP spid="47" grpId="0"/>
      <p:bldP spid="48" grpId="0"/>
      <p:bldP spid="49" grpId="0"/>
      <p:bldP spid="5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622</Words>
  <Application>Microsoft Office PowerPoint</Application>
  <PresentationFormat>On-screen Show (4:3)</PresentationFormat>
  <Paragraphs>196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Aharoni</vt:lpstr>
      <vt:lpstr>Arial</vt:lpstr>
      <vt:lpstr>Arial Black</vt:lpstr>
      <vt:lpstr>Calibri</vt:lpstr>
      <vt:lpstr>Comic Sans MS</vt:lpstr>
      <vt:lpstr>Times New Roman</vt:lpstr>
      <vt:lpstr>Office Theme</vt:lpstr>
      <vt:lpstr>Bidmas</vt:lpstr>
      <vt:lpstr>Think about this sum-</vt:lpstr>
      <vt:lpstr>Bidmas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Bidmas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</dc:creator>
  <cp:lastModifiedBy>Katie Green</cp:lastModifiedBy>
  <cp:revision>19</cp:revision>
  <dcterms:created xsi:type="dcterms:W3CDTF">2012-01-30T19:27:33Z</dcterms:created>
  <dcterms:modified xsi:type="dcterms:W3CDTF">2020-06-04T16:29:53Z</dcterms:modified>
</cp:coreProperties>
</file>