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98" r:id="rId3"/>
    <p:sldId id="283" r:id="rId4"/>
    <p:sldId id="285" r:id="rId5"/>
    <p:sldId id="297" r:id="rId6"/>
    <p:sldId id="286" r:id="rId7"/>
    <p:sldId id="294" r:id="rId8"/>
    <p:sldId id="284" r:id="rId9"/>
    <p:sldId id="295" r:id="rId10"/>
    <p:sldId id="296" r:id="rId11"/>
    <p:sldId id="293" r:id="rId12"/>
    <p:sldId id="25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rs Barrett" initials="MB" lastIdx="0" clrIdx="0">
    <p:extLst>
      <p:ext uri="{19B8F6BF-5375-455C-9EA6-DF929625EA0E}">
        <p15:presenceInfo xmlns:p15="http://schemas.microsoft.com/office/powerpoint/2012/main" userId="S-1-5-21-207059994-795769053-985559501-2906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AC357-B486-4F0F-A65E-C551723897F7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63587-0A05-41B9-8738-87C0AA829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212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circle/>
      </p:transition>
    </mc:Choice>
    <mc:Fallback xmlns="">
      <p:transition spd="slow" advClick="0" advTm="1000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AC357-B486-4F0F-A65E-C551723897F7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63587-0A05-41B9-8738-87C0AA829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28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circle/>
      </p:transition>
    </mc:Choice>
    <mc:Fallback xmlns="">
      <p:transition spd="slow" advClick="0" advTm="1000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AC357-B486-4F0F-A65E-C551723897F7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63587-0A05-41B9-8738-87C0AA829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33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circle/>
      </p:transition>
    </mc:Choice>
    <mc:Fallback xmlns="">
      <p:transition spd="slow" advClick="0" advTm="1000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AC357-B486-4F0F-A65E-C551723897F7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63587-0A05-41B9-8738-87C0AA829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975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circle/>
      </p:transition>
    </mc:Choice>
    <mc:Fallback xmlns="">
      <p:transition spd="slow" advClick="0" advTm="1000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AC357-B486-4F0F-A65E-C551723897F7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63587-0A05-41B9-8738-87C0AA829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17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circle/>
      </p:transition>
    </mc:Choice>
    <mc:Fallback xmlns="">
      <p:transition spd="slow" advClick="0" advTm="1000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AC357-B486-4F0F-A65E-C551723897F7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63587-0A05-41B9-8738-87C0AA829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84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circle/>
      </p:transition>
    </mc:Choice>
    <mc:Fallback xmlns="">
      <p:transition spd="slow" advClick="0" advTm="1000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AC357-B486-4F0F-A65E-C551723897F7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63587-0A05-41B9-8738-87C0AA829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032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circle/>
      </p:transition>
    </mc:Choice>
    <mc:Fallback xmlns="">
      <p:transition spd="slow" advClick="0" advTm="1000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AC357-B486-4F0F-A65E-C551723897F7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63587-0A05-41B9-8738-87C0AA829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87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circle/>
      </p:transition>
    </mc:Choice>
    <mc:Fallback xmlns="">
      <p:transition spd="slow" advClick="0" advTm="1000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AC357-B486-4F0F-A65E-C551723897F7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63587-0A05-41B9-8738-87C0AA829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63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circle/>
      </p:transition>
    </mc:Choice>
    <mc:Fallback xmlns="">
      <p:transition spd="slow" advClick="0" advTm="1000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AC357-B486-4F0F-A65E-C551723897F7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63587-0A05-41B9-8738-87C0AA829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76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circle/>
      </p:transition>
    </mc:Choice>
    <mc:Fallback xmlns="">
      <p:transition spd="slow" advClick="0" advTm="1000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AC357-B486-4F0F-A65E-C551723897F7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63587-0A05-41B9-8738-87C0AA829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670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circle/>
      </p:transition>
    </mc:Choice>
    <mc:Fallback xmlns="">
      <p:transition spd="slow" advClick="0" advTm="1000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rgbClr val="7030A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AC357-B486-4F0F-A65E-C551723897F7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763587-0A05-41B9-8738-87C0AA829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3205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circle/>
      </p:transition>
    </mc:Choice>
    <mc:Fallback xmlns="">
      <p:transition spd="slow" advClick="0" advTm="10000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bskids.org/curiousgeorge/busyday/bugs/" TargetMode="External"/><Relationship Id="rId2" Type="http://schemas.openxmlformats.org/officeDocument/2006/relationships/hyperlink" Target="https://www.ictgames.com/mobilePage/beeMoreOrLess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97381" y="983673"/>
            <a:ext cx="6026728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9 and 10</a:t>
            </a:r>
          </a:p>
          <a:p>
            <a:pPr algn="ctr"/>
            <a:r>
              <a:rPr lang="en-GB" sz="96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Week 2</a:t>
            </a:r>
          </a:p>
          <a:p>
            <a:pPr algn="ctr"/>
            <a:r>
              <a:rPr lang="en-GB" sz="6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Tuesday</a:t>
            </a:r>
            <a:endParaRPr lang="en-GB" sz="6000" b="1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000" b="1" i="1" dirty="0">
                <a:solidFill>
                  <a:srgbClr val="7030A0"/>
                </a:solidFill>
                <a:latin typeface="Comic Sans MS" panose="030F0702030302020204" pitchFamily="66" charset="0"/>
              </a:rPr>
              <a:t>w</a:t>
            </a:r>
            <a:r>
              <a:rPr lang="en-GB" sz="4000" b="1" i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ith Mrs Barrett!</a:t>
            </a:r>
            <a:endParaRPr lang="en-GB" sz="4000" b="1" i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390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circle/>
      </p:transition>
    </mc:Choice>
    <mc:Fallback xmlns="">
      <p:transition spd="slow" advClick="0" advTm="1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9105" y="341234"/>
            <a:ext cx="119628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There is also a game with apples in tens frames on our Home Learning page, you can print out the cards to play the game with a partner if you like.</a:t>
            </a:r>
          </a:p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Take turns to pick a card and see who has more or fewer apples.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6765">
            <a:off x="522118" y="3405128"/>
            <a:ext cx="5891906" cy="25352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8182" y="4074344"/>
            <a:ext cx="6012872" cy="26208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21003057">
            <a:off x="910313" y="4698218"/>
            <a:ext cx="56156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Which of these cards has more or fewer apples?</a:t>
            </a:r>
            <a:endParaRPr lang="en-GB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54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circle/>
      </p:transition>
    </mc:Choice>
    <mc:Fallback xmlns="">
      <p:transition spd="slow" advClick="0" advTm="1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454" y="554181"/>
            <a:ext cx="11800291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Here are two great </a:t>
            </a:r>
            <a:r>
              <a:rPr lang="en-GB" sz="2800" dirty="0" smtClean="0">
                <a:latin typeface="Comic Sans MS" panose="030F0702030302020204" pitchFamily="66" charset="0"/>
              </a:rPr>
              <a:t>online </a:t>
            </a:r>
            <a:r>
              <a:rPr lang="en-GB" sz="2800" dirty="0" smtClean="0">
                <a:latin typeface="Comic Sans MS" panose="030F0702030302020204" pitchFamily="66" charset="0"/>
              </a:rPr>
              <a:t>games </a:t>
            </a:r>
            <a:r>
              <a:rPr lang="en-GB" sz="2800" dirty="0" smtClean="0">
                <a:latin typeface="Comic Sans MS" panose="030F0702030302020204" pitchFamily="66" charset="0"/>
              </a:rPr>
              <a:t>for </a:t>
            </a:r>
            <a:r>
              <a:rPr lang="en-GB" sz="2800" dirty="0" smtClean="0">
                <a:latin typeface="Comic Sans MS" panose="030F0702030302020204" pitchFamily="66" charset="0"/>
              </a:rPr>
              <a:t>finding more and fewer:</a:t>
            </a:r>
            <a:endParaRPr lang="en-GB" sz="2800" dirty="0" smtClean="0">
              <a:latin typeface="Comic Sans MS" panose="030F0702030302020204" pitchFamily="66" charset="0"/>
            </a:endParaRPr>
          </a:p>
          <a:p>
            <a:endParaRPr lang="en-GB" dirty="0"/>
          </a:p>
          <a:p>
            <a:r>
              <a:rPr lang="en-GB" u="sng" dirty="0" smtClean="0">
                <a:hlinkClick r:id="rId2"/>
              </a:rPr>
              <a:t>https</a:t>
            </a:r>
            <a:r>
              <a:rPr lang="en-GB" u="sng" dirty="0">
                <a:hlinkClick r:id="rId2"/>
              </a:rPr>
              <a:t>://www.ictgames.com/mobilePage/beeMoreOrLess</a:t>
            </a:r>
            <a:r>
              <a:rPr lang="en-GB" u="sng" dirty="0" smtClean="0">
                <a:hlinkClick r:id="rId2"/>
              </a:rPr>
              <a:t>/</a:t>
            </a:r>
            <a:endParaRPr lang="en-GB" u="sng" dirty="0" smtClean="0"/>
          </a:p>
          <a:p>
            <a:endParaRPr lang="en-GB" u="sng" dirty="0"/>
          </a:p>
          <a:p>
            <a:endParaRPr lang="en-GB" u="sng" dirty="0" smtClean="0"/>
          </a:p>
          <a:p>
            <a:endParaRPr lang="en-GB" u="sng" dirty="0" smtClean="0"/>
          </a:p>
          <a:p>
            <a:endParaRPr lang="en-GB" u="sng" dirty="0"/>
          </a:p>
          <a:p>
            <a:endParaRPr lang="en-GB" u="sng" dirty="0" smtClean="0"/>
          </a:p>
          <a:p>
            <a:endParaRPr lang="en-GB" u="sng" dirty="0"/>
          </a:p>
          <a:p>
            <a:endParaRPr lang="en-GB" u="sng" dirty="0" smtClean="0"/>
          </a:p>
          <a:p>
            <a:endParaRPr lang="en-GB" u="sng" dirty="0" smtClean="0"/>
          </a:p>
          <a:p>
            <a:endParaRPr lang="en-GB" u="sng" dirty="0"/>
          </a:p>
          <a:p>
            <a:endParaRPr lang="en-GB" u="sng" dirty="0" smtClean="0"/>
          </a:p>
          <a:p>
            <a:endParaRPr lang="en-GB" u="sng" dirty="0"/>
          </a:p>
          <a:p>
            <a:endParaRPr lang="en-GB" u="sng" dirty="0" smtClean="0"/>
          </a:p>
          <a:p>
            <a:endParaRPr lang="en-GB" u="sng" dirty="0"/>
          </a:p>
          <a:p>
            <a:endParaRPr lang="en-GB" u="sng" dirty="0" smtClean="0"/>
          </a:p>
          <a:p>
            <a:endParaRPr lang="en-GB" u="sng" dirty="0"/>
          </a:p>
          <a:p>
            <a:endParaRPr lang="en-GB" dirty="0" smtClean="0"/>
          </a:p>
          <a:p>
            <a:pPr algn="ctr"/>
            <a:r>
              <a:rPr lang="en-GB" u="sng" dirty="0" smtClean="0">
                <a:hlinkClick r:id="rId3"/>
              </a:rPr>
              <a:t>https</a:t>
            </a:r>
            <a:r>
              <a:rPr lang="en-GB" u="sng" dirty="0">
                <a:hlinkClick r:id="rId3"/>
              </a:rPr>
              <a:t>://pbskids.org/curiousgeorge/busyday/bugs</a:t>
            </a:r>
            <a:r>
              <a:rPr lang="en-GB" u="sng" dirty="0" smtClean="0">
                <a:hlinkClick r:id="rId3"/>
              </a:rPr>
              <a:t>/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163" y="1149392"/>
            <a:ext cx="4737980" cy="30876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27" y="2580618"/>
            <a:ext cx="5725072" cy="331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525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10000">
        <p14:reveal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87782" y="2119745"/>
            <a:ext cx="6414655" cy="1569660"/>
          </a:xfrm>
          <a:prstGeom prst="rect">
            <a:avLst/>
          </a:prstGeom>
          <a:solidFill>
            <a:srgbClr val="CC99FF"/>
          </a:solidFill>
        </p:spPr>
        <p:txBody>
          <a:bodyPr wrap="square" rtlCol="0">
            <a:spAutoFit/>
          </a:bodyPr>
          <a:lstStyle/>
          <a:p>
            <a:r>
              <a:rPr lang="en-GB" sz="9600" b="1" i="1" dirty="0">
                <a:solidFill>
                  <a:srgbClr val="7030A0"/>
                </a:solidFill>
                <a:latin typeface="Comic Sans MS" panose="030F0702030302020204" pitchFamily="66" charset="0"/>
              </a:rPr>
              <a:t>h</a:t>
            </a:r>
            <a:r>
              <a:rPr lang="en-GB" sz="9600" b="1" i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ave fun !</a:t>
            </a:r>
            <a:endParaRPr lang="en-GB" sz="9600" b="1" i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18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circle/>
      </p:transition>
    </mc:Choice>
    <mc:Fallback xmlns="">
      <p:transition spd="slow" advClick="0" advTm="1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8982" y="415636"/>
            <a:ext cx="116101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We are looking at these two special maths words…</a:t>
            </a:r>
            <a:endParaRPr lang="en-GB" sz="3200" dirty="0" smtClean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8440" y="1000411"/>
            <a:ext cx="4244687" cy="553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98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circle/>
      </p:transition>
    </mc:Choice>
    <mc:Fallback xmlns="">
      <p:transition spd="slow" advClick="0" advTm="1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236" y="124691"/>
            <a:ext cx="116101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Miss </a:t>
            </a:r>
            <a:r>
              <a:rPr lang="en-GB" sz="3200" dirty="0" smtClean="0">
                <a:latin typeface="Comic Sans MS" panose="030F0702030302020204" pitchFamily="66" charset="0"/>
              </a:rPr>
              <a:t>Cooper was </a:t>
            </a:r>
            <a:r>
              <a:rPr lang="en-GB" sz="3200" dirty="0" smtClean="0">
                <a:latin typeface="Comic Sans MS" panose="030F0702030302020204" pitchFamily="66" charset="0"/>
              </a:rPr>
              <a:t>looking at </a:t>
            </a:r>
            <a:r>
              <a:rPr lang="en-GB" sz="3200" dirty="0" smtClean="0">
                <a:latin typeface="Comic Sans MS" panose="030F0702030302020204" pitchFamily="66" charset="0"/>
              </a:rPr>
              <a:t>more and fewer </a:t>
            </a:r>
            <a:r>
              <a:rPr lang="en-GB" sz="3200" dirty="0" smtClean="0">
                <a:latin typeface="Comic Sans MS" panose="030F0702030302020204" pitchFamily="66" charset="0"/>
              </a:rPr>
              <a:t>today.  </a:t>
            </a:r>
            <a:r>
              <a:rPr lang="en-GB" sz="3200" dirty="0" smtClean="0">
                <a:latin typeface="Comic Sans MS" panose="030F0702030302020204" pitchFamily="66" charset="0"/>
              </a:rPr>
              <a:t>Two girls were taking turns to see who had more and fewer sweets.</a:t>
            </a:r>
            <a:endParaRPr lang="en-GB" sz="3200" dirty="0" smtClean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66066">
            <a:off x="459686" y="2120505"/>
            <a:ext cx="6079832" cy="31658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6965">
            <a:off x="5911351" y="2766193"/>
            <a:ext cx="5956930" cy="3041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24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circle/>
      </p:transition>
    </mc:Choice>
    <mc:Fallback xmlns="">
      <p:transition spd="slow" advClick="0" advTm="1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690" y="152400"/>
            <a:ext cx="117763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Comic Sans MS" panose="030F0702030302020204" pitchFamily="66" charset="0"/>
              </a:rPr>
              <a:t>There are many ways you can show more and fewer…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" t="563" r="-1099" b="41700"/>
          <a:stretch/>
        </p:blipFill>
        <p:spPr>
          <a:xfrm rot="21140728">
            <a:off x="256500" y="1384261"/>
            <a:ext cx="6403959" cy="24075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8762" y="3885118"/>
            <a:ext cx="59297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Maybe with real fruit or toy fruit</a:t>
            </a:r>
            <a:r>
              <a:rPr lang="en-GB" sz="3200" dirty="0" smtClean="0">
                <a:latin typeface="Comic Sans MS" panose="030F0702030302020204" pitchFamily="66" charset="0"/>
              </a:rPr>
              <a:t>!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537" y="2604655"/>
            <a:ext cx="3262135" cy="32621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46072" y="5316989"/>
            <a:ext cx="2964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Or finger prints</a:t>
            </a:r>
            <a:r>
              <a:rPr lang="en-GB" sz="3200" dirty="0" smtClean="0">
                <a:latin typeface="Comic Sans MS" panose="030F0702030302020204" pitchFamily="66" charset="0"/>
              </a:rPr>
              <a:t>!</a:t>
            </a:r>
            <a:endParaRPr lang="en-GB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40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circle/>
      </p:transition>
    </mc:Choice>
    <mc:Fallback xmlns="">
      <p:transition spd="slow" advClick="0" advTm="1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26" y="637309"/>
            <a:ext cx="11648432" cy="20504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75161" y="3317081"/>
            <a:ext cx="720436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Here is a number track to help you!</a:t>
            </a:r>
          </a:p>
          <a:p>
            <a:pPr algn="ctr"/>
            <a:endParaRPr lang="en-GB" sz="44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(It’s on our Home Learning page)</a:t>
            </a:r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24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circle/>
      </p:transition>
    </mc:Choice>
    <mc:Fallback xmlns="">
      <p:transition spd="slow" advClick="0" advTm="1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97" t="53333" r="-1" b="-404"/>
          <a:stretch/>
        </p:blipFill>
        <p:spPr>
          <a:xfrm>
            <a:off x="817418" y="557668"/>
            <a:ext cx="4100946" cy="57561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21044568">
            <a:off x="5059148" y="1792300"/>
            <a:ext cx="65853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Comic Sans MS" panose="030F0702030302020204" pitchFamily="66" charset="0"/>
              </a:rPr>
              <a:t>You could have a game with someone else and see who gets more or fewer counters, buttons or pompoms when you roll a dice?</a:t>
            </a:r>
            <a:endParaRPr lang="en-GB" sz="4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2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circle/>
      </p:transition>
    </mc:Choice>
    <mc:Fallback xmlns="">
      <p:transition spd="slow" advClick="0" advTm="1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32"/>
          <a:stretch/>
        </p:blipFill>
        <p:spPr>
          <a:xfrm>
            <a:off x="223405" y="2211100"/>
            <a:ext cx="6856268" cy="42035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67345" y="221673"/>
            <a:ext cx="89768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Comic Sans MS" panose="030F0702030302020204" pitchFamily="66" charset="0"/>
              </a:rPr>
              <a:t>You could have a game with someone else and fill a tens frame with 2 colours of counting bears, </a:t>
            </a:r>
            <a:r>
              <a:rPr lang="en-GB" sz="3600" dirty="0" err="1" smtClean="0">
                <a:latin typeface="Comic Sans MS" panose="030F0702030302020204" pitchFamily="66" charset="0"/>
              </a:rPr>
              <a:t>lego</a:t>
            </a:r>
            <a:r>
              <a:rPr lang="en-GB" sz="3600" dirty="0" smtClean="0">
                <a:latin typeface="Comic Sans MS" panose="030F0702030302020204" pitchFamily="66" charset="0"/>
              </a:rPr>
              <a:t> bricks or counters?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47591" y="2742397"/>
            <a:ext cx="37679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Are there more red bears or blue bears in this tens frame? 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95309" y="4893791"/>
            <a:ext cx="40725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Don’t forget to count and check!</a:t>
            </a:r>
            <a:endParaRPr lang="en-GB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65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circle/>
      </p:transition>
    </mc:Choice>
    <mc:Fallback xmlns="">
      <p:transition spd="slow" advClick="0" advTm="1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690" y="152400"/>
            <a:ext cx="119426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Comic Sans MS" panose="030F0702030302020204" pitchFamily="66" charset="0"/>
              </a:rPr>
              <a:t>Or, a</a:t>
            </a:r>
            <a:r>
              <a:rPr lang="en-GB" sz="3600" dirty="0" smtClean="0">
                <a:latin typeface="Comic Sans MS" panose="030F0702030302020204" pitchFamily="66" charset="0"/>
              </a:rPr>
              <a:t>s th</a:t>
            </a:r>
            <a:r>
              <a:rPr lang="en-GB" sz="3600" dirty="0" smtClean="0">
                <a:latin typeface="Comic Sans MS" panose="030F0702030302020204" pitchFamily="66" charset="0"/>
              </a:rPr>
              <a:t>e weather has been so good lately, perhaps you’d like to do a ‘More &amp; Fewer’ activity outside</a:t>
            </a:r>
            <a:r>
              <a:rPr lang="en-GB" sz="3600" dirty="0" smtClean="0">
                <a:latin typeface="Comic Sans MS" panose="030F0702030302020204" pitchFamily="66" charset="0"/>
              </a:rPr>
              <a:t>…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13029" y="2537752"/>
            <a:ext cx="34735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Are there more feathers or more sticks here?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018" y="1329492"/>
            <a:ext cx="5312555" cy="509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65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circle/>
      </p:transition>
    </mc:Choice>
    <mc:Fallback xmlns="">
      <p:transition spd="slow" advClick="0" advTm="1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9105" y="784579"/>
            <a:ext cx="50430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On our Home Learning page, there is a copy of this beanstalk game.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9" t="10007" b="8053"/>
          <a:stretch/>
        </p:blipFill>
        <p:spPr>
          <a:xfrm>
            <a:off x="5167745" y="604470"/>
            <a:ext cx="6844145" cy="46686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1003057">
            <a:off x="390773" y="4809056"/>
            <a:ext cx="56156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You can use real beans to play with if you like!</a:t>
            </a:r>
            <a:endParaRPr lang="en-GB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34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circle/>
      </p:transition>
    </mc:Choice>
    <mc:Fallback xmlns="">
      <p:transition spd="slow" advClick="0" advTm="1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297</Words>
  <Application>Microsoft Office PowerPoint</Application>
  <PresentationFormat>Widescreen</PresentationFormat>
  <Paragraphs>44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Barrett</dc:creator>
  <cp:lastModifiedBy>Mrs Barrett</cp:lastModifiedBy>
  <cp:revision>104</cp:revision>
  <dcterms:created xsi:type="dcterms:W3CDTF">2021-02-21T10:35:22Z</dcterms:created>
  <dcterms:modified xsi:type="dcterms:W3CDTF">2021-03-01T12:26:20Z</dcterms:modified>
</cp:coreProperties>
</file>