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7" r:id="rId2"/>
    <p:sldId id="298" r:id="rId3"/>
    <p:sldId id="283" r:id="rId4"/>
    <p:sldId id="300" r:id="rId5"/>
    <p:sldId id="285" r:id="rId6"/>
    <p:sldId id="297" r:id="rId7"/>
    <p:sldId id="301" r:id="rId8"/>
    <p:sldId id="302" r:id="rId9"/>
    <p:sldId id="303" r:id="rId10"/>
    <p:sldId id="304" r:id="rId11"/>
    <p:sldId id="299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293" r:id="rId21"/>
    <p:sldId id="25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rs Barrett" initials="MB" lastIdx="0" clrIdx="0">
    <p:extLst>
      <p:ext uri="{19B8F6BF-5375-455C-9EA6-DF929625EA0E}">
        <p15:presenceInfo xmlns:p15="http://schemas.microsoft.com/office/powerpoint/2012/main" userId="S-1-5-21-207059994-795769053-985559501-290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334DD-AC2C-49C8-B43E-B2D4F9B21CCD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56DD8-578A-4B7B-A3FB-C695829DB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019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7B077-5875-F148-9978-0A56EB7CB62F}" type="slidenum">
              <a:rPr lang="en-US" smtClean="0"/>
              <a:t>13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more and less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619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AC357-B486-4F0F-A65E-C551723897F7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63587-0A05-41B9-8738-87C0AA829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12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circle/>
      </p:transition>
    </mc:Choice>
    <mc:Fallback xmlns="">
      <p:transition spd="slow" advClick="0" advTm="10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AC357-B486-4F0F-A65E-C551723897F7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63587-0A05-41B9-8738-87C0AA829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28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circle/>
      </p:transition>
    </mc:Choice>
    <mc:Fallback xmlns="">
      <p:transition spd="slow" advClick="0" advTm="10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AC357-B486-4F0F-A65E-C551723897F7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63587-0A05-41B9-8738-87C0AA829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33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circle/>
      </p:transition>
    </mc:Choice>
    <mc:Fallback xmlns="">
      <p:transition spd="slow" advClick="0" advTm="10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AC357-B486-4F0F-A65E-C551723897F7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63587-0A05-41B9-8738-87C0AA829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75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circle/>
      </p:transition>
    </mc:Choice>
    <mc:Fallback xmlns="">
      <p:transition spd="slow" advClick="0" advTm="10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AC357-B486-4F0F-A65E-C551723897F7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63587-0A05-41B9-8738-87C0AA829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17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circle/>
      </p:transition>
    </mc:Choice>
    <mc:Fallback xmlns="">
      <p:transition spd="slow" advClick="0" advTm="10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AC357-B486-4F0F-A65E-C551723897F7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63587-0A05-41B9-8738-87C0AA829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84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circle/>
      </p:transition>
    </mc:Choice>
    <mc:Fallback xmlns="">
      <p:transition spd="slow" advClick="0" advTm="10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AC357-B486-4F0F-A65E-C551723897F7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63587-0A05-41B9-8738-87C0AA829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32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circle/>
      </p:transition>
    </mc:Choice>
    <mc:Fallback xmlns="">
      <p:transition spd="slow" advClick="0" advTm="10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AC357-B486-4F0F-A65E-C551723897F7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63587-0A05-41B9-8738-87C0AA829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7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circle/>
      </p:transition>
    </mc:Choice>
    <mc:Fallback xmlns="">
      <p:transition spd="slow" advClick="0" advTm="10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AC357-B486-4F0F-A65E-C551723897F7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63587-0A05-41B9-8738-87C0AA829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63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circle/>
      </p:transition>
    </mc:Choice>
    <mc:Fallback xmlns="">
      <p:transition spd="slow" advClick="0" advTm="10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AC357-B486-4F0F-A65E-C551723897F7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63587-0A05-41B9-8738-87C0AA829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76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circle/>
      </p:transition>
    </mc:Choice>
    <mc:Fallback xmlns="">
      <p:transition spd="slow" advClick="0" advTm="10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AC357-B486-4F0F-A65E-C551723897F7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63587-0A05-41B9-8738-87C0AA829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70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circle/>
      </p:transition>
    </mc:Choice>
    <mc:Fallback xmlns="">
      <p:transition spd="slow" advClick="0" advTm="10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7030A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AC357-B486-4F0F-A65E-C551723897F7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63587-0A05-41B9-8738-87C0AA829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205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circle/>
      </p:transition>
    </mc:Choice>
    <mc:Fallback xmlns="">
      <p:transition spd="slow" advClick="0" advTm="1000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slide" Target="slide3.xml"/><Relationship Id="rId5" Type="http://schemas.openxmlformats.org/officeDocument/2006/relationships/image" Target="../media/image8.png"/><Relationship Id="rId10" Type="http://schemas.openxmlformats.org/officeDocument/2006/relationships/slide" Target="slide1.xml"/><Relationship Id="rId4" Type="http://schemas.openxmlformats.org/officeDocument/2006/relationships/image" Target="../media/image13.png"/><Relationship Id="rId9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bskids.org/curiousgeorge/busyday/bugs/" TargetMode="External"/><Relationship Id="rId2" Type="http://schemas.openxmlformats.org/officeDocument/2006/relationships/hyperlink" Target="https://www.ictgames.com/mobilePage/beeMoreOrLess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9.xml"/><Relationship Id="rId3" Type="http://schemas.openxmlformats.org/officeDocument/2006/relationships/image" Target="../media/image13.png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slide" Target="slide7.xml"/><Relationship Id="rId5" Type="http://schemas.openxmlformats.org/officeDocument/2006/relationships/image" Target="../media/image9.png"/><Relationship Id="rId10" Type="http://schemas.openxmlformats.org/officeDocument/2006/relationships/slide" Target="slide3.xml"/><Relationship Id="rId4" Type="http://schemas.openxmlformats.org/officeDocument/2006/relationships/image" Target="../media/image8.png"/><Relationship Id="rId9" Type="http://schemas.openxmlformats.org/officeDocument/2006/relationships/image" Target="../media/image12.png"/><Relationship Id="rId1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10.xml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5" Type="http://schemas.openxmlformats.org/officeDocument/2006/relationships/image" Target="../media/image16.png"/><Relationship Id="rId10" Type="http://schemas.openxmlformats.org/officeDocument/2006/relationships/slide" Target="slide7.xml"/><Relationship Id="rId4" Type="http://schemas.openxmlformats.org/officeDocument/2006/relationships/image" Target="../media/image10.png"/><Relationship Id="rId9" Type="http://schemas.openxmlformats.org/officeDocument/2006/relationships/image" Target="../media/image13.png"/><Relationship Id="rId14" Type="http://schemas.openxmlformats.org/officeDocument/2006/relationships/slide" Target="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7381" y="983673"/>
            <a:ext cx="602672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9 and 10</a:t>
            </a:r>
          </a:p>
          <a:p>
            <a:pPr algn="ctr"/>
            <a:r>
              <a:rPr lang="en-GB" sz="96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Week 2</a:t>
            </a:r>
          </a:p>
          <a:p>
            <a:pPr algn="ctr"/>
            <a:r>
              <a:rPr lang="en-GB" sz="6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Wednesday</a:t>
            </a:r>
            <a:endParaRPr lang="en-GB" sz="6000" b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000" b="1" i="1" dirty="0">
                <a:solidFill>
                  <a:srgbClr val="7030A0"/>
                </a:solidFill>
                <a:latin typeface="Comic Sans MS" panose="030F0702030302020204" pitchFamily="66" charset="0"/>
              </a:rPr>
              <a:t>w</a:t>
            </a:r>
            <a:r>
              <a:rPr lang="en-GB" sz="4000" b="1" i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ith Mrs Barrett!</a:t>
            </a:r>
            <a:endParaRPr lang="en-GB" sz="4000" b="1" i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39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circle/>
      </p:transition>
    </mc:Choice>
    <mc:Fallback xmlns="">
      <p:transition spd="slow" advClick="0" advTm="1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1259104" y="605523"/>
            <a:ext cx="103437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3600" dirty="0">
                <a:latin typeface="Comic Sans MS" panose="030F0702030302020204" pitchFamily="66" charset="0"/>
              </a:rPr>
              <a:t>How many Gingerbread men are there now?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044894" y="4917501"/>
            <a:ext cx="57775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2800" dirty="0">
                <a:latin typeface="Comic Sans MS" panose="030F0702030302020204" pitchFamily="66" charset="0"/>
              </a:rPr>
              <a:t>How many will we have if I eat </a:t>
            </a:r>
            <a:r>
              <a:rPr lang="en-GB" altLang="en-US" sz="2800" dirty="0" smtClean="0">
                <a:latin typeface="Comic Sans MS" panose="030F0702030302020204" pitchFamily="66" charset="0"/>
              </a:rPr>
              <a:t>2?</a:t>
            </a:r>
            <a:endParaRPr lang="en-GB" altLang="en-US" sz="2800" dirty="0">
              <a:latin typeface="Comic Sans MS" panose="030F0702030302020204" pitchFamily="66" charset="0"/>
            </a:endParaRPr>
          </a:p>
        </p:txBody>
      </p:sp>
      <p:pic>
        <p:nvPicPr>
          <p:cNvPr id="1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5453283"/>
            <a:ext cx="9556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124" y="5440721"/>
            <a:ext cx="85725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717945" y="1302763"/>
            <a:ext cx="6419850" cy="1843088"/>
            <a:chOff x="1952625" y="2000250"/>
            <a:chExt cx="6419850" cy="1843088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2625" y="2000250"/>
              <a:ext cx="1562100" cy="177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5688" y="2000250"/>
              <a:ext cx="1562100" cy="177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8750" y="2000250"/>
              <a:ext cx="1562100" cy="177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0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0375" y="2071688"/>
              <a:ext cx="1562100" cy="177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3052114" y="3074413"/>
            <a:ext cx="5741988" cy="1071563"/>
            <a:chOff x="2309813" y="3929063"/>
            <a:chExt cx="5741988" cy="1071563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9813" y="3929063"/>
              <a:ext cx="857250" cy="94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1439" y="3929064"/>
              <a:ext cx="954087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1" y="3929064"/>
              <a:ext cx="906463" cy="1000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6126" y="4071939"/>
              <a:ext cx="955675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" name="Picture 8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450" y="5381846"/>
            <a:ext cx="90646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8586" y="5440721"/>
            <a:ext cx="954087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466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circle/>
      </p:transition>
    </mc:Choice>
    <mc:Fallback xmlns="">
      <p:transition spd="slow" advClick="0" advTm="1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720436" y="605523"/>
            <a:ext cx="108823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3600" dirty="0" smtClean="0">
                <a:latin typeface="Comic Sans MS" panose="030F0702030302020204" pitchFamily="66" charset="0"/>
              </a:rPr>
              <a:t>Maybe you could bake some gingerbread men and practise finding more or fewer if you eat some!</a:t>
            </a:r>
            <a:endParaRPr lang="en-GB" altLang="en-US" sz="3600" dirty="0">
              <a:latin typeface="Comic Sans MS" panose="030F0702030302020204" pitchFamily="66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86127" y="1870583"/>
            <a:ext cx="6419850" cy="1843088"/>
            <a:chOff x="1952625" y="2000250"/>
            <a:chExt cx="6419850" cy="1843088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2625" y="2000250"/>
              <a:ext cx="1562100" cy="177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5688" y="2000250"/>
              <a:ext cx="1562100" cy="177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8750" y="2000250"/>
              <a:ext cx="1562100" cy="177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0375" y="2071688"/>
              <a:ext cx="1562100" cy="177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5182973" y="2720689"/>
            <a:ext cx="6419850" cy="1843088"/>
            <a:chOff x="1952625" y="2000250"/>
            <a:chExt cx="6419850" cy="1843088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2625" y="2000250"/>
              <a:ext cx="1562100" cy="177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5688" y="2000250"/>
              <a:ext cx="1562100" cy="177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8750" y="2000250"/>
              <a:ext cx="1562100" cy="177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0375" y="2071688"/>
              <a:ext cx="1562100" cy="177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720436" y="4170654"/>
            <a:ext cx="6419850" cy="1843088"/>
            <a:chOff x="1952625" y="2000250"/>
            <a:chExt cx="6419850" cy="1843088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2625" y="2000250"/>
              <a:ext cx="1562100" cy="177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5688" y="2000250"/>
              <a:ext cx="1562100" cy="177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8750" y="2000250"/>
              <a:ext cx="1562100" cy="177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0375" y="2071688"/>
              <a:ext cx="1562100" cy="177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0709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circle/>
      </p:transition>
    </mc:Choice>
    <mc:Fallback xmlns="">
      <p:transition spd="slow" advClick="0" advTm="1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7490" y="456164"/>
            <a:ext cx="7024744" cy="1143000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The </a:t>
            </a:r>
            <a:r>
              <a:rPr lang="en-US" dirty="0" err="1" smtClean="0">
                <a:latin typeface="Comic Sans MS" panose="030F0702030302020204" pitchFamily="66" charset="0"/>
              </a:rPr>
              <a:t>Gruffalo</a:t>
            </a:r>
            <a:r>
              <a:rPr lang="en-US" dirty="0" smtClean="0">
                <a:latin typeface="Comic Sans MS" panose="030F0702030302020204" pitchFamily="66" charset="0"/>
              </a:rPr>
              <a:t> is hungry…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2349" y="2520493"/>
            <a:ext cx="4447354" cy="295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42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circle/>
      </p:transition>
    </mc:Choice>
    <mc:Fallback xmlns="">
      <p:transition spd="slow" advClick="0" advTm="1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7490" y="456164"/>
            <a:ext cx="7024744" cy="1143000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…REALLY hungry!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2945" y="1825037"/>
            <a:ext cx="6491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Which plate has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more</a:t>
            </a:r>
            <a:r>
              <a:rPr lang="en-US" sz="3200" dirty="0">
                <a:latin typeface="Comic Sans MS" panose="030F0702030302020204" pitchFamily="66" charset="0"/>
              </a:rPr>
              <a:t> food?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474148" y="2569632"/>
            <a:ext cx="3245556" cy="3029186"/>
            <a:chOff x="611481" y="2963333"/>
            <a:chExt cx="3245556" cy="3029186"/>
          </a:xfrm>
        </p:grpSpPr>
        <p:sp>
          <p:nvSpPr>
            <p:cNvPr id="7" name="Oval 6"/>
            <p:cNvSpPr/>
            <p:nvPr/>
          </p:nvSpPr>
          <p:spPr>
            <a:xfrm>
              <a:off x="611481" y="2963333"/>
              <a:ext cx="3245556" cy="302918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724372" y="3085633"/>
              <a:ext cx="3057407" cy="2841037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459569" y="2691932"/>
            <a:ext cx="3245556" cy="3029186"/>
            <a:chOff x="611481" y="2963333"/>
            <a:chExt cx="3245556" cy="3029186"/>
          </a:xfrm>
        </p:grpSpPr>
        <p:sp>
          <p:nvSpPr>
            <p:cNvPr id="13" name="Oval 12"/>
            <p:cNvSpPr/>
            <p:nvPr/>
          </p:nvSpPr>
          <p:spPr>
            <a:xfrm>
              <a:off x="611481" y="2963333"/>
              <a:ext cx="3245556" cy="302918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724372" y="3085633"/>
              <a:ext cx="3057407" cy="2841037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0973" y="3049884"/>
            <a:ext cx="655696" cy="50643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2679" y="3556316"/>
            <a:ext cx="655696" cy="5064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03" y="2808738"/>
            <a:ext cx="655696" cy="50643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2973" y="4154940"/>
            <a:ext cx="655696" cy="50643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669" y="3194755"/>
            <a:ext cx="655696" cy="5064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0466" y="4168108"/>
            <a:ext cx="655696" cy="50643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251" y="3720786"/>
            <a:ext cx="655696" cy="50643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313" y="3919754"/>
            <a:ext cx="655696" cy="50643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5617" y="4794484"/>
            <a:ext cx="655696" cy="50643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3307" y="4756541"/>
            <a:ext cx="655696" cy="50643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2452" y="4290404"/>
            <a:ext cx="655696" cy="50643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4741" y="4794484"/>
            <a:ext cx="655696" cy="50643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5697" y="4196957"/>
            <a:ext cx="655696" cy="50643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6756" y="3746969"/>
            <a:ext cx="655696" cy="50643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5103" y="3160106"/>
            <a:ext cx="655696" cy="50643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1393" y="2941539"/>
            <a:ext cx="655696" cy="50643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5697" y="3413322"/>
            <a:ext cx="655696" cy="50643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6861" y="1044518"/>
            <a:ext cx="2396363" cy="15936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91178" y="5572010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10</a:t>
            </a:r>
            <a:endParaRPr lang="en-US" sz="5400" dirty="0"/>
          </a:p>
        </p:txBody>
      </p:sp>
      <p:sp>
        <p:nvSpPr>
          <p:cNvPr id="33" name="TextBox 32"/>
          <p:cNvSpPr txBox="1"/>
          <p:nvPr/>
        </p:nvSpPr>
        <p:spPr>
          <a:xfrm>
            <a:off x="7823198" y="5572010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09722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circle/>
      </p:transition>
    </mc:Choice>
    <mc:Fallback xmlns="">
      <p:transition spd="slow" advClick="0" advTm="1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873" y="801886"/>
            <a:ext cx="8913361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Mouse only has a small tummy…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2849" y="709330"/>
            <a:ext cx="1790699" cy="138306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93550" y="1996721"/>
            <a:ext cx="53479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Which plate has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less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>
                <a:latin typeface="Comic Sans MS" panose="030F0702030302020204" pitchFamily="66" charset="0"/>
              </a:rPr>
              <a:t>food?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474148" y="2677166"/>
            <a:ext cx="3245556" cy="3029186"/>
            <a:chOff x="611481" y="2963333"/>
            <a:chExt cx="3245556" cy="3029186"/>
          </a:xfrm>
        </p:grpSpPr>
        <p:sp>
          <p:nvSpPr>
            <p:cNvPr id="7" name="Oval 6"/>
            <p:cNvSpPr/>
            <p:nvPr/>
          </p:nvSpPr>
          <p:spPr>
            <a:xfrm>
              <a:off x="611481" y="2963333"/>
              <a:ext cx="3245556" cy="302918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724372" y="3085633"/>
              <a:ext cx="3057407" cy="2841037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356086" y="2695989"/>
            <a:ext cx="3245556" cy="3029186"/>
            <a:chOff x="611481" y="2963333"/>
            <a:chExt cx="3245556" cy="3029186"/>
          </a:xfrm>
        </p:grpSpPr>
        <p:sp>
          <p:nvSpPr>
            <p:cNvPr id="10" name="Oval 9"/>
            <p:cNvSpPr/>
            <p:nvPr/>
          </p:nvSpPr>
          <p:spPr>
            <a:xfrm>
              <a:off x="611481" y="2963333"/>
              <a:ext cx="3245556" cy="302918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24372" y="3085633"/>
              <a:ext cx="3057407" cy="2841037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3822" y="3341506"/>
            <a:ext cx="669807" cy="6698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3629" y="3356561"/>
            <a:ext cx="669807" cy="6698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3724" y="4126088"/>
            <a:ext cx="669807" cy="6698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3822" y="4109153"/>
            <a:ext cx="669807" cy="66980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0390" y="4688647"/>
            <a:ext cx="669807" cy="66980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3531" y="4444056"/>
            <a:ext cx="669807" cy="66980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8178" y="3021658"/>
            <a:ext cx="669807" cy="66980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8339" y="3676409"/>
            <a:ext cx="669807" cy="66980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8287" y="4523081"/>
            <a:ext cx="669807" cy="66980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821" y="4346216"/>
            <a:ext cx="669807" cy="66980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3042" y="3951108"/>
            <a:ext cx="669807" cy="66980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2223" y="3128899"/>
            <a:ext cx="669807" cy="66980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2733" y="3463803"/>
            <a:ext cx="669807" cy="66980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779317" y="5572010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8</a:t>
            </a:r>
            <a:endParaRPr lang="en-US" sz="5400" dirty="0"/>
          </a:p>
        </p:txBody>
      </p:sp>
      <p:sp>
        <p:nvSpPr>
          <p:cNvPr id="26" name="TextBox 25"/>
          <p:cNvSpPr txBox="1"/>
          <p:nvPr/>
        </p:nvSpPr>
        <p:spPr>
          <a:xfrm>
            <a:off x="7705995" y="5572010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9841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circle/>
      </p:transition>
    </mc:Choice>
    <mc:Fallback xmlns="">
      <p:transition spd="slow" advClick="0" advTm="1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0083" y="613738"/>
            <a:ext cx="7024744" cy="1143000"/>
          </a:xfrm>
        </p:spPr>
        <p:txBody>
          <a:bodyPr/>
          <a:lstStyle/>
          <a:p>
            <a:r>
              <a:rPr lang="en-US" dirty="0" err="1" smtClean="0">
                <a:latin typeface="Comic Sans MS" panose="030F0702030302020204" pitchFamily="66" charset="0"/>
              </a:rPr>
              <a:t>Gruffalo</a:t>
            </a:r>
            <a:r>
              <a:rPr lang="en-US" dirty="0" smtClean="0">
                <a:latin typeface="Comic Sans MS" panose="030F0702030302020204" pitchFamily="66" charset="0"/>
              </a:rPr>
              <a:t> is still hungry!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4827" y="613738"/>
            <a:ext cx="2396363" cy="15936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86962" y="2426003"/>
            <a:ext cx="73196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Let’s give the </a:t>
            </a:r>
            <a:r>
              <a:rPr lang="en-US" sz="3200" dirty="0" err="1" smtClean="0">
                <a:latin typeface="Comic Sans MS" panose="030F0702030302020204" pitchFamily="66" charset="0"/>
              </a:rPr>
              <a:t>Gruffalo</a:t>
            </a:r>
            <a:r>
              <a:rPr lang="en-US" sz="3200" dirty="0" smtClean="0">
                <a:latin typeface="Comic Sans MS" panose="030F0702030302020204" pitchFamily="66" charset="0"/>
              </a:rPr>
              <a:t>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1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more</a:t>
            </a:r>
            <a:r>
              <a:rPr lang="en-US" sz="3200" dirty="0">
                <a:latin typeface="Comic Sans MS" panose="030F0702030302020204" pitchFamily="66" charset="0"/>
              </a:rPr>
              <a:t> mouse.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489" y="3388599"/>
            <a:ext cx="655696" cy="50643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960501" y="3826786"/>
            <a:ext cx="3235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1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more than </a:t>
            </a:r>
            <a:r>
              <a:rPr lang="en-US" sz="2800" dirty="0">
                <a:latin typeface="Comic Sans MS" panose="030F0702030302020204" pitchFamily="66" charset="0"/>
              </a:rPr>
              <a:t>5 </a:t>
            </a:r>
            <a:r>
              <a:rPr lang="en-US" sz="2800" dirty="0" smtClean="0">
                <a:latin typeface="Comic Sans MS" panose="030F0702030302020204" pitchFamily="66" charset="0"/>
              </a:rPr>
              <a:t>is… 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409222" y="3893145"/>
            <a:ext cx="11688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/>
              <a:t>6</a:t>
            </a:r>
            <a:endParaRPr lang="en-US" sz="8800" dirty="0"/>
          </a:p>
        </p:txBody>
      </p:sp>
      <p:grpSp>
        <p:nvGrpSpPr>
          <p:cNvPr id="9" name="Group 8"/>
          <p:cNvGrpSpPr/>
          <p:nvPr/>
        </p:nvGrpSpPr>
        <p:grpSpPr>
          <a:xfrm>
            <a:off x="2449439" y="3101827"/>
            <a:ext cx="3245556" cy="3029186"/>
            <a:chOff x="2474148" y="2984035"/>
            <a:chExt cx="3245556" cy="3029186"/>
          </a:xfrm>
        </p:grpSpPr>
        <p:grpSp>
          <p:nvGrpSpPr>
            <p:cNvPr id="5" name="Group 4"/>
            <p:cNvGrpSpPr/>
            <p:nvPr/>
          </p:nvGrpSpPr>
          <p:grpSpPr>
            <a:xfrm>
              <a:off x="2474148" y="2984035"/>
              <a:ext cx="3245556" cy="3029186"/>
              <a:chOff x="611481" y="2963333"/>
              <a:chExt cx="3245556" cy="3029186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611481" y="2963333"/>
                <a:ext cx="3245556" cy="302918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724372" y="3085633"/>
                <a:ext cx="3057407" cy="284103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982148" y="3500338"/>
              <a:ext cx="2296347" cy="1961131"/>
              <a:chOff x="2982148" y="3500338"/>
              <a:chExt cx="2296347" cy="1961131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57596" y="3500338"/>
                <a:ext cx="655696" cy="506432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82148" y="4549421"/>
                <a:ext cx="655696" cy="506432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37844" y="3991405"/>
                <a:ext cx="655696" cy="506432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67103" y="4955037"/>
                <a:ext cx="655696" cy="506432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22799" y="4802637"/>
                <a:ext cx="655696" cy="50643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19721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circle/>
      </p:transition>
    </mc:Choice>
    <mc:Fallback xmlns="">
      <p:transition spd="slow" advClick="0" advTm="1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7636" y="742427"/>
            <a:ext cx="8054440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Mouse can’t eat all that!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1205" y="1193897"/>
            <a:ext cx="1790699" cy="138306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61851" y="2537564"/>
            <a:ext cx="61205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Let’s give the </a:t>
            </a:r>
            <a:r>
              <a:rPr lang="en-US" sz="3200" dirty="0" smtClean="0">
                <a:latin typeface="Comic Sans MS" panose="030F0702030302020204" pitchFamily="66" charset="0"/>
              </a:rPr>
              <a:t>Mouse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1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less</a:t>
            </a:r>
            <a:r>
              <a:rPr lang="en-US" sz="3200" dirty="0">
                <a:latin typeface="Comic Sans MS" panose="030F0702030302020204" pitchFamily="66" charset="0"/>
              </a:rPr>
              <a:t> nut.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04795" y="3122339"/>
            <a:ext cx="3245556" cy="3029186"/>
            <a:chOff x="2474148" y="2984035"/>
            <a:chExt cx="3245556" cy="3029186"/>
          </a:xfrm>
        </p:grpSpPr>
        <p:grpSp>
          <p:nvGrpSpPr>
            <p:cNvPr id="5" name="Group 4"/>
            <p:cNvGrpSpPr/>
            <p:nvPr/>
          </p:nvGrpSpPr>
          <p:grpSpPr>
            <a:xfrm>
              <a:off x="2474148" y="2984035"/>
              <a:ext cx="3245556" cy="3029186"/>
              <a:chOff x="611481" y="2963333"/>
              <a:chExt cx="3245556" cy="3029186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611481" y="2963333"/>
                <a:ext cx="3245556" cy="302918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724372" y="3085633"/>
                <a:ext cx="3057407" cy="284103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23171" y="3275658"/>
              <a:ext cx="669807" cy="66980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53274" y="4092221"/>
              <a:ext cx="669807" cy="66980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74904" y="3843865"/>
              <a:ext cx="669807" cy="66980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23171" y="5174073"/>
              <a:ext cx="669807" cy="66980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9882" y="4762029"/>
              <a:ext cx="669807" cy="669807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/>
        </p:nvSpPr>
        <p:spPr>
          <a:xfrm>
            <a:off x="5966588" y="4144339"/>
            <a:ext cx="30412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1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less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than </a:t>
            </a:r>
            <a:r>
              <a:rPr lang="en-US" sz="2800" dirty="0">
                <a:latin typeface="Comic Sans MS" panose="030F0702030302020204" pitchFamily="66" charset="0"/>
              </a:rPr>
              <a:t>6 </a:t>
            </a:r>
            <a:r>
              <a:rPr lang="en-US" sz="2800" dirty="0" smtClean="0">
                <a:latin typeface="Comic Sans MS" panose="030F0702030302020204" pitchFamily="66" charset="0"/>
              </a:rPr>
              <a:t>is… 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551963" y="3928701"/>
            <a:ext cx="75693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dirty="0"/>
              <a:t>5</a:t>
            </a:r>
            <a:endParaRPr lang="en-US" sz="8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4664" y="4144339"/>
            <a:ext cx="669807" cy="66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75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circle/>
      </p:transition>
    </mc:Choice>
    <mc:Fallback xmlns="">
      <p:transition spd="slow" advClick="0" advTm="1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394" y="630670"/>
            <a:ext cx="8281268" cy="383097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04259" y="4461639"/>
            <a:ext cx="80715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  <a:cs typeface="Apple Casual"/>
              </a:rPr>
              <a:t>Now can you help the </a:t>
            </a:r>
            <a:r>
              <a:rPr lang="en-US" sz="4000" dirty="0" err="1">
                <a:solidFill>
                  <a:srgbClr val="8F5201"/>
                </a:solidFill>
                <a:latin typeface="Comic Sans MS" panose="030F0702030302020204" pitchFamily="66" charset="0"/>
                <a:cs typeface="Apple Casual"/>
              </a:rPr>
              <a:t>Gruffalo</a:t>
            </a:r>
            <a:r>
              <a:rPr lang="en-US" sz="4000" dirty="0">
                <a:solidFill>
                  <a:srgbClr val="8F5201"/>
                </a:solidFill>
                <a:latin typeface="Comic Sans MS" panose="030F0702030302020204" pitchFamily="66" charset="0"/>
                <a:cs typeface="Apple Casual"/>
              </a:rPr>
              <a:t> </a:t>
            </a:r>
            <a:r>
              <a:rPr lang="en-US" sz="4000" dirty="0">
                <a:latin typeface="Comic Sans MS" panose="030F0702030302020204" pitchFamily="66" charset="0"/>
                <a:cs typeface="Apple Casual"/>
              </a:rPr>
              <a:t> and </a:t>
            </a:r>
            <a:r>
              <a:rPr lang="en-US" sz="4000" dirty="0">
                <a:solidFill>
                  <a:srgbClr val="8F5201"/>
                </a:solidFill>
                <a:latin typeface="Comic Sans MS" panose="030F0702030302020204" pitchFamily="66" charset="0"/>
                <a:cs typeface="Apple Casual"/>
              </a:rPr>
              <a:t>Mouse</a:t>
            </a:r>
            <a:r>
              <a:rPr lang="en-US" sz="4000" dirty="0">
                <a:latin typeface="Comic Sans MS" panose="030F0702030302020204" pitchFamily="66" charset="0"/>
                <a:cs typeface="Apple Casual"/>
              </a:rPr>
              <a:t> get the right amount of food?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7137" y="4694708"/>
            <a:ext cx="628677" cy="4180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3086" y="5763967"/>
            <a:ext cx="655696" cy="50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79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circle/>
      </p:transition>
    </mc:Choice>
    <mc:Fallback xmlns="">
      <p:transition spd="slow" advClick="0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2074" y="670183"/>
            <a:ext cx="7024744" cy="1143000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Give </a:t>
            </a:r>
            <a:r>
              <a:rPr lang="en-US" dirty="0" smtClean="0">
                <a:latin typeface="Comic Sans MS" panose="030F0702030302020204" pitchFamily="66" charset="0"/>
              </a:rPr>
              <a:t>Mouse </a:t>
            </a:r>
            <a:r>
              <a:rPr lang="en-US" dirty="0" smtClean="0">
                <a:solidFill>
                  <a:srgbClr val="8F5201"/>
                </a:solidFill>
                <a:latin typeface="Comic Sans MS" panose="030F0702030302020204" pitchFamily="66" charset="0"/>
              </a:rPr>
              <a:t>2 </a:t>
            </a:r>
            <a:r>
              <a:rPr lang="en-US" dirty="0" smtClean="0">
                <a:solidFill>
                  <a:srgbClr val="8F5201"/>
                </a:solidFill>
                <a:latin typeface="Comic Sans MS" panose="030F0702030302020204" pitchFamily="66" charset="0"/>
              </a:rPr>
              <a:t>less </a:t>
            </a:r>
            <a:r>
              <a:rPr lang="en-US" dirty="0" smtClean="0">
                <a:latin typeface="Comic Sans MS" panose="030F0702030302020204" pitchFamily="66" charset="0"/>
              </a:rPr>
              <a:t>nuts…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2593" y="787604"/>
            <a:ext cx="1790699" cy="138306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474148" y="1909705"/>
            <a:ext cx="3546593" cy="3401537"/>
            <a:chOff x="611481" y="2963333"/>
            <a:chExt cx="3245556" cy="3029186"/>
          </a:xfrm>
        </p:grpSpPr>
        <p:sp>
          <p:nvSpPr>
            <p:cNvPr id="7" name="Oval 6"/>
            <p:cNvSpPr/>
            <p:nvPr/>
          </p:nvSpPr>
          <p:spPr>
            <a:xfrm>
              <a:off x="611481" y="2963333"/>
              <a:ext cx="3245556" cy="302918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724372" y="3085633"/>
              <a:ext cx="3057407" cy="2841037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3697110" y="5390447"/>
            <a:ext cx="987778" cy="105362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8F5201"/>
                </a:solidFill>
                <a:latin typeface="Comic Sans MS" panose="030F0702030302020204" pitchFamily="66" charset="0"/>
              </a:rPr>
              <a:t>6</a:t>
            </a:r>
            <a:endParaRPr lang="en-US" sz="4400" dirty="0"/>
          </a:p>
        </p:txBody>
      </p:sp>
      <p:sp>
        <p:nvSpPr>
          <p:cNvPr id="10" name="Rectangle 9"/>
          <p:cNvSpPr/>
          <p:nvPr/>
        </p:nvSpPr>
        <p:spPr>
          <a:xfrm>
            <a:off x="6162179" y="3429001"/>
            <a:ext cx="35395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8F5201"/>
                </a:solidFill>
                <a:latin typeface="Comic Sans MS" panose="030F0702030302020204" pitchFamily="66" charset="0"/>
              </a:rPr>
              <a:t>2</a:t>
            </a:r>
            <a:r>
              <a:rPr lang="en-US" sz="3600" dirty="0" smtClean="0">
                <a:solidFill>
                  <a:srgbClr val="8F5201"/>
                </a:solidFill>
                <a:latin typeface="Comic Sans MS" panose="030F0702030302020204" pitchFamily="66" charset="0"/>
              </a:rPr>
              <a:t> less than 6 is…</a:t>
            </a:r>
            <a:r>
              <a:rPr lang="en-US" sz="3600" dirty="0" smtClean="0">
                <a:solidFill>
                  <a:srgbClr val="8F5201"/>
                </a:solidFill>
              </a:rPr>
              <a:t> 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9783960" y="3536243"/>
            <a:ext cx="987778" cy="105362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150" y="3269798"/>
            <a:ext cx="669807" cy="6698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0562" y="3352356"/>
            <a:ext cx="669807" cy="6698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504" y="4199219"/>
            <a:ext cx="669807" cy="6698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768" y="4022163"/>
            <a:ext cx="669807" cy="66980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8601" y="2222894"/>
            <a:ext cx="669807" cy="66980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8152" y="2807028"/>
            <a:ext cx="669807" cy="66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51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circle/>
      </p:transition>
    </mc:Choice>
    <mc:Fallback xmlns="">
      <p:transition spd="slow" advClick="0" advTm="1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89709" y="670183"/>
            <a:ext cx="8273035" cy="1143000"/>
          </a:xfrm>
        </p:spPr>
        <p:txBody>
          <a:bodyPr>
            <a:no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Give </a:t>
            </a:r>
            <a:r>
              <a:rPr lang="en-US" dirty="0" err="1">
                <a:latin typeface="Comic Sans MS" panose="030F0702030302020204" pitchFamily="66" charset="0"/>
              </a:rPr>
              <a:t>Gruffalo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solidFill>
                  <a:srgbClr val="8F5201"/>
                </a:solidFill>
                <a:latin typeface="Comic Sans MS" panose="030F0702030302020204" pitchFamily="66" charset="0"/>
              </a:rPr>
              <a:t>2 </a:t>
            </a:r>
            <a:r>
              <a:rPr lang="en-US" dirty="0">
                <a:solidFill>
                  <a:srgbClr val="8F5201"/>
                </a:solidFill>
                <a:latin typeface="Comic Sans MS" panose="030F0702030302020204" pitchFamily="66" charset="0"/>
              </a:rPr>
              <a:t>more </a:t>
            </a:r>
            <a:r>
              <a:rPr lang="en-US" dirty="0" smtClean="0">
                <a:latin typeface="Comic Sans MS" panose="030F0702030302020204" pitchFamily="66" charset="0"/>
              </a:rPr>
              <a:t>mice</a:t>
            </a:r>
            <a:r>
              <a:rPr lang="en-US" dirty="0" smtClean="0">
                <a:latin typeface="Comic Sans MS" panose="030F0702030302020204" pitchFamily="66" charset="0"/>
              </a:rPr>
              <a:t>…</a:t>
            </a:r>
            <a:endParaRPr lang="en-US" dirty="0">
              <a:latin typeface="Comic Sans MS" panose="030F0702030302020204" pitchFamily="66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474148" y="1909705"/>
            <a:ext cx="3546593" cy="3401537"/>
            <a:chOff x="611481" y="2963333"/>
            <a:chExt cx="3245556" cy="3029186"/>
          </a:xfrm>
        </p:grpSpPr>
        <p:sp>
          <p:nvSpPr>
            <p:cNvPr id="15" name="Oval 14"/>
            <p:cNvSpPr/>
            <p:nvPr/>
          </p:nvSpPr>
          <p:spPr>
            <a:xfrm>
              <a:off x="611481" y="2963333"/>
              <a:ext cx="3245556" cy="302918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724372" y="3085633"/>
              <a:ext cx="3057407" cy="2841037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3697110" y="5390447"/>
            <a:ext cx="987778" cy="105362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7</a:t>
            </a:r>
            <a:endParaRPr lang="en-US" sz="4400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44103" y="3658118"/>
            <a:ext cx="31342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8F5201"/>
                </a:solidFill>
                <a:latin typeface="Comic Sans MS" panose="030F0702030302020204" pitchFamily="66" charset="0"/>
              </a:rPr>
              <a:t>2 more than 7 is … 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033341" y="3804818"/>
            <a:ext cx="987778" cy="105362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2744" y="818444"/>
            <a:ext cx="2174228" cy="1445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6491" y="3610473"/>
            <a:ext cx="655696" cy="5064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5922" y="3549084"/>
            <a:ext cx="655696" cy="5064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0793" y="2785645"/>
            <a:ext cx="655696" cy="50643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0429" y="4258282"/>
            <a:ext cx="655696" cy="50643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2356" y="3804230"/>
            <a:ext cx="655696" cy="50643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527" y="2508213"/>
            <a:ext cx="655696" cy="50643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9262" y="2925634"/>
            <a:ext cx="655696" cy="50643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1240" y="2785645"/>
            <a:ext cx="655696" cy="50643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0451" y="2046198"/>
            <a:ext cx="655696" cy="50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0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circle/>
      </p:transition>
    </mc:Choice>
    <mc:Fallback xmlns="">
      <p:transition spd="slow" advClick="0" advTm="1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8983" y="415636"/>
            <a:ext cx="10917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We are looking at these two special maths </a:t>
            </a:r>
            <a:r>
              <a:rPr lang="en-GB" sz="3200" dirty="0" smtClean="0">
                <a:latin typeface="Comic Sans MS" panose="030F0702030302020204" pitchFamily="66" charset="0"/>
              </a:rPr>
              <a:t>words again…</a:t>
            </a:r>
            <a:endParaRPr lang="en-GB" sz="3200" dirty="0" smtClean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440" y="1000411"/>
            <a:ext cx="4244687" cy="553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98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circle/>
      </p:transition>
    </mc:Choice>
    <mc:Fallback xmlns="">
      <p:transition spd="slow" advClick="0" advTm="1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454" y="554181"/>
            <a:ext cx="11800291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Don’t forget those two </a:t>
            </a:r>
            <a:r>
              <a:rPr lang="en-GB" sz="2800" dirty="0" smtClean="0">
                <a:latin typeface="Comic Sans MS" panose="030F0702030302020204" pitchFamily="66" charset="0"/>
              </a:rPr>
              <a:t>great online games for finding more and fewer:</a:t>
            </a:r>
          </a:p>
          <a:p>
            <a:endParaRPr lang="en-GB" dirty="0"/>
          </a:p>
          <a:p>
            <a:r>
              <a:rPr lang="en-GB" u="sng" dirty="0" smtClean="0">
                <a:hlinkClick r:id="rId2"/>
              </a:rPr>
              <a:t>https</a:t>
            </a:r>
            <a:r>
              <a:rPr lang="en-GB" u="sng" dirty="0">
                <a:hlinkClick r:id="rId2"/>
              </a:rPr>
              <a:t>://www.ictgames.com/mobilePage/beeMoreOrLess</a:t>
            </a:r>
            <a:r>
              <a:rPr lang="en-GB" u="sng" dirty="0" smtClean="0">
                <a:hlinkClick r:id="rId2"/>
              </a:rPr>
              <a:t>/</a:t>
            </a:r>
            <a:endParaRPr lang="en-GB" u="sng" dirty="0" smtClean="0"/>
          </a:p>
          <a:p>
            <a:endParaRPr lang="en-GB" u="sng" dirty="0"/>
          </a:p>
          <a:p>
            <a:endParaRPr lang="en-GB" u="sng" dirty="0" smtClean="0"/>
          </a:p>
          <a:p>
            <a:endParaRPr lang="en-GB" u="sng" dirty="0" smtClean="0"/>
          </a:p>
          <a:p>
            <a:endParaRPr lang="en-GB" u="sng" dirty="0"/>
          </a:p>
          <a:p>
            <a:endParaRPr lang="en-GB" u="sng" dirty="0" smtClean="0"/>
          </a:p>
          <a:p>
            <a:endParaRPr lang="en-GB" u="sng" dirty="0"/>
          </a:p>
          <a:p>
            <a:endParaRPr lang="en-GB" u="sng" dirty="0" smtClean="0"/>
          </a:p>
          <a:p>
            <a:endParaRPr lang="en-GB" u="sng" dirty="0" smtClean="0"/>
          </a:p>
          <a:p>
            <a:endParaRPr lang="en-GB" u="sng" dirty="0"/>
          </a:p>
          <a:p>
            <a:endParaRPr lang="en-GB" u="sng" dirty="0" smtClean="0"/>
          </a:p>
          <a:p>
            <a:endParaRPr lang="en-GB" u="sng" dirty="0"/>
          </a:p>
          <a:p>
            <a:endParaRPr lang="en-GB" u="sng" dirty="0" smtClean="0"/>
          </a:p>
          <a:p>
            <a:endParaRPr lang="en-GB" u="sng" dirty="0"/>
          </a:p>
          <a:p>
            <a:endParaRPr lang="en-GB" u="sng" dirty="0" smtClean="0"/>
          </a:p>
          <a:p>
            <a:endParaRPr lang="en-GB" dirty="0" smtClean="0"/>
          </a:p>
          <a:p>
            <a:pPr algn="ctr"/>
            <a:r>
              <a:rPr lang="en-GB" u="sng" dirty="0" smtClean="0">
                <a:hlinkClick r:id="rId3"/>
              </a:rPr>
              <a:t>https</a:t>
            </a:r>
            <a:r>
              <a:rPr lang="en-GB" u="sng" dirty="0">
                <a:hlinkClick r:id="rId3"/>
              </a:rPr>
              <a:t>://pbskids.org/curiousgeorge/busyday/bugs</a:t>
            </a:r>
            <a:r>
              <a:rPr lang="en-GB" u="sng" dirty="0" smtClean="0">
                <a:hlinkClick r:id="rId3"/>
              </a:rPr>
              <a:t>/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163" y="1149392"/>
            <a:ext cx="4737980" cy="30876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27" y="2580618"/>
            <a:ext cx="5725072" cy="331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52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7782" y="2119745"/>
            <a:ext cx="6414655" cy="1569660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r>
              <a:rPr lang="en-GB" sz="9600" b="1" i="1" dirty="0">
                <a:solidFill>
                  <a:srgbClr val="7030A0"/>
                </a:solidFill>
                <a:latin typeface="Comic Sans MS" panose="030F0702030302020204" pitchFamily="66" charset="0"/>
              </a:rPr>
              <a:t>h</a:t>
            </a:r>
            <a:r>
              <a:rPr lang="en-GB" sz="9600" b="1" i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ave fun !</a:t>
            </a:r>
            <a:endParaRPr lang="en-GB" sz="9600" b="1" i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18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circle/>
      </p:transition>
    </mc:Choice>
    <mc:Fallback xmlns="">
      <p:transition spd="slow" advClick="0" advTm="1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236" y="124691"/>
            <a:ext cx="11610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Miss Cooper was </a:t>
            </a:r>
            <a:r>
              <a:rPr lang="en-GB" sz="3200" dirty="0" smtClean="0">
                <a:latin typeface="Comic Sans MS" panose="030F0702030302020204" pitchFamily="66" charset="0"/>
              </a:rPr>
              <a:t>using dominoes to show more and fewer.</a:t>
            </a:r>
            <a:endParaRPr lang="en-GB" sz="3200" dirty="0" smtClean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524" y="1344151"/>
            <a:ext cx="7277532" cy="485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24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circle/>
      </p:transition>
    </mc:Choice>
    <mc:Fallback xmlns="">
      <p:transition spd="slow" advClick="0" advTm="1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236" y="124691"/>
            <a:ext cx="11610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And there are other simple ways to show more and fewer...</a:t>
            </a:r>
            <a:endParaRPr lang="en-GB" sz="3200" dirty="0" smtClean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2" r="14546"/>
          <a:stretch/>
        </p:blipFill>
        <p:spPr>
          <a:xfrm>
            <a:off x="678872" y="974223"/>
            <a:ext cx="4405745" cy="3867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763" y="2907798"/>
            <a:ext cx="5990050" cy="332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49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circle/>
      </p:transition>
    </mc:Choice>
    <mc:Fallback xmlns="">
      <p:transition spd="slow" advClick="0" advTm="1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690" y="152400"/>
            <a:ext cx="117763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But today, we are going to find new ways to show </a:t>
            </a:r>
            <a:r>
              <a:rPr lang="en-GB" sz="4000" dirty="0" smtClean="0">
                <a:latin typeface="Comic Sans MS" panose="030F0702030302020204" pitchFamily="66" charset="0"/>
              </a:rPr>
              <a:t>more and fewer…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6689" y="3901541"/>
            <a:ext cx="5929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The Gingerbread Man…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84617" y="4675178"/>
            <a:ext cx="29648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a</a:t>
            </a:r>
            <a:r>
              <a:rPr lang="en-GB" sz="2800" dirty="0" smtClean="0">
                <a:latin typeface="Comic Sans MS" panose="030F0702030302020204" pitchFamily="66" charset="0"/>
              </a:rPr>
              <a:t>nd The </a:t>
            </a:r>
            <a:r>
              <a:rPr lang="en-GB" sz="2800" dirty="0" err="1" smtClean="0">
                <a:latin typeface="Comic Sans MS" panose="030F0702030302020204" pitchFamily="66" charset="0"/>
              </a:rPr>
              <a:t>Gruffalo</a:t>
            </a:r>
            <a:r>
              <a:rPr lang="en-GB" sz="2800" dirty="0" smtClean="0">
                <a:latin typeface="Comic Sans MS" panose="030F0702030302020204" pitchFamily="66" charset="0"/>
              </a:rPr>
              <a:t> are going to help us</a:t>
            </a:r>
            <a:r>
              <a:rPr lang="en-GB" sz="3200" dirty="0" smtClean="0">
                <a:latin typeface="Comic Sans MS" panose="030F0702030302020204" pitchFamily="66" charset="0"/>
              </a:rPr>
              <a:t>!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2" t="23588" r="18840" b="21978"/>
          <a:stretch/>
        </p:blipFill>
        <p:spPr>
          <a:xfrm>
            <a:off x="2729344" y="1649021"/>
            <a:ext cx="4272822" cy="22525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1" b="31159"/>
          <a:stretch/>
        </p:blipFill>
        <p:spPr>
          <a:xfrm>
            <a:off x="7878081" y="3830050"/>
            <a:ext cx="4022974" cy="169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40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circle/>
      </p:transition>
    </mc:Choice>
    <mc:Fallback xmlns="">
      <p:transition spd="slow" advClick="0" advTm="1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26" y="637309"/>
            <a:ext cx="11648432" cy="20504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75161" y="3317081"/>
            <a:ext cx="72043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Here is a number track to help </a:t>
            </a:r>
            <a:r>
              <a:rPr lang="en-GB" sz="4400" dirty="0" smtClean="0">
                <a:latin typeface="Comic Sans MS" panose="030F0702030302020204" pitchFamily="66" charset="0"/>
              </a:rPr>
              <a:t>you too!</a:t>
            </a:r>
            <a:endParaRPr lang="en-GB" sz="4400" dirty="0" smtClean="0">
              <a:latin typeface="Comic Sans MS" panose="030F0702030302020204" pitchFamily="66" charset="0"/>
            </a:endParaRPr>
          </a:p>
          <a:p>
            <a:pPr algn="ctr"/>
            <a:endParaRPr lang="en-GB" sz="44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(It’s on our Home Learning page)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24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circle/>
      </p:transition>
    </mc:Choice>
    <mc:Fallback xmlns="">
      <p:transition spd="slow" advClick="0" advTm="1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577432" y="1475513"/>
            <a:ext cx="4705350" cy="1771650"/>
            <a:chOff x="3595688" y="1928813"/>
            <a:chExt cx="4705350" cy="177165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5688" y="1928813"/>
              <a:ext cx="1562100" cy="177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7313" y="1928813"/>
              <a:ext cx="1562100" cy="177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8938" y="1928813"/>
              <a:ext cx="1562100" cy="177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775855" y="642939"/>
            <a:ext cx="101553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4000" dirty="0">
                <a:latin typeface="Comic Sans MS" panose="030F0702030302020204" pitchFamily="66" charset="0"/>
              </a:rPr>
              <a:t>How many Gingerbread men are there?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940969" y="3371851"/>
            <a:ext cx="3978275" cy="1000126"/>
            <a:chOff x="3952875" y="4000500"/>
            <a:chExt cx="3978275" cy="1000126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2875" y="4000500"/>
              <a:ext cx="857250" cy="94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3064" y="4000500"/>
              <a:ext cx="954087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4688" y="4000501"/>
              <a:ext cx="906462" cy="1000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279467" y="5048905"/>
            <a:ext cx="71176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2800" dirty="0">
                <a:latin typeface="Comic Sans MS" panose="030F0702030302020204" pitchFamily="66" charset="0"/>
              </a:rPr>
              <a:t>How many will we have if we cook 1 more?</a:t>
            </a:r>
          </a:p>
        </p:txBody>
      </p:sp>
      <p:pic>
        <p:nvPicPr>
          <p:cNvPr id="12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6" y="5643564"/>
            <a:ext cx="955675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564" y="5572125"/>
            <a:ext cx="954087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563" y="5654675"/>
            <a:ext cx="85725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592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circle/>
      </p:transition>
    </mc:Choice>
    <mc:Fallback xmlns="">
      <p:transition spd="slow" advClick="0" advTm="1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1052946" y="494973"/>
            <a:ext cx="95124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3600" dirty="0">
                <a:latin typeface="Comic Sans MS" panose="030F0702030302020204" pitchFamily="66" charset="0"/>
              </a:rPr>
              <a:t>How many Gingerbread men are there now?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838046" y="5069900"/>
            <a:ext cx="81131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3200" dirty="0">
                <a:latin typeface="Comic Sans MS" panose="030F0702030302020204" pitchFamily="66" charset="0"/>
              </a:rPr>
              <a:t>How many will we have if we cook </a:t>
            </a:r>
            <a:r>
              <a:rPr lang="en-GB" altLang="en-US" sz="3200" dirty="0" smtClean="0">
                <a:latin typeface="Comic Sans MS" panose="030F0702030302020204" pitchFamily="66" charset="0"/>
              </a:rPr>
              <a:t>2 </a:t>
            </a:r>
            <a:r>
              <a:rPr lang="en-GB" altLang="en-US" sz="3200" dirty="0">
                <a:latin typeface="Comic Sans MS" panose="030F0702030302020204" pitchFamily="66" charset="0"/>
              </a:rPr>
              <a:t>more?</a:t>
            </a:r>
          </a:p>
        </p:txBody>
      </p:sp>
      <p:pic>
        <p:nvPicPr>
          <p:cNvPr id="1033" name="Picture 9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513" y="5680941"/>
            <a:ext cx="85725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747838" y="1291321"/>
            <a:ext cx="8134350" cy="1843088"/>
            <a:chOff x="1952625" y="2000250"/>
            <a:chExt cx="8134350" cy="1843088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2625" y="2000250"/>
              <a:ext cx="1562100" cy="177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5688" y="2000250"/>
              <a:ext cx="1562100" cy="177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8750" y="2000250"/>
              <a:ext cx="1562100" cy="177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0375" y="2071688"/>
              <a:ext cx="1562100" cy="177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7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4875" y="2000250"/>
              <a:ext cx="1562100" cy="177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2226686" y="3186113"/>
            <a:ext cx="7429500" cy="1071563"/>
            <a:chOff x="2309813" y="3929063"/>
            <a:chExt cx="7429500" cy="1071563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9813" y="3929063"/>
              <a:ext cx="857250" cy="94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1439" y="3929064"/>
              <a:ext cx="954087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1" y="3929064"/>
              <a:ext cx="906463" cy="1000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6126" y="4071939"/>
              <a:ext cx="955675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9">
              <a:hlinkClick r:id="rId10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2063" y="4130675"/>
              <a:ext cx="857250" cy="869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098" name="Picture 2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471" y="5654675"/>
            <a:ext cx="92868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118" y="5733474"/>
            <a:ext cx="87153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939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circle/>
      </p:transition>
    </mc:Choice>
    <mc:Fallback xmlns="">
      <p:transition spd="slow" advClick="0" advTm="1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071563"/>
            <a:ext cx="1285875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14" y="1071563"/>
            <a:ext cx="1285875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1" y="1071563"/>
            <a:ext cx="1285875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9" y="1071563"/>
            <a:ext cx="1285875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6" y="1071563"/>
            <a:ext cx="1285875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9" y="1071563"/>
            <a:ext cx="1285875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26" y="1071563"/>
            <a:ext cx="1285875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738314" y="2643189"/>
            <a:ext cx="8158162" cy="1012824"/>
            <a:chOff x="1738314" y="2643189"/>
            <a:chExt cx="8158162" cy="1012824"/>
          </a:xfrm>
        </p:grpSpPr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8314" y="2786064"/>
              <a:ext cx="714375" cy="788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9875" y="2714625"/>
              <a:ext cx="954088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5751" y="2643189"/>
              <a:ext cx="906463" cy="1000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0189" y="2714625"/>
              <a:ext cx="955675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9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3188" y="2786063"/>
              <a:ext cx="857250" cy="869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>
              <a:hlinkClick r:id="rId10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9064" y="2786063"/>
              <a:ext cx="928687" cy="825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24939" y="2786064"/>
              <a:ext cx="871537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32" name="TextBox 16"/>
          <p:cNvSpPr txBox="1">
            <a:spLocks noChangeArrowheads="1"/>
          </p:cNvSpPr>
          <p:nvPr/>
        </p:nvSpPr>
        <p:spPr bwMode="auto">
          <a:xfrm>
            <a:off x="1194088" y="216584"/>
            <a:ext cx="95752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3600" dirty="0">
                <a:latin typeface="Comic Sans MS" panose="030F0702030302020204" pitchFamily="66" charset="0"/>
              </a:rPr>
              <a:t>How many Gingerbread men are there now?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876353" y="4290652"/>
            <a:ext cx="57198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2800" dirty="0">
                <a:latin typeface="Comic Sans MS" panose="030F0702030302020204" pitchFamily="66" charset="0"/>
              </a:rPr>
              <a:t>How many will we have if I eat 1?</a:t>
            </a:r>
          </a:p>
        </p:txBody>
      </p:sp>
      <p:pic>
        <p:nvPicPr>
          <p:cNvPr id="19" name="Picture 2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469" y="5002645"/>
            <a:ext cx="92868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676" y="5048682"/>
            <a:ext cx="87153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9" y="4959784"/>
            <a:ext cx="8890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13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circle/>
      </p:transition>
    </mc:Choice>
    <mc:Fallback xmlns="">
      <p:transition spd="slow" advClick="0" advTm="1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324</Words>
  <Application>Microsoft Office PowerPoint</Application>
  <PresentationFormat>Widescreen</PresentationFormat>
  <Paragraphs>68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Apple Casual</vt:lpstr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Gruffalo is hungry…</vt:lpstr>
      <vt:lpstr>…REALLY hungry!</vt:lpstr>
      <vt:lpstr>Mouse only has a small tummy…</vt:lpstr>
      <vt:lpstr>Gruffalo is still hungry!</vt:lpstr>
      <vt:lpstr>Mouse can’t eat all that!</vt:lpstr>
      <vt:lpstr>PowerPoint Presentation</vt:lpstr>
      <vt:lpstr>Give Mouse 2 less nuts…</vt:lpstr>
      <vt:lpstr>Give Gruffalo 2 more mice…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Barrett</dc:creator>
  <cp:lastModifiedBy>Mrs Barrett</cp:lastModifiedBy>
  <cp:revision>126</cp:revision>
  <dcterms:created xsi:type="dcterms:W3CDTF">2021-02-21T10:35:22Z</dcterms:created>
  <dcterms:modified xsi:type="dcterms:W3CDTF">2021-03-01T15:42:35Z</dcterms:modified>
</cp:coreProperties>
</file>