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7559675" cy="104394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62F63C-9A85-4768-AA39-D19AB1466991}">
  <a:tblStyle styleId="{AD62F63C-9A85-4768-AA39-D19AB146699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453C341-4259-4FB9-8FEC-13A804C6B16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2515" y="43"/>
      </p:cViewPr>
      <p:guideLst>
        <p:guide orient="horz" pos="328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e34a6c218_0_3: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e34a6c218_0_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e34a6c295_0_1: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e34a6c295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e34a6c2bc_1_0: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e34a6c2bc_1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11298"/>
            <a:ext cx="7044600" cy="4166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752555"/>
            <a:ext cx="7044600" cy="160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45153"/>
            <a:ext cx="7044600" cy="3985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398217"/>
            <a:ext cx="7044600" cy="2640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365680"/>
            <a:ext cx="7044600" cy="170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39232"/>
            <a:ext cx="7044600" cy="693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27727"/>
            <a:ext cx="2321700" cy="1533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20535"/>
            <a:ext cx="2321700" cy="6453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13690"/>
            <a:ext cx="5264700" cy="8303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03032"/>
            <a:ext cx="3344400" cy="3008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689531"/>
            <a:ext cx="3344400" cy="250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469689"/>
            <a:ext cx="3172200" cy="75000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586994"/>
            <a:ext cx="4959600" cy="1228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03288"/>
            <a:ext cx="7044600" cy="116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39232"/>
            <a:ext cx="7044600" cy="693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465147"/>
            <a:ext cx="453600" cy="798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57700" y="215900"/>
            <a:ext cx="7044600" cy="95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74EA7"/>
                </a:solidFill>
                <a:latin typeface="Lobster"/>
                <a:ea typeface="Lobster"/>
                <a:cs typeface="Lobster"/>
                <a:sym typeface="Lobster"/>
              </a:rPr>
              <a:t>Wellbeing Wednesday</a:t>
            </a:r>
            <a:endParaRPr>
              <a:solidFill>
                <a:srgbClr val="674EA7"/>
              </a:solidFill>
              <a:latin typeface="Lobster"/>
              <a:ea typeface="Lobster"/>
              <a:cs typeface="Lobster"/>
              <a:sym typeface="Lobster"/>
            </a:endParaRPr>
          </a:p>
        </p:txBody>
      </p:sp>
      <p:sp>
        <p:nvSpPr>
          <p:cNvPr id="55" name="Google Shape;55;p13"/>
          <p:cNvSpPr txBox="1"/>
          <p:nvPr/>
        </p:nvSpPr>
        <p:spPr>
          <a:xfrm>
            <a:off x="371475" y="1228725"/>
            <a:ext cx="6867600" cy="39912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450" dirty="0">
                <a:solidFill>
                  <a:srgbClr val="A64D79"/>
                </a:solidFill>
                <a:highlight>
                  <a:srgbClr val="FFFFFF"/>
                </a:highlight>
                <a:latin typeface="Calibri"/>
                <a:ea typeface="Calibri"/>
                <a:cs typeface="Calibri"/>
                <a:sym typeface="Calibri"/>
              </a:rPr>
              <a:t>Throughout the current pandemic, we have been reminded more than ever of the importance of mindfulness and wellbeing.</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r>
              <a:rPr lang="en" sz="1450" dirty="0">
                <a:solidFill>
                  <a:srgbClr val="A64D79"/>
                </a:solidFill>
                <a:highlight>
                  <a:srgbClr val="FFFFFF"/>
                </a:highlight>
                <a:latin typeface="Calibri"/>
                <a:ea typeface="Calibri"/>
                <a:cs typeface="Calibri"/>
                <a:sym typeface="Calibri"/>
              </a:rPr>
              <a:t>At </a:t>
            </a:r>
            <a:r>
              <a:rPr lang="en" sz="1450" dirty="0" smtClean="0">
                <a:solidFill>
                  <a:srgbClr val="A64D79"/>
                </a:solidFill>
                <a:highlight>
                  <a:srgbClr val="FFFFFF"/>
                </a:highlight>
                <a:latin typeface="Calibri"/>
                <a:ea typeface="Calibri"/>
                <a:cs typeface="Calibri"/>
                <a:sym typeface="Calibri"/>
              </a:rPr>
              <a:t>Darnhall Primary </a:t>
            </a:r>
            <a:r>
              <a:rPr lang="en" sz="1450" dirty="0">
                <a:solidFill>
                  <a:srgbClr val="A64D79"/>
                </a:solidFill>
                <a:highlight>
                  <a:srgbClr val="FFFFFF"/>
                </a:highlight>
                <a:latin typeface="Calibri"/>
                <a:ea typeface="Calibri"/>
                <a:cs typeface="Calibri"/>
                <a:sym typeface="Calibri"/>
              </a:rPr>
              <a:t>School, we are aware that the current need for schooling at home has potentially increased the amount of screen time your child is receiving. Add to that the strains, worries and concerns of changes in routines, missing friends and working differently, and sometimes it can all be too much.</a:t>
            </a:r>
            <a:endParaRPr sz="1450" dirty="0">
              <a:solidFill>
                <a:srgbClr val="A64D79"/>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With that in mind, we have created </a:t>
            </a:r>
            <a:r>
              <a:rPr lang="en" sz="1450" b="1" dirty="0">
                <a:solidFill>
                  <a:srgbClr val="A64D79"/>
                </a:solidFill>
                <a:highlight>
                  <a:srgbClr val="FFFFFF"/>
                </a:highlight>
                <a:latin typeface="Calibri"/>
                <a:ea typeface="Calibri"/>
                <a:cs typeface="Calibri"/>
                <a:sym typeface="Calibri"/>
              </a:rPr>
              <a:t>Wellbeing Wednesday,</a:t>
            </a:r>
            <a:r>
              <a:rPr lang="en" sz="1450" dirty="0">
                <a:solidFill>
                  <a:srgbClr val="A64D79"/>
                </a:solidFill>
                <a:highlight>
                  <a:srgbClr val="FFFFFF"/>
                </a:highlight>
                <a:latin typeface="Calibri"/>
                <a:ea typeface="Calibri"/>
                <a:cs typeface="Calibri"/>
                <a:sym typeface="Calibri"/>
              </a:rPr>
              <a:t> an afternoon given over to unplugged (non-screen) activities. </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Tasks are being planned around art, craft, design, fitness and activities such as construction and nature. Home learners will be provided with the 4 week plan for this term so that they can plan and prepare for their choice of activity - teachers have been careful to plan a range of tasks that are close in nature to those being completed in school as we know not everyone has access to the same resources.</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If it suits your family’s routine, please swap afternoons. You could have Mindful Monday or Thoughtful Thursday - catchy name optional!</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Should you have children in more than one year group, please select just one activity for you all to complete. We do not want this to be a stressful time!</a:t>
            </a:r>
            <a:endParaRPr sz="1450" dirty="0">
              <a:solidFill>
                <a:srgbClr val="A64D79"/>
              </a:solidFill>
              <a:highlight>
                <a:srgbClr val="FFFFFF"/>
              </a:highlight>
              <a:latin typeface="Calibri"/>
              <a:ea typeface="Calibri"/>
              <a:cs typeface="Calibri"/>
              <a:sym typeface="Calibri"/>
            </a:endParaRPr>
          </a:p>
        </p:txBody>
      </p:sp>
      <p:sp>
        <p:nvSpPr>
          <p:cNvPr id="56" name="Google Shape;56;p13"/>
          <p:cNvSpPr txBox="1"/>
          <p:nvPr/>
        </p:nvSpPr>
        <p:spPr>
          <a:xfrm>
            <a:off x="541425" y="5276350"/>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4</a:t>
            </a:r>
            <a:endParaRPr sz="5200">
              <a:solidFill>
                <a:srgbClr val="674EA7"/>
              </a:solidFill>
              <a:latin typeface="Lobster"/>
              <a:ea typeface="Lobster"/>
              <a:cs typeface="Lobster"/>
              <a:sym typeface="Lobster"/>
            </a:endParaRPr>
          </a:p>
        </p:txBody>
      </p:sp>
      <p:pic>
        <p:nvPicPr>
          <p:cNvPr id="57" name="Google Shape;57;p13"/>
          <p:cNvPicPr preferRelativeResize="0"/>
          <p:nvPr/>
        </p:nvPicPr>
        <p:blipFill>
          <a:blip r:embed="rId3">
            <a:alphaModFix/>
          </a:blip>
          <a:stretch>
            <a:fillRect/>
          </a:stretch>
        </p:blipFill>
        <p:spPr>
          <a:xfrm>
            <a:off x="533400" y="6286150"/>
            <a:ext cx="2362200" cy="1466850"/>
          </a:xfrm>
          <a:prstGeom prst="rect">
            <a:avLst/>
          </a:prstGeom>
          <a:noFill/>
          <a:ln>
            <a:noFill/>
          </a:ln>
        </p:spPr>
      </p:pic>
      <p:pic>
        <p:nvPicPr>
          <p:cNvPr id="58" name="Google Shape;58;p13"/>
          <p:cNvPicPr preferRelativeResize="0"/>
          <p:nvPr/>
        </p:nvPicPr>
        <p:blipFill>
          <a:blip r:embed="rId4">
            <a:alphaModFix/>
          </a:blip>
          <a:stretch>
            <a:fillRect/>
          </a:stretch>
        </p:blipFill>
        <p:spPr>
          <a:xfrm>
            <a:off x="3098963" y="6286150"/>
            <a:ext cx="1362075" cy="2057400"/>
          </a:xfrm>
          <a:prstGeom prst="rect">
            <a:avLst/>
          </a:prstGeom>
          <a:noFill/>
          <a:ln>
            <a:noFill/>
          </a:ln>
        </p:spPr>
      </p:pic>
      <p:pic>
        <p:nvPicPr>
          <p:cNvPr id="59" name="Google Shape;59;p13"/>
          <p:cNvPicPr preferRelativeResize="0"/>
          <p:nvPr/>
        </p:nvPicPr>
        <p:blipFill>
          <a:blip r:embed="rId5">
            <a:alphaModFix/>
          </a:blip>
          <a:stretch>
            <a:fillRect/>
          </a:stretch>
        </p:blipFill>
        <p:spPr>
          <a:xfrm>
            <a:off x="4638675" y="6286150"/>
            <a:ext cx="2424250" cy="1924400"/>
          </a:xfrm>
          <a:prstGeom prst="rect">
            <a:avLst/>
          </a:prstGeom>
          <a:noFill/>
          <a:ln>
            <a:noFill/>
          </a:ln>
        </p:spPr>
      </p:pic>
      <p:pic>
        <p:nvPicPr>
          <p:cNvPr id="60" name="Google Shape;60;p13"/>
          <p:cNvPicPr preferRelativeResize="0"/>
          <p:nvPr/>
        </p:nvPicPr>
        <p:blipFill>
          <a:blip r:embed="rId6">
            <a:alphaModFix/>
          </a:blip>
          <a:stretch>
            <a:fillRect/>
          </a:stretch>
        </p:blipFill>
        <p:spPr>
          <a:xfrm>
            <a:off x="152400" y="8495950"/>
            <a:ext cx="3460389" cy="1791650"/>
          </a:xfrm>
          <a:prstGeom prst="rect">
            <a:avLst/>
          </a:prstGeom>
          <a:noFill/>
          <a:ln>
            <a:noFill/>
          </a:ln>
        </p:spPr>
      </p:pic>
      <p:pic>
        <p:nvPicPr>
          <p:cNvPr id="61" name="Google Shape;61;p13"/>
          <p:cNvPicPr preferRelativeResize="0"/>
          <p:nvPr/>
        </p:nvPicPr>
        <p:blipFill>
          <a:blip r:embed="rId7">
            <a:alphaModFix/>
          </a:blip>
          <a:stretch>
            <a:fillRect/>
          </a:stretch>
        </p:blipFill>
        <p:spPr>
          <a:xfrm>
            <a:off x="4984389" y="8486425"/>
            <a:ext cx="1656235" cy="164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589050" y="66175"/>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4</a:t>
            </a:r>
            <a:endParaRPr sz="5200">
              <a:solidFill>
                <a:srgbClr val="674EA7"/>
              </a:solidFill>
              <a:latin typeface="Lobster"/>
              <a:ea typeface="Lobster"/>
              <a:cs typeface="Lobster"/>
              <a:sym typeface="Lobster"/>
            </a:endParaRPr>
          </a:p>
        </p:txBody>
      </p:sp>
      <p:graphicFrame>
        <p:nvGraphicFramePr>
          <p:cNvPr id="67" name="Google Shape;67;p14"/>
          <p:cNvGraphicFramePr/>
          <p:nvPr>
            <p:extLst>
              <p:ext uri="{D42A27DB-BD31-4B8C-83A1-F6EECF244321}">
                <p14:modId xmlns:p14="http://schemas.microsoft.com/office/powerpoint/2010/main" val="2083259353"/>
              </p:ext>
            </p:extLst>
          </p:nvPr>
        </p:nvGraphicFramePr>
        <p:xfrm>
          <a:off x="167650" y="981075"/>
          <a:ext cx="7129450" cy="4348099"/>
        </p:xfrm>
        <a:graphic>
          <a:graphicData uri="http://schemas.openxmlformats.org/drawingml/2006/table">
            <a:tbl>
              <a:tblPr>
                <a:noFill/>
                <a:tableStyleId>{AD62F63C-9A85-4768-AA39-D19AB1466991}</a:tableStyleId>
              </a:tblPr>
              <a:tblGrid>
                <a:gridCol w="1161400">
                  <a:extLst>
                    <a:ext uri="{9D8B030D-6E8A-4147-A177-3AD203B41FA5}">
                      <a16:colId xmlns:a16="http://schemas.microsoft.com/office/drawing/2014/main" val="20000"/>
                    </a:ext>
                  </a:extLst>
                </a:gridCol>
                <a:gridCol w="2984025">
                  <a:extLst>
                    <a:ext uri="{9D8B030D-6E8A-4147-A177-3AD203B41FA5}">
                      <a16:colId xmlns:a16="http://schemas.microsoft.com/office/drawing/2014/main" val="20001"/>
                    </a:ext>
                  </a:extLst>
                </a:gridCol>
                <a:gridCol w="2984025">
                  <a:extLst>
                    <a:ext uri="{9D8B030D-6E8A-4147-A177-3AD203B41FA5}">
                      <a16:colId xmlns:a16="http://schemas.microsoft.com/office/drawing/2014/main" val="20002"/>
                    </a:ext>
                  </a:extLst>
                </a:gridCol>
              </a:tblGrid>
              <a:tr h="304800">
                <a:tc>
                  <a:txBody>
                    <a:bodyPr/>
                    <a:lstStyle/>
                    <a:p>
                      <a:pPr marL="0" lvl="0" indent="0" algn="l" rtl="0">
                        <a:lnSpc>
                          <a:spcPct val="115000"/>
                        </a:lnSpc>
                        <a:spcBef>
                          <a:spcPts val="0"/>
                        </a:spcBef>
                        <a:spcAft>
                          <a:spcPts val="0"/>
                        </a:spcAft>
                        <a:buNone/>
                      </a:pPr>
                      <a:endParaRPr sz="1099"/>
                    </a:p>
                  </a:txBody>
                  <a:tcPr marL="63500" marR="63500" marT="63500" marB="63500"/>
                </a:tc>
                <a:tc>
                  <a:txBody>
                    <a:bodyPr/>
                    <a:lstStyle/>
                    <a:p>
                      <a:pPr marL="0" lvl="0" indent="0" algn="ctr" rtl="0">
                        <a:spcBef>
                          <a:spcPts val="0"/>
                        </a:spcBef>
                        <a:spcAft>
                          <a:spcPts val="0"/>
                        </a:spcAft>
                        <a:buNone/>
                      </a:pPr>
                      <a:r>
                        <a:rPr lang="en" sz="1099" b="1"/>
                        <a:t>School Activity </a:t>
                      </a:r>
                      <a:endParaRPr sz="1099" b="1"/>
                    </a:p>
                  </a:txBody>
                  <a:tcPr marL="63500" marR="63500" marT="63500" marB="63500"/>
                </a:tc>
                <a:tc>
                  <a:txBody>
                    <a:bodyPr/>
                    <a:lstStyle/>
                    <a:p>
                      <a:pPr marL="0" lvl="0" indent="0" algn="ctr" rtl="0">
                        <a:spcBef>
                          <a:spcPts val="0"/>
                        </a:spcBef>
                        <a:spcAft>
                          <a:spcPts val="0"/>
                        </a:spcAft>
                        <a:buNone/>
                      </a:pPr>
                      <a:r>
                        <a:rPr lang="en" sz="1099" b="1"/>
                        <a:t>Home Learners</a:t>
                      </a:r>
                      <a:endParaRPr sz="1099" b="1"/>
                    </a:p>
                  </a:txBody>
                  <a:tcPr marL="63500" marR="63500" marT="63500" marB="63500"/>
                </a:tc>
                <a:extLst>
                  <a:ext uri="{0D108BD9-81ED-4DB2-BD59-A6C34878D82A}">
                    <a16:rowId xmlns:a16="http://schemas.microsoft.com/office/drawing/2014/main" val="10000"/>
                  </a:ext>
                </a:extLst>
              </a:tr>
              <a:tr h="3771900">
                <a:tc>
                  <a:txBody>
                    <a:bodyPr/>
                    <a:lstStyle/>
                    <a:p>
                      <a:pPr marL="70445" marR="240884" lvl="0" indent="-2095" algn="l" rtl="0">
                        <a:lnSpc>
                          <a:spcPct val="96596"/>
                        </a:lnSpc>
                        <a:spcBef>
                          <a:spcPts val="0"/>
                        </a:spcBef>
                        <a:spcAft>
                          <a:spcPts val="0"/>
                        </a:spcAft>
                        <a:buNone/>
                      </a:pPr>
                      <a:r>
                        <a:rPr lang="en" sz="1100" dirty="0" smtClean="0">
                          <a:latin typeface="Calibri"/>
                          <a:ea typeface="Calibri"/>
                          <a:cs typeface="Calibri"/>
                          <a:sym typeface="Calibri"/>
                        </a:rPr>
                        <a:t>Week 1</a:t>
                      </a:r>
                      <a:endParaRPr sz="1100" dirty="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alibri"/>
                          <a:ea typeface="Calibri"/>
                          <a:cs typeface="Calibri"/>
                          <a:sym typeface="Calibri"/>
                        </a:rPr>
                        <a:t>Paper Aeroplane Contest</a:t>
                      </a: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Who can fly their paper airplane the furthest?</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Discuss the following questions:</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Do you think it matters on size?</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Do you think it matters on the material you use?</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Do you think it matters if you attach other paper to it?</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Make a paper airplane, test it out </a:t>
                      </a:r>
                      <a:r>
                        <a:rPr lang="en" sz="1100" b="1">
                          <a:solidFill>
                            <a:schemeClr val="dk1"/>
                          </a:solidFill>
                          <a:latin typeface="Calibri"/>
                          <a:ea typeface="Calibri"/>
                          <a:cs typeface="Calibri"/>
                          <a:sym typeface="Calibri"/>
                        </a:rPr>
                        <a:t>safely </a:t>
                      </a:r>
                      <a:r>
                        <a:rPr lang="en" sz="1100">
                          <a:solidFill>
                            <a:schemeClr val="dk1"/>
                          </a:solidFill>
                          <a:latin typeface="Calibri"/>
                          <a:ea typeface="Calibri"/>
                          <a:cs typeface="Calibri"/>
                          <a:sym typeface="Calibri"/>
                        </a:rPr>
                        <a:t>then see if you can improve it anyway, can anything change to make it go further?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 sz="1100">
                          <a:solidFill>
                            <a:schemeClr val="dk1"/>
                          </a:solidFill>
                          <a:latin typeface="Calibri"/>
                          <a:ea typeface="Calibri"/>
                          <a:cs typeface="Calibri"/>
                          <a:sym typeface="Calibri"/>
                        </a:rPr>
                        <a:t>Test against the class in the hall, record results using metre sticks.</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Agree on some questions to ask - such as what is the difference between the longest and shortest throw? Why do you think this one travelled the furthest?</a:t>
                      </a:r>
                      <a:endParaRPr sz="1100">
                        <a:solidFill>
                          <a:schemeClr val="dk1"/>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Paper Aeroplane Contest</a:t>
                      </a:r>
                      <a:endParaRPr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Who can fly their paper airplane the furthest?</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Discuss the following questions.</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Do you think it matters on size?</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Do you think it matters on the material you use?</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Do you think it matters if you attach other paper to it?</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Make a paper airplane, test it out </a:t>
                      </a:r>
                      <a:r>
                        <a:rPr lang="en" sz="1100" b="1" dirty="0">
                          <a:solidFill>
                            <a:schemeClr val="dk1"/>
                          </a:solidFill>
                          <a:latin typeface="Calibri"/>
                          <a:ea typeface="Calibri"/>
                          <a:cs typeface="Calibri"/>
                          <a:sym typeface="Calibri"/>
                        </a:rPr>
                        <a:t>safely </a:t>
                      </a:r>
                      <a:r>
                        <a:rPr lang="en" sz="1100" dirty="0">
                          <a:solidFill>
                            <a:schemeClr val="dk1"/>
                          </a:solidFill>
                          <a:latin typeface="Calibri"/>
                          <a:ea typeface="Calibri"/>
                          <a:cs typeface="Calibri"/>
                          <a:sym typeface="Calibri"/>
                        </a:rPr>
                        <a:t>then see if you can improve it anyway, can anything change to make it go further?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Challenge someone in your house to beat you!</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 sz="1100" dirty="0">
                          <a:solidFill>
                            <a:schemeClr val="dk1"/>
                          </a:solidFill>
                          <a:latin typeface="Calibri"/>
                          <a:ea typeface="Calibri"/>
                          <a:cs typeface="Calibri"/>
                          <a:sym typeface="Calibri"/>
                        </a:rPr>
                        <a:t>If you have a story book or information book about Amy Johnson or planes, build a reading den and have a read, or sit in your favourite place.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 sz="1100" dirty="0">
                          <a:solidFill>
                            <a:schemeClr val="dk1"/>
                          </a:solidFill>
                          <a:latin typeface="Calibri"/>
                          <a:ea typeface="Calibri"/>
                          <a:cs typeface="Calibri"/>
                          <a:sym typeface="Calibri"/>
                        </a:rPr>
                        <a:t>If you don’t have any books about planes, choose your favourite book to read instead.</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Ask a grown up what they know about Amy Johnson!</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txBody>
                  <a:tcPr marL="63500" marR="63500" marT="63500" marB="63500"/>
                </a:tc>
                <a:extLst>
                  <a:ext uri="{0D108BD9-81ED-4DB2-BD59-A6C34878D82A}">
                    <a16:rowId xmlns:a16="http://schemas.microsoft.com/office/drawing/2014/main" val="10001"/>
                  </a:ext>
                </a:extLst>
              </a:tr>
            </a:tbl>
          </a:graphicData>
        </a:graphic>
      </p:graphicFrame>
      <p:graphicFrame>
        <p:nvGraphicFramePr>
          <p:cNvPr id="68" name="Google Shape;68;p14"/>
          <p:cNvGraphicFramePr/>
          <p:nvPr>
            <p:extLst>
              <p:ext uri="{D42A27DB-BD31-4B8C-83A1-F6EECF244321}">
                <p14:modId xmlns:p14="http://schemas.microsoft.com/office/powerpoint/2010/main" val="3682824809"/>
              </p:ext>
            </p:extLst>
          </p:nvPr>
        </p:nvGraphicFramePr>
        <p:xfrm>
          <a:off x="167650" y="5600700"/>
          <a:ext cx="7186625" cy="2552700"/>
        </p:xfrm>
        <a:graphic>
          <a:graphicData uri="http://schemas.openxmlformats.org/drawingml/2006/table">
            <a:tbl>
              <a:tblPr>
                <a:noFill/>
                <a:tableStyleId>{AD62F63C-9A85-4768-AA39-D19AB1466991}</a:tableStyleId>
              </a:tblPr>
              <a:tblGrid>
                <a:gridCol w="1161400">
                  <a:extLst>
                    <a:ext uri="{9D8B030D-6E8A-4147-A177-3AD203B41FA5}">
                      <a16:colId xmlns:a16="http://schemas.microsoft.com/office/drawing/2014/main" val="20000"/>
                    </a:ext>
                  </a:extLst>
                </a:gridCol>
                <a:gridCol w="2984025">
                  <a:extLst>
                    <a:ext uri="{9D8B030D-6E8A-4147-A177-3AD203B41FA5}">
                      <a16:colId xmlns:a16="http://schemas.microsoft.com/office/drawing/2014/main" val="20001"/>
                    </a:ext>
                  </a:extLst>
                </a:gridCol>
                <a:gridCol w="3041200">
                  <a:extLst>
                    <a:ext uri="{9D8B030D-6E8A-4147-A177-3AD203B41FA5}">
                      <a16:colId xmlns:a16="http://schemas.microsoft.com/office/drawing/2014/main" val="20002"/>
                    </a:ext>
                  </a:extLst>
                </a:gridCol>
              </a:tblGrid>
              <a:tr h="2552700">
                <a:tc>
                  <a:txBody>
                    <a:bodyPr/>
                    <a:lstStyle/>
                    <a:p>
                      <a:pPr marL="70445" marR="240884" lvl="0" indent="-2095" algn="l" rtl="0">
                        <a:lnSpc>
                          <a:spcPct val="96596"/>
                        </a:lnSpc>
                        <a:spcBef>
                          <a:spcPts val="0"/>
                        </a:spcBef>
                        <a:spcAft>
                          <a:spcPts val="0"/>
                        </a:spcAft>
                        <a:buNone/>
                      </a:pPr>
                      <a:r>
                        <a:rPr lang="en-GB" sz="1100" dirty="0" smtClean="0">
                          <a:latin typeface="Calibri"/>
                          <a:ea typeface="Calibri"/>
                          <a:cs typeface="Calibri"/>
                          <a:sym typeface="Calibri"/>
                        </a:rPr>
                        <a:t>W</a:t>
                      </a:r>
                      <a:r>
                        <a:rPr lang="en" sz="1100" dirty="0" smtClean="0">
                          <a:latin typeface="Calibri"/>
                          <a:ea typeface="Calibri"/>
                          <a:cs typeface="Calibri"/>
                          <a:sym typeface="Calibri"/>
                        </a:rPr>
                        <a:t>eek 2 </a:t>
                      </a:r>
                      <a:endParaRPr sz="1100" dirty="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alibri"/>
                          <a:ea typeface="Calibri"/>
                          <a:cs typeface="Calibri"/>
                          <a:sym typeface="Calibri"/>
                        </a:rPr>
                        <a:t>Top Trumps</a:t>
                      </a: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Can you create your own set of 24 top trumps? It could be anything you like! Cartoons, cars, footballers, favourite films!</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Once you have created your 24, challenge a group of friends and then test each other out!</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Read to the children a book of teacher’s choice - pick your favourite book! Maybe the children could act out a scene from it or draw a picture inspired by it.</a:t>
                      </a:r>
                      <a:endParaRPr sz="1100" b="1" u="sng">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Top Trumps</a:t>
                      </a:r>
                      <a:endParaRPr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Can you create your own set of 24 top trumps? It could be anything you like! Cartoons, cars, footballers, favourite films!</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Once you have created your 24, challenge a group of friends and then test each other out!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If you have a story book or information (non fiction) book, build a reading den or sit in your favourite place and have a read.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If you’re feeling creative, grab your colouring pencils and draw a picture from your book.</a:t>
                      </a:r>
                      <a:endParaRPr sz="1100" b="1" u="sng"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p:nvPr/>
        </p:nvSpPr>
        <p:spPr>
          <a:xfrm>
            <a:off x="589050" y="66175"/>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4</a:t>
            </a:r>
            <a:endParaRPr sz="5200">
              <a:solidFill>
                <a:srgbClr val="674EA7"/>
              </a:solidFill>
              <a:latin typeface="Lobster"/>
              <a:ea typeface="Lobster"/>
              <a:cs typeface="Lobster"/>
              <a:sym typeface="Lobster"/>
            </a:endParaRPr>
          </a:p>
        </p:txBody>
      </p:sp>
      <p:graphicFrame>
        <p:nvGraphicFramePr>
          <p:cNvPr id="74" name="Google Shape;74;p15"/>
          <p:cNvGraphicFramePr/>
          <p:nvPr>
            <p:extLst>
              <p:ext uri="{D42A27DB-BD31-4B8C-83A1-F6EECF244321}">
                <p14:modId xmlns:p14="http://schemas.microsoft.com/office/powerpoint/2010/main" val="2523555889"/>
              </p:ext>
            </p:extLst>
          </p:nvPr>
        </p:nvGraphicFramePr>
        <p:xfrm>
          <a:off x="160500" y="897100"/>
          <a:ext cx="7239000" cy="3836610"/>
        </p:xfrm>
        <a:graphic>
          <a:graphicData uri="http://schemas.openxmlformats.org/drawingml/2006/table">
            <a:tbl>
              <a:tblPr>
                <a:noFill/>
                <a:tableStyleId>{7453C341-4259-4FB9-8FEC-13A804C6B16D}</a:tableStyleId>
              </a:tblPr>
              <a:tblGrid>
                <a:gridCol w="1092200">
                  <a:extLst>
                    <a:ext uri="{9D8B030D-6E8A-4147-A177-3AD203B41FA5}">
                      <a16:colId xmlns:a16="http://schemas.microsoft.com/office/drawing/2014/main" val="20000"/>
                    </a:ext>
                  </a:extLst>
                </a:gridCol>
                <a:gridCol w="3073400">
                  <a:extLst>
                    <a:ext uri="{9D8B030D-6E8A-4147-A177-3AD203B41FA5}">
                      <a16:colId xmlns:a16="http://schemas.microsoft.com/office/drawing/2014/main" val="20001"/>
                    </a:ext>
                  </a:extLst>
                </a:gridCol>
                <a:gridCol w="30734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99" b="1"/>
                        <a:t>School Activity </a:t>
                      </a:r>
                      <a:endParaRPr sz="1099" b="1" u="sng">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99" b="1"/>
                        <a:t>Home Learners</a:t>
                      </a:r>
                      <a:endParaRPr sz="1099" b="1" u="sng">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40400">
                <a:tc>
                  <a:txBody>
                    <a:bodyPr/>
                    <a:lstStyle/>
                    <a:p>
                      <a:pPr marL="68350" lvl="0" indent="0" algn="l" rtl="0">
                        <a:spcBef>
                          <a:spcPts val="0"/>
                        </a:spcBef>
                        <a:spcAft>
                          <a:spcPts val="0"/>
                        </a:spcAft>
                        <a:buClr>
                          <a:schemeClr val="dk1"/>
                        </a:buClr>
                        <a:buSzPts val="1100"/>
                        <a:buFont typeface="Arial"/>
                        <a:buNone/>
                      </a:pPr>
                      <a:r>
                        <a:rPr lang="en-GB" sz="1100" dirty="0" smtClean="0">
                          <a:solidFill>
                            <a:schemeClr val="dk1"/>
                          </a:solidFill>
                          <a:latin typeface="Calibri"/>
                          <a:ea typeface="Calibri"/>
                          <a:cs typeface="Calibri"/>
                          <a:sym typeface="Calibri"/>
                        </a:rPr>
                        <a:t>Week 3 </a:t>
                      </a:r>
                      <a:endParaRPr sz="11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1" i="0" u="none" strike="noStrike" kern="0" cap="none" spc="0" normalizeH="0" baseline="0" noProof="0" dirty="0" smtClean="0">
                          <a:ln>
                            <a:noFill/>
                          </a:ln>
                          <a:solidFill>
                            <a:srgbClr val="000000"/>
                          </a:solidFill>
                          <a:effectLst/>
                          <a:uLnTx/>
                          <a:uFillTx/>
                          <a:latin typeface="Calibri"/>
                          <a:ea typeface="Calibri"/>
                          <a:cs typeface="Calibri"/>
                          <a:sym typeface="Calibri"/>
                        </a:rPr>
                        <a:t>Monopoly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Create your own Monopoly board.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This could be local places in </a:t>
                      </a:r>
                      <a:r>
                        <a:rPr kumimoji="0" lang="en-GB" sz="1100" b="0" i="0" u="none" strike="noStrike" kern="0" cap="none" spc="0" normalizeH="0" baseline="0" noProof="0" dirty="0" err="1" smtClean="0">
                          <a:ln>
                            <a:noFill/>
                          </a:ln>
                          <a:solidFill>
                            <a:srgbClr val="000000"/>
                          </a:solidFill>
                          <a:effectLst/>
                          <a:uLnTx/>
                          <a:uFillTx/>
                          <a:latin typeface="Calibri"/>
                          <a:ea typeface="Calibri"/>
                          <a:cs typeface="Calibri"/>
                          <a:sym typeface="Calibri"/>
                        </a:rPr>
                        <a:t>Winsford</a:t>
                      </a: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 or local villages if the children are familiar with them.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Think of 22 different places - collate ideas as a class. They could be well know destinations such as </a:t>
                      </a:r>
                      <a:r>
                        <a:rPr kumimoji="0" lang="en-GB" sz="1100" b="0" i="0" u="none" strike="noStrike" kern="0" cap="none" spc="0" normalizeH="0" baseline="0" noProof="0" dirty="0" err="1" smtClean="0">
                          <a:ln>
                            <a:noFill/>
                          </a:ln>
                          <a:solidFill>
                            <a:srgbClr val="000000"/>
                          </a:solidFill>
                          <a:effectLst/>
                          <a:uLnTx/>
                          <a:uFillTx/>
                          <a:latin typeface="Calibri"/>
                          <a:ea typeface="Calibri"/>
                          <a:cs typeface="Calibri"/>
                          <a:sym typeface="Calibri"/>
                        </a:rPr>
                        <a:t>Darnhall</a:t>
                      </a: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 School, or maybe Nanna’s house or Aldi.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You will also need to make-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alibri"/>
                        <a:buChar char="-"/>
                        <a:tabLst/>
                        <a:defRPr/>
                      </a:pP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Property Cards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alibri"/>
                        <a:buChar char="-"/>
                        <a:tabLst/>
                        <a:defRPr/>
                      </a:pP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Money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alibri"/>
                        <a:buChar char="-"/>
                        <a:tabLst/>
                        <a:defRPr/>
                      </a:pP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Community Chest and Chance cards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Calibri"/>
                        <a:buChar char="-"/>
                        <a:tabLst/>
                        <a:defRPr/>
                      </a:pPr>
                      <a:r>
                        <a:rPr kumimoji="0" lang="en-GB" sz="1100" b="0" i="0" u="none" strike="noStrike" kern="0" cap="none" spc="0" normalizeH="0" baseline="0" noProof="0" dirty="0" smtClean="0">
                          <a:ln>
                            <a:noFill/>
                          </a:ln>
                          <a:solidFill>
                            <a:srgbClr val="000000"/>
                          </a:solidFill>
                          <a:effectLst/>
                          <a:uLnTx/>
                          <a:uFillTx/>
                          <a:latin typeface="Calibri"/>
                          <a:ea typeface="Calibri"/>
                          <a:cs typeface="Calibri"/>
                          <a:sym typeface="Calibri"/>
                        </a:rPr>
                        <a:t>Colouring pencils</a:t>
                      </a:r>
                      <a:endParaRPr kumimoji="0" lang="en-GB" sz="1100" b="0" i="0" u="none" strike="noStrike" kern="0" cap="none" spc="0" normalizeH="0" baseline="0" noProof="0" dirty="0">
                        <a:ln>
                          <a:noFill/>
                        </a:ln>
                        <a:solidFill>
                          <a:srgbClr val="000000"/>
                        </a:solidFill>
                        <a:effectLst/>
                        <a:uLnTx/>
                        <a:uFillTx/>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Monopoly</a:t>
                      </a:r>
                      <a:endParaRPr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Create your own Monopoly board.</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This could be local places in </a:t>
                      </a:r>
                      <a:r>
                        <a:rPr lang="en" sz="1100" dirty="0" smtClean="0">
                          <a:solidFill>
                            <a:schemeClr val="dk1"/>
                          </a:solidFill>
                          <a:latin typeface="Calibri"/>
                          <a:ea typeface="Calibri"/>
                          <a:cs typeface="Calibri"/>
                          <a:sym typeface="Calibri"/>
                        </a:rPr>
                        <a:t>Winsford, </a:t>
                      </a:r>
                      <a:r>
                        <a:rPr lang="en" sz="1100" dirty="0">
                          <a:solidFill>
                            <a:schemeClr val="dk1"/>
                          </a:solidFill>
                          <a:latin typeface="Calibri"/>
                          <a:ea typeface="Calibri"/>
                          <a:cs typeface="Calibri"/>
                          <a:sym typeface="Calibri"/>
                        </a:rPr>
                        <a:t>or local villages if the children are familiar with them.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Think of 22 different places - collate ideas as a class. They could be well know destinations such as </a:t>
                      </a:r>
                      <a:r>
                        <a:rPr lang="en" sz="1100" dirty="0" smtClean="0">
                          <a:solidFill>
                            <a:schemeClr val="dk1"/>
                          </a:solidFill>
                          <a:latin typeface="Calibri"/>
                          <a:ea typeface="Calibri"/>
                          <a:cs typeface="Calibri"/>
                          <a:sym typeface="Calibri"/>
                        </a:rPr>
                        <a:t>Darnhall</a:t>
                      </a:r>
                      <a:r>
                        <a:rPr lang="en" sz="1100" baseline="0" dirty="0" smtClean="0">
                          <a:solidFill>
                            <a:schemeClr val="dk1"/>
                          </a:solidFill>
                          <a:latin typeface="Calibri"/>
                          <a:ea typeface="Calibri"/>
                          <a:cs typeface="Calibri"/>
                          <a:sym typeface="Calibri"/>
                        </a:rPr>
                        <a:t> School</a:t>
                      </a:r>
                      <a:r>
                        <a:rPr lang="en" sz="1100" dirty="0" smtClean="0">
                          <a:solidFill>
                            <a:schemeClr val="dk1"/>
                          </a:solidFill>
                          <a:latin typeface="Calibri"/>
                          <a:ea typeface="Calibri"/>
                          <a:cs typeface="Calibri"/>
                          <a:sym typeface="Calibri"/>
                        </a:rPr>
                        <a:t>, </a:t>
                      </a:r>
                      <a:r>
                        <a:rPr lang="en" sz="1100" dirty="0">
                          <a:solidFill>
                            <a:schemeClr val="dk1"/>
                          </a:solidFill>
                          <a:latin typeface="Calibri"/>
                          <a:ea typeface="Calibri"/>
                          <a:cs typeface="Calibri"/>
                          <a:sym typeface="Calibri"/>
                        </a:rPr>
                        <a:t>or maybe Nanna’s house or </a:t>
                      </a:r>
                      <a:r>
                        <a:rPr lang="en" sz="1100" dirty="0" smtClean="0">
                          <a:solidFill>
                            <a:schemeClr val="dk1"/>
                          </a:solidFill>
                          <a:latin typeface="Calibri"/>
                          <a:ea typeface="Calibri"/>
                          <a:cs typeface="Calibri"/>
                          <a:sym typeface="Calibri"/>
                        </a:rPr>
                        <a:t>Aldi.</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You will also need to make-</a:t>
                      </a:r>
                      <a:endParaRPr sz="1100"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Property Cards</a:t>
                      </a:r>
                      <a:endParaRPr sz="1100"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Money</a:t>
                      </a:r>
                      <a:endParaRPr sz="1100"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Community Chest and Chance cards</a:t>
                      </a:r>
                      <a:endParaRPr sz="1100"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Colouring </a:t>
                      </a:r>
                      <a:r>
                        <a:rPr lang="en" sz="1100" dirty="0" smtClean="0">
                          <a:solidFill>
                            <a:schemeClr val="dk1"/>
                          </a:solidFill>
                          <a:latin typeface="Calibri"/>
                          <a:ea typeface="Calibri"/>
                          <a:cs typeface="Calibri"/>
                          <a:sym typeface="Calibri"/>
                        </a:rPr>
                        <a:t>pencils</a:t>
                      </a:r>
                      <a:endParaRPr sz="1100" dirty="0">
                        <a:solidFill>
                          <a:schemeClr val="dk1"/>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5" name="Google Shape;75;p15"/>
          <p:cNvGraphicFramePr/>
          <p:nvPr>
            <p:extLst>
              <p:ext uri="{D42A27DB-BD31-4B8C-83A1-F6EECF244321}">
                <p14:modId xmlns:p14="http://schemas.microsoft.com/office/powerpoint/2010/main" val="1710455336"/>
              </p:ext>
            </p:extLst>
          </p:nvPr>
        </p:nvGraphicFramePr>
        <p:xfrm>
          <a:off x="160488" y="5438775"/>
          <a:ext cx="7129475" cy="2524125"/>
        </p:xfrm>
        <a:graphic>
          <a:graphicData uri="http://schemas.openxmlformats.org/drawingml/2006/table">
            <a:tbl>
              <a:tblPr>
                <a:noFill/>
                <a:tableStyleId>{AD62F63C-9A85-4768-AA39-D19AB1466991}</a:tableStyleId>
              </a:tblPr>
              <a:tblGrid>
                <a:gridCol w="1123300">
                  <a:extLst>
                    <a:ext uri="{9D8B030D-6E8A-4147-A177-3AD203B41FA5}">
                      <a16:colId xmlns:a16="http://schemas.microsoft.com/office/drawing/2014/main" val="20000"/>
                    </a:ext>
                  </a:extLst>
                </a:gridCol>
                <a:gridCol w="3042300">
                  <a:extLst>
                    <a:ext uri="{9D8B030D-6E8A-4147-A177-3AD203B41FA5}">
                      <a16:colId xmlns:a16="http://schemas.microsoft.com/office/drawing/2014/main" val="20001"/>
                    </a:ext>
                  </a:extLst>
                </a:gridCol>
                <a:gridCol w="2963875">
                  <a:extLst>
                    <a:ext uri="{9D8B030D-6E8A-4147-A177-3AD203B41FA5}">
                      <a16:colId xmlns:a16="http://schemas.microsoft.com/office/drawing/2014/main" val="20002"/>
                    </a:ext>
                  </a:extLst>
                </a:gridCol>
              </a:tblGrid>
              <a:tr h="2524125">
                <a:tc>
                  <a:txBody>
                    <a:bodyPr/>
                    <a:lstStyle/>
                    <a:p>
                      <a:pPr marL="78125" marR="240884" lvl="0" indent="-9775" algn="l" rtl="0">
                        <a:lnSpc>
                          <a:spcPct val="96596"/>
                        </a:lnSpc>
                        <a:spcBef>
                          <a:spcPts val="0"/>
                        </a:spcBef>
                        <a:spcAft>
                          <a:spcPts val="0"/>
                        </a:spcAft>
                        <a:buNone/>
                      </a:pPr>
                      <a:r>
                        <a:rPr lang="en" sz="1100" dirty="0" smtClean="0">
                          <a:latin typeface="Calibri"/>
                          <a:ea typeface="Calibri"/>
                          <a:cs typeface="Calibri"/>
                          <a:sym typeface="Calibri"/>
                        </a:rPr>
                        <a:t>Week 4</a:t>
                      </a:r>
                      <a:endParaRPr sz="1100" dirty="0">
                        <a:latin typeface="Calibri"/>
                        <a:ea typeface="Calibri"/>
                        <a:cs typeface="Calibri"/>
                        <a:sym typeface="Calibri"/>
                      </a:endParaRPr>
                    </a:p>
                  </a:txBody>
                  <a:tcPr marL="63500" marR="63500" marT="63500" marB="63500">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100" b="1">
                          <a:latin typeface="Calibri"/>
                          <a:ea typeface="Calibri"/>
                          <a:cs typeface="Calibri"/>
                          <a:sym typeface="Calibri"/>
                        </a:rPr>
                        <a:t>Finger Olympics </a:t>
                      </a:r>
                      <a:endParaRPr sz="1100" b="1">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Discuss what the Olympics is. What sort of activities might you expect to find?</a:t>
                      </a: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Draw the logo of the Olympics, what do the colours stand for? The colours represent at least one colour from every flag that takes part in the Olympics.</a:t>
                      </a: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Every child must create an event for the finger olympics. </a:t>
                      </a: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Every child then tests the olympics out and record the results for who wins. </a:t>
                      </a: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Diddy dots for those that come first, second and third. </a:t>
                      </a: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Make medals for the winners!</a:t>
                      </a:r>
                      <a:endParaRPr sz="11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latin typeface="Calibri"/>
                          <a:ea typeface="Calibri"/>
                          <a:cs typeface="Calibri"/>
                          <a:sym typeface="Calibri"/>
                        </a:rPr>
                        <a:t>Home Olympics </a:t>
                      </a:r>
                      <a:endParaRPr sz="1100" b="1"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Discuss what the Olympics is. What sort of </a:t>
                      </a:r>
                      <a:r>
                        <a:rPr lang="en" sz="1100" dirty="0">
                          <a:solidFill>
                            <a:schemeClr val="dk1"/>
                          </a:solidFill>
                          <a:latin typeface="Calibri"/>
                          <a:ea typeface="Calibri"/>
                          <a:cs typeface="Calibri"/>
                          <a:sym typeface="Calibri"/>
                        </a:rPr>
                        <a:t>activities</a:t>
                      </a:r>
                      <a:r>
                        <a:rPr lang="en" sz="1100" dirty="0">
                          <a:latin typeface="Calibri"/>
                          <a:ea typeface="Calibri"/>
                          <a:cs typeface="Calibri"/>
                          <a:sym typeface="Calibri"/>
                        </a:rPr>
                        <a:t> might you be expecting to find?</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Draw the logo of the olympics, what do the colours stand for? The colours represent at least one colour from every flag that takes part in the Olympics.</a:t>
                      </a: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Create a homemade event for the olympics - can you find household items to make it more fun? How good are you at throwing scrunched up paper into pans? What about the straw javelin? Roll up socks to make bowls!</a:t>
                      </a:r>
                      <a:endParaRPr sz="1100" dirty="0">
                        <a:latin typeface="Calibri"/>
                        <a:ea typeface="Calibri"/>
                        <a:cs typeface="Calibri"/>
                        <a:sym typeface="Calibri"/>
                      </a:endParaRPr>
                    </a:p>
                    <a:p>
                      <a:pPr marL="0" lvl="0" indent="0" algn="l" rtl="0">
                        <a:spcBef>
                          <a:spcPts val="0"/>
                        </a:spcBef>
                        <a:spcAft>
                          <a:spcPts val="0"/>
                        </a:spcAft>
                        <a:buNone/>
                      </a:pPr>
                      <a:endParaRPr sz="1100" dirty="0">
                        <a:latin typeface="Calibri"/>
                        <a:ea typeface="Calibri"/>
                        <a:cs typeface="Calibri"/>
                        <a:sym typeface="Calibri"/>
                      </a:endParaRPr>
                    </a:p>
                    <a:p>
                      <a:pPr marL="0" lvl="0" indent="0" algn="l" rtl="0">
                        <a:spcBef>
                          <a:spcPts val="0"/>
                        </a:spcBef>
                        <a:spcAft>
                          <a:spcPts val="0"/>
                        </a:spcAft>
                        <a:buNone/>
                      </a:pPr>
                      <a:r>
                        <a:rPr lang="en" sz="1100" dirty="0">
                          <a:latin typeface="Calibri"/>
                          <a:ea typeface="Calibri"/>
                          <a:cs typeface="Calibri"/>
                          <a:sym typeface="Calibri"/>
                        </a:rPr>
                        <a:t>Can you beat your score?</a:t>
                      </a:r>
                      <a:endParaRPr sz="1100"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6" name="Google Shape;76;p15"/>
          <p:cNvSpPr txBox="1"/>
          <p:nvPr/>
        </p:nvSpPr>
        <p:spPr>
          <a:xfrm>
            <a:off x="190500" y="7943850"/>
            <a:ext cx="7129500" cy="24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674EA7"/>
                </a:solidFill>
                <a:latin typeface="Lobster"/>
                <a:ea typeface="Lobster"/>
                <a:cs typeface="Lobster"/>
                <a:sym typeface="Lobster"/>
              </a:rPr>
              <a:t>These afternoons are about having time away from your computers, tablets and phones. We hope you find it relaxing and enjoyable.</a:t>
            </a:r>
            <a:endParaRPr sz="2400" dirty="0">
              <a:solidFill>
                <a:srgbClr val="674EA7"/>
              </a:solidFill>
              <a:latin typeface="Lobster"/>
              <a:ea typeface="Lobster"/>
              <a:cs typeface="Lobster"/>
              <a:sym typeface="Lobster"/>
            </a:endParaRPr>
          </a:p>
          <a:p>
            <a:pPr marL="0" lvl="0" indent="0" algn="ctr" rtl="0">
              <a:spcBef>
                <a:spcPts val="0"/>
              </a:spcBef>
              <a:spcAft>
                <a:spcPts val="0"/>
              </a:spcAft>
              <a:buNone/>
            </a:pPr>
            <a:endParaRPr sz="1000" dirty="0">
              <a:solidFill>
                <a:srgbClr val="674EA7"/>
              </a:solidFill>
              <a:latin typeface="Lobster"/>
              <a:ea typeface="Lobster"/>
              <a:cs typeface="Lobster"/>
              <a:sym typeface="Lobster"/>
            </a:endParaRPr>
          </a:p>
          <a:p>
            <a:pPr marL="0" lvl="0" indent="0" algn="ctr" rtl="0">
              <a:spcBef>
                <a:spcPts val="0"/>
              </a:spcBef>
              <a:spcAft>
                <a:spcPts val="0"/>
              </a:spcAft>
              <a:buNone/>
            </a:pPr>
            <a:r>
              <a:rPr lang="en" sz="2400" dirty="0">
                <a:solidFill>
                  <a:srgbClr val="674EA7"/>
                </a:solidFill>
                <a:latin typeface="Lobster"/>
                <a:ea typeface="Lobster"/>
                <a:cs typeface="Lobster"/>
                <a:sym typeface="Lobster"/>
              </a:rPr>
              <a:t>Be sure to share photos of your work with us on </a:t>
            </a:r>
            <a:r>
              <a:rPr lang="en" sz="2400" dirty="0" smtClean="0">
                <a:solidFill>
                  <a:srgbClr val="674EA7"/>
                </a:solidFill>
                <a:latin typeface="Lobster"/>
                <a:ea typeface="Lobster"/>
                <a:cs typeface="Lobster"/>
                <a:sym typeface="Lobster"/>
              </a:rPr>
              <a:t>Class Dojo &amp; </a:t>
            </a:r>
            <a:r>
              <a:rPr lang="en" sz="2400" dirty="0">
                <a:solidFill>
                  <a:srgbClr val="674EA7"/>
                </a:solidFill>
                <a:latin typeface="Lobster"/>
                <a:ea typeface="Lobster"/>
                <a:cs typeface="Lobster"/>
                <a:sym typeface="Lobster"/>
              </a:rPr>
              <a:t>Facebook</a:t>
            </a:r>
            <a:r>
              <a:rPr lang="en" sz="2400" dirty="0" smtClean="0">
                <a:solidFill>
                  <a:srgbClr val="674EA7"/>
                </a:solidFill>
                <a:latin typeface="Lobster"/>
                <a:ea typeface="Lobster"/>
                <a:cs typeface="Lobster"/>
                <a:sym typeface="Lobster"/>
              </a:rPr>
              <a:t>.</a:t>
            </a:r>
            <a:endParaRPr sz="2400" dirty="0">
              <a:solidFill>
                <a:srgbClr val="674EA7"/>
              </a:solidFill>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342900" y="400050"/>
            <a:ext cx="6905700" cy="204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dirty="0">
                <a:solidFill>
                  <a:srgbClr val="674EA7"/>
                </a:solidFill>
                <a:latin typeface="Lobster"/>
                <a:ea typeface="Lobster"/>
                <a:cs typeface="Lobster"/>
                <a:sym typeface="Lobster"/>
              </a:rPr>
              <a:t>What else can we do?</a:t>
            </a:r>
            <a:endParaRPr sz="3000" dirty="0">
              <a:solidFill>
                <a:srgbClr val="674EA7"/>
              </a:solidFill>
              <a:latin typeface="Lobster"/>
              <a:ea typeface="Lobster"/>
              <a:cs typeface="Lobster"/>
              <a:sym typeface="Lobster"/>
            </a:endParaRPr>
          </a:p>
          <a:p>
            <a:pPr marL="0" lvl="0" indent="0" algn="l" rtl="0">
              <a:lnSpc>
                <a:spcPct val="115000"/>
              </a:lnSpc>
              <a:spcBef>
                <a:spcPts val="0"/>
              </a:spcBef>
              <a:spcAft>
                <a:spcPts val="0"/>
              </a:spcAft>
              <a:buNone/>
            </a:pPr>
            <a:r>
              <a:rPr lang="en" sz="1100" dirty="0">
                <a:solidFill>
                  <a:schemeClr val="dk1"/>
                </a:solidFill>
                <a:latin typeface="Calibri"/>
                <a:ea typeface="Calibri"/>
                <a:cs typeface="Calibri"/>
                <a:sym typeface="Calibri"/>
              </a:rPr>
              <a:t>You may feel that the activities suggested by the teacher are not suitable for your home, or even ‘do-able’ for you and your family. Please feel free to adapt the themes or ideas, or contact your class teacher for support.</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 Alternatively, home learners could:</a:t>
            </a:r>
            <a:endParaRPr sz="1100"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sz="1100" smtClean="0">
                <a:solidFill>
                  <a:schemeClr val="dk1"/>
                </a:solidFill>
                <a:latin typeface="Calibri"/>
                <a:ea typeface="Calibri"/>
                <a:cs typeface="Calibri"/>
                <a:sym typeface="Calibri"/>
              </a:rPr>
              <a:t>complete </a:t>
            </a:r>
            <a:r>
              <a:rPr lang="en" sz="1100" dirty="0">
                <a:solidFill>
                  <a:schemeClr val="dk1"/>
                </a:solidFill>
                <a:latin typeface="Calibri"/>
                <a:ea typeface="Calibri"/>
                <a:cs typeface="Calibri"/>
                <a:sym typeface="Calibri"/>
              </a:rPr>
              <a:t>alternative wellbeing activities as they see fit - have a browse through the ideas below.</a:t>
            </a:r>
            <a:endParaRPr dirty="0">
              <a:latin typeface="Calibri"/>
              <a:ea typeface="Calibri"/>
              <a:cs typeface="Calibri"/>
              <a:sym typeface="Calibri"/>
            </a:endParaRPr>
          </a:p>
        </p:txBody>
      </p:sp>
      <p:pic>
        <p:nvPicPr>
          <p:cNvPr id="82" name="Google Shape;82;p16"/>
          <p:cNvPicPr preferRelativeResize="0"/>
          <p:nvPr/>
        </p:nvPicPr>
        <p:blipFill>
          <a:blip r:embed="rId3">
            <a:alphaModFix/>
          </a:blip>
          <a:stretch>
            <a:fillRect/>
          </a:stretch>
        </p:blipFill>
        <p:spPr>
          <a:xfrm>
            <a:off x="4141700" y="2397513"/>
            <a:ext cx="2898950" cy="4047112"/>
          </a:xfrm>
          <a:prstGeom prst="rect">
            <a:avLst/>
          </a:prstGeom>
          <a:noFill/>
          <a:ln>
            <a:noFill/>
          </a:ln>
        </p:spPr>
      </p:pic>
      <p:pic>
        <p:nvPicPr>
          <p:cNvPr id="83" name="Google Shape;83;p16"/>
          <p:cNvPicPr preferRelativeResize="0"/>
          <p:nvPr/>
        </p:nvPicPr>
        <p:blipFill>
          <a:blip r:embed="rId4">
            <a:alphaModFix/>
          </a:blip>
          <a:stretch>
            <a:fillRect/>
          </a:stretch>
        </p:blipFill>
        <p:spPr>
          <a:xfrm>
            <a:off x="4124325" y="6230950"/>
            <a:ext cx="2898941" cy="4095626"/>
          </a:xfrm>
          <a:prstGeom prst="rect">
            <a:avLst/>
          </a:prstGeom>
          <a:noFill/>
          <a:ln>
            <a:noFill/>
          </a:ln>
        </p:spPr>
      </p:pic>
      <p:pic>
        <p:nvPicPr>
          <p:cNvPr id="84" name="Google Shape;84;p16"/>
          <p:cNvPicPr preferRelativeResize="0"/>
          <p:nvPr/>
        </p:nvPicPr>
        <p:blipFill>
          <a:blip r:embed="rId5">
            <a:alphaModFix/>
          </a:blip>
          <a:stretch>
            <a:fillRect/>
          </a:stretch>
        </p:blipFill>
        <p:spPr>
          <a:xfrm>
            <a:off x="533400" y="6211729"/>
            <a:ext cx="2898950" cy="4134071"/>
          </a:xfrm>
          <a:prstGeom prst="rect">
            <a:avLst/>
          </a:prstGeom>
          <a:noFill/>
          <a:ln>
            <a:noFill/>
          </a:ln>
        </p:spPr>
      </p:pic>
      <p:pic>
        <p:nvPicPr>
          <p:cNvPr id="85" name="Google Shape;85;p16"/>
          <p:cNvPicPr preferRelativeResize="0"/>
          <p:nvPr/>
        </p:nvPicPr>
        <p:blipFill rotWithShape="1">
          <a:blip r:embed="rId6">
            <a:alphaModFix/>
          </a:blip>
          <a:srcRect b="24236"/>
          <a:stretch/>
        </p:blipFill>
        <p:spPr>
          <a:xfrm>
            <a:off x="589125" y="2577600"/>
            <a:ext cx="3190874" cy="3139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1153</Words>
  <Application>Microsoft Office PowerPoint</Application>
  <PresentationFormat>Custom</PresentationFormat>
  <Paragraphs>106</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Lobster</vt:lpstr>
      <vt:lpstr>Simple Light</vt:lpstr>
      <vt:lpstr>Wellbeing Wednesday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Wednesday</dc:title>
  <dc:creator>Charlotte Chappell</dc:creator>
  <cp:lastModifiedBy>Charlotte Chappell</cp:lastModifiedBy>
  <cp:revision>3</cp:revision>
  <cp:lastPrinted>2021-01-26T16:28:07Z</cp:lastPrinted>
  <dcterms:modified xsi:type="dcterms:W3CDTF">2021-01-26T16:37:25Z</dcterms:modified>
</cp:coreProperties>
</file>