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6"/>
  </p:notesMasterIdLst>
  <p:sldIdLst>
    <p:sldId id="256" r:id="rId2"/>
    <p:sldId id="257" r:id="rId3"/>
    <p:sldId id="258" r:id="rId4"/>
    <p:sldId id="259" r:id="rId5"/>
  </p:sldIdLst>
  <p:sldSz cx="7559675" cy="10439400"/>
  <p:notesSz cx="6797675"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288">
          <p15:clr>
            <a:srgbClr val="A4A3A4"/>
          </p15:clr>
        </p15:guide>
        <p15:guide id="2" pos="23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FCF347E-760B-4168-9835-889081ADD1C1}">
  <a:tblStyle styleId="{9FCF347E-760B-4168-9835-889081ADD1C1}"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5" d="100"/>
          <a:sy n="55" d="100"/>
        </p:scale>
        <p:origin x="2515" y="43"/>
      </p:cViewPr>
      <p:guideLst>
        <p:guide orient="horz" pos="3288"/>
        <p:guide pos="238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051050" y="744538"/>
            <a:ext cx="269557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2051050" y="744538"/>
            <a:ext cx="269557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ae34a6c218_0_3:notes"/>
          <p:cNvSpPr>
            <a:spLocks noGrp="1" noRot="1" noChangeAspect="1"/>
          </p:cNvSpPr>
          <p:nvPr>
            <p:ph type="sldImg" idx="2"/>
          </p:nvPr>
        </p:nvSpPr>
        <p:spPr>
          <a:xfrm>
            <a:off x="2051050" y="744538"/>
            <a:ext cx="269557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ae34a6c218_0_3: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ae34a6c218_0_16:notes"/>
          <p:cNvSpPr>
            <a:spLocks noGrp="1" noRot="1" noChangeAspect="1"/>
          </p:cNvSpPr>
          <p:nvPr>
            <p:ph type="sldImg" idx="2"/>
          </p:nvPr>
        </p:nvSpPr>
        <p:spPr>
          <a:xfrm>
            <a:off x="2051050" y="744538"/>
            <a:ext cx="269557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ae34a6c218_0_16: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78cc3b10db_0_0:notes"/>
          <p:cNvSpPr>
            <a:spLocks noGrp="1" noRot="1" noChangeAspect="1"/>
          </p:cNvSpPr>
          <p:nvPr>
            <p:ph type="sldImg" idx="2"/>
          </p:nvPr>
        </p:nvSpPr>
        <p:spPr>
          <a:xfrm>
            <a:off x="2051050" y="744538"/>
            <a:ext cx="269557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78cc3b10db_0_0: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57712" y="1511298"/>
            <a:ext cx="7044600" cy="41664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257705" y="5752555"/>
            <a:ext cx="7044600" cy="1608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7004788" y="9465147"/>
            <a:ext cx="453600" cy="7989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257705" y="2245153"/>
            <a:ext cx="7044600" cy="3985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257705" y="6398217"/>
            <a:ext cx="7044600" cy="26403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7004788" y="9465147"/>
            <a:ext cx="453600" cy="7989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7004788" y="9465147"/>
            <a:ext cx="453600" cy="7989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57705" y="4365680"/>
            <a:ext cx="7044600" cy="17085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7004788" y="9465147"/>
            <a:ext cx="453600" cy="7989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257705" y="903288"/>
            <a:ext cx="7044600" cy="1162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257705" y="2339232"/>
            <a:ext cx="7044600" cy="69345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7004788" y="9465147"/>
            <a:ext cx="453600" cy="7989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257705" y="903288"/>
            <a:ext cx="7044600" cy="1162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257705" y="2339232"/>
            <a:ext cx="3306900" cy="6934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3995291" y="2339232"/>
            <a:ext cx="3306900" cy="6934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7004788" y="9465147"/>
            <a:ext cx="453600" cy="7989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257705" y="903288"/>
            <a:ext cx="7044600" cy="1162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7004788" y="9465147"/>
            <a:ext cx="453600" cy="7989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257705" y="1127727"/>
            <a:ext cx="2321700" cy="15339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257705" y="2820535"/>
            <a:ext cx="2321700" cy="6453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7004788" y="9465147"/>
            <a:ext cx="453600" cy="7989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05325" y="913690"/>
            <a:ext cx="5264700" cy="8303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7004788" y="9465147"/>
            <a:ext cx="453600" cy="7989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3780000" y="-254"/>
            <a:ext cx="3780000" cy="10440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19508" y="2503032"/>
            <a:ext cx="3344400" cy="30087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19508" y="5689531"/>
            <a:ext cx="3344400" cy="250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083839" y="1469689"/>
            <a:ext cx="3172200" cy="75000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7004788" y="9465147"/>
            <a:ext cx="453600" cy="7989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257705" y="8586994"/>
            <a:ext cx="4959600" cy="12282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7004788" y="9465147"/>
            <a:ext cx="453600" cy="7989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57705" y="903288"/>
            <a:ext cx="7044600" cy="11625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257705" y="2339232"/>
            <a:ext cx="7044600" cy="69345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7004788" y="9465147"/>
            <a:ext cx="453600" cy="7989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257700" y="215900"/>
            <a:ext cx="7044600" cy="95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674EA7"/>
                </a:solidFill>
                <a:latin typeface="Lobster"/>
                <a:ea typeface="Lobster"/>
                <a:cs typeface="Lobster"/>
                <a:sym typeface="Lobster"/>
              </a:rPr>
              <a:t>Wellbeing Wednesday</a:t>
            </a:r>
            <a:endParaRPr>
              <a:solidFill>
                <a:srgbClr val="674EA7"/>
              </a:solidFill>
              <a:latin typeface="Lobster"/>
              <a:ea typeface="Lobster"/>
              <a:cs typeface="Lobster"/>
              <a:sym typeface="Lobster"/>
            </a:endParaRPr>
          </a:p>
        </p:txBody>
      </p:sp>
      <p:sp>
        <p:nvSpPr>
          <p:cNvPr id="55" name="Google Shape;55;p13"/>
          <p:cNvSpPr txBox="1"/>
          <p:nvPr/>
        </p:nvSpPr>
        <p:spPr>
          <a:xfrm>
            <a:off x="371475" y="1228725"/>
            <a:ext cx="6867600" cy="3991200"/>
          </a:xfrm>
          <a:prstGeom prst="rect">
            <a:avLst/>
          </a:prstGeom>
          <a:noFill/>
          <a:ln>
            <a:noFill/>
          </a:ln>
        </p:spPr>
        <p:txBody>
          <a:bodyPr spcFirstLastPara="1" wrap="square" lIns="91425" tIns="91425" rIns="91425" bIns="91425" anchor="t" anchorCtr="0">
            <a:noAutofit/>
          </a:bodyPr>
          <a:lstStyle/>
          <a:p>
            <a:pPr marL="0" lvl="0" indent="457200" algn="l" rtl="0">
              <a:spcBef>
                <a:spcPts val="0"/>
              </a:spcBef>
              <a:spcAft>
                <a:spcPts val="0"/>
              </a:spcAft>
              <a:buClr>
                <a:schemeClr val="dk1"/>
              </a:buClr>
              <a:buSzPts val="1100"/>
              <a:buFont typeface="Arial"/>
              <a:buNone/>
            </a:pPr>
            <a:r>
              <a:rPr lang="en" sz="1450" dirty="0">
                <a:solidFill>
                  <a:srgbClr val="A64D79"/>
                </a:solidFill>
                <a:highlight>
                  <a:srgbClr val="FFFFFF"/>
                </a:highlight>
                <a:latin typeface="Calibri"/>
                <a:ea typeface="Calibri"/>
                <a:cs typeface="Calibri"/>
                <a:sym typeface="Calibri"/>
              </a:rPr>
              <a:t>Throughout the current pandemic, we have been reminded more than ever of the importance of mindfulness and wellbeing.</a:t>
            </a:r>
            <a:endParaRPr sz="1450" dirty="0">
              <a:solidFill>
                <a:srgbClr val="A64D79"/>
              </a:solidFill>
              <a:highlight>
                <a:srgbClr val="FFFFFF"/>
              </a:highlight>
              <a:latin typeface="Calibri"/>
              <a:ea typeface="Calibri"/>
              <a:cs typeface="Calibri"/>
              <a:sym typeface="Calibri"/>
            </a:endParaRPr>
          </a:p>
          <a:p>
            <a:pPr marL="0" lvl="0" indent="457200" algn="l" rtl="0">
              <a:spcBef>
                <a:spcPts val="0"/>
              </a:spcBef>
              <a:spcAft>
                <a:spcPts val="0"/>
              </a:spcAft>
              <a:buClr>
                <a:schemeClr val="dk1"/>
              </a:buClr>
              <a:buSzPts val="1100"/>
              <a:buFont typeface="Arial"/>
              <a:buNone/>
            </a:pPr>
            <a:r>
              <a:rPr lang="en" sz="1450" dirty="0">
                <a:solidFill>
                  <a:srgbClr val="A64D79"/>
                </a:solidFill>
                <a:highlight>
                  <a:srgbClr val="FFFFFF"/>
                </a:highlight>
                <a:latin typeface="Calibri"/>
                <a:ea typeface="Calibri"/>
                <a:cs typeface="Calibri"/>
                <a:sym typeface="Calibri"/>
              </a:rPr>
              <a:t>At </a:t>
            </a:r>
            <a:r>
              <a:rPr lang="en" sz="1450" dirty="0" smtClean="0">
                <a:solidFill>
                  <a:srgbClr val="A64D79"/>
                </a:solidFill>
                <a:highlight>
                  <a:srgbClr val="FFFFFF"/>
                </a:highlight>
                <a:latin typeface="Calibri"/>
                <a:ea typeface="Calibri"/>
                <a:cs typeface="Calibri"/>
                <a:sym typeface="Calibri"/>
              </a:rPr>
              <a:t>Darnhall </a:t>
            </a:r>
            <a:r>
              <a:rPr lang="en" sz="1450" dirty="0">
                <a:solidFill>
                  <a:srgbClr val="A64D79"/>
                </a:solidFill>
                <a:highlight>
                  <a:srgbClr val="FFFFFF"/>
                </a:highlight>
                <a:latin typeface="Calibri"/>
                <a:ea typeface="Calibri"/>
                <a:cs typeface="Calibri"/>
                <a:sym typeface="Calibri"/>
              </a:rPr>
              <a:t>Primary School, we are aware that the current need for schooling at home has potentially increased the amount of screen time your child is receiving. Add to that the strains, worries and concerns of changes in routines, missing friends and working differently, and sometimes it can all be too much.</a:t>
            </a:r>
            <a:endParaRPr sz="1450" dirty="0">
              <a:solidFill>
                <a:srgbClr val="A64D79"/>
              </a:solidFill>
              <a:highlight>
                <a:srgbClr val="FFFFFF"/>
              </a:highlight>
              <a:latin typeface="Calibri"/>
              <a:ea typeface="Calibri"/>
              <a:cs typeface="Calibri"/>
              <a:sym typeface="Calibri"/>
            </a:endParaRPr>
          </a:p>
          <a:p>
            <a:pPr marL="0" lvl="0" indent="0" algn="l" rtl="0">
              <a:spcBef>
                <a:spcPts val="0"/>
              </a:spcBef>
              <a:spcAft>
                <a:spcPts val="0"/>
              </a:spcAft>
              <a:buNone/>
            </a:pPr>
            <a:r>
              <a:rPr lang="en" sz="1450" dirty="0">
                <a:solidFill>
                  <a:srgbClr val="A64D79"/>
                </a:solidFill>
                <a:highlight>
                  <a:srgbClr val="FFFFFF"/>
                </a:highlight>
                <a:latin typeface="Calibri"/>
                <a:ea typeface="Calibri"/>
                <a:cs typeface="Calibri"/>
                <a:sym typeface="Calibri"/>
              </a:rPr>
              <a:t>With that in mind, we have created </a:t>
            </a:r>
            <a:r>
              <a:rPr lang="en" sz="1450" b="1" dirty="0">
                <a:solidFill>
                  <a:srgbClr val="A64D79"/>
                </a:solidFill>
                <a:highlight>
                  <a:srgbClr val="FFFFFF"/>
                </a:highlight>
                <a:latin typeface="Calibri"/>
                <a:ea typeface="Calibri"/>
                <a:cs typeface="Calibri"/>
                <a:sym typeface="Calibri"/>
              </a:rPr>
              <a:t>Wellbeing Wednesday,</a:t>
            </a:r>
            <a:r>
              <a:rPr lang="en" sz="1450" dirty="0">
                <a:solidFill>
                  <a:srgbClr val="A64D79"/>
                </a:solidFill>
                <a:highlight>
                  <a:srgbClr val="FFFFFF"/>
                </a:highlight>
                <a:latin typeface="Calibri"/>
                <a:ea typeface="Calibri"/>
                <a:cs typeface="Calibri"/>
                <a:sym typeface="Calibri"/>
              </a:rPr>
              <a:t> an afternoon given over to unplugged (non-screen) activities. </a:t>
            </a:r>
            <a:endParaRPr sz="1450" dirty="0">
              <a:solidFill>
                <a:srgbClr val="A64D79"/>
              </a:solidFill>
              <a:highlight>
                <a:srgbClr val="FFFFFF"/>
              </a:highlight>
              <a:latin typeface="Calibri"/>
              <a:ea typeface="Calibri"/>
              <a:cs typeface="Calibri"/>
              <a:sym typeface="Calibri"/>
            </a:endParaRPr>
          </a:p>
          <a:p>
            <a:pPr marL="0" lvl="0" indent="457200" algn="l" rtl="0">
              <a:spcBef>
                <a:spcPts val="0"/>
              </a:spcBef>
              <a:spcAft>
                <a:spcPts val="0"/>
              </a:spcAft>
              <a:buNone/>
            </a:pPr>
            <a:r>
              <a:rPr lang="en" sz="1450" dirty="0">
                <a:solidFill>
                  <a:srgbClr val="A64D79"/>
                </a:solidFill>
                <a:highlight>
                  <a:srgbClr val="FFFFFF"/>
                </a:highlight>
                <a:latin typeface="Calibri"/>
                <a:ea typeface="Calibri"/>
                <a:cs typeface="Calibri"/>
                <a:sym typeface="Calibri"/>
              </a:rPr>
              <a:t>Tasks are being planned around art, craft, design, fitness and activities such as construction and nature. Home learners will be provided with the 4 week plan for this term so that they can plan and prepare for their choice of activity - teachers have been careful to plan a range of tasks that are close in nature to those being completed in school as we know not everyone has access to the same resources.</a:t>
            </a:r>
            <a:endParaRPr sz="1450" dirty="0">
              <a:solidFill>
                <a:srgbClr val="A64D79"/>
              </a:solidFill>
              <a:highlight>
                <a:srgbClr val="FFFFFF"/>
              </a:highlight>
              <a:latin typeface="Calibri"/>
              <a:ea typeface="Calibri"/>
              <a:cs typeface="Calibri"/>
              <a:sym typeface="Calibri"/>
            </a:endParaRPr>
          </a:p>
          <a:p>
            <a:pPr marL="0" lvl="0" indent="457200" algn="l" rtl="0">
              <a:spcBef>
                <a:spcPts val="0"/>
              </a:spcBef>
              <a:spcAft>
                <a:spcPts val="0"/>
              </a:spcAft>
              <a:buNone/>
            </a:pPr>
            <a:r>
              <a:rPr lang="en" sz="1450" dirty="0">
                <a:solidFill>
                  <a:srgbClr val="A64D79"/>
                </a:solidFill>
                <a:highlight>
                  <a:srgbClr val="FFFFFF"/>
                </a:highlight>
                <a:latin typeface="Calibri"/>
                <a:ea typeface="Calibri"/>
                <a:cs typeface="Calibri"/>
                <a:sym typeface="Calibri"/>
              </a:rPr>
              <a:t>If it suits your family’s routine, please swap afternoons. You could have Mindful Monday or Thoughtful Thursday - catchy name optional!</a:t>
            </a:r>
            <a:endParaRPr sz="1450" dirty="0">
              <a:solidFill>
                <a:srgbClr val="A64D79"/>
              </a:solidFill>
              <a:highlight>
                <a:srgbClr val="FFFFFF"/>
              </a:highlight>
              <a:latin typeface="Calibri"/>
              <a:ea typeface="Calibri"/>
              <a:cs typeface="Calibri"/>
              <a:sym typeface="Calibri"/>
            </a:endParaRPr>
          </a:p>
          <a:p>
            <a:pPr marL="0" lvl="0" indent="457200" algn="l" rtl="0">
              <a:spcBef>
                <a:spcPts val="0"/>
              </a:spcBef>
              <a:spcAft>
                <a:spcPts val="0"/>
              </a:spcAft>
              <a:buNone/>
            </a:pPr>
            <a:r>
              <a:rPr lang="en" sz="1450" dirty="0">
                <a:solidFill>
                  <a:srgbClr val="A64D79"/>
                </a:solidFill>
                <a:highlight>
                  <a:srgbClr val="FFFFFF"/>
                </a:highlight>
                <a:latin typeface="Calibri"/>
                <a:ea typeface="Calibri"/>
                <a:cs typeface="Calibri"/>
                <a:sym typeface="Calibri"/>
              </a:rPr>
              <a:t>Should you have children in more than one year group, please select just one activity for you all to complete. We do not want this to be a stressful time!</a:t>
            </a:r>
            <a:endParaRPr sz="1450" dirty="0">
              <a:solidFill>
                <a:srgbClr val="A64D79"/>
              </a:solidFill>
              <a:highlight>
                <a:srgbClr val="FFFFFF"/>
              </a:highlight>
              <a:latin typeface="Calibri"/>
              <a:ea typeface="Calibri"/>
              <a:cs typeface="Calibri"/>
              <a:sym typeface="Calibri"/>
            </a:endParaRPr>
          </a:p>
        </p:txBody>
      </p:sp>
      <p:sp>
        <p:nvSpPr>
          <p:cNvPr id="56" name="Google Shape;56;p13"/>
          <p:cNvSpPr txBox="1"/>
          <p:nvPr/>
        </p:nvSpPr>
        <p:spPr>
          <a:xfrm>
            <a:off x="541425" y="5276350"/>
            <a:ext cx="6381900" cy="85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200">
                <a:solidFill>
                  <a:srgbClr val="674EA7"/>
                </a:solidFill>
                <a:latin typeface="Lobster"/>
                <a:ea typeface="Lobster"/>
                <a:cs typeface="Lobster"/>
                <a:sym typeface="Lobster"/>
              </a:rPr>
              <a:t>Year 3</a:t>
            </a:r>
            <a:endParaRPr sz="5200">
              <a:solidFill>
                <a:srgbClr val="674EA7"/>
              </a:solidFill>
              <a:latin typeface="Lobster"/>
              <a:ea typeface="Lobster"/>
              <a:cs typeface="Lobster"/>
              <a:sym typeface="Lobster"/>
            </a:endParaRPr>
          </a:p>
        </p:txBody>
      </p:sp>
      <p:pic>
        <p:nvPicPr>
          <p:cNvPr id="57" name="Google Shape;57;p13"/>
          <p:cNvPicPr preferRelativeResize="0"/>
          <p:nvPr/>
        </p:nvPicPr>
        <p:blipFill rotWithShape="1">
          <a:blip r:embed="rId3">
            <a:alphaModFix/>
          </a:blip>
          <a:srcRect l="10194" r="6312"/>
          <a:stretch/>
        </p:blipFill>
        <p:spPr>
          <a:xfrm>
            <a:off x="4940425" y="6190175"/>
            <a:ext cx="1524000" cy="1362075"/>
          </a:xfrm>
          <a:prstGeom prst="rect">
            <a:avLst/>
          </a:prstGeom>
          <a:noFill/>
          <a:ln>
            <a:noFill/>
          </a:ln>
        </p:spPr>
      </p:pic>
      <p:pic>
        <p:nvPicPr>
          <p:cNvPr id="58" name="Google Shape;58;p13"/>
          <p:cNvPicPr preferRelativeResize="0"/>
          <p:nvPr/>
        </p:nvPicPr>
        <p:blipFill rotWithShape="1">
          <a:blip r:embed="rId4">
            <a:alphaModFix/>
          </a:blip>
          <a:srcRect l="49786" b="65606"/>
          <a:stretch/>
        </p:blipFill>
        <p:spPr>
          <a:xfrm>
            <a:off x="6032675" y="7311438"/>
            <a:ext cx="1114425" cy="762000"/>
          </a:xfrm>
          <a:prstGeom prst="rect">
            <a:avLst/>
          </a:prstGeom>
          <a:noFill/>
          <a:ln>
            <a:noFill/>
          </a:ln>
        </p:spPr>
      </p:pic>
      <p:pic>
        <p:nvPicPr>
          <p:cNvPr id="59" name="Google Shape;59;p13"/>
          <p:cNvPicPr preferRelativeResize="0"/>
          <p:nvPr/>
        </p:nvPicPr>
        <p:blipFill>
          <a:blip r:embed="rId5">
            <a:alphaModFix/>
          </a:blip>
          <a:stretch>
            <a:fillRect/>
          </a:stretch>
        </p:blipFill>
        <p:spPr>
          <a:xfrm>
            <a:off x="257700" y="6133750"/>
            <a:ext cx="1974290" cy="1447800"/>
          </a:xfrm>
          <a:prstGeom prst="rect">
            <a:avLst/>
          </a:prstGeom>
          <a:noFill/>
          <a:ln>
            <a:noFill/>
          </a:ln>
        </p:spPr>
      </p:pic>
      <p:pic>
        <p:nvPicPr>
          <p:cNvPr id="60" name="Google Shape;60;p13"/>
          <p:cNvPicPr preferRelativeResize="0"/>
          <p:nvPr/>
        </p:nvPicPr>
        <p:blipFill>
          <a:blip r:embed="rId6">
            <a:alphaModFix/>
          </a:blip>
          <a:stretch>
            <a:fillRect/>
          </a:stretch>
        </p:blipFill>
        <p:spPr>
          <a:xfrm>
            <a:off x="2647988" y="6160913"/>
            <a:ext cx="1876425" cy="1447800"/>
          </a:xfrm>
          <a:prstGeom prst="rect">
            <a:avLst/>
          </a:prstGeom>
          <a:noFill/>
          <a:ln>
            <a:noFill/>
          </a:ln>
        </p:spPr>
      </p:pic>
      <p:pic>
        <p:nvPicPr>
          <p:cNvPr id="61" name="Google Shape;61;p13"/>
          <p:cNvPicPr preferRelativeResize="0"/>
          <p:nvPr/>
        </p:nvPicPr>
        <p:blipFill>
          <a:blip r:embed="rId7">
            <a:alphaModFix/>
          </a:blip>
          <a:stretch>
            <a:fillRect/>
          </a:stretch>
        </p:blipFill>
        <p:spPr>
          <a:xfrm>
            <a:off x="601650" y="7819525"/>
            <a:ext cx="1398600" cy="1867500"/>
          </a:xfrm>
          <a:prstGeom prst="rect">
            <a:avLst/>
          </a:prstGeom>
          <a:noFill/>
          <a:ln>
            <a:noFill/>
          </a:ln>
        </p:spPr>
      </p:pic>
      <p:pic>
        <p:nvPicPr>
          <p:cNvPr id="62" name="Google Shape;62;p13"/>
          <p:cNvPicPr preferRelativeResize="0"/>
          <p:nvPr/>
        </p:nvPicPr>
        <p:blipFill>
          <a:blip r:embed="rId8">
            <a:alphaModFix/>
          </a:blip>
          <a:stretch>
            <a:fillRect/>
          </a:stretch>
        </p:blipFill>
        <p:spPr>
          <a:xfrm>
            <a:off x="2390125" y="7860025"/>
            <a:ext cx="2204100" cy="1655450"/>
          </a:xfrm>
          <a:prstGeom prst="rect">
            <a:avLst/>
          </a:prstGeom>
          <a:noFill/>
          <a:ln>
            <a:noFill/>
          </a:ln>
        </p:spPr>
      </p:pic>
      <p:pic>
        <p:nvPicPr>
          <p:cNvPr id="63" name="Google Shape;63;p13"/>
          <p:cNvPicPr preferRelativeResize="0"/>
          <p:nvPr/>
        </p:nvPicPr>
        <p:blipFill>
          <a:blip r:embed="rId9">
            <a:alphaModFix/>
          </a:blip>
          <a:stretch>
            <a:fillRect/>
          </a:stretch>
        </p:blipFill>
        <p:spPr>
          <a:xfrm>
            <a:off x="4848225" y="8216725"/>
            <a:ext cx="2151300" cy="161579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4"/>
          <p:cNvSpPr txBox="1"/>
          <p:nvPr/>
        </p:nvSpPr>
        <p:spPr>
          <a:xfrm>
            <a:off x="589050" y="66175"/>
            <a:ext cx="6381900" cy="85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200">
                <a:solidFill>
                  <a:srgbClr val="674EA7"/>
                </a:solidFill>
                <a:latin typeface="Lobster"/>
                <a:ea typeface="Lobster"/>
                <a:cs typeface="Lobster"/>
                <a:sym typeface="Lobster"/>
              </a:rPr>
              <a:t>Year 3</a:t>
            </a:r>
            <a:endParaRPr sz="5200">
              <a:solidFill>
                <a:srgbClr val="674EA7"/>
              </a:solidFill>
              <a:latin typeface="Lobster"/>
              <a:ea typeface="Lobster"/>
              <a:cs typeface="Lobster"/>
              <a:sym typeface="Lobster"/>
            </a:endParaRPr>
          </a:p>
        </p:txBody>
      </p:sp>
      <p:graphicFrame>
        <p:nvGraphicFramePr>
          <p:cNvPr id="69" name="Google Shape;69;p14"/>
          <p:cNvGraphicFramePr/>
          <p:nvPr>
            <p:extLst>
              <p:ext uri="{D42A27DB-BD31-4B8C-83A1-F6EECF244321}">
                <p14:modId xmlns:p14="http://schemas.microsoft.com/office/powerpoint/2010/main" val="1451749910"/>
              </p:ext>
            </p:extLst>
          </p:nvPr>
        </p:nvGraphicFramePr>
        <p:xfrm>
          <a:off x="167650" y="981075"/>
          <a:ext cx="7129450" cy="5617759"/>
        </p:xfrm>
        <a:graphic>
          <a:graphicData uri="http://schemas.openxmlformats.org/drawingml/2006/table">
            <a:tbl>
              <a:tblPr>
                <a:noFill/>
                <a:tableStyleId>{9FCF347E-760B-4168-9835-889081ADD1C1}</a:tableStyleId>
              </a:tblPr>
              <a:tblGrid>
                <a:gridCol w="1161400">
                  <a:extLst>
                    <a:ext uri="{9D8B030D-6E8A-4147-A177-3AD203B41FA5}">
                      <a16:colId xmlns:a16="http://schemas.microsoft.com/office/drawing/2014/main" val="20000"/>
                    </a:ext>
                  </a:extLst>
                </a:gridCol>
                <a:gridCol w="2984025">
                  <a:extLst>
                    <a:ext uri="{9D8B030D-6E8A-4147-A177-3AD203B41FA5}">
                      <a16:colId xmlns:a16="http://schemas.microsoft.com/office/drawing/2014/main" val="20001"/>
                    </a:ext>
                  </a:extLst>
                </a:gridCol>
                <a:gridCol w="2984025">
                  <a:extLst>
                    <a:ext uri="{9D8B030D-6E8A-4147-A177-3AD203B41FA5}">
                      <a16:colId xmlns:a16="http://schemas.microsoft.com/office/drawing/2014/main" val="20002"/>
                    </a:ext>
                  </a:extLst>
                </a:gridCol>
              </a:tblGrid>
              <a:tr h="304800">
                <a:tc>
                  <a:txBody>
                    <a:bodyPr/>
                    <a:lstStyle/>
                    <a:p>
                      <a:pPr marL="0" lvl="0" indent="0" algn="l" rtl="0">
                        <a:lnSpc>
                          <a:spcPct val="115000"/>
                        </a:lnSpc>
                        <a:spcBef>
                          <a:spcPts val="0"/>
                        </a:spcBef>
                        <a:spcAft>
                          <a:spcPts val="0"/>
                        </a:spcAft>
                        <a:buNone/>
                      </a:pPr>
                      <a:endParaRPr sz="1099"/>
                    </a:p>
                  </a:txBody>
                  <a:tcPr marL="63500" marR="63500" marT="63500" marB="63500"/>
                </a:tc>
                <a:tc>
                  <a:txBody>
                    <a:bodyPr/>
                    <a:lstStyle/>
                    <a:p>
                      <a:pPr marL="0" lvl="0" indent="0" algn="ctr" rtl="0">
                        <a:spcBef>
                          <a:spcPts val="0"/>
                        </a:spcBef>
                        <a:spcAft>
                          <a:spcPts val="0"/>
                        </a:spcAft>
                        <a:buNone/>
                      </a:pPr>
                      <a:r>
                        <a:rPr lang="en" sz="1099" b="1"/>
                        <a:t>School Activity </a:t>
                      </a:r>
                      <a:endParaRPr sz="1099" b="1"/>
                    </a:p>
                  </a:txBody>
                  <a:tcPr marL="63500" marR="63500" marT="63500" marB="63500"/>
                </a:tc>
                <a:tc>
                  <a:txBody>
                    <a:bodyPr/>
                    <a:lstStyle/>
                    <a:p>
                      <a:pPr marL="0" lvl="0" indent="0" algn="ctr" rtl="0">
                        <a:spcBef>
                          <a:spcPts val="0"/>
                        </a:spcBef>
                        <a:spcAft>
                          <a:spcPts val="0"/>
                        </a:spcAft>
                        <a:buNone/>
                      </a:pPr>
                      <a:r>
                        <a:rPr lang="en" sz="1099" b="1"/>
                        <a:t>Home Learners</a:t>
                      </a:r>
                      <a:endParaRPr sz="1099" b="1"/>
                    </a:p>
                  </a:txBody>
                  <a:tcPr marL="63500" marR="63500" marT="63500" marB="63500"/>
                </a:tc>
                <a:extLst>
                  <a:ext uri="{0D108BD9-81ED-4DB2-BD59-A6C34878D82A}">
                    <a16:rowId xmlns:a16="http://schemas.microsoft.com/office/drawing/2014/main" val="10000"/>
                  </a:ext>
                </a:extLst>
              </a:tr>
              <a:tr h="5298100">
                <a:tc>
                  <a:txBody>
                    <a:bodyPr/>
                    <a:lstStyle/>
                    <a:p>
                      <a:pPr marL="70445" marR="240884" lvl="0" indent="-2095" algn="l" rtl="0">
                        <a:lnSpc>
                          <a:spcPct val="96596"/>
                        </a:lnSpc>
                        <a:spcBef>
                          <a:spcPts val="0"/>
                        </a:spcBef>
                        <a:spcAft>
                          <a:spcPts val="0"/>
                        </a:spcAft>
                        <a:buNone/>
                      </a:pPr>
                      <a:r>
                        <a:rPr lang="en" sz="1100" dirty="0" smtClean="0">
                          <a:latin typeface="Calibri"/>
                          <a:ea typeface="Calibri"/>
                          <a:cs typeface="Calibri"/>
                          <a:sym typeface="Calibri"/>
                        </a:rPr>
                        <a:t>Week</a:t>
                      </a:r>
                      <a:r>
                        <a:rPr lang="en" sz="1100" baseline="0" dirty="0" smtClean="0">
                          <a:latin typeface="Calibri"/>
                          <a:ea typeface="Calibri"/>
                          <a:cs typeface="Calibri"/>
                          <a:sym typeface="Calibri"/>
                        </a:rPr>
                        <a:t> 1 </a:t>
                      </a:r>
                      <a:endParaRPr sz="1100" dirty="0">
                        <a:latin typeface="Calibri"/>
                        <a:ea typeface="Calibri"/>
                        <a:cs typeface="Calibri"/>
                        <a:sym typeface="Calibri"/>
                      </a:endParaRPr>
                    </a:p>
                  </a:txBody>
                  <a:tcPr marL="63500" marR="63500" marT="63500" marB="63500"/>
                </a:tc>
                <a:tc>
                  <a:txBody>
                    <a:bodyPr/>
                    <a:lstStyle/>
                    <a:p>
                      <a:pPr marL="72120" marR="156907" lvl="0" indent="1535" algn="l" rtl="0">
                        <a:lnSpc>
                          <a:spcPct val="96596"/>
                        </a:lnSpc>
                        <a:spcBef>
                          <a:spcPts val="92"/>
                        </a:spcBef>
                        <a:spcAft>
                          <a:spcPts val="0"/>
                        </a:spcAft>
                        <a:buClr>
                          <a:schemeClr val="dk1"/>
                        </a:buClr>
                        <a:buSzPts val="1100"/>
                        <a:buFont typeface="Arial"/>
                        <a:buNone/>
                      </a:pPr>
                      <a:r>
                        <a:rPr lang="en" sz="1100" b="1" dirty="0">
                          <a:latin typeface="Calibri"/>
                          <a:ea typeface="Calibri"/>
                          <a:cs typeface="Calibri"/>
                          <a:sym typeface="Calibri"/>
                        </a:rPr>
                        <a:t>Desert Sunset</a:t>
                      </a:r>
                      <a:endParaRPr sz="1100" b="1" dirty="0">
                        <a:latin typeface="Calibri"/>
                        <a:ea typeface="Calibri"/>
                        <a:cs typeface="Calibri"/>
                        <a:sym typeface="Calibri"/>
                      </a:endParaRPr>
                    </a:p>
                    <a:p>
                      <a:pPr marL="72120" marR="156907" lvl="0" indent="1535" algn="l" rtl="0">
                        <a:lnSpc>
                          <a:spcPct val="96596"/>
                        </a:lnSpc>
                        <a:spcBef>
                          <a:spcPts val="92"/>
                        </a:spcBef>
                        <a:spcAft>
                          <a:spcPts val="0"/>
                        </a:spcAft>
                        <a:buClr>
                          <a:schemeClr val="dk1"/>
                        </a:buClr>
                        <a:buSzPts val="1100"/>
                        <a:buFont typeface="Arial"/>
                        <a:buNone/>
                      </a:pPr>
                      <a:r>
                        <a:rPr lang="en" sz="1100" dirty="0">
                          <a:latin typeface="Calibri"/>
                          <a:ea typeface="Calibri"/>
                          <a:cs typeface="Calibri"/>
                          <a:sym typeface="Calibri"/>
                        </a:rPr>
                        <a:t>Discuss how we could recreate this sunset? Create the background/ floor using paints, colouring pens/pencils, crayons, chalk (anything available). Then cut out objects found in the desert such as animals, plants, pyramids using recycled materials. Once dry, glue together. </a:t>
                      </a:r>
                      <a:endParaRPr sz="1100" dirty="0">
                        <a:latin typeface="Calibri"/>
                        <a:ea typeface="Calibri"/>
                        <a:cs typeface="Calibri"/>
                        <a:sym typeface="Calibri"/>
                      </a:endParaRPr>
                    </a:p>
                    <a:p>
                      <a:pPr marL="72120" marR="156907" lvl="0" indent="1535" algn="l" rtl="0">
                        <a:lnSpc>
                          <a:spcPct val="96596"/>
                        </a:lnSpc>
                        <a:spcBef>
                          <a:spcPts val="92"/>
                        </a:spcBef>
                        <a:spcAft>
                          <a:spcPts val="0"/>
                        </a:spcAft>
                        <a:buClr>
                          <a:schemeClr val="dk1"/>
                        </a:buClr>
                        <a:buSzPts val="1100"/>
                        <a:buFont typeface="Arial"/>
                        <a:buNone/>
                      </a:pPr>
                      <a:endParaRPr sz="1100" dirty="0">
                        <a:latin typeface="Calibri"/>
                        <a:ea typeface="Calibri"/>
                        <a:cs typeface="Calibri"/>
                        <a:sym typeface="Calibri"/>
                      </a:endParaRPr>
                    </a:p>
                    <a:p>
                      <a:pPr marL="72120" marR="156907" lvl="0" indent="1535" algn="l" rtl="0">
                        <a:lnSpc>
                          <a:spcPct val="96596"/>
                        </a:lnSpc>
                        <a:spcBef>
                          <a:spcPts val="92"/>
                        </a:spcBef>
                        <a:spcAft>
                          <a:spcPts val="0"/>
                        </a:spcAft>
                        <a:buNone/>
                      </a:pPr>
                      <a:endParaRPr sz="1100" dirty="0">
                        <a:latin typeface="Calibri"/>
                        <a:ea typeface="Calibri"/>
                        <a:cs typeface="Calibri"/>
                        <a:sym typeface="Calibri"/>
                      </a:endParaRPr>
                    </a:p>
                    <a:p>
                      <a:pPr marL="72120" marR="156907" lvl="0" indent="1535" algn="l" rtl="0">
                        <a:lnSpc>
                          <a:spcPct val="96596"/>
                        </a:lnSpc>
                        <a:spcBef>
                          <a:spcPts val="92"/>
                        </a:spcBef>
                        <a:spcAft>
                          <a:spcPts val="0"/>
                        </a:spcAft>
                        <a:buNone/>
                      </a:pPr>
                      <a:endParaRPr sz="1100" dirty="0">
                        <a:latin typeface="Calibri"/>
                        <a:ea typeface="Calibri"/>
                        <a:cs typeface="Calibri"/>
                        <a:sym typeface="Calibri"/>
                      </a:endParaRPr>
                    </a:p>
                    <a:p>
                      <a:pPr marL="72120" marR="156907" lvl="0" indent="1535" algn="l" rtl="0">
                        <a:lnSpc>
                          <a:spcPct val="96596"/>
                        </a:lnSpc>
                        <a:spcBef>
                          <a:spcPts val="92"/>
                        </a:spcBef>
                        <a:spcAft>
                          <a:spcPts val="0"/>
                        </a:spcAft>
                        <a:buNone/>
                      </a:pPr>
                      <a:endParaRPr sz="1100" dirty="0">
                        <a:latin typeface="Calibri"/>
                        <a:ea typeface="Calibri"/>
                        <a:cs typeface="Calibri"/>
                        <a:sym typeface="Calibri"/>
                      </a:endParaRPr>
                    </a:p>
                    <a:p>
                      <a:pPr marL="72120" marR="156907" lvl="0" indent="1535" algn="l" rtl="0">
                        <a:lnSpc>
                          <a:spcPct val="96596"/>
                        </a:lnSpc>
                        <a:spcBef>
                          <a:spcPts val="92"/>
                        </a:spcBef>
                        <a:spcAft>
                          <a:spcPts val="0"/>
                        </a:spcAft>
                        <a:buNone/>
                      </a:pPr>
                      <a:endParaRPr sz="1100" dirty="0">
                        <a:latin typeface="Calibri"/>
                        <a:ea typeface="Calibri"/>
                        <a:cs typeface="Calibri"/>
                        <a:sym typeface="Calibri"/>
                      </a:endParaRPr>
                    </a:p>
                    <a:p>
                      <a:pPr marL="72120" marR="156907" lvl="0" indent="1535" algn="l" rtl="0">
                        <a:lnSpc>
                          <a:spcPct val="96596"/>
                        </a:lnSpc>
                        <a:spcBef>
                          <a:spcPts val="92"/>
                        </a:spcBef>
                        <a:spcAft>
                          <a:spcPts val="0"/>
                        </a:spcAft>
                        <a:buNone/>
                      </a:pPr>
                      <a:endParaRPr sz="1100" dirty="0">
                        <a:latin typeface="Calibri"/>
                        <a:ea typeface="Calibri"/>
                        <a:cs typeface="Calibri"/>
                        <a:sym typeface="Calibri"/>
                      </a:endParaRPr>
                    </a:p>
                    <a:p>
                      <a:pPr marL="72120" marR="156907" lvl="0" indent="1535" algn="l" rtl="0">
                        <a:lnSpc>
                          <a:spcPct val="96596"/>
                        </a:lnSpc>
                        <a:spcBef>
                          <a:spcPts val="92"/>
                        </a:spcBef>
                        <a:spcAft>
                          <a:spcPts val="0"/>
                        </a:spcAft>
                        <a:buNone/>
                      </a:pPr>
                      <a:endParaRPr sz="1100" dirty="0">
                        <a:latin typeface="Calibri"/>
                        <a:ea typeface="Calibri"/>
                        <a:cs typeface="Calibri"/>
                        <a:sym typeface="Calibri"/>
                      </a:endParaRPr>
                    </a:p>
                    <a:p>
                      <a:pPr marL="72120" marR="156907" lvl="0" indent="1535" algn="l" rtl="0">
                        <a:lnSpc>
                          <a:spcPct val="96596"/>
                        </a:lnSpc>
                        <a:spcBef>
                          <a:spcPts val="92"/>
                        </a:spcBef>
                        <a:spcAft>
                          <a:spcPts val="0"/>
                        </a:spcAft>
                        <a:buNone/>
                      </a:pPr>
                      <a:endParaRPr sz="1100" dirty="0">
                        <a:latin typeface="Calibri"/>
                        <a:ea typeface="Calibri"/>
                        <a:cs typeface="Calibri"/>
                        <a:sym typeface="Calibri"/>
                      </a:endParaRPr>
                    </a:p>
                    <a:p>
                      <a:pPr marL="72120" marR="156907" lvl="0" indent="1535" algn="l" rtl="0">
                        <a:lnSpc>
                          <a:spcPct val="96596"/>
                        </a:lnSpc>
                        <a:spcBef>
                          <a:spcPts val="92"/>
                        </a:spcBef>
                        <a:spcAft>
                          <a:spcPts val="0"/>
                        </a:spcAft>
                        <a:buNone/>
                      </a:pPr>
                      <a:endParaRPr sz="1100" dirty="0">
                        <a:latin typeface="Calibri"/>
                        <a:ea typeface="Calibri"/>
                        <a:cs typeface="Calibri"/>
                        <a:sym typeface="Calibri"/>
                      </a:endParaRPr>
                    </a:p>
                    <a:p>
                      <a:pPr marL="72120" marR="156907" lvl="0" indent="1535" algn="l" rtl="0">
                        <a:lnSpc>
                          <a:spcPct val="96596"/>
                        </a:lnSpc>
                        <a:spcBef>
                          <a:spcPts val="92"/>
                        </a:spcBef>
                        <a:spcAft>
                          <a:spcPts val="0"/>
                        </a:spcAft>
                        <a:buNone/>
                      </a:pPr>
                      <a:endParaRPr sz="1100" dirty="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100" b="1" dirty="0">
                          <a:solidFill>
                            <a:schemeClr val="dk1"/>
                          </a:solidFill>
                          <a:latin typeface="Calibri"/>
                          <a:ea typeface="Calibri"/>
                          <a:cs typeface="Calibri"/>
                          <a:sym typeface="Calibri"/>
                        </a:rPr>
                        <a:t>Guided Reading Activity</a:t>
                      </a:r>
                      <a:endParaRPr sz="11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100" dirty="0">
                          <a:solidFill>
                            <a:schemeClr val="dk1"/>
                          </a:solidFill>
                          <a:latin typeface="Calibri"/>
                          <a:ea typeface="Calibri"/>
                          <a:cs typeface="Calibri"/>
                          <a:sym typeface="Calibri"/>
                        </a:rPr>
                        <a:t>Can you draw a detailed drawing of </a:t>
                      </a:r>
                      <a:r>
                        <a:rPr lang="en" sz="1100" dirty="0" smtClean="0">
                          <a:solidFill>
                            <a:schemeClr val="dk1"/>
                          </a:solidFill>
                          <a:latin typeface="Calibri"/>
                          <a:ea typeface="Calibri"/>
                          <a:cs typeface="Calibri"/>
                          <a:sym typeface="Calibri"/>
                        </a:rPr>
                        <a:t>a charcter from</a:t>
                      </a:r>
                      <a:r>
                        <a:rPr lang="en" sz="1100" baseline="0" dirty="0" smtClean="0">
                          <a:solidFill>
                            <a:schemeClr val="dk1"/>
                          </a:solidFill>
                          <a:latin typeface="Calibri"/>
                          <a:ea typeface="Calibri"/>
                          <a:cs typeface="Calibri"/>
                          <a:sym typeface="Calibri"/>
                        </a:rPr>
                        <a:t> your favourite story </a:t>
                      </a:r>
                      <a:r>
                        <a:rPr lang="en" sz="1100" dirty="0" smtClean="0">
                          <a:solidFill>
                            <a:schemeClr val="dk1"/>
                          </a:solidFill>
                          <a:latin typeface="Calibri"/>
                          <a:ea typeface="Calibri"/>
                          <a:cs typeface="Calibri"/>
                          <a:sym typeface="Calibri"/>
                        </a:rPr>
                        <a:t>using the</a:t>
                      </a:r>
                      <a:r>
                        <a:rPr lang="en" sz="1100" baseline="0" dirty="0" smtClean="0">
                          <a:solidFill>
                            <a:schemeClr val="dk1"/>
                          </a:solidFill>
                          <a:latin typeface="Calibri"/>
                          <a:ea typeface="Calibri"/>
                          <a:cs typeface="Calibri"/>
                          <a:sym typeface="Calibri"/>
                        </a:rPr>
                        <a:t> </a:t>
                      </a:r>
                      <a:r>
                        <a:rPr lang="en" sz="1100" dirty="0" smtClean="0">
                          <a:solidFill>
                            <a:schemeClr val="dk1"/>
                          </a:solidFill>
                          <a:latin typeface="Calibri"/>
                          <a:ea typeface="Calibri"/>
                          <a:cs typeface="Calibri"/>
                          <a:sym typeface="Calibri"/>
                        </a:rPr>
                        <a:t>book</a:t>
                      </a:r>
                      <a:r>
                        <a:rPr lang="en" sz="1100" dirty="0">
                          <a:solidFill>
                            <a:schemeClr val="dk1"/>
                          </a:solidFill>
                          <a:latin typeface="Calibri"/>
                          <a:ea typeface="Calibri"/>
                          <a:cs typeface="Calibri"/>
                          <a:sym typeface="Calibri"/>
                        </a:rPr>
                        <a:t>. Attach to a lollipop stick/ stick or anything similar.</a:t>
                      </a:r>
                      <a:endParaRPr sz="1100" dirty="0">
                        <a:latin typeface="Calibri"/>
                        <a:ea typeface="Calibri"/>
                        <a:cs typeface="Calibri"/>
                        <a:sym typeface="Calibri"/>
                      </a:endParaRPr>
                    </a:p>
                  </a:txBody>
                  <a:tcPr marL="63500" marR="63500" marT="63500" marB="63500"/>
                </a:tc>
                <a:tc>
                  <a:txBody>
                    <a:bodyPr/>
                    <a:lstStyle/>
                    <a:p>
                      <a:pPr marL="72120" marR="156907" lvl="0" indent="1535" algn="l" rtl="0">
                        <a:lnSpc>
                          <a:spcPct val="96596"/>
                        </a:lnSpc>
                        <a:spcBef>
                          <a:spcPts val="92"/>
                        </a:spcBef>
                        <a:spcAft>
                          <a:spcPts val="0"/>
                        </a:spcAft>
                        <a:buClr>
                          <a:schemeClr val="dk1"/>
                        </a:buClr>
                        <a:buSzPts val="1100"/>
                        <a:buFont typeface="Arial"/>
                        <a:buNone/>
                      </a:pPr>
                      <a:r>
                        <a:rPr lang="en" sz="1100" b="1" dirty="0">
                          <a:solidFill>
                            <a:schemeClr val="dk1"/>
                          </a:solidFill>
                          <a:latin typeface="Calibri"/>
                          <a:ea typeface="Calibri"/>
                          <a:cs typeface="Calibri"/>
                          <a:sym typeface="Calibri"/>
                        </a:rPr>
                        <a:t>Desert Sunset</a:t>
                      </a:r>
                      <a:endParaRPr sz="1100" b="1" dirty="0">
                        <a:solidFill>
                          <a:schemeClr val="dk1"/>
                        </a:solidFill>
                        <a:latin typeface="Calibri"/>
                        <a:ea typeface="Calibri"/>
                        <a:cs typeface="Calibri"/>
                        <a:sym typeface="Calibri"/>
                      </a:endParaRPr>
                    </a:p>
                    <a:p>
                      <a:pPr marL="72120" marR="156907" lvl="0" indent="1535" algn="l" rtl="0">
                        <a:lnSpc>
                          <a:spcPct val="96596"/>
                        </a:lnSpc>
                        <a:spcBef>
                          <a:spcPts val="92"/>
                        </a:spcBef>
                        <a:spcAft>
                          <a:spcPts val="0"/>
                        </a:spcAft>
                        <a:buClr>
                          <a:schemeClr val="dk1"/>
                        </a:buClr>
                        <a:buSzPts val="1100"/>
                        <a:buFont typeface="Arial"/>
                        <a:buNone/>
                      </a:pPr>
                      <a:r>
                        <a:rPr lang="en" sz="1100" dirty="0">
                          <a:solidFill>
                            <a:schemeClr val="dk1"/>
                          </a:solidFill>
                          <a:latin typeface="Calibri"/>
                          <a:ea typeface="Calibri"/>
                          <a:cs typeface="Calibri"/>
                          <a:sym typeface="Calibri"/>
                        </a:rPr>
                        <a:t>Discuss how we could recreate this sunset? Create the background/ floor using paints, colouring pens/pencils, crayons, chalk (anything available). Then cut out objects found in the desert such as animals, plants, pyramids using recycled materials. Once dry, glue together. </a:t>
                      </a:r>
                      <a:endParaRPr sz="1100" dirty="0">
                        <a:solidFill>
                          <a:schemeClr val="dk1"/>
                        </a:solidFill>
                        <a:latin typeface="Calibri"/>
                        <a:ea typeface="Calibri"/>
                        <a:cs typeface="Calibri"/>
                        <a:sym typeface="Calibri"/>
                      </a:endParaRPr>
                    </a:p>
                    <a:p>
                      <a:pPr marL="72120" marR="156907" lvl="0" indent="1535" algn="l" rtl="0">
                        <a:lnSpc>
                          <a:spcPct val="96596"/>
                        </a:lnSpc>
                        <a:spcBef>
                          <a:spcPts val="92"/>
                        </a:spcBef>
                        <a:spcAft>
                          <a:spcPts val="0"/>
                        </a:spcAft>
                        <a:buClr>
                          <a:schemeClr val="dk1"/>
                        </a:buClr>
                        <a:buSzPts val="1100"/>
                        <a:buFont typeface="Arial"/>
                        <a:buNone/>
                      </a:pPr>
                      <a:endParaRPr sz="1100" dirty="0">
                        <a:solidFill>
                          <a:schemeClr val="dk1"/>
                        </a:solidFill>
                        <a:latin typeface="Calibri"/>
                        <a:ea typeface="Calibri"/>
                        <a:cs typeface="Calibri"/>
                        <a:sym typeface="Calibri"/>
                      </a:endParaRPr>
                    </a:p>
                    <a:p>
                      <a:pPr marL="72120" marR="156907" lvl="0" indent="1535" algn="l" rtl="0">
                        <a:lnSpc>
                          <a:spcPct val="96596"/>
                        </a:lnSpc>
                        <a:spcBef>
                          <a:spcPts val="92"/>
                        </a:spcBef>
                        <a:spcAft>
                          <a:spcPts val="0"/>
                        </a:spcAft>
                        <a:buClr>
                          <a:schemeClr val="dk1"/>
                        </a:buClr>
                        <a:buSzPts val="1100"/>
                        <a:buFont typeface="Arial"/>
                        <a:buNone/>
                      </a:pPr>
                      <a:endParaRPr sz="1100" dirty="0">
                        <a:solidFill>
                          <a:schemeClr val="dk1"/>
                        </a:solidFill>
                        <a:latin typeface="Calibri"/>
                        <a:ea typeface="Calibri"/>
                        <a:cs typeface="Calibri"/>
                        <a:sym typeface="Calibri"/>
                      </a:endParaRPr>
                    </a:p>
                    <a:p>
                      <a:pPr marL="72120" marR="156907" lvl="0" indent="1535" algn="l" rtl="0">
                        <a:lnSpc>
                          <a:spcPct val="96596"/>
                        </a:lnSpc>
                        <a:spcBef>
                          <a:spcPts val="92"/>
                        </a:spcBef>
                        <a:spcAft>
                          <a:spcPts val="0"/>
                        </a:spcAft>
                        <a:buClr>
                          <a:schemeClr val="dk1"/>
                        </a:buClr>
                        <a:buSzPts val="1100"/>
                        <a:buFont typeface="Arial"/>
                        <a:buNone/>
                      </a:pPr>
                      <a:endParaRPr sz="1100" dirty="0">
                        <a:solidFill>
                          <a:schemeClr val="dk1"/>
                        </a:solidFill>
                        <a:latin typeface="Calibri"/>
                        <a:ea typeface="Calibri"/>
                        <a:cs typeface="Calibri"/>
                        <a:sym typeface="Calibri"/>
                      </a:endParaRPr>
                    </a:p>
                    <a:p>
                      <a:pPr marL="72120" marR="156907" lvl="0" indent="1535" algn="l" rtl="0">
                        <a:lnSpc>
                          <a:spcPct val="96596"/>
                        </a:lnSpc>
                        <a:spcBef>
                          <a:spcPts val="92"/>
                        </a:spcBef>
                        <a:spcAft>
                          <a:spcPts val="0"/>
                        </a:spcAft>
                        <a:buClr>
                          <a:schemeClr val="dk1"/>
                        </a:buClr>
                        <a:buSzPts val="1100"/>
                        <a:buFont typeface="Arial"/>
                        <a:buNone/>
                      </a:pPr>
                      <a:endParaRPr sz="1100" dirty="0">
                        <a:solidFill>
                          <a:schemeClr val="dk1"/>
                        </a:solidFill>
                        <a:latin typeface="Calibri"/>
                        <a:ea typeface="Calibri"/>
                        <a:cs typeface="Calibri"/>
                        <a:sym typeface="Calibri"/>
                      </a:endParaRPr>
                    </a:p>
                    <a:p>
                      <a:pPr marL="72120" marR="156907" lvl="0" indent="1535" algn="l" rtl="0">
                        <a:lnSpc>
                          <a:spcPct val="96596"/>
                        </a:lnSpc>
                        <a:spcBef>
                          <a:spcPts val="92"/>
                        </a:spcBef>
                        <a:spcAft>
                          <a:spcPts val="0"/>
                        </a:spcAft>
                        <a:buClr>
                          <a:schemeClr val="dk1"/>
                        </a:buClr>
                        <a:buSzPts val="1100"/>
                        <a:buFont typeface="Arial"/>
                        <a:buNone/>
                      </a:pPr>
                      <a:endParaRPr sz="1100" dirty="0">
                        <a:solidFill>
                          <a:schemeClr val="dk1"/>
                        </a:solidFill>
                        <a:latin typeface="Calibri"/>
                        <a:ea typeface="Calibri"/>
                        <a:cs typeface="Calibri"/>
                        <a:sym typeface="Calibri"/>
                      </a:endParaRPr>
                    </a:p>
                    <a:p>
                      <a:pPr marL="72120" marR="156907" lvl="0" indent="1535" algn="l" rtl="0">
                        <a:lnSpc>
                          <a:spcPct val="96596"/>
                        </a:lnSpc>
                        <a:spcBef>
                          <a:spcPts val="92"/>
                        </a:spcBef>
                        <a:spcAft>
                          <a:spcPts val="0"/>
                        </a:spcAft>
                        <a:buClr>
                          <a:schemeClr val="dk1"/>
                        </a:buClr>
                        <a:buSzPts val="1100"/>
                        <a:buFont typeface="Arial"/>
                        <a:buNone/>
                      </a:pPr>
                      <a:endParaRPr sz="1100" dirty="0">
                        <a:solidFill>
                          <a:schemeClr val="dk1"/>
                        </a:solidFill>
                        <a:latin typeface="Calibri"/>
                        <a:ea typeface="Calibri"/>
                        <a:cs typeface="Calibri"/>
                        <a:sym typeface="Calibri"/>
                      </a:endParaRPr>
                    </a:p>
                    <a:p>
                      <a:pPr marL="72120" marR="156907" lvl="0" indent="1535" algn="l" rtl="0">
                        <a:lnSpc>
                          <a:spcPct val="96596"/>
                        </a:lnSpc>
                        <a:spcBef>
                          <a:spcPts val="92"/>
                        </a:spcBef>
                        <a:spcAft>
                          <a:spcPts val="0"/>
                        </a:spcAft>
                        <a:buClr>
                          <a:schemeClr val="dk1"/>
                        </a:buClr>
                        <a:buSzPts val="1100"/>
                        <a:buFont typeface="Arial"/>
                        <a:buNone/>
                      </a:pPr>
                      <a:endParaRPr sz="1100" dirty="0">
                        <a:solidFill>
                          <a:schemeClr val="dk1"/>
                        </a:solidFill>
                        <a:latin typeface="Calibri"/>
                        <a:ea typeface="Calibri"/>
                        <a:cs typeface="Calibri"/>
                        <a:sym typeface="Calibri"/>
                      </a:endParaRPr>
                    </a:p>
                    <a:p>
                      <a:pPr marL="72120" marR="156907" lvl="0" indent="1535" algn="l" rtl="0">
                        <a:lnSpc>
                          <a:spcPct val="96596"/>
                        </a:lnSpc>
                        <a:spcBef>
                          <a:spcPts val="92"/>
                        </a:spcBef>
                        <a:spcAft>
                          <a:spcPts val="0"/>
                        </a:spcAft>
                        <a:buClr>
                          <a:schemeClr val="dk1"/>
                        </a:buClr>
                        <a:buSzPts val="1100"/>
                        <a:buFont typeface="Arial"/>
                        <a:buNone/>
                      </a:pPr>
                      <a:endParaRPr sz="1100" dirty="0">
                        <a:solidFill>
                          <a:schemeClr val="dk1"/>
                        </a:solidFill>
                        <a:latin typeface="Calibri"/>
                        <a:ea typeface="Calibri"/>
                        <a:cs typeface="Calibri"/>
                        <a:sym typeface="Calibri"/>
                      </a:endParaRPr>
                    </a:p>
                    <a:p>
                      <a:pPr marL="72120" marR="156907" lvl="0" indent="1535" algn="l" rtl="0">
                        <a:lnSpc>
                          <a:spcPct val="96596"/>
                        </a:lnSpc>
                        <a:spcBef>
                          <a:spcPts val="92"/>
                        </a:spcBef>
                        <a:spcAft>
                          <a:spcPts val="0"/>
                        </a:spcAft>
                        <a:buClr>
                          <a:schemeClr val="dk1"/>
                        </a:buClr>
                        <a:buSzPts val="1100"/>
                        <a:buFont typeface="Arial"/>
                        <a:buNone/>
                      </a:pPr>
                      <a:endParaRPr sz="1100" dirty="0">
                        <a:solidFill>
                          <a:schemeClr val="dk1"/>
                        </a:solidFill>
                        <a:latin typeface="Calibri"/>
                        <a:ea typeface="Calibri"/>
                        <a:cs typeface="Calibri"/>
                        <a:sym typeface="Calibri"/>
                      </a:endParaRPr>
                    </a:p>
                    <a:p>
                      <a:pPr marL="72120" marR="156907" lvl="0" indent="1535" algn="l" rtl="0">
                        <a:lnSpc>
                          <a:spcPct val="96596"/>
                        </a:lnSpc>
                        <a:spcBef>
                          <a:spcPts val="92"/>
                        </a:spcBef>
                        <a:spcAft>
                          <a:spcPts val="0"/>
                        </a:spcAft>
                        <a:buClr>
                          <a:schemeClr val="dk1"/>
                        </a:buClr>
                        <a:buSzPts val="1100"/>
                        <a:buFont typeface="Arial"/>
                        <a:buNone/>
                      </a:pPr>
                      <a:endParaRPr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100" b="1" dirty="0">
                          <a:solidFill>
                            <a:schemeClr val="dk1"/>
                          </a:solidFill>
                          <a:latin typeface="Calibri"/>
                          <a:ea typeface="Calibri"/>
                          <a:cs typeface="Calibri"/>
                          <a:sym typeface="Calibri"/>
                        </a:rPr>
                        <a:t>Guided Reading Activity</a:t>
                      </a:r>
                      <a:endParaRPr sz="11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GB" sz="1100" dirty="0" smtClean="0">
                          <a:solidFill>
                            <a:schemeClr val="dk1"/>
                          </a:solidFill>
                          <a:latin typeface="Calibri"/>
                          <a:ea typeface="Calibri"/>
                          <a:cs typeface="Calibri"/>
                          <a:sym typeface="Calibri"/>
                        </a:rPr>
                        <a:t>Can you draw a detailed drawing of a </a:t>
                      </a:r>
                      <a:r>
                        <a:rPr lang="en-GB" sz="1100" dirty="0" err="1" smtClean="0">
                          <a:solidFill>
                            <a:schemeClr val="dk1"/>
                          </a:solidFill>
                          <a:latin typeface="Calibri"/>
                          <a:ea typeface="Calibri"/>
                          <a:cs typeface="Calibri"/>
                          <a:sym typeface="Calibri"/>
                        </a:rPr>
                        <a:t>charcter</a:t>
                      </a:r>
                      <a:r>
                        <a:rPr lang="en-GB" sz="1100" dirty="0" smtClean="0">
                          <a:solidFill>
                            <a:schemeClr val="dk1"/>
                          </a:solidFill>
                          <a:latin typeface="Calibri"/>
                          <a:ea typeface="Calibri"/>
                          <a:cs typeface="Calibri"/>
                          <a:sym typeface="Calibri"/>
                        </a:rPr>
                        <a:t> from your favourite story using the book. Attach to a lollipop stick/ stick or anything similar.</a:t>
                      </a:r>
                    </a:p>
                    <a:p>
                      <a:pPr marL="0" lvl="0" indent="0" algn="l" rtl="0">
                        <a:spcBef>
                          <a:spcPts val="0"/>
                        </a:spcBef>
                        <a:spcAft>
                          <a:spcPts val="0"/>
                        </a:spcAft>
                        <a:buNone/>
                      </a:pPr>
                      <a:endParaRPr sz="1100" dirty="0">
                        <a:latin typeface="Calibri"/>
                        <a:ea typeface="Calibri"/>
                        <a:cs typeface="Calibri"/>
                        <a:sym typeface="Calibri"/>
                      </a:endParaRPr>
                    </a:p>
                  </a:txBody>
                  <a:tcPr marL="63500" marR="63500" marT="63500" marB="63500"/>
                </a:tc>
                <a:extLst>
                  <a:ext uri="{0D108BD9-81ED-4DB2-BD59-A6C34878D82A}">
                    <a16:rowId xmlns:a16="http://schemas.microsoft.com/office/drawing/2014/main" val="10001"/>
                  </a:ext>
                </a:extLst>
              </a:tr>
            </a:tbl>
          </a:graphicData>
        </a:graphic>
      </p:graphicFrame>
      <p:graphicFrame>
        <p:nvGraphicFramePr>
          <p:cNvPr id="70" name="Google Shape;70;p14"/>
          <p:cNvGraphicFramePr/>
          <p:nvPr>
            <p:extLst>
              <p:ext uri="{D42A27DB-BD31-4B8C-83A1-F6EECF244321}">
                <p14:modId xmlns:p14="http://schemas.microsoft.com/office/powerpoint/2010/main" val="1753770369"/>
              </p:ext>
            </p:extLst>
          </p:nvPr>
        </p:nvGraphicFramePr>
        <p:xfrm>
          <a:off x="186688" y="7276725"/>
          <a:ext cx="7186625" cy="2552700"/>
        </p:xfrm>
        <a:graphic>
          <a:graphicData uri="http://schemas.openxmlformats.org/drawingml/2006/table">
            <a:tbl>
              <a:tblPr>
                <a:noFill/>
                <a:tableStyleId>{9FCF347E-760B-4168-9835-889081ADD1C1}</a:tableStyleId>
              </a:tblPr>
              <a:tblGrid>
                <a:gridCol w="1161400">
                  <a:extLst>
                    <a:ext uri="{9D8B030D-6E8A-4147-A177-3AD203B41FA5}">
                      <a16:colId xmlns:a16="http://schemas.microsoft.com/office/drawing/2014/main" val="20000"/>
                    </a:ext>
                  </a:extLst>
                </a:gridCol>
                <a:gridCol w="2984025">
                  <a:extLst>
                    <a:ext uri="{9D8B030D-6E8A-4147-A177-3AD203B41FA5}">
                      <a16:colId xmlns:a16="http://schemas.microsoft.com/office/drawing/2014/main" val="20001"/>
                    </a:ext>
                  </a:extLst>
                </a:gridCol>
                <a:gridCol w="3041200">
                  <a:extLst>
                    <a:ext uri="{9D8B030D-6E8A-4147-A177-3AD203B41FA5}">
                      <a16:colId xmlns:a16="http://schemas.microsoft.com/office/drawing/2014/main" val="20002"/>
                    </a:ext>
                  </a:extLst>
                </a:gridCol>
              </a:tblGrid>
              <a:tr h="2552700">
                <a:tc>
                  <a:txBody>
                    <a:bodyPr/>
                    <a:lstStyle/>
                    <a:p>
                      <a:pPr marL="70445" marR="240884" lvl="0" indent="-2095" algn="l" rtl="0">
                        <a:lnSpc>
                          <a:spcPct val="96596"/>
                        </a:lnSpc>
                        <a:spcBef>
                          <a:spcPts val="0"/>
                        </a:spcBef>
                        <a:spcAft>
                          <a:spcPts val="0"/>
                        </a:spcAft>
                        <a:buNone/>
                      </a:pPr>
                      <a:r>
                        <a:rPr lang="en" sz="1100" dirty="0" smtClean="0">
                          <a:latin typeface="Calibri"/>
                          <a:ea typeface="Calibri"/>
                          <a:cs typeface="Calibri"/>
                          <a:sym typeface="Calibri"/>
                        </a:rPr>
                        <a:t>Week 2 </a:t>
                      </a:r>
                      <a:endParaRPr sz="1100" dirty="0">
                        <a:latin typeface="Calibri"/>
                        <a:ea typeface="Calibri"/>
                        <a:cs typeface="Calibri"/>
                        <a:sym typeface="Calibri"/>
                      </a:endParaRPr>
                    </a:p>
                  </a:txBody>
                  <a:tcPr marL="63500" marR="63500" marT="63500" marB="63500"/>
                </a:tc>
                <a:tc>
                  <a:txBody>
                    <a:bodyPr/>
                    <a:lstStyle/>
                    <a:p>
                      <a:pPr marL="66675" lvl="0" indent="0" algn="l" rtl="0">
                        <a:spcBef>
                          <a:spcPts val="0"/>
                        </a:spcBef>
                        <a:spcAft>
                          <a:spcPts val="0"/>
                        </a:spcAft>
                        <a:buNone/>
                      </a:pPr>
                      <a:r>
                        <a:rPr lang="en" sz="1100" b="1">
                          <a:latin typeface="Calibri"/>
                          <a:ea typeface="Calibri"/>
                          <a:cs typeface="Calibri"/>
                          <a:sym typeface="Calibri"/>
                        </a:rPr>
                        <a:t>Create a 3D Desert Animal/Plant</a:t>
                      </a:r>
                      <a:endParaRPr sz="1100" b="1">
                        <a:latin typeface="Calibri"/>
                        <a:ea typeface="Calibri"/>
                        <a:cs typeface="Calibri"/>
                        <a:sym typeface="Calibri"/>
                      </a:endParaRPr>
                    </a:p>
                    <a:p>
                      <a:pPr marL="66675" lvl="0" indent="0" algn="l" rtl="0">
                        <a:spcBef>
                          <a:spcPts val="0"/>
                        </a:spcBef>
                        <a:spcAft>
                          <a:spcPts val="0"/>
                        </a:spcAft>
                        <a:buClr>
                          <a:schemeClr val="dk1"/>
                        </a:buClr>
                        <a:buSzPts val="1100"/>
                        <a:buFont typeface="Arial"/>
                        <a:buNone/>
                      </a:pPr>
                      <a:r>
                        <a:rPr lang="en" sz="1100">
                          <a:latin typeface="Calibri"/>
                          <a:ea typeface="Calibri"/>
                          <a:cs typeface="Calibri"/>
                          <a:sym typeface="Calibri"/>
                        </a:rPr>
                        <a:t>Can you use recycled materials to create a desert animal? Desert animals/plants include; camel, scorpion, meerkat, iguana, rattlesnake, tarantula, fennec fox, cactus.</a:t>
                      </a:r>
                      <a:endParaRPr sz="1100">
                        <a:latin typeface="Calibri"/>
                        <a:ea typeface="Calibri"/>
                        <a:cs typeface="Calibri"/>
                        <a:sym typeface="Calibri"/>
                      </a:endParaRPr>
                    </a:p>
                    <a:p>
                      <a:pPr marL="66675" lvl="0" indent="0" algn="l" rtl="0">
                        <a:spcBef>
                          <a:spcPts val="0"/>
                        </a:spcBef>
                        <a:spcAft>
                          <a:spcPts val="0"/>
                        </a:spcAft>
                        <a:buClr>
                          <a:schemeClr val="dk1"/>
                        </a:buClr>
                        <a:buSzPts val="1100"/>
                        <a:buFont typeface="Arial"/>
                        <a:buNone/>
                      </a:pPr>
                      <a:endParaRPr sz="1100" b="1" u="sng">
                        <a:latin typeface="Calibri"/>
                        <a:ea typeface="Calibri"/>
                        <a:cs typeface="Calibri"/>
                        <a:sym typeface="Calibri"/>
                      </a:endParaRPr>
                    </a:p>
                    <a:p>
                      <a:pPr marL="66675" lvl="0" indent="0" algn="l" rtl="0">
                        <a:spcBef>
                          <a:spcPts val="0"/>
                        </a:spcBef>
                        <a:spcAft>
                          <a:spcPts val="0"/>
                        </a:spcAft>
                        <a:buNone/>
                      </a:pPr>
                      <a:endParaRPr sz="1100" b="1" u="sng">
                        <a:latin typeface="Calibri"/>
                        <a:ea typeface="Calibri"/>
                        <a:cs typeface="Calibri"/>
                        <a:sym typeface="Calibri"/>
                      </a:endParaRPr>
                    </a:p>
                  </a:txBody>
                  <a:tcPr marL="63500" marR="63500" marT="63500" marB="63500"/>
                </a:tc>
                <a:tc>
                  <a:txBody>
                    <a:bodyPr/>
                    <a:lstStyle/>
                    <a:p>
                      <a:pPr marL="66675" lvl="0" indent="0" algn="l" rtl="0">
                        <a:spcBef>
                          <a:spcPts val="0"/>
                        </a:spcBef>
                        <a:spcAft>
                          <a:spcPts val="0"/>
                        </a:spcAft>
                        <a:buClr>
                          <a:schemeClr val="dk1"/>
                        </a:buClr>
                        <a:buSzPts val="1100"/>
                        <a:buFont typeface="Arial"/>
                        <a:buNone/>
                      </a:pPr>
                      <a:r>
                        <a:rPr lang="en" sz="1100" b="1" dirty="0">
                          <a:solidFill>
                            <a:schemeClr val="dk1"/>
                          </a:solidFill>
                          <a:latin typeface="Calibri"/>
                          <a:ea typeface="Calibri"/>
                          <a:cs typeface="Calibri"/>
                          <a:sym typeface="Calibri"/>
                        </a:rPr>
                        <a:t>Create a 3D Desert Animal/Plant</a:t>
                      </a:r>
                      <a:endParaRPr sz="1100" b="1" dirty="0">
                        <a:solidFill>
                          <a:schemeClr val="dk1"/>
                        </a:solidFill>
                        <a:latin typeface="Calibri"/>
                        <a:ea typeface="Calibri"/>
                        <a:cs typeface="Calibri"/>
                        <a:sym typeface="Calibri"/>
                      </a:endParaRPr>
                    </a:p>
                    <a:p>
                      <a:pPr marL="66675" lvl="0" indent="0" algn="l" rtl="0">
                        <a:spcBef>
                          <a:spcPts val="0"/>
                        </a:spcBef>
                        <a:spcAft>
                          <a:spcPts val="0"/>
                        </a:spcAft>
                        <a:buClr>
                          <a:schemeClr val="dk1"/>
                        </a:buClr>
                        <a:buSzPts val="1100"/>
                        <a:buFont typeface="Arial"/>
                        <a:buNone/>
                      </a:pPr>
                      <a:r>
                        <a:rPr lang="en" sz="1100" dirty="0">
                          <a:solidFill>
                            <a:schemeClr val="dk1"/>
                          </a:solidFill>
                          <a:latin typeface="Calibri"/>
                          <a:ea typeface="Calibri"/>
                          <a:cs typeface="Calibri"/>
                          <a:sym typeface="Calibri"/>
                        </a:rPr>
                        <a:t>Can you use recycled materials to create a desert animal? Desert animals/plants include; camel, scorpion, meerkat, iguana, rattlesnake, tarantula, fennec fox, cactus.</a:t>
                      </a:r>
                      <a:endParaRPr sz="1100" dirty="0">
                        <a:latin typeface="Calibri"/>
                        <a:ea typeface="Calibri"/>
                        <a:cs typeface="Calibri"/>
                        <a:sym typeface="Calibri"/>
                      </a:endParaRPr>
                    </a:p>
                  </a:txBody>
                  <a:tcPr marL="63500" marR="63500" marT="63500" marB="63500"/>
                </a:tc>
                <a:extLst>
                  <a:ext uri="{0D108BD9-81ED-4DB2-BD59-A6C34878D82A}">
                    <a16:rowId xmlns:a16="http://schemas.microsoft.com/office/drawing/2014/main" val="10000"/>
                  </a:ext>
                </a:extLst>
              </a:tr>
            </a:tbl>
          </a:graphicData>
        </a:graphic>
      </p:graphicFrame>
      <p:pic>
        <p:nvPicPr>
          <p:cNvPr id="71" name="Google Shape;71;p14"/>
          <p:cNvPicPr preferRelativeResize="0"/>
          <p:nvPr/>
        </p:nvPicPr>
        <p:blipFill>
          <a:blip r:embed="rId3">
            <a:alphaModFix/>
          </a:blip>
          <a:stretch>
            <a:fillRect/>
          </a:stretch>
        </p:blipFill>
        <p:spPr>
          <a:xfrm>
            <a:off x="1762163" y="2877650"/>
            <a:ext cx="1876425" cy="1447800"/>
          </a:xfrm>
          <a:prstGeom prst="rect">
            <a:avLst/>
          </a:prstGeom>
          <a:noFill/>
          <a:ln>
            <a:noFill/>
          </a:ln>
        </p:spPr>
      </p:pic>
      <p:pic>
        <p:nvPicPr>
          <p:cNvPr id="72" name="Google Shape;72;p14"/>
          <p:cNvPicPr preferRelativeResize="0"/>
          <p:nvPr/>
        </p:nvPicPr>
        <p:blipFill>
          <a:blip r:embed="rId4">
            <a:alphaModFix/>
          </a:blip>
          <a:stretch>
            <a:fillRect/>
          </a:stretch>
        </p:blipFill>
        <p:spPr>
          <a:xfrm>
            <a:off x="1895550" y="5315950"/>
            <a:ext cx="1609650" cy="1180400"/>
          </a:xfrm>
          <a:prstGeom prst="rect">
            <a:avLst/>
          </a:prstGeom>
          <a:noFill/>
          <a:ln>
            <a:noFill/>
          </a:ln>
        </p:spPr>
      </p:pic>
      <p:pic>
        <p:nvPicPr>
          <p:cNvPr id="73" name="Google Shape;73;p14"/>
          <p:cNvPicPr preferRelativeResize="0"/>
          <p:nvPr/>
        </p:nvPicPr>
        <p:blipFill>
          <a:blip r:embed="rId3">
            <a:alphaModFix/>
          </a:blip>
          <a:stretch>
            <a:fillRect/>
          </a:stretch>
        </p:blipFill>
        <p:spPr>
          <a:xfrm>
            <a:off x="4876838" y="2877650"/>
            <a:ext cx="1876425" cy="1447800"/>
          </a:xfrm>
          <a:prstGeom prst="rect">
            <a:avLst/>
          </a:prstGeom>
          <a:noFill/>
          <a:ln>
            <a:noFill/>
          </a:ln>
        </p:spPr>
      </p:pic>
      <p:pic>
        <p:nvPicPr>
          <p:cNvPr id="74" name="Google Shape;74;p14"/>
          <p:cNvPicPr preferRelativeResize="0"/>
          <p:nvPr/>
        </p:nvPicPr>
        <p:blipFill>
          <a:blip r:embed="rId4">
            <a:alphaModFix/>
          </a:blip>
          <a:stretch>
            <a:fillRect/>
          </a:stretch>
        </p:blipFill>
        <p:spPr>
          <a:xfrm>
            <a:off x="4943550" y="5315950"/>
            <a:ext cx="1609650" cy="1180400"/>
          </a:xfrm>
          <a:prstGeom prst="rect">
            <a:avLst/>
          </a:prstGeom>
          <a:noFill/>
          <a:ln>
            <a:noFill/>
          </a:ln>
        </p:spPr>
      </p:pic>
      <p:pic>
        <p:nvPicPr>
          <p:cNvPr id="75" name="Google Shape;75;p14"/>
          <p:cNvPicPr preferRelativeResize="0"/>
          <p:nvPr/>
        </p:nvPicPr>
        <p:blipFill rotWithShape="1">
          <a:blip r:embed="rId5">
            <a:alphaModFix/>
          </a:blip>
          <a:srcRect l="10194" r="6312"/>
          <a:stretch/>
        </p:blipFill>
        <p:spPr>
          <a:xfrm>
            <a:off x="1509750" y="8316425"/>
            <a:ext cx="1524000" cy="1362075"/>
          </a:xfrm>
          <a:prstGeom prst="rect">
            <a:avLst/>
          </a:prstGeom>
          <a:noFill/>
          <a:ln>
            <a:noFill/>
          </a:ln>
        </p:spPr>
      </p:pic>
      <p:pic>
        <p:nvPicPr>
          <p:cNvPr id="76" name="Google Shape;76;p14"/>
          <p:cNvPicPr preferRelativeResize="0"/>
          <p:nvPr/>
        </p:nvPicPr>
        <p:blipFill rotWithShape="1">
          <a:blip r:embed="rId5">
            <a:alphaModFix/>
          </a:blip>
          <a:srcRect l="10194" r="6312"/>
          <a:stretch/>
        </p:blipFill>
        <p:spPr>
          <a:xfrm>
            <a:off x="4481550" y="8249650"/>
            <a:ext cx="1524000" cy="1362075"/>
          </a:xfrm>
          <a:prstGeom prst="rect">
            <a:avLst/>
          </a:prstGeom>
          <a:noFill/>
          <a:ln>
            <a:noFill/>
          </a:ln>
        </p:spPr>
      </p:pic>
      <p:pic>
        <p:nvPicPr>
          <p:cNvPr id="77" name="Google Shape;77;p14"/>
          <p:cNvPicPr preferRelativeResize="0"/>
          <p:nvPr/>
        </p:nvPicPr>
        <p:blipFill rotWithShape="1">
          <a:blip r:embed="rId6">
            <a:alphaModFix/>
          </a:blip>
          <a:srcRect l="49786" b="65606"/>
          <a:stretch/>
        </p:blipFill>
        <p:spPr>
          <a:xfrm>
            <a:off x="3108500" y="8549688"/>
            <a:ext cx="1114425" cy="762000"/>
          </a:xfrm>
          <a:prstGeom prst="rect">
            <a:avLst/>
          </a:prstGeom>
          <a:noFill/>
          <a:ln>
            <a:noFill/>
          </a:ln>
        </p:spPr>
      </p:pic>
      <p:pic>
        <p:nvPicPr>
          <p:cNvPr id="78" name="Google Shape;78;p14"/>
          <p:cNvPicPr preferRelativeResize="0"/>
          <p:nvPr/>
        </p:nvPicPr>
        <p:blipFill rotWithShape="1">
          <a:blip r:embed="rId6">
            <a:alphaModFix/>
          </a:blip>
          <a:srcRect l="49786" b="65606"/>
          <a:stretch/>
        </p:blipFill>
        <p:spPr>
          <a:xfrm>
            <a:off x="6108875" y="8492538"/>
            <a:ext cx="1114425" cy="762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5"/>
          <p:cNvSpPr txBox="1"/>
          <p:nvPr/>
        </p:nvSpPr>
        <p:spPr>
          <a:xfrm>
            <a:off x="589050" y="66175"/>
            <a:ext cx="6381900" cy="85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200">
                <a:solidFill>
                  <a:srgbClr val="674EA7"/>
                </a:solidFill>
                <a:latin typeface="Lobster"/>
                <a:ea typeface="Lobster"/>
                <a:cs typeface="Lobster"/>
                <a:sym typeface="Lobster"/>
              </a:rPr>
              <a:t>Year 3</a:t>
            </a:r>
            <a:endParaRPr sz="5200">
              <a:solidFill>
                <a:srgbClr val="674EA7"/>
              </a:solidFill>
              <a:latin typeface="Lobster"/>
              <a:ea typeface="Lobster"/>
              <a:cs typeface="Lobster"/>
              <a:sym typeface="Lobster"/>
            </a:endParaRPr>
          </a:p>
        </p:txBody>
      </p:sp>
      <p:graphicFrame>
        <p:nvGraphicFramePr>
          <p:cNvPr id="84" name="Google Shape;84;p15"/>
          <p:cNvGraphicFramePr/>
          <p:nvPr>
            <p:extLst>
              <p:ext uri="{D42A27DB-BD31-4B8C-83A1-F6EECF244321}">
                <p14:modId xmlns:p14="http://schemas.microsoft.com/office/powerpoint/2010/main" val="2497067360"/>
              </p:ext>
            </p:extLst>
          </p:nvPr>
        </p:nvGraphicFramePr>
        <p:xfrm>
          <a:off x="190500" y="981075"/>
          <a:ext cx="7129475" cy="3348609"/>
        </p:xfrm>
        <a:graphic>
          <a:graphicData uri="http://schemas.openxmlformats.org/drawingml/2006/table">
            <a:tbl>
              <a:tblPr>
                <a:noFill/>
                <a:tableStyleId>{9FCF347E-760B-4168-9835-889081ADD1C1}</a:tableStyleId>
              </a:tblPr>
              <a:tblGrid>
                <a:gridCol w="1075675">
                  <a:extLst>
                    <a:ext uri="{9D8B030D-6E8A-4147-A177-3AD203B41FA5}">
                      <a16:colId xmlns:a16="http://schemas.microsoft.com/office/drawing/2014/main" val="20000"/>
                    </a:ext>
                  </a:extLst>
                </a:gridCol>
                <a:gridCol w="3026900">
                  <a:extLst>
                    <a:ext uri="{9D8B030D-6E8A-4147-A177-3AD203B41FA5}">
                      <a16:colId xmlns:a16="http://schemas.microsoft.com/office/drawing/2014/main" val="20001"/>
                    </a:ext>
                  </a:extLst>
                </a:gridCol>
                <a:gridCol w="3026900">
                  <a:extLst>
                    <a:ext uri="{9D8B030D-6E8A-4147-A177-3AD203B41FA5}">
                      <a16:colId xmlns:a16="http://schemas.microsoft.com/office/drawing/2014/main" val="20002"/>
                    </a:ext>
                  </a:extLst>
                </a:gridCol>
              </a:tblGrid>
              <a:tr h="266700">
                <a:tc>
                  <a:txBody>
                    <a:bodyPr/>
                    <a:lstStyle/>
                    <a:p>
                      <a:pPr marL="0" lvl="0" indent="0" algn="l" rtl="0">
                        <a:lnSpc>
                          <a:spcPct val="115000"/>
                        </a:lnSpc>
                        <a:spcBef>
                          <a:spcPts val="0"/>
                        </a:spcBef>
                        <a:spcAft>
                          <a:spcPts val="0"/>
                        </a:spcAft>
                        <a:buNone/>
                      </a:pPr>
                      <a:endParaRPr sz="1099">
                        <a:latin typeface="Calibri"/>
                        <a:ea typeface="Calibri"/>
                        <a:cs typeface="Calibri"/>
                        <a:sym typeface="Calibri"/>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99" b="1"/>
                        <a:t>School Activity </a:t>
                      </a:r>
                      <a:endParaRPr sz="1099" b="1" u="sng">
                        <a:latin typeface="Calibri"/>
                        <a:ea typeface="Calibri"/>
                        <a:cs typeface="Calibri"/>
                        <a:sym typeface="Calibri"/>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99" b="1"/>
                        <a:t>Home Learners</a:t>
                      </a:r>
                      <a:endParaRPr sz="1099" b="1" u="sng">
                        <a:latin typeface="Calibri"/>
                        <a:ea typeface="Calibri"/>
                        <a:cs typeface="Calibri"/>
                        <a:sym typeface="Calibri"/>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028950">
                <a:tc>
                  <a:txBody>
                    <a:bodyPr/>
                    <a:lstStyle/>
                    <a:p>
                      <a:pPr marL="68350" lvl="0" indent="0" algn="l" rtl="0">
                        <a:spcBef>
                          <a:spcPts val="0"/>
                        </a:spcBef>
                        <a:spcAft>
                          <a:spcPts val="0"/>
                        </a:spcAft>
                        <a:buNone/>
                      </a:pPr>
                      <a:r>
                        <a:rPr lang="en-GB" sz="1100" dirty="0" smtClean="0">
                          <a:latin typeface="Calibri"/>
                          <a:ea typeface="Calibri"/>
                          <a:cs typeface="Calibri"/>
                          <a:sym typeface="Calibri"/>
                        </a:rPr>
                        <a:t>Week 3</a:t>
                      </a:r>
                      <a:endParaRPr sz="1100" dirty="0">
                        <a:latin typeface="Calibri"/>
                        <a:ea typeface="Calibri"/>
                        <a:cs typeface="Calibri"/>
                        <a:sym typeface="Calibri"/>
                      </a:endParaRPr>
                    </a:p>
                  </a:txBody>
                  <a:tcPr marL="63500" marR="63500" marT="63500" marB="63500">
                    <a:lnT w="12700" cap="flat" cmpd="sng">
                      <a:solidFill>
                        <a:srgbClr val="000000"/>
                      </a:solidFill>
                      <a:prstDash val="solid"/>
                      <a:round/>
                      <a:headEnd type="none" w="sm" len="sm"/>
                      <a:tailEnd type="none" w="sm" len="sm"/>
                    </a:lnT>
                  </a:tcPr>
                </a:tc>
                <a:tc>
                  <a:txBody>
                    <a:bodyPr/>
                    <a:lstStyle/>
                    <a:p>
                      <a:pPr marL="0" lvl="0" indent="0" algn="l" rtl="0">
                        <a:spcBef>
                          <a:spcPts val="0"/>
                        </a:spcBef>
                        <a:spcAft>
                          <a:spcPts val="0"/>
                        </a:spcAft>
                        <a:buClr>
                          <a:schemeClr val="dk1"/>
                        </a:buClr>
                        <a:buSzPts val="1100"/>
                        <a:buFont typeface="Arial"/>
                        <a:buNone/>
                      </a:pPr>
                      <a:r>
                        <a:rPr lang="en" sz="1100" b="1" dirty="0">
                          <a:solidFill>
                            <a:schemeClr val="dk1"/>
                          </a:solidFill>
                          <a:latin typeface="Calibri"/>
                          <a:ea typeface="Calibri"/>
                          <a:cs typeface="Calibri"/>
                          <a:sym typeface="Calibri"/>
                        </a:rPr>
                        <a:t>Animal Drawing</a:t>
                      </a:r>
                      <a:endParaRPr sz="1100" b="1" dirty="0">
                        <a:solidFill>
                          <a:schemeClr val="dk1"/>
                        </a:solidFill>
                        <a:latin typeface="Calibri"/>
                        <a:ea typeface="Calibri"/>
                        <a:cs typeface="Calibri"/>
                        <a:sym typeface="Calibri"/>
                      </a:endParaRPr>
                    </a:p>
                    <a:p>
                      <a:pPr marL="0" lvl="0" indent="0" algn="l" rtl="0">
                        <a:spcBef>
                          <a:spcPts val="0"/>
                        </a:spcBef>
                        <a:spcAft>
                          <a:spcPts val="0"/>
                        </a:spcAft>
                        <a:buNone/>
                      </a:pPr>
                      <a:r>
                        <a:rPr lang="en" sz="1100" dirty="0">
                          <a:solidFill>
                            <a:schemeClr val="dk1"/>
                          </a:solidFill>
                          <a:latin typeface="Calibri"/>
                          <a:ea typeface="Calibri"/>
                          <a:cs typeface="Calibri"/>
                          <a:sym typeface="Calibri"/>
                        </a:rPr>
                        <a:t>Draw a detailed Desert Animal, use either a half portrait of a desert animal or draw a full sketch. </a:t>
                      </a:r>
                      <a:endParaRPr sz="1100" dirty="0">
                        <a:solidFill>
                          <a:schemeClr val="dk1"/>
                        </a:solidFill>
                        <a:latin typeface="Calibri"/>
                        <a:ea typeface="Calibri"/>
                        <a:cs typeface="Calibri"/>
                        <a:sym typeface="Calibri"/>
                      </a:endParaRPr>
                    </a:p>
                    <a:p>
                      <a:pPr marL="0" lvl="0" indent="0" algn="l" rtl="0">
                        <a:spcBef>
                          <a:spcPts val="0"/>
                        </a:spcBef>
                        <a:spcAft>
                          <a:spcPts val="0"/>
                        </a:spcAft>
                        <a:buNone/>
                      </a:pPr>
                      <a:endParaRPr sz="1100" dirty="0">
                        <a:solidFill>
                          <a:schemeClr val="dk1"/>
                        </a:solidFill>
                        <a:latin typeface="Calibri"/>
                        <a:ea typeface="Calibri"/>
                        <a:cs typeface="Calibri"/>
                        <a:sym typeface="Calibri"/>
                      </a:endParaRPr>
                    </a:p>
                    <a:p>
                      <a:pPr marL="0" lvl="0" indent="0" algn="l" rtl="0">
                        <a:spcBef>
                          <a:spcPts val="0"/>
                        </a:spcBef>
                        <a:spcAft>
                          <a:spcPts val="0"/>
                        </a:spcAft>
                        <a:buNone/>
                      </a:pPr>
                      <a:endParaRPr sz="1100" dirty="0">
                        <a:solidFill>
                          <a:schemeClr val="dk1"/>
                        </a:solidFill>
                        <a:latin typeface="Calibri"/>
                        <a:ea typeface="Calibri"/>
                        <a:cs typeface="Calibri"/>
                        <a:sym typeface="Calibri"/>
                      </a:endParaRPr>
                    </a:p>
                    <a:p>
                      <a:pPr marL="0" lvl="0" indent="0" algn="l" rtl="0">
                        <a:spcBef>
                          <a:spcPts val="0"/>
                        </a:spcBef>
                        <a:spcAft>
                          <a:spcPts val="0"/>
                        </a:spcAft>
                        <a:buNone/>
                      </a:pPr>
                      <a:endParaRPr sz="1100" dirty="0">
                        <a:solidFill>
                          <a:schemeClr val="dk1"/>
                        </a:solidFill>
                        <a:latin typeface="Calibri"/>
                        <a:ea typeface="Calibri"/>
                        <a:cs typeface="Calibri"/>
                        <a:sym typeface="Calibri"/>
                      </a:endParaRPr>
                    </a:p>
                    <a:p>
                      <a:pPr marL="0" lvl="0" indent="0" algn="l" rtl="0">
                        <a:spcBef>
                          <a:spcPts val="0"/>
                        </a:spcBef>
                        <a:spcAft>
                          <a:spcPts val="0"/>
                        </a:spcAft>
                        <a:buNone/>
                      </a:pPr>
                      <a:endParaRPr sz="1100" dirty="0">
                        <a:solidFill>
                          <a:schemeClr val="dk1"/>
                        </a:solidFill>
                        <a:latin typeface="Calibri"/>
                        <a:ea typeface="Calibri"/>
                        <a:cs typeface="Calibri"/>
                        <a:sym typeface="Calibri"/>
                      </a:endParaRPr>
                    </a:p>
                    <a:p>
                      <a:pPr marL="0" lvl="0" indent="0" algn="l" rtl="0">
                        <a:spcBef>
                          <a:spcPts val="0"/>
                        </a:spcBef>
                        <a:spcAft>
                          <a:spcPts val="0"/>
                        </a:spcAft>
                        <a:buNone/>
                      </a:pPr>
                      <a:endParaRPr sz="1100" dirty="0">
                        <a:solidFill>
                          <a:schemeClr val="dk1"/>
                        </a:solidFill>
                        <a:latin typeface="Calibri"/>
                        <a:ea typeface="Calibri"/>
                        <a:cs typeface="Calibri"/>
                        <a:sym typeface="Calibri"/>
                      </a:endParaRPr>
                    </a:p>
                    <a:p>
                      <a:pPr marL="0" lvl="0" indent="0" algn="l" rtl="0">
                        <a:spcBef>
                          <a:spcPts val="0"/>
                        </a:spcBef>
                        <a:spcAft>
                          <a:spcPts val="0"/>
                        </a:spcAft>
                        <a:buNone/>
                      </a:pPr>
                      <a:endParaRPr sz="1100" dirty="0">
                        <a:solidFill>
                          <a:schemeClr val="dk1"/>
                        </a:solidFill>
                        <a:latin typeface="Calibri"/>
                        <a:ea typeface="Calibri"/>
                        <a:cs typeface="Calibri"/>
                        <a:sym typeface="Calibri"/>
                      </a:endParaRPr>
                    </a:p>
                    <a:p>
                      <a:pPr marL="0" lvl="0" indent="0" algn="l" rtl="0">
                        <a:spcBef>
                          <a:spcPts val="0"/>
                        </a:spcBef>
                        <a:spcAft>
                          <a:spcPts val="0"/>
                        </a:spcAft>
                        <a:buNone/>
                      </a:pPr>
                      <a:endParaRPr sz="1100" dirty="0">
                        <a:solidFill>
                          <a:schemeClr val="dk1"/>
                        </a:solidFill>
                        <a:latin typeface="Calibri"/>
                        <a:ea typeface="Calibri"/>
                        <a:cs typeface="Calibri"/>
                        <a:sym typeface="Calibri"/>
                      </a:endParaRPr>
                    </a:p>
                    <a:p>
                      <a:pPr marL="0" lvl="0" indent="0" algn="l" rtl="0">
                        <a:spcBef>
                          <a:spcPts val="0"/>
                        </a:spcBef>
                        <a:spcAft>
                          <a:spcPts val="0"/>
                        </a:spcAft>
                        <a:buNone/>
                      </a:pPr>
                      <a:endParaRPr sz="1100" dirty="0">
                        <a:solidFill>
                          <a:schemeClr val="dk1"/>
                        </a:solidFill>
                        <a:latin typeface="Calibri"/>
                        <a:ea typeface="Calibri"/>
                        <a:cs typeface="Calibri"/>
                        <a:sym typeface="Calibri"/>
                      </a:endParaRPr>
                    </a:p>
                    <a:p>
                      <a:pPr marL="0" lvl="0" indent="0" algn="l" rtl="0">
                        <a:spcBef>
                          <a:spcPts val="0"/>
                        </a:spcBef>
                        <a:spcAft>
                          <a:spcPts val="0"/>
                        </a:spcAft>
                        <a:buNone/>
                      </a:pPr>
                      <a:r>
                        <a:rPr lang="en" sz="1100" b="1" dirty="0">
                          <a:solidFill>
                            <a:schemeClr val="dk1"/>
                          </a:solidFill>
                          <a:latin typeface="Calibri"/>
                          <a:ea typeface="Calibri"/>
                          <a:cs typeface="Calibri"/>
                          <a:sym typeface="Calibri"/>
                        </a:rPr>
                        <a:t>Guided Reading Activity</a:t>
                      </a:r>
                      <a:endParaRPr sz="11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100" dirty="0">
                          <a:solidFill>
                            <a:schemeClr val="dk1"/>
                          </a:solidFill>
                          <a:latin typeface="Calibri"/>
                          <a:ea typeface="Calibri"/>
                          <a:cs typeface="Calibri"/>
                          <a:sym typeface="Calibri"/>
                        </a:rPr>
                        <a:t>Design a new </a:t>
                      </a:r>
                      <a:r>
                        <a:rPr lang="en" sz="1100" dirty="0" smtClean="0">
                          <a:solidFill>
                            <a:schemeClr val="dk1"/>
                          </a:solidFill>
                          <a:latin typeface="Calibri"/>
                          <a:ea typeface="Calibri"/>
                          <a:cs typeface="Calibri"/>
                          <a:sym typeface="Calibri"/>
                        </a:rPr>
                        <a:t>outffit for</a:t>
                      </a:r>
                      <a:r>
                        <a:rPr lang="en" sz="1100" baseline="0" dirty="0" smtClean="0">
                          <a:solidFill>
                            <a:schemeClr val="dk1"/>
                          </a:solidFill>
                          <a:latin typeface="Calibri"/>
                          <a:ea typeface="Calibri"/>
                          <a:cs typeface="Calibri"/>
                          <a:sym typeface="Calibri"/>
                        </a:rPr>
                        <a:t> your favourite </a:t>
                      </a:r>
                      <a:r>
                        <a:rPr lang="en" sz="1100" baseline="0" smtClean="0">
                          <a:solidFill>
                            <a:schemeClr val="dk1"/>
                          </a:solidFill>
                          <a:latin typeface="Calibri"/>
                          <a:ea typeface="Calibri"/>
                          <a:cs typeface="Calibri"/>
                          <a:sym typeface="Calibri"/>
                        </a:rPr>
                        <a:t>story character</a:t>
                      </a:r>
                      <a:r>
                        <a:rPr lang="en" sz="1100" dirty="0" smtClean="0">
                          <a:solidFill>
                            <a:schemeClr val="dk1"/>
                          </a:solidFill>
                          <a:latin typeface="Calibri"/>
                          <a:ea typeface="Calibri"/>
                          <a:cs typeface="Calibri"/>
                          <a:sym typeface="Calibri"/>
                        </a:rPr>
                        <a:t>. </a:t>
                      </a:r>
                      <a:r>
                        <a:rPr lang="en" sz="1100" dirty="0">
                          <a:solidFill>
                            <a:schemeClr val="dk1"/>
                          </a:solidFill>
                          <a:latin typeface="Calibri"/>
                          <a:ea typeface="Calibri"/>
                          <a:cs typeface="Calibri"/>
                          <a:sym typeface="Calibri"/>
                        </a:rPr>
                        <a:t>Can you label </a:t>
                      </a:r>
                      <a:r>
                        <a:rPr lang="en" sz="1100" dirty="0" smtClean="0">
                          <a:solidFill>
                            <a:schemeClr val="dk1"/>
                          </a:solidFill>
                          <a:latin typeface="Calibri"/>
                          <a:ea typeface="Calibri"/>
                          <a:cs typeface="Calibri"/>
                          <a:sym typeface="Calibri"/>
                        </a:rPr>
                        <a:t>it? </a:t>
                      </a:r>
                      <a:r>
                        <a:rPr lang="en" sz="1100" dirty="0">
                          <a:solidFill>
                            <a:schemeClr val="dk1"/>
                          </a:solidFill>
                          <a:latin typeface="Calibri"/>
                          <a:ea typeface="Calibri"/>
                          <a:cs typeface="Calibri"/>
                          <a:sym typeface="Calibri"/>
                        </a:rPr>
                        <a:t>Make it as detailed as possible. </a:t>
                      </a:r>
                      <a:r>
                        <a:rPr lang="en" sz="1100" dirty="0" smtClean="0">
                          <a:solidFill>
                            <a:schemeClr val="dk1"/>
                          </a:solidFill>
                          <a:latin typeface="Calibri"/>
                          <a:ea typeface="Calibri"/>
                          <a:cs typeface="Calibri"/>
                          <a:sym typeface="Calibri"/>
                        </a:rPr>
                        <a:t>You </a:t>
                      </a:r>
                      <a:r>
                        <a:rPr lang="en" sz="1100" dirty="0">
                          <a:solidFill>
                            <a:schemeClr val="dk1"/>
                          </a:solidFill>
                          <a:latin typeface="Calibri"/>
                          <a:ea typeface="Calibri"/>
                          <a:cs typeface="Calibri"/>
                          <a:sym typeface="Calibri"/>
                        </a:rPr>
                        <a:t>can create it however you like, drawn, made from other materials, sewn or from Lego.</a:t>
                      </a:r>
                      <a:endParaRPr sz="1100" dirty="0">
                        <a:solidFill>
                          <a:schemeClr val="dk1"/>
                        </a:solidFill>
                        <a:latin typeface="Calibri"/>
                        <a:ea typeface="Calibri"/>
                        <a:cs typeface="Calibri"/>
                        <a:sym typeface="Calibri"/>
                      </a:endParaRPr>
                    </a:p>
                  </a:txBody>
                  <a:tcPr marL="63500" marR="63500" marT="63500" marB="63500">
                    <a:lnT w="12700" cap="flat" cmpd="sng">
                      <a:solidFill>
                        <a:srgbClr val="000000"/>
                      </a:solidFill>
                      <a:prstDash val="solid"/>
                      <a:round/>
                      <a:headEnd type="none" w="sm" len="sm"/>
                      <a:tailEnd type="none" w="sm" len="sm"/>
                    </a:lnT>
                  </a:tcPr>
                </a:tc>
                <a:tc>
                  <a:txBody>
                    <a:bodyPr/>
                    <a:lstStyle/>
                    <a:p>
                      <a:pPr marL="0" lvl="0" indent="0" algn="l" rtl="0">
                        <a:spcBef>
                          <a:spcPts val="0"/>
                        </a:spcBef>
                        <a:spcAft>
                          <a:spcPts val="0"/>
                        </a:spcAft>
                        <a:buClr>
                          <a:schemeClr val="dk1"/>
                        </a:buClr>
                        <a:buSzPts val="1100"/>
                        <a:buFont typeface="Arial"/>
                        <a:buNone/>
                      </a:pPr>
                      <a:r>
                        <a:rPr lang="en" sz="1100" b="1" dirty="0">
                          <a:solidFill>
                            <a:schemeClr val="dk1"/>
                          </a:solidFill>
                          <a:latin typeface="Calibri"/>
                          <a:ea typeface="Calibri"/>
                          <a:cs typeface="Calibri"/>
                          <a:sym typeface="Calibri"/>
                        </a:rPr>
                        <a:t>Animal Drawing</a:t>
                      </a:r>
                      <a:endParaRPr sz="1100" b="1" dirty="0">
                        <a:solidFill>
                          <a:schemeClr val="dk1"/>
                        </a:solidFill>
                        <a:latin typeface="Calibri"/>
                        <a:ea typeface="Calibri"/>
                        <a:cs typeface="Calibri"/>
                        <a:sym typeface="Calibri"/>
                      </a:endParaRPr>
                    </a:p>
                    <a:p>
                      <a:pPr marL="0" lvl="0" indent="0" algn="l" rtl="0">
                        <a:spcBef>
                          <a:spcPts val="0"/>
                        </a:spcBef>
                        <a:spcAft>
                          <a:spcPts val="0"/>
                        </a:spcAft>
                        <a:buNone/>
                      </a:pPr>
                      <a:r>
                        <a:rPr lang="en" sz="1100" dirty="0">
                          <a:solidFill>
                            <a:schemeClr val="dk1"/>
                          </a:solidFill>
                          <a:latin typeface="Calibri"/>
                          <a:ea typeface="Calibri"/>
                          <a:cs typeface="Calibri"/>
                          <a:sym typeface="Calibri"/>
                        </a:rPr>
                        <a:t>Draw a detailed Desert Animal, use either a half portrait of a desert animal or draw a full sketch.</a:t>
                      </a:r>
                      <a:endParaRPr sz="1100" dirty="0">
                        <a:solidFill>
                          <a:schemeClr val="dk1"/>
                        </a:solidFill>
                        <a:latin typeface="Calibri"/>
                        <a:ea typeface="Calibri"/>
                        <a:cs typeface="Calibri"/>
                        <a:sym typeface="Calibri"/>
                      </a:endParaRPr>
                    </a:p>
                    <a:p>
                      <a:pPr marL="0" lvl="0" indent="0" algn="l" rtl="0">
                        <a:spcBef>
                          <a:spcPts val="0"/>
                        </a:spcBef>
                        <a:spcAft>
                          <a:spcPts val="0"/>
                        </a:spcAft>
                        <a:buNone/>
                      </a:pPr>
                      <a:endParaRPr sz="1100" dirty="0">
                        <a:solidFill>
                          <a:schemeClr val="dk1"/>
                        </a:solidFill>
                        <a:latin typeface="Calibri"/>
                        <a:ea typeface="Calibri"/>
                        <a:cs typeface="Calibri"/>
                        <a:sym typeface="Calibri"/>
                      </a:endParaRPr>
                    </a:p>
                    <a:p>
                      <a:pPr marL="0" lvl="0" indent="0" algn="l" rtl="0">
                        <a:spcBef>
                          <a:spcPts val="0"/>
                        </a:spcBef>
                        <a:spcAft>
                          <a:spcPts val="0"/>
                        </a:spcAft>
                        <a:buNone/>
                      </a:pPr>
                      <a:endParaRPr sz="1100" dirty="0">
                        <a:solidFill>
                          <a:schemeClr val="dk1"/>
                        </a:solidFill>
                        <a:latin typeface="Calibri"/>
                        <a:ea typeface="Calibri"/>
                        <a:cs typeface="Calibri"/>
                        <a:sym typeface="Calibri"/>
                      </a:endParaRPr>
                    </a:p>
                    <a:p>
                      <a:pPr marL="0" lvl="0" indent="0" algn="l" rtl="0">
                        <a:spcBef>
                          <a:spcPts val="0"/>
                        </a:spcBef>
                        <a:spcAft>
                          <a:spcPts val="0"/>
                        </a:spcAft>
                        <a:buNone/>
                      </a:pPr>
                      <a:endParaRPr sz="1100" dirty="0">
                        <a:solidFill>
                          <a:schemeClr val="dk1"/>
                        </a:solidFill>
                        <a:latin typeface="Calibri"/>
                        <a:ea typeface="Calibri"/>
                        <a:cs typeface="Calibri"/>
                        <a:sym typeface="Calibri"/>
                      </a:endParaRPr>
                    </a:p>
                    <a:p>
                      <a:pPr marL="0" lvl="0" indent="0" algn="l" rtl="0">
                        <a:spcBef>
                          <a:spcPts val="0"/>
                        </a:spcBef>
                        <a:spcAft>
                          <a:spcPts val="0"/>
                        </a:spcAft>
                        <a:buNone/>
                      </a:pPr>
                      <a:endParaRPr sz="1100" dirty="0">
                        <a:solidFill>
                          <a:schemeClr val="dk1"/>
                        </a:solidFill>
                        <a:latin typeface="Calibri"/>
                        <a:ea typeface="Calibri"/>
                        <a:cs typeface="Calibri"/>
                        <a:sym typeface="Calibri"/>
                      </a:endParaRPr>
                    </a:p>
                    <a:p>
                      <a:pPr marL="0" lvl="0" indent="0" algn="l" rtl="0">
                        <a:spcBef>
                          <a:spcPts val="0"/>
                        </a:spcBef>
                        <a:spcAft>
                          <a:spcPts val="0"/>
                        </a:spcAft>
                        <a:buNone/>
                      </a:pPr>
                      <a:endParaRPr sz="1100" dirty="0">
                        <a:solidFill>
                          <a:schemeClr val="dk1"/>
                        </a:solidFill>
                        <a:latin typeface="Calibri"/>
                        <a:ea typeface="Calibri"/>
                        <a:cs typeface="Calibri"/>
                        <a:sym typeface="Calibri"/>
                      </a:endParaRPr>
                    </a:p>
                    <a:p>
                      <a:pPr marL="0" lvl="0" indent="0" algn="l" rtl="0">
                        <a:spcBef>
                          <a:spcPts val="0"/>
                        </a:spcBef>
                        <a:spcAft>
                          <a:spcPts val="0"/>
                        </a:spcAft>
                        <a:buNone/>
                      </a:pPr>
                      <a:endParaRPr sz="1100" dirty="0">
                        <a:solidFill>
                          <a:schemeClr val="dk1"/>
                        </a:solidFill>
                        <a:latin typeface="Calibri"/>
                        <a:ea typeface="Calibri"/>
                        <a:cs typeface="Calibri"/>
                        <a:sym typeface="Calibri"/>
                      </a:endParaRPr>
                    </a:p>
                    <a:p>
                      <a:pPr marL="0" lvl="0" indent="0" algn="l" rtl="0">
                        <a:spcBef>
                          <a:spcPts val="0"/>
                        </a:spcBef>
                        <a:spcAft>
                          <a:spcPts val="0"/>
                        </a:spcAft>
                        <a:buNone/>
                      </a:pPr>
                      <a:endParaRPr sz="1100" dirty="0">
                        <a:solidFill>
                          <a:schemeClr val="dk1"/>
                        </a:solidFill>
                        <a:latin typeface="Calibri"/>
                        <a:ea typeface="Calibri"/>
                        <a:cs typeface="Calibri"/>
                        <a:sym typeface="Calibri"/>
                      </a:endParaRPr>
                    </a:p>
                    <a:p>
                      <a:pPr marL="0" lvl="0" indent="0" algn="l" rtl="0">
                        <a:spcBef>
                          <a:spcPts val="0"/>
                        </a:spcBef>
                        <a:spcAft>
                          <a:spcPts val="0"/>
                        </a:spcAft>
                        <a:buNone/>
                      </a:pPr>
                      <a:endParaRPr sz="1100" dirty="0">
                        <a:solidFill>
                          <a:schemeClr val="dk1"/>
                        </a:solidFill>
                        <a:latin typeface="Calibri"/>
                        <a:ea typeface="Calibri"/>
                        <a:cs typeface="Calibri"/>
                        <a:sym typeface="Calibri"/>
                      </a:endParaRPr>
                    </a:p>
                    <a:p>
                      <a:pPr marL="0" lvl="0" indent="0" algn="l" rtl="0">
                        <a:spcBef>
                          <a:spcPts val="0"/>
                        </a:spcBef>
                        <a:spcAft>
                          <a:spcPts val="0"/>
                        </a:spcAft>
                        <a:buNone/>
                      </a:pPr>
                      <a:r>
                        <a:rPr lang="en" sz="1100" b="1" dirty="0">
                          <a:solidFill>
                            <a:schemeClr val="dk1"/>
                          </a:solidFill>
                          <a:latin typeface="Calibri"/>
                          <a:ea typeface="Calibri"/>
                          <a:cs typeface="Calibri"/>
                          <a:sym typeface="Calibri"/>
                        </a:rPr>
                        <a:t>Guided Reading </a:t>
                      </a:r>
                      <a:r>
                        <a:rPr lang="en" sz="1100" b="1" dirty="0" smtClean="0">
                          <a:solidFill>
                            <a:schemeClr val="dk1"/>
                          </a:solidFill>
                          <a:latin typeface="Calibri"/>
                          <a:ea typeface="Calibri"/>
                          <a:cs typeface="Calibri"/>
                          <a:sym typeface="Calibri"/>
                        </a:rPr>
                        <a:t>Activity</a:t>
                      </a:r>
                    </a:p>
                    <a:p>
                      <a:pPr marL="0" lvl="0" indent="0" algn="l" rtl="0">
                        <a:spcBef>
                          <a:spcPts val="0"/>
                        </a:spcBef>
                        <a:spcAft>
                          <a:spcPts val="0"/>
                        </a:spcAft>
                        <a:buNone/>
                      </a:pPr>
                      <a:endParaRPr lang="en-GB" sz="1100" b="1" dirty="0" smtClean="0">
                        <a:solidFill>
                          <a:schemeClr val="dk1"/>
                        </a:solidFill>
                        <a:latin typeface="Calibri"/>
                        <a:ea typeface="Calibri"/>
                        <a:cs typeface="Calibri"/>
                        <a:sym typeface="Calibri"/>
                      </a:endParaRPr>
                    </a:p>
                    <a:p>
                      <a:pPr marL="0" lvl="0" indent="0" algn="l" rtl="0">
                        <a:spcBef>
                          <a:spcPts val="0"/>
                        </a:spcBef>
                        <a:spcAft>
                          <a:spcPts val="0"/>
                        </a:spcAft>
                        <a:buNone/>
                      </a:pPr>
                      <a:endParaRPr lang="en-GB" sz="1100" b="1" dirty="0" smtClean="0">
                        <a:solidFill>
                          <a:schemeClr val="dk1"/>
                        </a:solidFill>
                        <a:latin typeface="Calibri"/>
                        <a:ea typeface="Calibri"/>
                        <a:cs typeface="Calibri"/>
                        <a:sym typeface="Calibri"/>
                      </a:endParaRPr>
                    </a:p>
                    <a:p>
                      <a:pPr marL="0" lvl="0" indent="0" algn="l" rtl="0">
                        <a:spcBef>
                          <a:spcPts val="0"/>
                        </a:spcBef>
                        <a:spcAft>
                          <a:spcPts val="0"/>
                        </a:spcAft>
                        <a:buNone/>
                      </a:pPr>
                      <a:r>
                        <a:rPr lang="en-GB" sz="1100" b="1" dirty="0" smtClean="0">
                          <a:solidFill>
                            <a:schemeClr val="dk1"/>
                          </a:solidFill>
                          <a:latin typeface="Calibri"/>
                          <a:ea typeface="Calibri"/>
                          <a:cs typeface="Calibri"/>
                          <a:sym typeface="Calibri"/>
                        </a:rPr>
                        <a:t>See school activity </a:t>
                      </a:r>
                      <a:endParaRPr sz="1100" b="1" dirty="0">
                        <a:solidFill>
                          <a:schemeClr val="dk1"/>
                        </a:solidFill>
                        <a:latin typeface="Calibri"/>
                        <a:ea typeface="Calibri"/>
                        <a:cs typeface="Calibri"/>
                        <a:sym typeface="Calibri"/>
                      </a:endParaRPr>
                    </a:p>
                  </a:txBody>
                  <a:tcPr marL="63500" marR="63500" marT="63500" marB="63500">
                    <a:lnT w="12700" cap="flat" cmpd="sng">
                      <a:solidFill>
                        <a:srgbClr val="000000"/>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graphicFrame>
        <p:nvGraphicFramePr>
          <p:cNvPr id="85" name="Google Shape;85;p15"/>
          <p:cNvGraphicFramePr/>
          <p:nvPr>
            <p:extLst>
              <p:ext uri="{D42A27DB-BD31-4B8C-83A1-F6EECF244321}">
                <p14:modId xmlns:p14="http://schemas.microsoft.com/office/powerpoint/2010/main" val="3908132967"/>
              </p:ext>
            </p:extLst>
          </p:nvPr>
        </p:nvGraphicFramePr>
        <p:xfrm>
          <a:off x="190500" y="4476750"/>
          <a:ext cx="7129475" cy="3009900"/>
        </p:xfrm>
        <a:graphic>
          <a:graphicData uri="http://schemas.openxmlformats.org/drawingml/2006/table">
            <a:tbl>
              <a:tblPr>
                <a:noFill/>
                <a:tableStyleId>{9FCF347E-760B-4168-9835-889081ADD1C1}</a:tableStyleId>
              </a:tblPr>
              <a:tblGrid>
                <a:gridCol w="1123300">
                  <a:extLst>
                    <a:ext uri="{9D8B030D-6E8A-4147-A177-3AD203B41FA5}">
                      <a16:colId xmlns:a16="http://schemas.microsoft.com/office/drawing/2014/main" val="20000"/>
                    </a:ext>
                  </a:extLst>
                </a:gridCol>
                <a:gridCol w="2979275">
                  <a:extLst>
                    <a:ext uri="{9D8B030D-6E8A-4147-A177-3AD203B41FA5}">
                      <a16:colId xmlns:a16="http://schemas.microsoft.com/office/drawing/2014/main" val="20001"/>
                    </a:ext>
                  </a:extLst>
                </a:gridCol>
                <a:gridCol w="3026900">
                  <a:extLst>
                    <a:ext uri="{9D8B030D-6E8A-4147-A177-3AD203B41FA5}">
                      <a16:colId xmlns:a16="http://schemas.microsoft.com/office/drawing/2014/main" val="20002"/>
                    </a:ext>
                  </a:extLst>
                </a:gridCol>
              </a:tblGrid>
              <a:tr h="3009900">
                <a:tc>
                  <a:txBody>
                    <a:bodyPr/>
                    <a:lstStyle/>
                    <a:p>
                      <a:pPr marL="78125" marR="240884" lvl="0" indent="-9775" algn="l" rtl="0">
                        <a:lnSpc>
                          <a:spcPct val="96596"/>
                        </a:lnSpc>
                        <a:spcBef>
                          <a:spcPts val="0"/>
                        </a:spcBef>
                        <a:spcAft>
                          <a:spcPts val="0"/>
                        </a:spcAft>
                        <a:buNone/>
                      </a:pPr>
                      <a:r>
                        <a:rPr lang="en" sz="1100" dirty="0" smtClean="0">
                          <a:latin typeface="Calibri"/>
                          <a:ea typeface="Calibri"/>
                          <a:cs typeface="Calibri"/>
                          <a:sym typeface="Calibri"/>
                        </a:rPr>
                        <a:t>Week 4</a:t>
                      </a:r>
                      <a:endParaRPr sz="1100" dirty="0">
                        <a:latin typeface="Calibri"/>
                        <a:ea typeface="Calibri"/>
                        <a:cs typeface="Calibri"/>
                        <a:sym typeface="Calibri"/>
                      </a:endParaRPr>
                    </a:p>
                  </a:txBody>
                  <a:tcPr marL="63500" marR="63500" marT="63500" marB="63500"/>
                </a:tc>
                <a:tc>
                  <a:txBody>
                    <a:bodyPr/>
                    <a:lstStyle/>
                    <a:p>
                      <a:pPr marL="67094" marR="56502" lvl="0" indent="10612" algn="l" rtl="0">
                        <a:lnSpc>
                          <a:spcPct val="95459"/>
                        </a:lnSpc>
                        <a:spcBef>
                          <a:spcPts val="0"/>
                        </a:spcBef>
                        <a:spcAft>
                          <a:spcPts val="0"/>
                        </a:spcAft>
                        <a:buClr>
                          <a:schemeClr val="dk1"/>
                        </a:buClr>
                        <a:buSzPts val="1100"/>
                        <a:buFont typeface="Arial"/>
                        <a:buNone/>
                      </a:pPr>
                      <a:r>
                        <a:rPr lang="en" sz="1100" b="1">
                          <a:latin typeface="Calibri"/>
                          <a:ea typeface="Calibri"/>
                          <a:cs typeface="Calibri"/>
                          <a:sym typeface="Calibri"/>
                        </a:rPr>
                        <a:t>Replica of the Great Pyramids of Giza</a:t>
                      </a:r>
                      <a:endParaRPr sz="1100" b="1">
                        <a:latin typeface="Calibri"/>
                        <a:ea typeface="Calibri"/>
                        <a:cs typeface="Calibri"/>
                        <a:sym typeface="Calibri"/>
                      </a:endParaRPr>
                    </a:p>
                    <a:p>
                      <a:pPr marL="67094" marR="56502" lvl="0" indent="10612" algn="l" rtl="0">
                        <a:lnSpc>
                          <a:spcPct val="95459"/>
                        </a:lnSpc>
                        <a:spcBef>
                          <a:spcPts val="0"/>
                        </a:spcBef>
                        <a:spcAft>
                          <a:spcPts val="0"/>
                        </a:spcAft>
                        <a:buNone/>
                      </a:pPr>
                      <a:r>
                        <a:rPr lang="en" sz="1100">
                          <a:latin typeface="Calibri"/>
                          <a:ea typeface="Calibri"/>
                          <a:cs typeface="Calibri"/>
                          <a:sym typeface="Calibri"/>
                        </a:rPr>
                        <a:t>Create a replica of the Great Pyramids of Giza. Think about the size of each pyramid and where they are in relation to one and other. </a:t>
                      </a:r>
                      <a:endParaRPr sz="1100">
                        <a:latin typeface="Calibri"/>
                        <a:ea typeface="Calibri"/>
                        <a:cs typeface="Calibri"/>
                        <a:sym typeface="Calibri"/>
                      </a:endParaRPr>
                    </a:p>
                    <a:p>
                      <a:pPr marL="67094" marR="56502" lvl="0" indent="10612" algn="l" rtl="0">
                        <a:lnSpc>
                          <a:spcPct val="95459"/>
                        </a:lnSpc>
                        <a:spcBef>
                          <a:spcPts val="0"/>
                        </a:spcBef>
                        <a:spcAft>
                          <a:spcPts val="0"/>
                        </a:spcAft>
                        <a:buClr>
                          <a:schemeClr val="dk1"/>
                        </a:buClr>
                        <a:buSzPts val="1100"/>
                        <a:buFont typeface="Arial"/>
                        <a:buNone/>
                      </a:pPr>
                      <a:r>
                        <a:rPr lang="en" sz="1100">
                          <a:latin typeface="Calibri"/>
                          <a:ea typeface="Calibri"/>
                          <a:cs typeface="Calibri"/>
                          <a:sym typeface="Calibri"/>
                        </a:rPr>
                        <a:t>Can you add in any other human/ physical features of Egypt?</a:t>
                      </a:r>
                      <a:endParaRPr sz="1100">
                        <a:latin typeface="Calibri"/>
                        <a:ea typeface="Calibri"/>
                        <a:cs typeface="Calibri"/>
                        <a:sym typeface="Calibri"/>
                      </a:endParaRPr>
                    </a:p>
                    <a:p>
                      <a:pPr marL="67094" marR="56502" lvl="0" indent="10612" algn="l" rtl="0">
                        <a:lnSpc>
                          <a:spcPct val="95459"/>
                        </a:lnSpc>
                        <a:spcBef>
                          <a:spcPts val="0"/>
                        </a:spcBef>
                        <a:spcAft>
                          <a:spcPts val="0"/>
                        </a:spcAft>
                        <a:buClr>
                          <a:schemeClr val="dk1"/>
                        </a:buClr>
                        <a:buSzPts val="1100"/>
                        <a:buFont typeface="Arial"/>
                        <a:buNone/>
                      </a:pPr>
                      <a:endParaRPr sz="1100">
                        <a:latin typeface="Calibri"/>
                        <a:ea typeface="Calibri"/>
                        <a:cs typeface="Calibri"/>
                        <a:sym typeface="Calibri"/>
                      </a:endParaRPr>
                    </a:p>
                    <a:p>
                      <a:pPr marL="67094" marR="56502" lvl="0" indent="10612" algn="l" rtl="0">
                        <a:lnSpc>
                          <a:spcPct val="95459"/>
                        </a:lnSpc>
                        <a:spcBef>
                          <a:spcPts val="0"/>
                        </a:spcBef>
                        <a:spcAft>
                          <a:spcPts val="0"/>
                        </a:spcAft>
                        <a:buNone/>
                      </a:pPr>
                      <a:endParaRPr sz="1100">
                        <a:latin typeface="Calibri"/>
                        <a:ea typeface="Calibri"/>
                        <a:cs typeface="Calibri"/>
                        <a:sym typeface="Calibri"/>
                      </a:endParaRPr>
                    </a:p>
                  </a:txBody>
                  <a:tcPr marL="63500" marR="63500" marT="63500" marB="63500"/>
                </a:tc>
                <a:tc>
                  <a:txBody>
                    <a:bodyPr/>
                    <a:lstStyle/>
                    <a:p>
                      <a:pPr marL="67094" marR="56502" lvl="0" indent="10612" algn="l" rtl="0">
                        <a:lnSpc>
                          <a:spcPct val="95459"/>
                        </a:lnSpc>
                        <a:spcBef>
                          <a:spcPts val="0"/>
                        </a:spcBef>
                        <a:spcAft>
                          <a:spcPts val="0"/>
                        </a:spcAft>
                        <a:buClr>
                          <a:schemeClr val="dk1"/>
                        </a:buClr>
                        <a:buSzPts val="1100"/>
                        <a:buFont typeface="Arial"/>
                        <a:buNone/>
                      </a:pPr>
                      <a:r>
                        <a:rPr lang="en" sz="1100" b="1" dirty="0">
                          <a:solidFill>
                            <a:schemeClr val="dk1"/>
                          </a:solidFill>
                          <a:latin typeface="Calibri"/>
                          <a:ea typeface="Calibri"/>
                          <a:cs typeface="Calibri"/>
                          <a:sym typeface="Calibri"/>
                        </a:rPr>
                        <a:t>Replica of the Great Pyramids of Giza</a:t>
                      </a:r>
                      <a:endParaRPr sz="1100" b="1" dirty="0">
                        <a:solidFill>
                          <a:schemeClr val="dk1"/>
                        </a:solidFill>
                        <a:latin typeface="Calibri"/>
                        <a:ea typeface="Calibri"/>
                        <a:cs typeface="Calibri"/>
                        <a:sym typeface="Calibri"/>
                      </a:endParaRPr>
                    </a:p>
                    <a:p>
                      <a:pPr marL="67094" marR="56502" lvl="0" indent="10612" algn="l" rtl="0">
                        <a:lnSpc>
                          <a:spcPct val="95459"/>
                        </a:lnSpc>
                        <a:spcBef>
                          <a:spcPts val="0"/>
                        </a:spcBef>
                        <a:spcAft>
                          <a:spcPts val="0"/>
                        </a:spcAft>
                        <a:buClr>
                          <a:schemeClr val="dk1"/>
                        </a:buClr>
                        <a:buSzPts val="1100"/>
                        <a:buFont typeface="Arial"/>
                        <a:buNone/>
                      </a:pPr>
                      <a:r>
                        <a:rPr lang="en" sz="1100" dirty="0">
                          <a:solidFill>
                            <a:schemeClr val="dk1"/>
                          </a:solidFill>
                          <a:latin typeface="Calibri"/>
                          <a:ea typeface="Calibri"/>
                          <a:cs typeface="Calibri"/>
                          <a:sym typeface="Calibri"/>
                        </a:rPr>
                        <a:t>Create a replica of the Great Pyramids of Giza. Think about the size of each pyramid and where they are in relation to one and other. </a:t>
                      </a:r>
                      <a:endParaRPr sz="1100" dirty="0">
                        <a:solidFill>
                          <a:schemeClr val="dk1"/>
                        </a:solidFill>
                        <a:latin typeface="Calibri"/>
                        <a:ea typeface="Calibri"/>
                        <a:cs typeface="Calibri"/>
                        <a:sym typeface="Calibri"/>
                      </a:endParaRPr>
                    </a:p>
                    <a:p>
                      <a:pPr marL="67094" marR="56502" lvl="0" indent="10612" algn="l" rtl="0">
                        <a:lnSpc>
                          <a:spcPct val="95459"/>
                        </a:lnSpc>
                        <a:spcBef>
                          <a:spcPts val="0"/>
                        </a:spcBef>
                        <a:spcAft>
                          <a:spcPts val="0"/>
                        </a:spcAft>
                        <a:buClr>
                          <a:schemeClr val="dk1"/>
                        </a:buClr>
                        <a:buSzPts val="1100"/>
                        <a:buFont typeface="Arial"/>
                        <a:buNone/>
                      </a:pPr>
                      <a:r>
                        <a:rPr lang="en" sz="1100" dirty="0">
                          <a:solidFill>
                            <a:schemeClr val="dk1"/>
                          </a:solidFill>
                          <a:latin typeface="Calibri"/>
                          <a:ea typeface="Calibri"/>
                          <a:cs typeface="Calibri"/>
                          <a:sym typeface="Calibri"/>
                        </a:rPr>
                        <a:t>Can you add in any other human/ physical features of Egypt?</a:t>
                      </a:r>
                      <a:endParaRPr sz="1100" dirty="0">
                        <a:solidFill>
                          <a:schemeClr val="dk1"/>
                        </a:solidFill>
                        <a:latin typeface="Calibri"/>
                        <a:ea typeface="Calibri"/>
                        <a:cs typeface="Calibri"/>
                        <a:sym typeface="Calibri"/>
                      </a:endParaRPr>
                    </a:p>
                    <a:p>
                      <a:pPr marL="67094" marR="58343" lvl="0" indent="10612" algn="l" rtl="0">
                        <a:lnSpc>
                          <a:spcPct val="95459"/>
                        </a:lnSpc>
                        <a:spcBef>
                          <a:spcPts val="0"/>
                        </a:spcBef>
                        <a:spcAft>
                          <a:spcPts val="0"/>
                        </a:spcAft>
                        <a:buNone/>
                      </a:pPr>
                      <a:endParaRPr sz="1100" dirty="0">
                        <a:latin typeface="Calibri"/>
                        <a:ea typeface="Calibri"/>
                        <a:cs typeface="Calibri"/>
                        <a:sym typeface="Calibri"/>
                      </a:endParaRPr>
                    </a:p>
                  </a:txBody>
                  <a:tcPr marL="63500" marR="63500" marT="63500" marB="63500"/>
                </a:tc>
                <a:extLst>
                  <a:ext uri="{0D108BD9-81ED-4DB2-BD59-A6C34878D82A}">
                    <a16:rowId xmlns:a16="http://schemas.microsoft.com/office/drawing/2014/main" val="10000"/>
                  </a:ext>
                </a:extLst>
              </a:tr>
            </a:tbl>
          </a:graphicData>
        </a:graphic>
      </p:graphicFrame>
      <p:sp>
        <p:nvSpPr>
          <p:cNvPr id="86" name="Google Shape;86;p15"/>
          <p:cNvSpPr txBox="1"/>
          <p:nvPr/>
        </p:nvSpPr>
        <p:spPr>
          <a:xfrm>
            <a:off x="190500" y="7639050"/>
            <a:ext cx="7129500" cy="2495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solidFill>
                  <a:srgbClr val="674EA7"/>
                </a:solidFill>
                <a:latin typeface="Lobster"/>
                <a:ea typeface="Lobster"/>
                <a:cs typeface="Lobster"/>
                <a:sym typeface="Lobster"/>
              </a:rPr>
              <a:t>These afternoons are about having time away from your computers, tablets and phones. We hope you find it relaxing and enjoyable.</a:t>
            </a:r>
            <a:endParaRPr sz="2400" dirty="0">
              <a:solidFill>
                <a:srgbClr val="674EA7"/>
              </a:solidFill>
              <a:latin typeface="Lobster"/>
              <a:ea typeface="Lobster"/>
              <a:cs typeface="Lobster"/>
              <a:sym typeface="Lobster"/>
            </a:endParaRPr>
          </a:p>
          <a:p>
            <a:pPr marL="0" lvl="0" indent="0" algn="ctr" rtl="0">
              <a:spcBef>
                <a:spcPts val="0"/>
              </a:spcBef>
              <a:spcAft>
                <a:spcPts val="0"/>
              </a:spcAft>
              <a:buNone/>
            </a:pPr>
            <a:endParaRPr sz="1000" dirty="0">
              <a:solidFill>
                <a:srgbClr val="674EA7"/>
              </a:solidFill>
              <a:latin typeface="Lobster"/>
              <a:ea typeface="Lobster"/>
              <a:cs typeface="Lobster"/>
              <a:sym typeface="Lobster"/>
            </a:endParaRPr>
          </a:p>
          <a:p>
            <a:pPr marL="0" lvl="0" indent="0" algn="ctr" rtl="0">
              <a:spcBef>
                <a:spcPts val="0"/>
              </a:spcBef>
              <a:spcAft>
                <a:spcPts val="0"/>
              </a:spcAft>
              <a:buClr>
                <a:schemeClr val="dk1"/>
              </a:buClr>
              <a:buSzPts val="1100"/>
              <a:buFont typeface="Arial"/>
              <a:buNone/>
            </a:pPr>
            <a:r>
              <a:rPr lang="en" sz="2400" dirty="0">
                <a:solidFill>
                  <a:srgbClr val="674EA7"/>
                </a:solidFill>
                <a:latin typeface="Lobster"/>
                <a:ea typeface="Lobster"/>
                <a:cs typeface="Lobster"/>
                <a:sym typeface="Lobster"/>
              </a:rPr>
              <a:t>Be sure to share photos of your work with us </a:t>
            </a:r>
            <a:r>
              <a:rPr lang="en" sz="2400">
                <a:solidFill>
                  <a:srgbClr val="674EA7"/>
                </a:solidFill>
                <a:latin typeface="Lobster"/>
                <a:ea typeface="Lobster"/>
                <a:cs typeface="Lobster"/>
                <a:sym typeface="Lobster"/>
              </a:rPr>
              <a:t>on </a:t>
            </a:r>
            <a:r>
              <a:rPr lang="en" sz="2400" smtClean="0">
                <a:solidFill>
                  <a:srgbClr val="674EA7"/>
                </a:solidFill>
                <a:latin typeface="Lobster"/>
                <a:ea typeface="Lobster"/>
                <a:cs typeface="Lobster"/>
                <a:sym typeface="Lobster"/>
              </a:rPr>
              <a:t>Class Dojo &amp; </a:t>
            </a:r>
            <a:r>
              <a:rPr lang="en" sz="2400" dirty="0">
                <a:solidFill>
                  <a:srgbClr val="674EA7"/>
                </a:solidFill>
                <a:latin typeface="Lobster"/>
                <a:ea typeface="Lobster"/>
                <a:cs typeface="Lobster"/>
                <a:sym typeface="Lobster"/>
              </a:rPr>
              <a:t>Facebook.</a:t>
            </a:r>
            <a:endParaRPr sz="2400" dirty="0">
              <a:solidFill>
                <a:srgbClr val="674EA7"/>
              </a:solidFill>
              <a:latin typeface="Lobster"/>
              <a:ea typeface="Lobster"/>
              <a:cs typeface="Lobster"/>
              <a:sym typeface="Lobster"/>
            </a:endParaRPr>
          </a:p>
          <a:p>
            <a:pPr marL="0" lvl="0" indent="0" algn="ctr" rtl="0">
              <a:spcBef>
                <a:spcPts val="0"/>
              </a:spcBef>
              <a:spcAft>
                <a:spcPts val="0"/>
              </a:spcAft>
              <a:buNone/>
            </a:pPr>
            <a:endParaRPr sz="2400" dirty="0">
              <a:solidFill>
                <a:srgbClr val="674EA7"/>
              </a:solidFill>
              <a:latin typeface="Lobster"/>
              <a:ea typeface="Lobster"/>
              <a:cs typeface="Lobster"/>
              <a:sym typeface="Lobster"/>
            </a:endParaRPr>
          </a:p>
        </p:txBody>
      </p:sp>
      <p:pic>
        <p:nvPicPr>
          <p:cNvPr id="87" name="Google Shape;87;p15"/>
          <p:cNvPicPr preferRelativeResize="0"/>
          <p:nvPr/>
        </p:nvPicPr>
        <p:blipFill>
          <a:blip r:embed="rId3">
            <a:alphaModFix/>
          </a:blip>
          <a:stretch>
            <a:fillRect/>
          </a:stretch>
        </p:blipFill>
        <p:spPr>
          <a:xfrm>
            <a:off x="3068625" y="1927225"/>
            <a:ext cx="1084275" cy="1447800"/>
          </a:xfrm>
          <a:prstGeom prst="rect">
            <a:avLst/>
          </a:prstGeom>
          <a:noFill/>
          <a:ln>
            <a:noFill/>
          </a:ln>
        </p:spPr>
      </p:pic>
      <p:pic>
        <p:nvPicPr>
          <p:cNvPr id="88" name="Google Shape;88;p15"/>
          <p:cNvPicPr preferRelativeResize="0"/>
          <p:nvPr/>
        </p:nvPicPr>
        <p:blipFill>
          <a:blip r:embed="rId3">
            <a:alphaModFix/>
          </a:blip>
          <a:stretch>
            <a:fillRect/>
          </a:stretch>
        </p:blipFill>
        <p:spPr>
          <a:xfrm>
            <a:off x="6011850" y="1927225"/>
            <a:ext cx="1084275" cy="1447800"/>
          </a:xfrm>
          <a:prstGeom prst="rect">
            <a:avLst/>
          </a:prstGeom>
          <a:noFill/>
          <a:ln>
            <a:noFill/>
          </a:ln>
        </p:spPr>
      </p:pic>
      <p:pic>
        <p:nvPicPr>
          <p:cNvPr id="89" name="Google Shape;89;p15"/>
          <p:cNvPicPr preferRelativeResize="0"/>
          <p:nvPr/>
        </p:nvPicPr>
        <p:blipFill>
          <a:blip r:embed="rId4">
            <a:alphaModFix/>
          </a:blip>
          <a:stretch>
            <a:fillRect/>
          </a:stretch>
        </p:blipFill>
        <p:spPr>
          <a:xfrm>
            <a:off x="1390000" y="5621650"/>
            <a:ext cx="1506600" cy="1131575"/>
          </a:xfrm>
          <a:prstGeom prst="rect">
            <a:avLst/>
          </a:prstGeom>
          <a:noFill/>
          <a:ln>
            <a:noFill/>
          </a:ln>
        </p:spPr>
      </p:pic>
      <p:pic>
        <p:nvPicPr>
          <p:cNvPr id="90" name="Google Shape;90;p15"/>
          <p:cNvPicPr preferRelativeResize="0"/>
          <p:nvPr/>
        </p:nvPicPr>
        <p:blipFill>
          <a:blip r:embed="rId5">
            <a:alphaModFix/>
          </a:blip>
          <a:stretch>
            <a:fillRect/>
          </a:stretch>
        </p:blipFill>
        <p:spPr>
          <a:xfrm>
            <a:off x="2781300" y="6284975"/>
            <a:ext cx="1428750" cy="1073100"/>
          </a:xfrm>
          <a:prstGeom prst="rect">
            <a:avLst/>
          </a:prstGeom>
          <a:noFill/>
          <a:ln>
            <a:noFill/>
          </a:ln>
        </p:spPr>
      </p:pic>
      <p:pic>
        <p:nvPicPr>
          <p:cNvPr id="91" name="Google Shape;91;p15"/>
          <p:cNvPicPr preferRelativeResize="0"/>
          <p:nvPr/>
        </p:nvPicPr>
        <p:blipFill>
          <a:blip r:embed="rId4">
            <a:alphaModFix/>
          </a:blip>
          <a:stretch>
            <a:fillRect/>
          </a:stretch>
        </p:blipFill>
        <p:spPr>
          <a:xfrm>
            <a:off x="4447525" y="5621650"/>
            <a:ext cx="1506600" cy="1131575"/>
          </a:xfrm>
          <a:prstGeom prst="rect">
            <a:avLst/>
          </a:prstGeom>
          <a:noFill/>
          <a:ln>
            <a:noFill/>
          </a:ln>
        </p:spPr>
      </p:pic>
      <p:pic>
        <p:nvPicPr>
          <p:cNvPr id="92" name="Google Shape;92;p15"/>
          <p:cNvPicPr preferRelativeResize="0"/>
          <p:nvPr/>
        </p:nvPicPr>
        <p:blipFill>
          <a:blip r:embed="rId5">
            <a:alphaModFix/>
          </a:blip>
          <a:stretch>
            <a:fillRect/>
          </a:stretch>
        </p:blipFill>
        <p:spPr>
          <a:xfrm>
            <a:off x="5743575" y="6284975"/>
            <a:ext cx="1428750" cy="1073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6"/>
          <p:cNvSpPr txBox="1"/>
          <p:nvPr/>
        </p:nvSpPr>
        <p:spPr>
          <a:xfrm>
            <a:off x="342900" y="400050"/>
            <a:ext cx="6905700" cy="2044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dirty="0">
                <a:solidFill>
                  <a:srgbClr val="674EA7"/>
                </a:solidFill>
                <a:latin typeface="Lobster"/>
                <a:ea typeface="Lobster"/>
                <a:cs typeface="Lobster"/>
                <a:sym typeface="Lobster"/>
              </a:rPr>
              <a:t>What else can we do?</a:t>
            </a:r>
            <a:endParaRPr sz="3000" dirty="0">
              <a:solidFill>
                <a:srgbClr val="674EA7"/>
              </a:solidFill>
              <a:latin typeface="Lobster"/>
              <a:ea typeface="Lobster"/>
              <a:cs typeface="Lobster"/>
              <a:sym typeface="Lobster"/>
            </a:endParaRPr>
          </a:p>
          <a:p>
            <a:pPr marL="0" lvl="0" indent="0" algn="l" rtl="0">
              <a:lnSpc>
                <a:spcPct val="115000"/>
              </a:lnSpc>
              <a:spcBef>
                <a:spcPts val="0"/>
              </a:spcBef>
              <a:spcAft>
                <a:spcPts val="0"/>
              </a:spcAft>
              <a:buNone/>
            </a:pPr>
            <a:r>
              <a:rPr lang="en" sz="1100" dirty="0">
                <a:solidFill>
                  <a:schemeClr val="dk1"/>
                </a:solidFill>
                <a:latin typeface="Calibri"/>
                <a:ea typeface="Calibri"/>
                <a:cs typeface="Calibri"/>
                <a:sym typeface="Calibri"/>
              </a:rPr>
              <a:t>You may feel that the activities suggested by the teacher are not suitable for your home, or even ‘do-able’ for you and your family. Please feel free to adapt the themes or ideas, or contact your class teacher for support.</a:t>
            </a:r>
            <a:endParaRPr sz="11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1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100" dirty="0">
                <a:solidFill>
                  <a:schemeClr val="dk1"/>
                </a:solidFill>
                <a:latin typeface="Calibri"/>
                <a:ea typeface="Calibri"/>
                <a:cs typeface="Calibri"/>
                <a:sym typeface="Calibri"/>
              </a:rPr>
              <a:t> Alternatively, home learners could:</a:t>
            </a:r>
            <a:endParaRPr sz="1100" dirty="0">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Calibri"/>
              <a:buChar char="●"/>
            </a:pPr>
            <a:r>
              <a:rPr lang="en" sz="1100" dirty="0" smtClean="0">
                <a:solidFill>
                  <a:schemeClr val="dk1"/>
                </a:solidFill>
                <a:latin typeface="Calibri"/>
                <a:ea typeface="Calibri"/>
                <a:cs typeface="Calibri"/>
                <a:sym typeface="Calibri"/>
              </a:rPr>
              <a:t>complete </a:t>
            </a:r>
            <a:r>
              <a:rPr lang="en" sz="1100" dirty="0">
                <a:solidFill>
                  <a:schemeClr val="dk1"/>
                </a:solidFill>
                <a:latin typeface="Calibri"/>
                <a:ea typeface="Calibri"/>
                <a:cs typeface="Calibri"/>
                <a:sym typeface="Calibri"/>
              </a:rPr>
              <a:t>alternative wellbeing activities as they see fit - have a browse through the ideas below.</a:t>
            </a:r>
            <a:endParaRPr dirty="0">
              <a:latin typeface="Calibri"/>
              <a:ea typeface="Calibri"/>
              <a:cs typeface="Calibri"/>
              <a:sym typeface="Calibri"/>
            </a:endParaRPr>
          </a:p>
        </p:txBody>
      </p:sp>
      <p:pic>
        <p:nvPicPr>
          <p:cNvPr id="98" name="Google Shape;98;p16"/>
          <p:cNvPicPr preferRelativeResize="0"/>
          <p:nvPr/>
        </p:nvPicPr>
        <p:blipFill>
          <a:blip r:embed="rId3">
            <a:alphaModFix/>
          </a:blip>
          <a:stretch>
            <a:fillRect/>
          </a:stretch>
        </p:blipFill>
        <p:spPr>
          <a:xfrm>
            <a:off x="4141700" y="2397513"/>
            <a:ext cx="2898950" cy="4047112"/>
          </a:xfrm>
          <a:prstGeom prst="rect">
            <a:avLst/>
          </a:prstGeom>
          <a:noFill/>
          <a:ln>
            <a:noFill/>
          </a:ln>
        </p:spPr>
      </p:pic>
      <p:pic>
        <p:nvPicPr>
          <p:cNvPr id="99" name="Google Shape;99;p16"/>
          <p:cNvPicPr preferRelativeResize="0"/>
          <p:nvPr/>
        </p:nvPicPr>
        <p:blipFill>
          <a:blip r:embed="rId4">
            <a:alphaModFix/>
          </a:blip>
          <a:stretch>
            <a:fillRect/>
          </a:stretch>
        </p:blipFill>
        <p:spPr>
          <a:xfrm>
            <a:off x="4124325" y="6230950"/>
            <a:ext cx="2898941" cy="4095626"/>
          </a:xfrm>
          <a:prstGeom prst="rect">
            <a:avLst/>
          </a:prstGeom>
          <a:noFill/>
          <a:ln>
            <a:noFill/>
          </a:ln>
        </p:spPr>
      </p:pic>
      <p:pic>
        <p:nvPicPr>
          <p:cNvPr id="100" name="Google Shape;100;p16"/>
          <p:cNvPicPr preferRelativeResize="0"/>
          <p:nvPr/>
        </p:nvPicPr>
        <p:blipFill>
          <a:blip r:embed="rId5">
            <a:alphaModFix/>
          </a:blip>
          <a:stretch>
            <a:fillRect/>
          </a:stretch>
        </p:blipFill>
        <p:spPr>
          <a:xfrm>
            <a:off x="533400" y="6211729"/>
            <a:ext cx="2898950" cy="4134071"/>
          </a:xfrm>
          <a:prstGeom prst="rect">
            <a:avLst/>
          </a:prstGeom>
          <a:noFill/>
          <a:ln>
            <a:noFill/>
          </a:ln>
        </p:spPr>
      </p:pic>
      <p:pic>
        <p:nvPicPr>
          <p:cNvPr id="101" name="Google Shape;101;p16"/>
          <p:cNvPicPr preferRelativeResize="0"/>
          <p:nvPr/>
        </p:nvPicPr>
        <p:blipFill rotWithShape="1">
          <a:blip r:embed="rId6">
            <a:alphaModFix/>
          </a:blip>
          <a:srcRect b="24236"/>
          <a:stretch/>
        </p:blipFill>
        <p:spPr>
          <a:xfrm>
            <a:off x="589125" y="2577600"/>
            <a:ext cx="3190874" cy="31395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811</Words>
  <Application>Microsoft Office PowerPoint</Application>
  <PresentationFormat>Custom</PresentationFormat>
  <Paragraphs>90</Paragraphs>
  <Slides>4</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vt:i4>
      </vt:variant>
    </vt:vector>
  </HeadingPairs>
  <TitlesOfParts>
    <vt:vector size="8" baseType="lpstr">
      <vt:lpstr>Arial</vt:lpstr>
      <vt:lpstr>Calibri</vt:lpstr>
      <vt:lpstr>Lobster</vt:lpstr>
      <vt:lpstr>Simple Light</vt:lpstr>
      <vt:lpstr>Wellbeing Wednesday</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Wellbeing Wednesday</dc:title>
  <dc:creator>Charlotte Chappell</dc:creator>
  <cp:lastModifiedBy>Charlotte Chappell</cp:lastModifiedBy>
  <cp:revision>2</cp:revision>
  <cp:lastPrinted>2021-01-26T16:28:02Z</cp:lastPrinted>
  <dcterms:modified xsi:type="dcterms:W3CDTF">2021-01-26T16:36:17Z</dcterms:modified>
</cp:coreProperties>
</file>