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7559675" cy="104394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8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2E3776-5635-40E6-9FE3-6384011BD2BE}">
  <a:tblStyle styleId="{D12E3776-5635-40E6-9FE3-6384011BD2BE}"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2515" y="43"/>
      </p:cViewPr>
      <p:guideLst>
        <p:guide orient="horz" pos="328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e34a6c218_0_3: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e34a6c218_0_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e34a6c218_0_16: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ae34a6c218_0_1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8cc3b10db_0_0: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8cc3b10db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11298"/>
            <a:ext cx="7044600" cy="4166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752555"/>
            <a:ext cx="7044600" cy="1608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45153"/>
            <a:ext cx="7044600" cy="3985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398217"/>
            <a:ext cx="7044600" cy="2640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365680"/>
            <a:ext cx="7044600" cy="170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39232"/>
            <a:ext cx="7044600" cy="693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39232"/>
            <a:ext cx="3306900" cy="693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39232"/>
            <a:ext cx="3306900" cy="693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27727"/>
            <a:ext cx="2321700" cy="1533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20535"/>
            <a:ext cx="2321700" cy="6453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13690"/>
            <a:ext cx="5264700" cy="8303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03032"/>
            <a:ext cx="3344400" cy="3008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689531"/>
            <a:ext cx="3344400" cy="250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469689"/>
            <a:ext cx="3172200" cy="75000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586994"/>
            <a:ext cx="4959600" cy="1228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03288"/>
            <a:ext cx="7044600" cy="1162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39232"/>
            <a:ext cx="7044600" cy="693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465147"/>
            <a:ext cx="453600" cy="7989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57700" y="215900"/>
            <a:ext cx="7044600" cy="95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74EA7"/>
                </a:solidFill>
                <a:latin typeface="Lobster"/>
                <a:ea typeface="Lobster"/>
                <a:cs typeface="Lobster"/>
                <a:sym typeface="Lobster"/>
              </a:rPr>
              <a:t>Wellbeing Wednesday</a:t>
            </a:r>
            <a:endParaRPr>
              <a:solidFill>
                <a:srgbClr val="674EA7"/>
              </a:solidFill>
              <a:latin typeface="Lobster"/>
              <a:ea typeface="Lobster"/>
              <a:cs typeface="Lobster"/>
              <a:sym typeface="Lobster"/>
            </a:endParaRPr>
          </a:p>
        </p:txBody>
      </p:sp>
      <p:sp>
        <p:nvSpPr>
          <p:cNvPr id="55" name="Google Shape;55;p13"/>
          <p:cNvSpPr txBox="1"/>
          <p:nvPr/>
        </p:nvSpPr>
        <p:spPr>
          <a:xfrm>
            <a:off x="371475" y="1228725"/>
            <a:ext cx="6867600" cy="39912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450" dirty="0">
                <a:solidFill>
                  <a:srgbClr val="A64D79"/>
                </a:solidFill>
                <a:highlight>
                  <a:srgbClr val="FFFFFF"/>
                </a:highlight>
                <a:latin typeface="Calibri"/>
                <a:ea typeface="Calibri"/>
                <a:cs typeface="Calibri"/>
                <a:sym typeface="Calibri"/>
              </a:rPr>
              <a:t>Throughout the current pandemic, we have been reminded more than ever of the importance of mindfulness and wellbeing.</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r>
              <a:rPr lang="en" sz="1450" dirty="0">
                <a:solidFill>
                  <a:srgbClr val="A64D79"/>
                </a:solidFill>
                <a:highlight>
                  <a:srgbClr val="FFFFFF"/>
                </a:highlight>
                <a:latin typeface="Calibri"/>
                <a:ea typeface="Calibri"/>
                <a:cs typeface="Calibri"/>
                <a:sym typeface="Calibri"/>
              </a:rPr>
              <a:t>At </a:t>
            </a:r>
            <a:r>
              <a:rPr lang="en" sz="1450" dirty="0" smtClean="0">
                <a:solidFill>
                  <a:srgbClr val="A64D79"/>
                </a:solidFill>
                <a:highlight>
                  <a:srgbClr val="FFFFFF"/>
                </a:highlight>
                <a:latin typeface="Calibri"/>
                <a:ea typeface="Calibri"/>
                <a:cs typeface="Calibri"/>
                <a:sym typeface="Calibri"/>
              </a:rPr>
              <a:t>Darnhall Primary </a:t>
            </a:r>
            <a:r>
              <a:rPr lang="en" sz="1450" dirty="0">
                <a:solidFill>
                  <a:srgbClr val="A64D79"/>
                </a:solidFill>
                <a:highlight>
                  <a:srgbClr val="FFFFFF"/>
                </a:highlight>
                <a:latin typeface="Calibri"/>
                <a:ea typeface="Calibri"/>
                <a:cs typeface="Calibri"/>
                <a:sym typeface="Calibri"/>
              </a:rPr>
              <a:t>School, we are aware that the current need for schooling at home has potentially increased the amount of screen time your child is receiving. Add to that the strains, worries and concerns of changes in routines, missing friends and working differently, and sometimes it can all be too much.</a:t>
            </a:r>
            <a:endParaRPr sz="1450" dirty="0">
              <a:solidFill>
                <a:srgbClr val="A64D79"/>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With that in mind, we have created </a:t>
            </a:r>
            <a:r>
              <a:rPr lang="en" sz="1450" b="1" dirty="0">
                <a:solidFill>
                  <a:srgbClr val="A64D79"/>
                </a:solidFill>
                <a:highlight>
                  <a:srgbClr val="FFFFFF"/>
                </a:highlight>
                <a:latin typeface="Calibri"/>
                <a:ea typeface="Calibri"/>
                <a:cs typeface="Calibri"/>
                <a:sym typeface="Calibri"/>
              </a:rPr>
              <a:t>Wellbeing Wednesday,</a:t>
            </a:r>
            <a:r>
              <a:rPr lang="en" sz="1450" dirty="0">
                <a:solidFill>
                  <a:srgbClr val="A64D79"/>
                </a:solidFill>
                <a:highlight>
                  <a:srgbClr val="FFFFFF"/>
                </a:highlight>
                <a:latin typeface="Calibri"/>
                <a:ea typeface="Calibri"/>
                <a:cs typeface="Calibri"/>
                <a:sym typeface="Calibri"/>
              </a:rPr>
              <a:t> an afternoon given over to unplugged (non-screen) activities. </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Tasks are being planned around art, craft, design, fitness and activities such as construction and nature. Home learners will be provided with the 4 week plan for this term so that they can plan and prepare for their choice of activity - teachers have been careful to plan a range of tasks that are close in nature to those being completed in school as we know not everyone has access to the same resources.</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If it suits your family’s routine, please swap afternoons. You could have Mindful Monday or Thoughtful Thursday - catchy name optional!</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Should you have children in more than one year group, please select just one activity for you all to complete. We do not want this to be a stressful time!</a:t>
            </a:r>
            <a:endParaRPr sz="1450" dirty="0">
              <a:solidFill>
                <a:srgbClr val="A64D79"/>
              </a:solidFill>
              <a:highlight>
                <a:srgbClr val="FFFFFF"/>
              </a:highlight>
              <a:latin typeface="Calibri"/>
              <a:ea typeface="Calibri"/>
              <a:cs typeface="Calibri"/>
              <a:sym typeface="Calibri"/>
            </a:endParaRPr>
          </a:p>
        </p:txBody>
      </p:sp>
      <p:sp>
        <p:nvSpPr>
          <p:cNvPr id="56" name="Google Shape;56;p13"/>
          <p:cNvSpPr txBox="1"/>
          <p:nvPr/>
        </p:nvSpPr>
        <p:spPr>
          <a:xfrm>
            <a:off x="541425" y="5276350"/>
            <a:ext cx="6381900" cy="8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200">
                <a:solidFill>
                  <a:srgbClr val="674EA7"/>
                </a:solidFill>
                <a:latin typeface="Lobster"/>
                <a:ea typeface="Lobster"/>
                <a:cs typeface="Lobster"/>
                <a:sym typeface="Lobster"/>
              </a:rPr>
              <a:t>Year 2</a:t>
            </a:r>
            <a:endParaRPr sz="5200">
              <a:solidFill>
                <a:srgbClr val="674EA7"/>
              </a:solidFill>
              <a:latin typeface="Lobster"/>
              <a:ea typeface="Lobster"/>
              <a:cs typeface="Lobster"/>
              <a:sym typeface="Lobster"/>
            </a:endParaRPr>
          </a:p>
        </p:txBody>
      </p:sp>
      <p:pic>
        <p:nvPicPr>
          <p:cNvPr id="57" name="Google Shape;57;p13"/>
          <p:cNvPicPr preferRelativeResize="0"/>
          <p:nvPr/>
        </p:nvPicPr>
        <p:blipFill rotWithShape="1">
          <a:blip r:embed="rId3">
            <a:alphaModFix/>
          </a:blip>
          <a:srcRect r="6515"/>
          <a:stretch/>
        </p:blipFill>
        <p:spPr>
          <a:xfrm>
            <a:off x="152400" y="6286150"/>
            <a:ext cx="2150875" cy="1981550"/>
          </a:xfrm>
          <a:prstGeom prst="rect">
            <a:avLst/>
          </a:prstGeom>
          <a:noFill/>
          <a:ln>
            <a:noFill/>
          </a:ln>
        </p:spPr>
      </p:pic>
      <p:pic>
        <p:nvPicPr>
          <p:cNvPr id="58" name="Google Shape;58;p13"/>
          <p:cNvPicPr preferRelativeResize="0"/>
          <p:nvPr/>
        </p:nvPicPr>
        <p:blipFill>
          <a:blip r:embed="rId4">
            <a:alphaModFix/>
          </a:blip>
          <a:stretch>
            <a:fillRect/>
          </a:stretch>
        </p:blipFill>
        <p:spPr>
          <a:xfrm>
            <a:off x="3759552" y="8267700"/>
            <a:ext cx="1974400" cy="2067525"/>
          </a:xfrm>
          <a:prstGeom prst="rect">
            <a:avLst/>
          </a:prstGeom>
          <a:noFill/>
          <a:ln>
            <a:noFill/>
          </a:ln>
        </p:spPr>
      </p:pic>
      <p:pic>
        <p:nvPicPr>
          <p:cNvPr id="59" name="Google Shape;59;p13"/>
          <p:cNvPicPr preferRelativeResize="0"/>
          <p:nvPr/>
        </p:nvPicPr>
        <p:blipFill>
          <a:blip r:embed="rId5">
            <a:alphaModFix/>
          </a:blip>
          <a:stretch>
            <a:fillRect/>
          </a:stretch>
        </p:blipFill>
        <p:spPr>
          <a:xfrm>
            <a:off x="2615951" y="8420100"/>
            <a:ext cx="1229325" cy="1581500"/>
          </a:xfrm>
          <a:prstGeom prst="rect">
            <a:avLst/>
          </a:prstGeom>
          <a:noFill/>
          <a:ln>
            <a:noFill/>
          </a:ln>
        </p:spPr>
      </p:pic>
      <p:pic>
        <p:nvPicPr>
          <p:cNvPr id="60" name="Google Shape;60;p13"/>
          <p:cNvPicPr preferRelativeResize="0"/>
          <p:nvPr/>
        </p:nvPicPr>
        <p:blipFill>
          <a:blip r:embed="rId6">
            <a:alphaModFix/>
          </a:blip>
          <a:stretch>
            <a:fillRect/>
          </a:stretch>
        </p:blipFill>
        <p:spPr>
          <a:xfrm>
            <a:off x="609600" y="8420100"/>
            <a:ext cx="1898993" cy="1867501"/>
          </a:xfrm>
          <a:prstGeom prst="rect">
            <a:avLst/>
          </a:prstGeom>
          <a:noFill/>
          <a:ln>
            <a:noFill/>
          </a:ln>
        </p:spPr>
      </p:pic>
      <p:pic>
        <p:nvPicPr>
          <p:cNvPr id="61" name="Google Shape;61;p13"/>
          <p:cNvPicPr preferRelativeResize="0"/>
          <p:nvPr/>
        </p:nvPicPr>
        <p:blipFill>
          <a:blip r:embed="rId7">
            <a:alphaModFix/>
          </a:blip>
          <a:stretch>
            <a:fillRect/>
          </a:stretch>
        </p:blipFill>
        <p:spPr>
          <a:xfrm>
            <a:off x="5601375" y="6190171"/>
            <a:ext cx="1453275" cy="2642875"/>
          </a:xfrm>
          <a:prstGeom prst="rect">
            <a:avLst/>
          </a:prstGeom>
          <a:noFill/>
          <a:ln>
            <a:noFill/>
          </a:ln>
        </p:spPr>
      </p:pic>
      <p:pic>
        <p:nvPicPr>
          <p:cNvPr id="62" name="Google Shape;62;p13"/>
          <p:cNvPicPr preferRelativeResize="0"/>
          <p:nvPr/>
        </p:nvPicPr>
        <p:blipFill>
          <a:blip r:embed="rId8">
            <a:alphaModFix/>
          </a:blip>
          <a:stretch>
            <a:fillRect/>
          </a:stretch>
        </p:blipFill>
        <p:spPr>
          <a:xfrm>
            <a:off x="2972768" y="6286138"/>
            <a:ext cx="1614455" cy="158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p:nvPr/>
        </p:nvSpPr>
        <p:spPr>
          <a:xfrm>
            <a:off x="589050" y="66175"/>
            <a:ext cx="6381900" cy="8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200">
                <a:solidFill>
                  <a:srgbClr val="674EA7"/>
                </a:solidFill>
                <a:latin typeface="Lobster"/>
                <a:ea typeface="Lobster"/>
                <a:cs typeface="Lobster"/>
                <a:sym typeface="Lobster"/>
              </a:rPr>
              <a:t>Year 2</a:t>
            </a:r>
            <a:endParaRPr sz="5200">
              <a:solidFill>
                <a:srgbClr val="674EA7"/>
              </a:solidFill>
              <a:latin typeface="Lobster"/>
              <a:ea typeface="Lobster"/>
              <a:cs typeface="Lobster"/>
              <a:sym typeface="Lobster"/>
            </a:endParaRPr>
          </a:p>
        </p:txBody>
      </p:sp>
      <p:graphicFrame>
        <p:nvGraphicFramePr>
          <p:cNvPr id="68" name="Google Shape;68;p14"/>
          <p:cNvGraphicFramePr/>
          <p:nvPr>
            <p:extLst>
              <p:ext uri="{D42A27DB-BD31-4B8C-83A1-F6EECF244321}">
                <p14:modId xmlns:p14="http://schemas.microsoft.com/office/powerpoint/2010/main" val="719337002"/>
              </p:ext>
            </p:extLst>
          </p:nvPr>
        </p:nvGraphicFramePr>
        <p:xfrm>
          <a:off x="167650" y="981075"/>
          <a:ext cx="7129450" cy="4091559"/>
        </p:xfrm>
        <a:graphic>
          <a:graphicData uri="http://schemas.openxmlformats.org/drawingml/2006/table">
            <a:tbl>
              <a:tblPr>
                <a:noFill/>
                <a:tableStyleId>{D12E3776-5635-40E6-9FE3-6384011BD2BE}</a:tableStyleId>
              </a:tblPr>
              <a:tblGrid>
                <a:gridCol w="1161400">
                  <a:extLst>
                    <a:ext uri="{9D8B030D-6E8A-4147-A177-3AD203B41FA5}">
                      <a16:colId xmlns:a16="http://schemas.microsoft.com/office/drawing/2014/main" val="20000"/>
                    </a:ext>
                  </a:extLst>
                </a:gridCol>
                <a:gridCol w="2984025">
                  <a:extLst>
                    <a:ext uri="{9D8B030D-6E8A-4147-A177-3AD203B41FA5}">
                      <a16:colId xmlns:a16="http://schemas.microsoft.com/office/drawing/2014/main" val="20001"/>
                    </a:ext>
                  </a:extLst>
                </a:gridCol>
                <a:gridCol w="2984025">
                  <a:extLst>
                    <a:ext uri="{9D8B030D-6E8A-4147-A177-3AD203B41FA5}">
                      <a16:colId xmlns:a16="http://schemas.microsoft.com/office/drawing/2014/main" val="20002"/>
                    </a:ext>
                  </a:extLst>
                </a:gridCol>
              </a:tblGrid>
              <a:tr h="304800">
                <a:tc>
                  <a:txBody>
                    <a:bodyPr/>
                    <a:lstStyle/>
                    <a:p>
                      <a:pPr marL="0" lvl="0" indent="0" algn="l" rtl="0">
                        <a:lnSpc>
                          <a:spcPct val="115000"/>
                        </a:lnSpc>
                        <a:spcBef>
                          <a:spcPts val="0"/>
                        </a:spcBef>
                        <a:spcAft>
                          <a:spcPts val="0"/>
                        </a:spcAft>
                        <a:buNone/>
                      </a:pPr>
                      <a:endParaRPr sz="1099"/>
                    </a:p>
                  </a:txBody>
                  <a:tcPr marL="63500" marR="63500" marT="63500" marB="63500"/>
                </a:tc>
                <a:tc>
                  <a:txBody>
                    <a:bodyPr/>
                    <a:lstStyle/>
                    <a:p>
                      <a:pPr marL="0" lvl="0" indent="0" algn="ctr" rtl="0">
                        <a:spcBef>
                          <a:spcPts val="0"/>
                        </a:spcBef>
                        <a:spcAft>
                          <a:spcPts val="0"/>
                        </a:spcAft>
                        <a:buNone/>
                      </a:pPr>
                      <a:r>
                        <a:rPr lang="en" sz="1099" b="1"/>
                        <a:t>School Activity </a:t>
                      </a:r>
                      <a:endParaRPr sz="1099" b="1"/>
                    </a:p>
                  </a:txBody>
                  <a:tcPr marL="63500" marR="63500" marT="63500" marB="63500"/>
                </a:tc>
                <a:tc>
                  <a:txBody>
                    <a:bodyPr/>
                    <a:lstStyle/>
                    <a:p>
                      <a:pPr marL="0" lvl="0" indent="0" algn="ctr" rtl="0">
                        <a:spcBef>
                          <a:spcPts val="0"/>
                        </a:spcBef>
                        <a:spcAft>
                          <a:spcPts val="0"/>
                        </a:spcAft>
                        <a:buNone/>
                      </a:pPr>
                      <a:r>
                        <a:rPr lang="en" sz="1099" b="1"/>
                        <a:t>Home Learners</a:t>
                      </a:r>
                      <a:endParaRPr sz="1099" b="1"/>
                    </a:p>
                  </a:txBody>
                  <a:tcPr marL="63500" marR="63500" marT="63500" marB="63500"/>
                </a:tc>
                <a:extLst>
                  <a:ext uri="{0D108BD9-81ED-4DB2-BD59-A6C34878D82A}">
                    <a16:rowId xmlns:a16="http://schemas.microsoft.com/office/drawing/2014/main" val="10000"/>
                  </a:ext>
                </a:extLst>
              </a:tr>
              <a:tr h="3771900">
                <a:tc>
                  <a:txBody>
                    <a:bodyPr/>
                    <a:lstStyle/>
                    <a:p>
                      <a:pPr marL="70445" marR="240884" lvl="0" indent="-2095" algn="l" rtl="0">
                        <a:lnSpc>
                          <a:spcPct val="96596"/>
                        </a:lnSpc>
                        <a:spcBef>
                          <a:spcPts val="0"/>
                        </a:spcBef>
                        <a:spcAft>
                          <a:spcPts val="0"/>
                        </a:spcAft>
                        <a:buNone/>
                      </a:pPr>
                      <a:r>
                        <a:rPr lang="en-GB" sz="1100" dirty="0" smtClean="0">
                          <a:latin typeface="Calibri"/>
                          <a:ea typeface="Calibri"/>
                          <a:cs typeface="Calibri"/>
                          <a:sym typeface="Calibri"/>
                        </a:rPr>
                        <a:t>W</a:t>
                      </a:r>
                      <a:r>
                        <a:rPr lang="en" sz="1100" dirty="0" smtClean="0">
                          <a:latin typeface="Calibri"/>
                          <a:ea typeface="Calibri"/>
                          <a:cs typeface="Calibri"/>
                          <a:sym typeface="Calibri"/>
                        </a:rPr>
                        <a:t>eek 1 </a:t>
                      </a:r>
                      <a:endParaRPr sz="1100" dirty="0">
                        <a:latin typeface="Calibri"/>
                        <a:ea typeface="Calibri"/>
                        <a:cs typeface="Calibri"/>
                        <a:sym typeface="Calibri"/>
                      </a:endParaRPr>
                    </a:p>
                  </a:txBody>
                  <a:tcPr marL="63500" marR="63500" marT="63500" marB="63500"/>
                </a:tc>
                <a:tc>
                  <a:txBody>
                    <a:bodyPr/>
                    <a:lstStyle/>
                    <a:p>
                      <a:pPr marL="66675" lvl="0" indent="0" algn="l" rtl="0">
                        <a:spcBef>
                          <a:spcPts val="0"/>
                        </a:spcBef>
                        <a:spcAft>
                          <a:spcPts val="0"/>
                        </a:spcAft>
                        <a:buNone/>
                      </a:pPr>
                      <a:r>
                        <a:rPr lang="en" sz="1100" b="1" u="sng">
                          <a:latin typeface="Calibri"/>
                          <a:ea typeface="Calibri"/>
                          <a:cs typeface="Calibri"/>
                          <a:sym typeface="Calibri"/>
                        </a:rPr>
                        <a:t>Art</a:t>
                      </a:r>
                      <a:r>
                        <a:rPr lang="en" sz="1100" b="1">
                          <a:latin typeface="Calibri"/>
                          <a:ea typeface="Calibri"/>
                          <a:cs typeface="Calibri"/>
                          <a:sym typeface="Calibri"/>
                        </a:rPr>
                        <a:t> </a:t>
                      </a:r>
                      <a:endParaRPr sz="1100" b="1">
                        <a:latin typeface="Calibri"/>
                        <a:ea typeface="Calibri"/>
                        <a:cs typeface="Calibri"/>
                        <a:sym typeface="Calibri"/>
                      </a:endParaRPr>
                    </a:p>
                    <a:p>
                      <a:pPr marL="71004" marR="242454" lvl="0" indent="5863" algn="l" rtl="0">
                        <a:lnSpc>
                          <a:spcPct val="94702"/>
                        </a:lnSpc>
                        <a:spcBef>
                          <a:spcPts val="0"/>
                        </a:spcBef>
                        <a:spcAft>
                          <a:spcPts val="0"/>
                        </a:spcAft>
                        <a:buNone/>
                      </a:pPr>
                      <a:r>
                        <a:rPr lang="en" sz="1100">
                          <a:latin typeface="Calibri"/>
                          <a:ea typeface="Calibri"/>
                          <a:cs typeface="Calibri"/>
                          <a:sym typeface="Calibri"/>
                        </a:rPr>
                        <a:t>Look at the printed sketches of owls. Discuss how to add tone - squint your eyes and look for the light and dark. Have a go at </a:t>
                      </a:r>
                      <a:endParaRPr sz="1100">
                        <a:latin typeface="Calibri"/>
                        <a:ea typeface="Calibri"/>
                        <a:cs typeface="Calibri"/>
                        <a:sym typeface="Calibri"/>
                      </a:endParaRPr>
                    </a:p>
                    <a:p>
                      <a:pPr marL="68489" marR="51259" lvl="0" indent="3630" algn="l" rtl="0">
                        <a:lnSpc>
                          <a:spcPct val="96596"/>
                        </a:lnSpc>
                        <a:spcBef>
                          <a:spcPts val="50"/>
                        </a:spcBef>
                        <a:spcAft>
                          <a:spcPts val="0"/>
                        </a:spcAft>
                        <a:buNone/>
                      </a:pPr>
                      <a:r>
                        <a:rPr lang="en" sz="1100">
                          <a:latin typeface="Calibri"/>
                          <a:ea typeface="Calibri"/>
                          <a:cs typeface="Calibri"/>
                          <a:sym typeface="Calibri"/>
                        </a:rPr>
                        <a:t>copying part of an owl (from the printed sketches) using a viewfinder and then add some tone to show a variety of light and dark areas. </a:t>
                      </a:r>
                      <a:endParaRPr sz="1100">
                        <a:latin typeface="Calibri"/>
                        <a:ea typeface="Calibri"/>
                        <a:cs typeface="Calibri"/>
                        <a:sym typeface="Calibri"/>
                      </a:endParaRPr>
                    </a:p>
                    <a:p>
                      <a:pPr marL="71142" marR="71838" lvl="0" indent="1536" algn="l" rtl="0">
                        <a:lnSpc>
                          <a:spcPct val="96596"/>
                        </a:lnSpc>
                        <a:spcBef>
                          <a:spcPts val="1229"/>
                        </a:spcBef>
                        <a:spcAft>
                          <a:spcPts val="0"/>
                        </a:spcAft>
                        <a:buNone/>
                      </a:pPr>
                      <a:r>
                        <a:rPr lang="en" sz="1100" b="1" u="sng">
                          <a:latin typeface="Calibri"/>
                          <a:ea typeface="Calibri"/>
                          <a:cs typeface="Calibri"/>
                          <a:sym typeface="Calibri"/>
                        </a:rPr>
                        <a:t>Owl Babies Story/Story Bag</a:t>
                      </a:r>
                      <a:r>
                        <a:rPr lang="en" sz="1100" b="1">
                          <a:latin typeface="Calibri"/>
                          <a:ea typeface="Calibri"/>
                          <a:cs typeface="Calibri"/>
                          <a:sym typeface="Calibri"/>
                        </a:rPr>
                        <a:t> </a:t>
                      </a:r>
                      <a:endParaRPr sz="1100" b="1">
                        <a:latin typeface="Calibri"/>
                        <a:ea typeface="Calibri"/>
                        <a:cs typeface="Calibri"/>
                        <a:sym typeface="Calibri"/>
                      </a:endParaRPr>
                    </a:p>
                    <a:p>
                      <a:pPr marL="71142" marR="71838" lvl="0" indent="1536" algn="l" rtl="0">
                        <a:lnSpc>
                          <a:spcPct val="96596"/>
                        </a:lnSpc>
                        <a:spcBef>
                          <a:spcPts val="1229"/>
                        </a:spcBef>
                        <a:spcAft>
                          <a:spcPts val="0"/>
                        </a:spcAft>
                        <a:buNone/>
                      </a:pPr>
                      <a:r>
                        <a:rPr lang="en" sz="1100">
                          <a:latin typeface="Calibri"/>
                          <a:ea typeface="Calibri"/>
                          <a:cs typeface="Calibri"/>
                          <a:sym typeface="Calibri"/>
                        </a:rPr>
                        <a:t>Read the story and chat about the 3 owls. Look at how they are drawn - how are they the same/different? How has the Illustrator used tone, different length of lines for </a:t>
                      </a:r>
                      <a:endParaRPr sz="1100">
                        <a:latin typeface="Calibri"/>
                        <a:ea typeface="Calibri"/>
                        <a:cs typeface="Calibri"/>
                        <a:sym typeface="Calibri"/>
                      </a:endParaRPr>
                    </a:p>
                    <a:p>
                      <a:pPr marL="71422" marR="141570" lvl="0" indent="-3489" algn="l" rtl="0">
                        <a:lnSpc>
                          <a:spcPct val="90914"/>
                        </a:lnSpc>
                        <a:spcBef>
                          <a:spcPts val="29"/>
                        </a:spcBef>
                        <a:spcAft>
                          <a:spcPts val="0"/>
                        </a:spcAft>
                        <a:buNone/>
                      </a:pPr>
                      <a:r>
                        <a:rPr lang="en" sz="1100">
                          <a:latin typeface="Calibri"/>
                          <a:ea typeface="Calibri"/>
                          <a:cs typeface="Calibri"/>
                          <a:sym typeface="Calibri"/>
                        </a:rPr>
                        <a:t>feathers? Talk about the story and discuss your favourite part. </a:t>
                      </a:r>
                      <a:endParaRPr sz="1100">
                        <a:latin typeface="Calibri"/>
                        <a:ea typeface="Calibri"/>
                        <a:cs typeface="Calibri"/>
                        <a:sym typeface="Calibri"/>
                      </a:endParaRPr>
                    </a:p>
                    <a:p>
                      <a:pPr marL="72120" marR="156907" lvl="0" indent="1535" algn="l" rtl="0">
                        <a:lnSpc>
                          <a:spcPct val="96596"/>
                        </a:lnSpc>
                        <a:spcBef>
                          <a:spcPts val="92"/>
                        </a:spcBef>
                        <a:spcAft>
                          <a:spcPts val="0"/>
                        </a:spcAft>
                        <a:buNone/>
                      </a:pPr>
                      <a:r>
                        <a:rPr lang="en" sz="1100">
                          <a:latin typeface="Calibri"/>
                          <a:ea typeface="Calibri"/>
                          <a:cs typeface="Calibri"/>
                          <a:sym typeface="Calibri"/>
                        </a:rPr>
                        <a:t>Create a story bag - make the characters from the story and any props. Put them in a bag and then retell the story</a:t>
                      </a:r>
                      <a:endParaRPr sz="1100">
                        <a:latin typeface="Calibri"/>
                        <a:ea typeface="Calibri"/>
                        <a:cs typeface="Calibri"/>
                        <a:sym typeface="Calibri"/>
                      </a:endParaRPr>
                    </a:p>
                  </a:txBody>
                  <a:tcPr marL="63500" marR="63500" marT="63500" marB="63500"/>
                </a:tc>
                <a:tc>
                  <a:txBody>
                    <a:bodyPr/>
                    <a:lstStyle/>
                    <a:p>
                      <a:pPr marL="66675" lvl="0" indent="0" algn="l" rtl="0">
                        <a:spcBef>
                          <a:spcPts val="0"/>
                        </a:spcBef>
                        <a:spcAft>
                          <a:spcPts val="0"/>
                        </a:spcAft>
                        <a:buNone/>
                      </a:pPr>
                      <a:r>
                        <a:rPr lang="en" sz="1100" b="1" u="sng" dirty="0">
                          <a:latin typeface="Calibri"/>
                          <a:ea typeface="Calibri"/>
                          <a:cs typeface="Calibri"/>
                          <a:sym typeface="Calibri"/>
                        </a:rPr>
                        <a:t>Art</a:t>
                      </a:r>
                      <a:r>
                        <a:rPr lang="en" sz="1100" b="1" dirty="0">
                          <a:latin typeface="Calibri"/>
                          <a:ea typeface="Calibri"/>
                          <a:cs typeface="Calibri"/>
                          <a:sym typeface="Calibri"/>
                        </a:rPr>
                        <a:t> </a:t>
                      </a:r>
                      <a:endParaRPr sz="1100" b="1" dirty="0">
                        <a:latin typeface="Calibri"/>
                        <a:ea typeface="Calibri"/>
                        <a:cs typeface="Calibri"/>
                        <a:sym typeface="Calibri"/>
                      </a:endParaRPr>
                    </a:p>
                    <a:p>
                      <a:pPr marL="68908" marR="167065" lvl="0" indent="7959" algn="l" rtl="0">
                        <a:lnSpc>
                          <a:spcPct val="94702"/>
                        </a:lnSpc>
                        <a:spcBef>
                          <a:spcPts val="0"/>
                        </a:spcBef>
                        <a:spcAft>
                          <a:spcPts val="0"/>
                        </a:spcAft>
                        <a:buNone/>
                      </a:pPr>
                      <a:r>
                        <a:rPr lang="en" sz="1100" dirty="0">
                          <a:latin typeface="Calibri"/>
                          <a:ea typeface="Calibri"/>
                          <a:cs typeface="Calibri"/>
                          <a:sym typeface="Calibri"/>
                        </a:rPr>
                        <a:t>Look at the printed sketches of owls which are attached. Squint your eyes and look for the light and dark on the sketch. Have a </a:t>
                      </a:r>
                      <a:endParaRPr sz="1100" dirty="0">
                        <a:latin typeface="Calibri"/>
                        <a:ea typeface="Calibri"/>
                        <a:cs typeface="Calibri"/>
                        <a:sym typeface="Calibri"/>
                      </a:endParaRPr>
                    </a:p>
                    <a:p>
                      <a:pPr marL="68489" marR="138229" lvl="0" indent="2653" algn="l" rtl="0">
                        <a:lnSpc>
                          <a:spcPct val="96596"/>
                        </a:lnSpc>
                        <a:spcBef>
                          <a:spcPts val="50"/>
                        </a:spcBef>
                        <a:spcAft>
                          <a:spcPts val="0"/>
                        </a:spcAft>
                        <a:buNone/>
                      </a:pPr>
                      <a:r>
                        <a:rPr lang="en" sz="1100" dirty="0">
                          <a:latin typeface="Calibri"/>
                          <a:ea typeface="Calibri"/>
                          <a:cs typeface="Calibri"/>
                          <a:sym typeface="Calibri"/>
                        </a:rPr>
                        <a:t>go at copying part of an owl and then add some tone to show a variety of light and dark areas. </a:t>
                      </a:r>
                      <a:endParaRPr sz="1100" dirty="0">
                        <a:latin typeface="Calibri"/>
                        <a:ea typeface="Calibri"/>
                        <a:cs typeface="Calibri"/>
                        <a:sym typeface="Calibri"/>
                      </a:endParaRPr>
                    </a:p>
                    <a:p>
                      <a:pPr marL="76868" lvl="0" indent="0" algn="l" rtl="0">
                        <a:spcBef>
                          <a:spcPts val="1229"/>
                        </a:spcBef>
                        <a:spcAft>
                          <a:spcPts val="0"/>
                        </a:spcAft>
                        <a:buNone/>
                      </a:pPr>
                      <a:r>
                        <a:rPr lang="en" sz="1100" b="1" u="sng" dirty="0">
                          <a:latin typeface="Calibri"/>
                          <a:ea typeface="Calibri"/>
                          <a:cs typeface="Calibri"/>
                          <a:sym typeface="Calibri"/>
                        </a:rPr>
                        <a:t>Reading Time/Story Bag</a:t>
                      </a:r>
                      <a:r>
                        <a:rPr lang="en" sz="1100" b="1" dirty="0">
                          <a:latin typeface="Calibri"/>
                          <a:ea typeface="Calibri"/>
                          <a:cs typeface="Calibri"/>
                          <a:sym typeface="Calibri"/>
                        </a:rPr>
                        <a:t> </a:t>
                      </a:r>
                      <a:endParaRPr sz="1100" b="1" dirty="0">
                        <a:latin typeface="Calibri"/>
                        <a:ea typeface="Calibri"/>
                        <a:cs typeface="Calibri"/>
                        <a:sym typeface="Calibri"/>
                      </a:endParaRPr>
                    </a:p>
                    <a:p>
                      <a:pPr marL="76868" lvl="0" indent="0" algn="l" rtl="0">
                        <a:spcBef>
                          <a:spcPts val="1229"/>
                        </a:spcBef>
                        <a:spcAft>
                          <a:spcPts val="0"/>
                        </a:spcAft>
                        <a:buNone/>
                      </a:pPr>
                      <a:r>
                        <a:rPr lang="en" sz="1100" dirty="0">
                          <a:latin typeface="Calibri"/>
                          <a:ea typeface="Calibri"/>
                          <a:cs typeface="Calibri"/>
                          <a:sym typeface="Calibri"/>
                        </a:rPr>
                        <a:t>Have a look through the books you have at home. Are any of them about owls? </a:t>
                      </a:r>
                      <a:endParaRPr sz="1100" dirty="0">
                        <a:latin typeface="Calibri"/>
                        <a:ea typeface="Calibri"/>
                        <a:cs typeface="Calibri"/>
                        <a:sym typeface="Calibri"/>
                      </a:endParaRPr>
                    </a:p>
                    <a:p>
                      <a:pPr marL="79660" lvl="0" indent="0" algn="l" rtl="0">
                        <a:spcBef>
                          <a:spcPts val="29"/>
                        </a:spcBef>
                        <a:spcAft>
                          <a:spcPts val="0"/>
                        </a:spcAft>
                        <a:buNone/>
                      </a:pPr>
                      <a:r>
                        <a:rPr lang="en" sz="1100" dirty="0">
                          <a:latin typeface="Calibri"/>
                          <a:ea typeface="Calibri"/>
                          <a:cs typeface="Calibri"/>
                          <a:sym typeface="Calibri"/>
                        </a:rPr>
                        <a:t>If you have a story book or </a:t>
                      </a:r>
                      <a:endParaRPr sz="1100" dirty="0">
                        <a:latin typeface="Calibri"/>
                        <a:ea typeface="Calibri"/>
                        <a:cs typeface="Calibri"/>
                        <a:sym typeface="Calibri"/>
                      </a:endParaRPr>
                    </a:p>
                    <a:p>
                      <a:pPr marL="71422" marR="45252" lvl="0" indent="4469" algn="l" rtl="0">
                        <a:lnSpc>
                          <a:spcPct val="95459"/>
                        </a:lnSpc>
                        <a:spcBef>
                          <a:spcPts val="0"/>
                        </a:spcBef>
                        <a:spcAft>
                          <a:spcPts val="0"/>
                        </a:spcAft>
                        <a:buNone/>
                      </a:pPr>
                      <a:r>
                        <a:rPr lang="en" sz="1100" dirty="0">
                          <a:latin typeface="Calibri"/>
                          <a:ea typeface="Calibri"/>
                          <a:cs typeface="Calibri"/>
                          <a:sym typeface="Calibri"/>
                        </a:rPr>
                        <a:t>information book about owls build a reading den and have a read of it in your favourite place. If you don’t have any books about owls, choose your favourite book to read instead. </a:t>
                      </a:r>
                      <a:endParaRPr sz="1100" dirty="0">
                        <a:latin typeface="Calibri"/>
                        <a:ea typeface="Calibri"/>
                        <a:cs typeface="Calibri"/>
                        <a:sym typeface="Calibri"/>
                      </a:endParaRPr>
                    </a:p>
                    <a:p>
                      <a:pPr marL="73656" lvl="0" indent="0" algn="l" rtl="0">
                        <a:spcBef>
                          <a:spcPts val="1317"/>
                        </a:spcBef>
                        <a:spcAft>
                          <a:spcPts val="0"/>
                        </a:spcAft>
                        <a:buNone/>
                      </a:pPr>
                      <a:r>
                        <a:rPr lang="en" sz="1100" dirty="0">
                          <a:latin typeface="Calibri"/>
                          <a:ea typeface="Calibri"/>
                          <a:cs typeface="Calibri"/>
                          <a:sym typeface="Calibri"/>
                        </a:rPr>
                        <a:t>Create a story bag of your </a:t>
                      </a:r>
                      <a:endParaRPr sz="1100" dirty="0">
                        <a:latin typeface="Calibri"/>
                        <a:ea typeface="Calibri"/>
                        <a:cs typeface="Calibri"/>
                        <a:sym typeface="Calibri"/>
                      </a:endParaRPr>
                    </a:p>
                    <a:p>
                      <a:pPr marL="67932" lvl="0" indent="0" algn="l" rtl="0">
                        <a:spcBef>
                          <a:spcPts val="0"/>
                        </a:spcBef>
                        <a:spcAft>
                          <a:spcPts val="0"/>
                        </a:spcAft>
                        <a:buNone/>
                      </a:pPr>
                      <a:r>
                        <a:rPr lang="en" sz="1100" dirty="0">
                          <a:latin typeface="Calibri"/>
                          <a:ea typeface="Calibri"/>
                          <a:cs typeface="Calibri"/>
                          <a:sym typeface="Calibri"/>
                        </a:rPr>
                        <a:t>favourite story - make pictures/ props/ put objects into a bag and then use them to retell your chosen story.</a:t>
                      </a:r>
                      <a:endParaRPr sz="1100"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bl>
          </a:graphicData>
        </a:graphic>
      </p:graphicFrame>
      <p:graphicFrame>
        <p:nvGraphicFramePr>
          <p:cNvPr id="69" name="Google Shape;69;p14"/>
          <p:cNvGraphicFramePr/>
          <p:nvPr>
            <p:extLst>
              <p:ext uri="{D42A27DB-BD31-4B8C-83A1-F6EECF244321}">
                <p14:modId xmlns:p14="http://schemas.microsoft.com/office/powerpoint/2010/main" val="1675512362"/>
              </p:ext>
            </p:extLst>
          </p:nvPr>
        </p:nvGraphicFramePr>
        <p:xfrm>
          <a:off x="167650" y="5219700"/>
          <a:ext cx="7186625" cy="2897886"/>
        </p:xfrm>
        <a:graphic>
          <a:graphicData uri="http://schemas.openxmlformats.org/drawingml/2006/table">
            <a:tbl>
              <a:tblPr>
                <a:noFill/>
                <a:tableStyleId>{D12E3776-5635-40E6-9FE3-6384011BD2BE}</a:tableStyleId>
              </a:tblPr>
              <a:tblGrid>
                <a:gridCol w="1161400">
                  <a:extLst>
                    <a:ext uri="{9D8B030D-6E8A-4147-A177-3AD203B41FA5}">
                      <a16:colId xmlns:a16="http://schemas.microsoft.com/office/drawing/2014/main" val="20000"/>
                    </a:ext>
                  </a:extLst>
                </a:gridCol>
                <a:gridCol w="2984025">
                  <a:extLst>
                    <a:ext uri="{9D8B030D-6E8A-4147-A177-3AD203B41FA5}">
                      <a16:colId xmlns:a16="http://schemas.microsoft.com/office/drawing/2014/main" val="20001"/>
                    </a:ext>
                  </a:extLst>
                </a:gridCol>
                <a:gridCol w="3041200">
                  <a:extLst>
                    <a:ext uri="{9D8B030D-6E8A-4147-A177-3AD203B41FA5}">
                      <a16:colId xmlns:a16="http://schemas.microsoft.com/office/drawing/2014/main" val="20002"/>
                    </a:ext>
                  </a:extLst>
                </a:gridCol>
              </a:tblGrid>
              <a:tr h="2552700">
                <a:tc>
                  <a:txBody>
                    <a:bodyPr/>
                    <a:lstStyle/>
                    <a:p>
                      <a:pPr marL="70445" marR="240884" lvl="0" indent="-2095" algn="l" rtl="0">
                        <a:lnSpc>
                          <a:spcPct val="96596"/>
                        </a:lnSpc>
                        <a:spcBef>
                          <a:spcPts val="0"/>
                        </a:spcBef>
                        <a:spcAft>
                          <a:spcPts val="0"/>
                        </a:spcAft>
                        <a:buNone/>
                      </a:pPr>
                      <a:r>
                        <a:rPr lang="en-GB" sz="1100" dirty="0" smtClean="0">
                          <a:latin typeface="Calibri"/>
                          <a:ea typeface="Calibri"/>
                          <a:cs typeface="Calibri"/>
                          <a:sym typeface="Calibri"/>
                        </a:rPr>
                        <a:t>W</a:t>
                      </a:r>
                      <a:r>
                        <a:rPr lang="en" sz="1100" dirty="0" smtClean="0">
                          <a:latin typeface="Calibri"/>
                          <a:ea typeface="Calibri"/>
                          <a:cs typeface="Calibri"/>
                          <a:sym typeface="Calibri"/>
                        </a:rPr>
                        <a:t>eek 2 </a:t>
                      </a:r>
                      <a:endParaRPr sz="1100" dirty="0">
                        <a:latin typeface="Calibri"/>
                        <a:ea typeface="Calibri"/>
                        <a:cs typeface="Calibri"/>
                        <a:sym typeface="Calibri"/>
                      </a:endParaRPr>
                    </a:p>
                  </a:txBody>
                  <a:tcPr marL="63500" marR="63500" marT="63500" marB="63500"/>
                </a:tc>
                <a:tc>
                  <a:txBody>
                    <a:bodyPr/>
                    <a:lstStyle/>
                    <a:p>
                      <a:pPr marL="66675" lvl="0" indent="0" algn="l" rtl="0">
                        <a:spcBef>
                          <a:spcPts val="0"/>
                        </a:spcBef>
                        <a:spcAft>
                          <a:spcPts val="0"/>
                        </a:spcAft>
                        <a:buNone/>
                      </a:pPr>
                      <a:r>
                        <a:rPr lang="en" sz="1100" b="1" u="sng">
                          <a:latin typeface="Calibri"/>
                          <a:ea typeface="Calibri"/>
                          <a:cs typeface="Calibri"/>
                          <a:sym typeface="Calibri"/>
                        </a:rPr>
                        <a:t>Art</a:t>
                      </a:r>
                      <a:r>
                        <a:rPr lang="en" sz="1100" b="1">
                          <a:latin typeface="Calibri"/>
                          <a:ea typeface="Calibri"/>
                          <a:cs typeface="Calibri"/>
                          <a:sym typeface="Calibri"/>
                        </a:rPr>
                        <a:t> </a:t>
                      </a:r>
                      <a:endParaRPr sz="1100" b="1">
                        <a:latin typeface="Calibri"/>
                        <a:ea typeface="Calibri"/>
                        <a:cs typeface="Calibri"/>
                        <a:sym typeface="Calibri"/>
                      </a:endParaRPr>
                    </a:p>
                    <a:p>
                      <a:pPr marL="76868" lvl="0" indent="0" algn="l" rtl="0">
                        <a:spcBef>
                          <a:spcPts val="0"/>
                        </a:spcBef>
                        <a:spcAft>
                          <a:spcPts val="0"/>
                        </a:spcAft>
                        <a:buNone/>
                      </a:pPr>
                      <a:r>
                        <a:rPr lang="en" sz="1100">
                          <a:latin typeface="Calibri"/>
                          <a:ea typeface="Calibri"/>
                          <a:cs typeface="Calibri"/>
                          <a:sym typeface="Calibri"/>
                        </a:rPr>
                        <a:t>Look at different shading techniques - printed out sheet and discuss how the artist has created them.Have a go at the different techniques using different sketching pencils. </a:t>
                      </a:r>
                      <a:endParaRPr sz="1100">
                        <a:latin typeface="Calibri"/>
                        <a:ea typeface="Calibri"/>
                        <a:cs typeface="Calibri"/>
                        <a:sym typeface="Calibri"/>
                      </a:endParaRPr>
                    </a:p>
                    <a:p>
                      <a:pPr marL="76868" lvl="0" indent="0" algn="l" rtl="0">
                        <a:spcBef>
                          <a:spcPts val="0"/>
                        </a:spcBef>
                        <a:spcAft>
                          <a:spcPts val="0"/>
                        </a:spcAft>
                        <a:buNone/>
                      </a:pPr>
                      <a:r>
                        <a:rPr lang="en" sz="1100">
                          <a:latin typeface="Calibri"/>
                          <a:ea typeface="Calibri"/>
                          <a:cs typeface="Calibri"/>
                          <a:sym typeface="Calibri"/>
                        </a:rPr>
                        <a:t>How many different ways can you find to shade? </a:t>
                      </a:r>
                      <a:endParaRPr sz="1100">
                        <a:latin typeface="Calibri"/>
                        <a:ea typeface="Calibri"/>
                        <a:cs typeface="Calibri"/>
                        <a:sym typeface="Calibri"/>
                      </a:endParaRPr>
                    </a:p>
                    <a:p>
                      <a:pPr marL="76588" lvl="0" indent="0" algn="l" rtl="0">
                        <a:spcBef>
                          <a:spcPts val="1304"/>
                        </a:spcBef>
                        <a:spcAft>
                          <a:spcPts val="0"/>
                        </a:spcAft>
                        <a:buNone/>
                      </a:pPr>
                      <a:r>
                        <a:rPr lang="en" sz="1100" b="1" u="sng">
                          <a:latin typeface="Calibri"/>
                          <a:ea typeface="Calibri"/>
                          <a:cs typeface="Calibri"/>
                          <a:sym typeface="Calibri"/>
                        </a:rPr>
                        <a:t>Mask Making</a:t>
                      </a:r>
                      <a:r>
                        <a:rPr lang="en" sz="1100" b="1">
                          <a:latin typeface="Calibri"/>
                          <a:ea typeface="Calibri"/>
                          <a:cs typeface="Calibri"/>
                          <a:sym typeface="Calibri"/>
                        </a:rPr>
                        <a:t> </a:t>
                      </a:r>
                      <a:endParaRPr sz="1100" b="1">
                        <a:latin typeface="Calibri"/>
                        <a:ea typeface="Calibri"/>
                        <a:cs typeface="Calibri"/>
                        <a:sym typeface="Calibri"/>
                      </a:endParaRPr>
                    </a:p>
                    <a:p>
                      <a:pPr marL="71282" marR="41028" lvl="0" indent="2373" algn="l" rtl="0">
                        <a:lnSpc>
                          <a:spcPct val="96596"/>
                        </a:lnSpc>
                        <a:spcBef>
                          <a:spcPts val="0"/>
                        </a:spcBef>
                        <a:spcAft>
                          <a:spcPts val="0"/>
                        </a:spcAft>
                        <a:buNone/>
                      </a:pPr>
                      <a:r>
                        <a:rPr lang="en" sz="1100">
                          <a:latin typeface="Calibri"/>
                          <a:ea typeface="Calibri"/>
                          <a:cs typeface="Calibri"/>
                          <a:sym typeface="Calibri"/>
                        </a:rPr>
                        <a:t>Create a mask of your favourite bird or animal using a variety of materials. The challenge is to use shading on the beak or nose of </a:t>
                      </a:r>
                      <a:r>
                        <a:rPr lang="en" sz="1100">
                          <a:solidFill>
                            <a:schemeClr val="dk1"/>
                          </a:solidFill>
                          <a:latin typeface="Calibri"/>
                          <a:ea typeface="Calibri"/>
                          <a:cs typeface="Calibri"/>
                          <a:sym typeface="Calibri"/>
                        </a:rPr>
                        <a:t>your bird/animal. </a:t>
                      </a:r>
                      <a:endParaRPr sz="1100">
                        <a:solidFill>
                          <a:schemeClr val="dk1"/>
                        </a:solidFill>
                        <a:latin typeface="Calibri"/>
                        <a:ea typeface="Calibri"/>
                        <a:cs typeface="Calibri"/>
                        <a:sym typeface="Calibri"/>
                      </a:endParaRPr>
                    </a:p>
                    <a:p>
                      <a:pPr marL="67094" marR="69797" lvl="0" indent="10332" algn="l" rtl="0">
                        <a:lnSpc>
                          <a:spcPct val="94702"/>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Put on a fashion show, complete with music of all the masks created. How many different animals or birds have been made?</a:t>
                      </a:r>
                      <a:endParaRPr sz="1100">
                        <a:latin typeface="Calibri"/>
                        <a:ea typeface="Calibri"/>
                        <a:cs typeface="Calibri"/>
                        <a:sym typeface="Calibri"/>
                      </a:endParaRPr>
                    </a:p>
                  </a:txBody>
                  <a:tcPr marL="63500" marR="63500" marT="63500" marB="63500"/>
                </a:tc>
                <a:tc>
                  <a:txBody>
                    <a:bodyPr/>
                    <a:lstStyle/>
                    <a:p>
                      <a:pPr marL="66675" lvl="0" indent="0" algn="l" rtl="0">
                        <a:spcBef>
                          <a:spcPts val="0"/>
                        </a:spcBef>
                        <a:spcAft>
                          <a:spcPts val="0"/>
                        </a:spcAft>
                        <a:buNone/>
                      </a:pPr>
                      <a:r>
                        <a:rPr lang="en" sz="1100" b="1" u="sng" dirty="0">
                          <a:latin typeface="Calibri"/>
                          <a:ea typeface="Calibri"/>
                          <a:cs typeface="Calibri"/>
                          <a:sym typeface="Calibri"/>
                        </a:rPr>
                        <a:t>Art</a:t>
                      </a:r>
                      <a:r>
                        <a:rPr lang="en" sz="1100" b="1" dirty="0">
                          <a:latin typeface="Calibri"/>
                          <a:ea typeface="Calibri"/>
                          <a:cs typeface="Calibri"/>
                          <a:sym typeface="Calibri"/>
                        </a:rPr>
                        <a:t> </a:t>
                      </a:r>
                      <a:endParaRPr sz="1100" b="1" dirty="0">
                        <a:latin typeface="Calibri"/>
                        <a:ea typeface="Calibri"/>
                        <a:cs typeface="Calibri"/>
                        <a:sym typeface="Calibri"/>
                      </a:endParaRPr>
                    </a:p>
                    <a:p>
                      <a:pPr marL="69886" lvl="0" indent="0" algn="l" rtl="0">
                        <a:spcBef>
                          <a:spcPts val="0"/>
                        </a:spcBef>
                        <a:spcAft>
                          <a:spcPts val="0"/>
                        </a:spcAft>
                        <a:buNone/>
                      </a:pPr>
                      <a:r>
                        <a:rPr lang="en" sz="1100" dirty="0">
                          <a:latin typeface="Calibri"/>
                          <a:ea typeface="Calibri"/>
                          <a:cs typeface="Calibri"/>
                          <a:sym typeface="Calibri"/>
                        </a:rPr>
                        <a:t>Try out different shading techniques. Press lightly with a pencil, press hard, create lines going over each other, make dots, do short curved lines. How many different ways can you find to shade? </a:t>
                      </a:r>
                      <a:endParaRPr sz="1100" dirty="0">
                        <a:latin typeface="Calibri"/>
                        <a:ea typeface="Calibri"/>
                        <a:cs typeface="Calibri"/>
                        <a:sym typeface="Calibri"/>
                      </a:endParaRPr>
                    </a:p>
                    <a:p>
                      <a:pPr marL="71282" marR="91536" lvl="0" indent="5306" algn="l" rtl="0">
                        <a:lnSpc>
                          <a:spcPct val="95459"/>
                        </a:lnSpc>
                        <a:spcBef>
                          <a:spcPts val="1317"/>
                        </a:spcBef>
                        <a:spcAft>
                          <a:spcPts val="0"/>
                        </a:spcAft>
                        <a:buNone/>
                      </a:pPr>
                      <a:r>
                        <a:rPr lang="en" sz="1100" b="1" u="sng" dirty="0">
                          <a:latin typeface="Calibri"/>
                          <a:ea typeface="Calibri"/>
                          <a:cs typeface="Calibri"/>
                          <a:sym typeface="Calibri"/>
                        </a:rPr>
                        <a:t>Mask Making/Sock Puppet</a:t>
                      </a:r>
                      <a:r>
                        <a:rPr lang="en" sz="1100" b="1" dirty="0">
                          <a:latin typeface="Calibri"/>
                          <a:ea typeface="Calibri"/>
                          <a:cs typeface="Calibri"/>
                          <a:sym typeface="Calibri"/>
                        </a:rPr>
                        <a:t> </a:t>
                      </a:r>
                      <a:endParaRPr sz="1100" b="1" dirty="0">
                        <a:latin typeface="Calibri"/>
                        <a:ea typeface="Calibri"/>
                        <a:cs typeface="Calibri"/>
                        <a:sym typeface="Calibri"/>
                      </a:endParaRPr>
                    </a:p>
                    <a:p>
                      <a:pPr marL="71282" marR="91536" lvl="0" indent="5306" algn="l" rtl="0">
                        <a:lnSpc>
                          <a:spcPct val="95459"/>
                        </a:lnSpc>
                        <a:spcBef>
                          <a:spcPts val="1317"/>
                        </a:spcBef>
                        <a:spcAft>
                          <a:spcPts val="0"/>
                        </a:spcAft>
                        <a:buNone/>
                      </a:pPr>
                      <a:r>
                        <a:rPr lang="en" sz="1100" dirty="0">
                          <a:latin typeface="Calibri"/>
                          <a:ea typeface="Calibri"/>
                          <a:cs typeface="Calibri"/>
                          <a:sym typeface="Calibri"/>
                        </a:rPr>
                        <a:t>Create a mask of your favourite bird or animal using a variety of materials. The challenge is to use shading on the beak or nose of your bird/animal. Do a ‘fashion </a:t>
                      </a:r>
                      <a:r>
                        <a:rPr lang="en" sz="1100" dirty="0">
                          <a:solidFill>
                            <a:schemeClr val="dk1"/>
                          </a:solidFill>
                          <a:latin typeface="Calibri"/>
                          <a:ea typeface="Calibri"/>
                          <a:cs typeface="Calibri"/>
                          <a:sym typeface="Calibri"/>
                        </a:rPr>
                        <a:t>show’ wearing your mask - dance along to your favourite show whilst showing off your mask. </a:t>
                      </a:r>
                      <a:endParaRPr sz="1100" dirty="0">
                        <a:solidFill>
                          <a:schemeClr val="dk1"/>
                        </a:solidFill>
                        <a:latin typeface="Calibri"/>
                        <a:ea typeface="Calibri"/>
                        <a:cs typeface="Calibri"/>
                        <a:sym typeface="Calibri"/>
                      </a:endParaRPr>
                    </a:p>
                    <a:p>
                      <a:pPr marL="73378" lvl="0" indent="0" algn="l" rtl="0">
                        <a:spcBef>
                          <a:spcPts val="1229"/>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Or you could make a sock puppet of your favourite animal - then put on a puppet show.</a:t>
                      </a:r>
                      <a:endParaRPr sz="1100"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589050" y="66175"/>
            <a:ext cx="6381900" cy="8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200">
                <a:solidFill>
                  <a:srgbClr val="674EA7"/>
                </a:solidFill>
                <a:latin typeface="Lobster"/>
                <a:ea typeface="Lobster"/>
                <a:cs typeface="Lobster"/>
                <a:sym typeface="Lobster"/>
              </a:rPr>
              <a:t>Year 2</a:t>
            </a:r>
            <a:endParaRPr sz="5200">
              <a:solidFill>
                <a:srgbClr val="674EA7"/>
              </a:solidFill>
              <a:latin typeface="Lobster"/>
              <a:ea typeface="Lobster"/>
              <a:cs typeface="Lobster"/>
              <a:sym typeface="Lobster"/>
            </a:endParaRPr>
          </a:p>
        </p:txBody>
      </p:sp>
      <p:graphicFrame>
        <p:nvGraphicFramePr>
          <p:cNvPr id="75" name="Google Shape;75;p15"/>
          <p:cNvGraphicFramePr/>
          <p:nvPr>
            <p:extLst>
              <p:ext uri="{D42A27DB-BD31-4B8C-83A1-F6EECF244321}">
                <p14:modId xmlns:p14="http://schemas.microsoft.com/office/powerpoint/2010/main" val="4029674971"/>
              </p:ext>
            </p:extLst>
          </p:nvPr>
        </p:nvGraphicFramePr>
        <p:xfrm>
          <a:off x="190500" y="981075"/>
          <a:ext cx="7129475" cy="3348609"/>
        </p:xfrm>
        <a:graphic>
          <a:graphicData uri="http://schemas.openxmlformats.org/drawingml/2006/table">
            <a:tbl>
              <a:tblPr>
                <a:noFill/>
                <a:tableStyleId>{D12E3776-5635-40E6-9FE3-6384011BD2BE}</a:tableStyleId>
              </a:tblPr>
              <a:tblGrid>
                <a:gridCol w="1075675">
                  <a:extLst>
                    <a:ext uri="{9D8B030D-6E8A-4147-A177-3AD203B41FA5}">
                      <a16:colId xmlns:a16="http://schemas.microsoft.com/office/drawing/2014/main" val="20000"/>
                    </a:ext>
                  </a:extLst>
                </a:gridCol>
                <a:gridCol w="3026900">
                  <a:extLst>
                    <a:ext uri="{9D8B030D-6E8A-4147-A177-3AD203B41FA5}">
                      <a16:colId xmlns:a16="http://schemas.microsoft.com/office/drawing/2014/main" val="20001"/>
                    </a:ext>
                  </a:extLst>
                </a:gridCol>
                <a:gridCol w="3026900">
                  <a:extLst>
                    <a:ext uri="{9D8B030D-6E8A-4147-A177-3AD203B41FA5}">
                      <a16:colId xmlns:a16="http://schemas.microsoft.com/office/drawing/2014/main" val="20002"/>
                    </a:ext>
                  </a:extLst>
                </a:gridCol>
              </a:tblGrid>
              <a:tr h="266700">
                <a:tc>
                  <a:txBody>
                    <a:bodyPr/>
                    <a:lstStyle/>
                    <a:p>
                      <a:pPr marL="0" lvl="0" indent="0" algn="l" rtl="0">
                        <a:lnSpc>
                          <a:spcPct val="115000"/>
                        </a:lnSpc>
                        <a:spcBef>
                          <a:spcPts val="0"/>
                        </a:spcBef>
                        <a:spcAft>
                          <a:spcPts val="0"/>
                        </a:spcAft>
                        <a:buNone/>
                      </a:pPr>
                      <a:endParaRPr sz="1099">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99" b="1"/>
                        <a:t>School Activity </a:t>
                      </a:r>
                      <a:endParaRPr sz="1099" b="1" u="sng">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99" b="1"/>
                        <a:t>Home Learners</a:t>
                      </a:r>
                      <a:endParaRPr sz="1099" b="1" u="sng">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28950">
                <a:tc>
                  <a:txBody>
                    <a:bodyPr/>
                    <a:lstStyle/>
                    <a:p>
                      <a:pPr marL="68350" lvl="0" indent="0" algn="l" rtl="0">
                        <a:spcBef>
                          <a:spcPts val="0"/>
                        </a:spcBef>
                        <a:spcAft>
                          <a:spcPts val="0"/>
                        </a:spcAft>
                        <a:buNone/>
                      </a:pPr>
                      <a:r>
                        <a:rPr lang="en-GB" sz="1100" dirty="0" smtClean="0">
                          <a:latin typeface="Calibri"/>
                          <a:ea typeface="Calibri"/>
                          <a:cs typeface="Calibri"/>
                          <a:sym typeface="Calibri"/>
                        </a:rPr>
                        <a:t>Week 3</a:t>
                      </a:r>
                      <a:endParaRPr sz="1100" dirty="0">
                        <a:latin typeface="Calibri"/>
                        <a:ea typeface="Calibri"/>
                        <a:cs typeface="Calibri"/>
                        <a:sym typeface="Calibri"/>
                      </a:endParaRPr>
                    </a:p>
                  </a:txBody>
                  <a:tcPr marL="63500" marR="63500" marT="63500" marB="63500">
                    <a:lnT w="12700" cap="flat" cmpd="sng">
                      <a:solidFill>
                        <a:srgbClr val="000000"/>
                      </a:solidFill>
                      <a:prstDash val="solid"/>
                      <a:round/>
                      <a:headEnd type="none" w="sm" len="sm"/>
                      <a:tailEnd type="none" w="sm" len="sm"/>
                    </a:lnT>
                  </a:tcPr>
                </a:tc>
                <a:tc>
                  <a:txBody>
                    <a:bodyPr/>
                    <a:lstStyle/>
                    <a:p>
                      <a:pPr marL="66675" lvl="0" indent="0" algn="l" rtl="0">
                        <a:spcBef>
                          <a:spcPts val="0"/>
                        </a:spcBef>
                        <a:spcAft>
                          <a:spcPts val="0"/>
                        </a:spcAft>
                        <a:buNone/>
                      </a:pPr>
                      <a:r>
                        <a:rPr lang="en" sz="1100" b="1" u="sng">
                          <a:latin typeface="Calibri"/>
                          <a:ea typeface="Calibri"/>
                          <a:cs typeface="Calibri"/>
                          <a:sym typeface="Calibri"/>
                        </a:rPr>
                        <a:t>Art</a:t>
                      </a:r>
                      <a:r>
                        <a:rPr lang="en" sz="1100" b="1">
                          <a:latin typeface="Calibri"/>
                          <a:ea typeface="Calibri"/>
                          <a:cs typeface="Calibri"/>
                          <a:sym typeface="Calibri"/>
                        </a:rPr>
                        <a:t> </a:t>
                      </a:r>
                      <a:endParaRPr sz="1100" b="1">
                        <a:latin typeface="Calibri"/>
                        <a:ea typeface="Calibri"/>
                        <a:cs typeface="Calibri"/>
                        <a:sym typeface="Calibri"/>
                      </a:endParaRPr>
                    </a:p>
                    <a:p>
                      <a:pPr marL="68908" marR="100608" lvl="0" indent="7959" algn="l" rtl="0">
                        <a:lnSpc>
                          <a:spcPct val="95459"/>
                        </a:lnSpc>
                        <a:spcBef>
                          <a:spcPts val="0"/>
                        </a:spcBef>
                        <a:spcAft>
                          <a:spcPts val="0"/>
                        </a:spcAft>
                        <a:buNone/>
                      </a:pPr>
                      <a:r>
                        <a:rPr lang="en" sz="1100">
                          <a:latin typeface="Calibri"/>
                          <a:ea typeface="Calibri"/>
                          <a:cs typeface="Calibri"/>
                          <a:sym typeface="Calibri"/>
                        </a:rPr>
                        <a:t>Look again at the different pictures of owls and choose one to base your sketch on. Make your own sketch of an owl using short and long strokes, show tone (light and dark), blocks of colour and some of the different sketching techniques. Start with an outline and build up the sketch - face/feathers/feet. Develop and improve your sketch. Once completed evaluate it. </a:t>
                      </a:r>
                      <a:endParaRPr sz="1100">
                        <a:latin typeface="Calibri"/>
                        <a:ea typeface="Calibri"/>
                        <a:cs typeface="Calibri"/>
                        <a:sym typeface="Calibri"/>
                      </a:endParaRPr>
                    </a:p>
                    <a:p>
                      <a:pPr marL="76868" lvl="0" indent="0" algn="l" rtl="0">
                        <a:spcBef>
                          <a:spcPts val="1317"/>
                        </a:spcBef>
                        <a:spcAft>
                          <a:spcPts val="0"/>
                        </a:spcAft>
                        <a:buNone/>
                      </a:pPr>
                      <a:r>
                        <a:rPr lang="en" sz="1100" b="1" u="sng">
                          <a:latin typeface="Calibri"/>
                          <a:ea typeface="Calibri"/>
                          <a:cs typeface="Calibri"/>
                          <a:sym typeface="Calibri"/>
                        </a:rPr>
                        <a:t>Bird Baking</a:t>
                      </a:r>
                      <a:r>
                        <a:rPr lang="en" sz="1100" b="1">
                          <a:latin typeface="Calibri"/>
                          <a:ea typeface="Calibri"/>
                          <a:cs typeface="Calibri"/>
                          <a:sym typeface="Calibri"/>
                        </a:rPr>
                        <a:t> </a:t>
                      </a:r>
                      <a:endParaRPr sz="1100" b="1">
                        <a:latin typeface="Calibri"/>
                        <a:ea typeface="Calibri"/>
                        <a:cs typeface="Calibri"/>
                        <a:sym typeface="Calibri"/>
                      </a:endParaRPr>
                    </a:p>
                    <a:p>
                      <a:pPr marL="69188" marR="227253" lvl="0" indent="7819" algn="l" rtl="0">
                        <a:lnSpc>
                          <a:spcPct val="96596"/>
                        </a:lnSpc>
                        <a:spcBef>
                          <a:spcPts val="0"/>
                        </a:spcBef>
                        <a:spcAft>
                          <a:spcPts val="0"/>
                        </a:spcAft>
                        <a:buNone/>
                      </a:pPr>
                      <a:r>
                        <a:rPr lang="en" sz="1100">
                          <a:latin typeface="Calibri"/>
                          <a:ea typeface="Calibri"/>
                          <a:cs typeface="Calibri"/>
                          <a:sym typeface="Calibri"/>
                        </a:rPr>
                        <a:t>Make a bird cake to hang in the trees outside the classroom. Use lard/bird seed/yoghurt pots and string to set it in.</a:t>
                      </a:r>
                      <a:endParaRPr sz="1100">
                        <a:latin typeface="Calibri"/>
                        <a:ea typeface="Calibri"/>
                        <a:cs typeface="Calibri"/>
                        <a:sym typeface="Calibri"/>
                      </a:endParaRPr>
                    </a:p>
                  </a:txBody>
                  <a:tcPr marL="63500" marR="63500" marT="63500" marB="63500">
                    <a:lnT w="12700" cap="flat" cmpd="sng">
                      <a:solidFill>
                        <a:srgbClr val="000000"/>
                      </a:solidFill>
                      <a:prstDash val="solid"/>
                      <a:round/>
                      <a:headEnd type="none" w="sm" len="sm"/>
                      <a:tailEnd type="none" w="sm" len="sm"/>
                    </a:lnT>
                  </a:tcPr>
                </a:tc>
                <a:tc>
                  <a:txBody>
                    <a:bodyPr/>
                    <a:lstStyle/>
                    <a:p>
                      <a:pPr marL="66675" lvl="0" indent="0" algn="l" rtl="0">
                        <a:spcBef>
                          <a:spcPts val="0"/>
                        </a:spcBef>
                        <a:spcAft>
                          <a:spcPts val="0"/>
                        </a:spcAft>
                        <a:buNone/>
                      </a:pPr>
                      <a:r>
                        <a:rPr lang="en" sz="1100" b="1" u="sng" dirty="0">
                          <a:latin typeface="Calibri"/>
                          <a:ea typeface="Calibri"/>
                          <a:cs typeface="Calibri"/>
                          <a:sym typeface="Calibri"/>
                        </a:rPr>
                        <a:t>Art</a:t>
                      </a:r>
                      <a:r>
                        <a:rPr lang="en" sz="1100" b="1" dirty="0">
                          <a:latin typeface="Calibri"/>
                          <a:ea typeface="Calibri"/>
                          <a:cs typeface="Calibri"/>
                          <a:sym typeface="Calibri"/>
                        </a:rPr>
                        <a:t> </a:t>
                      </a:r>
                      <a:endParaRPr sz="1100" b="1" dirty="0">
                        <a:latin typeface="Calibri"/>
                        <a:ea typeface="Calibri"/>
                        <a:cs typeface="Calibri"/>
                        <a:sym typeface="Calibri"/>
                      </a:endParaRPr>
                    </a:p>
                    <a:p>
                      <a:pPr marL="76868" lvl="0" indent="0" algn="l" rtl="0">
                        <a:spcBef>
                          <a:spcPts val="0"/>
                        </a:spcBef>
                        <a:spcAft>
                          <a:spcPts val="0"/>
                        </a:spcAft>
                        <a:buNone/>
                      </a:pPr>
                      <a:r>
                        <a:rPr lang="en" sz="1100" dirty="0">
                          <a:latin typeface="Calibri"/>
                          <a:ea typeface="Calibri"/>
                          <a:cs typeface="Calibri"/>
                          <a:sym typeface="Calibri"/>
                        </a:rPr>
                        <a:t>Look again at the different pictures of owls and choose one to base your sketch on. </a:t>
                      </a:r>
                      <a:endParaRPr sz="1100" dirty="0">
                        <a:latin typeface="Calibri"/>
                        <a:ea typeface="Calibri"/>
                        <a:cs typeface="Calibri"/>
                        <a:sym typeface="Calibri"/>
                      </a:endParaRPr>
                    </a:p>
                    <a:p>
                      <a:pPr marL="76868" lvl="0" indent="0" algn="l" rtl="0">
                        <a:spcBef>
                          <a:spcPts val="0"/>
                        </a:spcBef>
                        <a:spcAft>
                          <a:spcPts val="0"/>
                        </a:spcAft>
                        <a:buNone/>
                      </a:pPr>
                      <a:r>
                        <a:rPr lang="en" sz="1100" dirty="0">
                          <a:latin typeface="Calibri"/>
                          <a:ea typeface="Calibri"/>
                          <a:cs typeface="Calibri"/>
                          <a:sym typeface="Calibri"/>
                        </a:rPr>
                        <a:t>Make your own sketch of an owl using short and long strokes, show tone (light and dark), blocks of colour and some of the different sketching techniques. Start with an outline and build up the sketch - face/feathers/feet. </a:t>
                      </a:r>
                      <a:endParaRPr sz="1100" dirty="0">
                        <a:latin typeface="Calibri"/>
                        <a:ea typeface="Calibri"/>
                        <a:cs typeface="Calibri"/>
                        <a:sym typeface="Calibri"/>
                      </a:endParaRPr>
                    </a:p>
                    <a:p>
                      <a:pPr marL="77426" lvl="0" indent="0" algn="l" rtl="0">
                        <a:spcBef>
                          <a:spcPts val="0"/>
                        </a:spcBef>
                        <a:spcAft>
                          <a:spcPts val="0"/>
                        </a:spcAft>
                        <a:buNone/>
                      </a:pPr>
                      <a:r>
                        <a:rPr lang="en" sz="1100" dirty="0">
                          <a:latin typeface="Calibri"/>
                          <a:ea typeface="Calibri"/>
                          <a:cs typeface="Calibri"/>
                          <a:sym typeface="Calibri"/>
                        </a:rPr>
                        <a:t>Develop and improve your sketch. </a:t>
                      </a:r>
                      <a:endParaRPr sz="1100" dirty="0">
                        <a:latin typeface="Calibri"/>
                        <a:ea typeface="Calibri"/>
                        <a:cs typeface="Calibri"/>
                        <a:sym typeface="Calibri"/>
                      </a:endParaRPr>
                    </a:p>
                    <a:p>
                      <a:pPr marL="76868" lvl="0" indent="0" algn="l" rtl="0">
                        <a:spcBef>
                          <a:spcPts val="1267"/>
                        </a:spcBef>
                        <a:spcAft>
                          <a:spcPts val="0"/>
                        </a:spcAft>
                        <a:buNone/>
                      </a:pPr>
                      <a:r>
                        <a:rPr lang="en" sz="1100" b="1" u="sng" dirty="0">
                          <a:latin typeface="Calibri"/>
                          <a:ea typeface="Calibri"/>
                          <a:cs typeface="Calibri"/>
                          <a:sym typeface="Calibri"/>
                        </a:rPr>
                        <a:t>Bird Baking</a:t>
                      </a:r>
                      <a:r>
                        <a:rPr lang="en" sz="1100" b="1" dirty="0">
                          <a:latin typeface="Calibri"/>
                          <a:ea typeface="Calibri"/>
                          <a:cs typeface="Calibri"/>
                          <a:sym typeface="Calibri"/>
                        </a:rPr>
                        <a:t> </a:t>
                      </a:r>
                      <a:endParaRPr sz="1100" b="1" dirty="0">
                        <a:latin typeface="Calibri"/>
                        <a:ea typeface="Calibri"/>
                        <a:cs typeface="Calibri"/>
                        <a:sym typeface="Calibri"/>
                      </a:endParaRPr>
                    </a:p>
                    <a:p>
                      <a:pPr marL="69188" marR="169379" lvl="0" indent="7819" algn="l" rtl="0">
                        <a:lnSpc>
                          <a:spcPct val="96596"/>
                        </a:lnSpc>
                        <a:spcBef>
                          <a:spcPts val="0"/>
                        </a:spcBef>
                        <a:spcAft>
                          <a:spcPts val="0"/>
                        </a:spcAft>
                        <a:buNone/>
                      </a:pPr>
                      <a:r>
                        <a:rPr lang="en" sz="1100" dirty="0">
                          <a:latin typeface="Calibri"/>
                          <a:ea typeface="Calibri"/>
                          <a:cs typeface="Calibri"/>
                          <a:sym typeface="Calibri"/>
                        </a:rPr>
                        <a:t>Make a bird cake to hang in the trees outside the classroom. </a:t>
                      </a:r>
                      <a:endParaRPr sz="1100" dirty="0">
                        <a:latin typeface="Calibri"/>
                        <a:ea typeface="Calibri"/>
                        <a:cs typeface="Calibri"/>
                        <a:sym typeface="Calibri"/>
                      </a:endParaRPr>
                    </a:p>
                    <a:p>
                      <a:pPr marL="67932" marR="110140" lvl="0" indent="9075" algn="l" rtl="0">
                        <a:lnSpc>
                          <a:spcPct val="96596"/>
                        </a:lnSpc>
                        <a:spcBef>
                          <a:spcPts val="1229"/>
                        </a:spcBef>
                        <a:spcAft>
                          <a:spcPts val="0"/>
                        </a:spcAft>
                        <a:buNone/>
                      </a:pPr>
                      <a:r>
                        <a:rPr lang="en" sz="1100" dirty="0">
                          <a:latin typeface="Calibri"/>
                          <a:ea typeface="Calibri"/>
                          <a:cs typeface="Calibri"/>
                          <a:sym typeface="Calibri"/>
                        </a:rPr>
                        <a:t>Make some pretend bird food from Lego/construction toys/play foo/ paper. </a:t>
                      </a:r>
                      <a:endParaRPr sz="1100" dirty="0">
                        <a:latin typeface="Calibri"/>
                        <a:ea typeface="Calibri"/>
                        <a:cs typeface="Calibri"/>
                        <a:sym typeface="Calibri"/>
                      </a:endParaRPr>
                    </a:p>
                    <a:p>
                      <a:pPr marL="71282" marR="92149" lvl="0" indent="6563" algn="l" rtl="0">
                        <a:lnSpc>
                          <a:spcPct val="96596"/>
                        </a:lnSpc>
                        <a:spcBef>
                          <a:spcPts val="29"/>
                        </a:spcBef>
                        <a:spcAft>
                          <a:spcPts val="0"/>
                        </a:spcAft>
                        <a:buNone/>
                      </a:pPr>
                      <a:r>
                        <a:rPr lang="en" sz="1100" dirty="0">
                          <a:latin typeface="Calibri"/>
                          <a:ea typeface="Calibri"/>
                          <a:cs typeface="Calibri"/>
                          <a:sym typeface="Calibri"/>
                        </a:rPr>
                        <a:t>Have a bird ‘tea party’ with some of your toys.</a:t>
                      </a:r>
                      <a:endParaRPr sz="1100" dirty="0">
                        <a:latin typeface="Calibri"/>
                        <a:ea typeface="Calibri"/>
                        <a:cs typeface="Calibri"/>
                        <a:sym typeface="Calibri"/>
                      </a:endParaRPr>
                    </a:p>
                  </a:txBody>
                  <a:tcPr marL="63500" marR="63500" marT="63500" marB="63500">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graphicFrame>
        <p:nvGraphicFramePr>
          <p:cNvPr id="76" name="Google Shape;76;p15"/>
          <p:cNvGraphicFramePr/>
          <p:nvPr>
            <p:extLst>
              <p:ext uri="{D42A27DB-BD31-4B8C-83A1-F6EECF244321}">
                <p14:modId xmlns:p14="http://schemas.microsoft.com/office/powerpoint/2010/main" val="2212383498"/>
              </p:ext>
            </p:extLst>
          </p:nvPr>
        </p:nvGraphicFramePr>
        <p:xfrm>
          <a:off x="190500" y="4629150"/>
          <a:ext cx="7129475" cy="2686050"/>
        </p:xfrm>
        <a:graphic>
          <a:graphicData uri="http://schemas.openxmlformats.org/drawingml/2006/table">
            <a:tbl>
              <a:tblPr>
                <a:noFill/>
                <a:tableStyleId>{D12E3776-5635-40E6-9FE3-6384011BD2BE}</a:tableStyleId>
              </a:tblPr>
              <a:tblGrid>
                <a:gridCol w="1123300">
                  <a:extLst>
                    <a:ext uri="{9D8B030D-6E8A-4147-A177-3AD203B41FA5}">
                      <a16:colId xmlns:a16="http://schemas.microsoft.com/office/drawing/2014/main" val="20000"/>
                    </a:ext>
                  </a:extLst>
                </a:gridCol>
                <a:gridCol w="2979275">
                  <a:extLst>
                    <a:ext uri="{9D8B030D-6E8A-4147-A177-3AD203B41FA5}">
                      <a16:colId xmlns:a16="http://schemas.microsoft.com/office/drawing/2014/main" val="20001"/>
                    </a:ext>
                  </a:extLst>
                </a:gridCol>
                <a:gridCol w="3026900">
                  <a:extLst>
                    <a:ext uri="{9D8B030D-6E8A-4147-A177-3AD203B41FA5}">
                      <a16:colId xmlns:a16="http://schemas.microsoft.com/office/drawing/2014/main" val="20002"/>
                    </a:ext>
                  </a:extLst>
                </a:gridCol>
              </a:tblGrid>
              <a:tr h="2686050">
                <a:tc>
                  <a:txBody>
                    <a:bodyPr/>
                    <a:lstStyle/>
                    <a:p>
                      <a:pPr marL="78125" marR="240884" lvl="0" indent="-9775" algn="l" rtl="0">
                        <a:lnSpc>
                          <a:spcPct val="96596"/>
                        </a:lnSpc>
                        <a:spcBef>
                          <a:spcPts val="0"/>
                        </a:spcBef>
                        <a:spcAft>
                          <a:spcPts val="0"/>
                        </a:spcAft>
                        <a:buNone/>
                      </a:pPr>
                      <a:r>
                        <a:rPr lang="en-GB" sz="1100" dirty="0" smtClean="0">
                          <a:latin typeface="Calibri"/>
                          <a:ea typeface="Calibri"/>
                          <a:cs typeface="Calibri"/>
                          <a:sym typeface="Calibri"/>
                        </a:rPr>
                        <a:t>W</a:t>
                      </a:r>
                      <a:r>
                        <a:rPr lang="en" sz="1100" dirty="0" smtClean="0">
                          <a:latin typeface="Calibri"/>
                          <a:ea typeface="Calibri"/>
                          <a:cs typeface="Calibri"/>
                          <a:sym typeface="Calibri"/>
                        </a:rPr>
                        <a:t>eek 4</a:t>
                      </a:r>
                      <a:endParaRPr sz="1100" dirty="0">
                        <a:latin typeface="Calibri"/>
                        <a:ea typeface="Calibri"/>
                        <a:cs typeface="Calibri"/>
                        <a:sym typeface="Calibri"/>
                      </a:endParaRPr>
                    </a:p>
                  </a:txBody>
                  <a:tcPr marL="63500" marR="63500" marT="63500" marB="63500"/>
                </a:tc>
                <a:tc>
                  <a:txBody>
                    <a:bodyPr/>
                    <a:lstStyle/>
                    <a:p>
                      <a:pPr marL="76868" lvl="0" indent="0" algn="l" rtl="0">
                        <a:spcBef>
                          <a:spcPts val="0"/>
                        </a:spcBef>
                        <a:spcAft>
                          <a:spcPts val="0"/>
                        </a:spcAft>
                        <a:buNone/>
                      </a:pPr>
                      <a:r>
                        <a:rPr lang="en" sz="1100" b="1" u="sng">
                          <a:latin typeface="Calibri"/>
                          <a:ea typeface="Calibri"/>
                          <a:cs typeface="Calibri"/>
                          <a:sym typeface="Calibri"/>
                        </a:rPr>
                        <a:t>Bird/Nature watch</a:t>
                      </a:r>
                      <a:r>
                        <a:rPr lang="en" sz="1100" b="1">
                          <a:latin typeface="Calibri"/>
                          <a:ea typeface="Calibri"/>
                          <a:cs typeface="Calibri"/>
                          <a:sym typeface="Calibri"/>
                        </a:rPr>
                        <a:t> </a:t>
                      </a:r>
                      <a:endParaRPr sz="1100" b="1">
                        <a:latin typeface="Calibri"/>
                        <a:ea typeface="Calibri"/>
                        <a:cs typeface="Calibri"/>
                        <a:sym typeface="Calibri"/>
                      </a:endParaRPr>
                    </a:p>
                    <a:p>
                      <a:pPr marL="71282" marR="102717" lvl="0" indent="6563" algn="l" rtl="0">
                        <a:lnSpc>
                          <a:spcPct val="96596"/>
                        </a:lnSpc>
                        <a:spcBef>
                          <a:spcPts val="0"/>
                        </a:spcBef>
                        <a:spcAft>
                          <a:spcPts val="0"/>
                        </a:spcAft>
                        <a:buNone/>
                      </a:pPr>
                      <a:r>
                        <a:rPr lang="en" sz="1100">
                          <a:latin typeface="Calibri"/>
                          <a:ea typeface="Calibri"/>
                          <a:cs typeface="Calibri"/>
                          <a:sym typeface="Calibri"/>
                        </a:rPr>
                        <a:t>Have a look outside the window/go outside and see how many birds/creatures you can find. </a:t>
                      </a:r>
                      <a:endParaRPr sz="1100">
                        <a:latin typeface="Calibri"/>
                        <a:ea typeface="Calibri"/>
                        <a:cs typeface="Calibri"/>
                        <a:sym typeface="Calibri"/>
                      </a:endParaRPr>
                    </a:p>
                    <a:p>
                      <a:pPr marL="71282" marR="102717" lvl="0" indent="6563" algn="l" rtl="0">
                        <a:lnSpc>
                          <a:spcPct val="96596"/>
                        </a:lnSpc>
                        <a:spcBef>
                          <a:spcPts val="0"/>
                        </a:spcBef>
                        <a:spcAft>
                          <a:spcPts val="0"/>
                        </a:spcAft>
                        <a:buNone/>
                      </a:pPr>
                      <a:r>
                        <a:rPr lang="en" sz="1100">
                          <a:latin typeface="Calibri"/>
                          <a:ea typeface="Calibri"/>
                          <a:cs typeface="Calibri"/>
                          <a:sym typeface="Calibri"/>
                        </a:rPr>
                        <a:t>Do you recognise any? Keep a tally of how many birds you find. </a:t>
                      </a:r>
                      <a:endParaRPr sz="1100">
                        <a:latin typeface="Calibri"/>
                        <a:ea typeface="Calibri"/>
                        <a:cs typeface="Calibri"/>
                        <a:sym typeface="Calibri"/>
                      </a:endParaRPr>
                    </a:p>
                    <a:p>
                      <a:pPr marL="76588" lvl="0" indent="0" algn="l" rtl="0">
                        <a:spcBef>
                          <a:spcPts val="1304"/>
                        </a:spcBef>
                        <a:spcAft>
                          <a:spcPts val="0"/>
                        </a:spcAft>
                        <a:buNone/>
                      </a:pPr>
                      <a:r>
                        <a:rPr lang="en" sz="1100" b="1" u="sng">
                          <a:latin typeface="Calibri"/>
                          <a:ea typeface="Calibri"/>
                          <a:cs typeface="Calibri"/>
                          <a:sym typeface="Calibri"/>
                        </a:rPr>
                        <a:t>Make a bird box</a:t>
                      </a:r>
                      <a:r>
                        <a:rPr lang="en" sz="1100" b="1">
                          <a:latin typeface="Calibri"/>
                          <a:ea typeface="Calibri"/>
                          <a:cs typeface="Calibri"/>
                          <a:sym typeface="Calibri"/>
                        </a:rPr>
                        <a:t> </a:t>
                      </a:r>
                      <a:endParaRPr sz="1100" b="1">
                        <a:latin typeface="Calibri"/>
                        <a:ea typeface="Calibri"/>
                        <a:cs typeface="Calibri"/>
                        <a:sym typeface="Calibri"/>
                      </a:endParaRPr>
                    </a:p>
                    <a:p>
                      <a:pPr marL="67094" marR="56502" lvl="0" indent="10612" algn="l" rtl="0">
                        <a:lnSpc>
                          <a:spcPct val="95459"/>
                        </a:lnSpc>
                        <a:spcBef>
                          <a:spcPts val="0"/>
                        </a:spcBef>
                        <a:spcAft>
                          <a:spcPts val="0"/>
                        </a:spcAft>
                        <a:buNone/>
                      </a:pPr>
                      <a:r>
                        <a:rPr lang="en" sz="1100">
                          <a:latin typeface="Calibri"/>
                          <a:ea typeface="Calibri"/>
                          <a:cs typeface="Calibri"/>
                          <a:sym typeface="Calibri"/>
                        </a:rPr>
                        <a:t>Use cardboard boxes/tubes to make a birdhouse. </a:t>
                      </a:r>
                      <a:endParaRPr sz="1100">
                        <a:latin typeface="Calibri"/>
                        <a:ea typeface="Calibri"/>
                        <a:cs typeface="Calibri"/>
                        <a:sym typeface="Calibri"/>
                      </a:endParaRPr>
                    </a:p>
                    <a:p>
                      <a:pPr marL="67094" marR="56502" lvl="0" indent="10612" algn="l" rtl="0">
                        <a:lnSpc>
                          <a:spcPct val="95459"/>
                        </a:lnSpc>
                        <a:spcBef>
                          <a:spcPts val="0"/>
                        </a:spcBef>
                        <a:spcAft>
                          <a:spcPts val="0"/>
                        </a:spcAft>
                        <a:buNone/>
                      </a:pPr>
                      <a:r>
                        <a:rPr lang="en" sz="1100">
                          <a:latin typeface="Calibri"/>
                          <a:ea typeface="Calibri"/>
                          <a:cs typeface="Calibri"/>
                          <a:sym typeface="Calibri"/>
                        </a:rPr>
                        <a:t>Think about what bird it is for and what your bird needs in it’s house. </a:t>
                      </a:r>
                      <a:endParaRPr sz="1100">
                        <a:latin typeface="Calibri"/>
                        <a:ea typeface="Calibri"/>
                        <a:cs typeface="Calibri"/>
                        <a:sym typeface="Calibri"/>
                      </a:endParaRPr>
                    </a:p>
                    <a:p>
                      <a:pPr marL="67094" marR="56502" lvl="0" indent="10612" algn="l" rtl="0">
                        <a:lnSpc>
                          <a:spcPct val="95459"/>
                        </a:lnSpc>
                        <a:spcBef>
                          <a:spcPts val="0"/>
                        </a:spcBef>
                        <a:spcAft>
                          <a:spcPts val="0"/>
                        </a:spcAft>
                        <a:buNone/>
                      </a:pPr>
                      <a:r>
                        <a:rPr lang="en" sz="1100">
                          <a:latin typeface="Calibri"/>
                          <a:ea typeface="Calibri"/>
                          <a:cs typeface="Calibri"/>
                          <a:sym typeface="Calibri"/>
                        </a:rPr>
                        <a:t>Go outside and find some leaves/twigs/moss to add a little bit of nature to your creation.</a:t>
                      </a:r>
                      <a:endParaRPr sz="1100">
                        <a:latin typeface="Calibri"/>
                        <a:ea typeface="Calibri"/>
                        <a:cs typeface="Calibri"/>
                        <a:sym typeface="Calibri"/>
                      </a:endParaRPr>
                    </a:p>
                  </a:txBody>
                  <a:tcPr marL="63500" marR="63500" marT="63500" marB="63500"/>
                </a:tc>
                <a:tc>
                  <a:txBody>
                    <a:bodyPr/>
                    <a:lstStyle/>
                    <a:p>
                      <a:pPr marL="76868" lvl="0" indent="0" algn="l" rtl="0">
                        <a:spcBef>
                          <a:spcPts val="0"/>
                        </a:spcBef>
                        <a:spcAft>
                          <a:spcPts val="0"/>
                        </a:spcAft>
                        <a:buNone/>
                      </a:pPr>
                      <a:r>
                        <a:rPr lang="en" sz="1100" b="1" u="sng" dirty="0">
                          <a:latin typeface="Calibri"/>
                          <a:ea typeface="Calibri"/>
                          <a:cs typeface="Calibri"/>
                          <a:sym typeface="Calibri"/>
                        </a:rPr>
                        <a:t>Bird/Nature watch</a:t>
                      </a:r>
                      <a:r>
                        <a:rPr lang="en" sz="1100" b="1" dirty="0">
                          <a:latin typeface="Calibri"/>
                          <a:ea typeface="Calibri"/>
                          <a:cs typeface="Calibri"/>
                          <a:sym typeface="Calibri"/>
                        </a:rPr>
                        <a:t> </a:t>
                      </a:r>
                      <a:endParaRPr sz="1100" b="1" dirty="0">
                        <a:latin typeface="Calibri"/>
                        <a:ea typeface="Calibri"/>
                        <a:cs typeface="Calibri"/>
                        <a:sym typeface="Calibri"/>
                      </a:endParaRPr>
                    </a:p>
                    <a:p>
                      <a:pPr marL="77845" lvl="0" indent="0" algn="l" rtl="0">
                        <a:spcBef>
                          <a:spcPts val="0"/>
                        </a:spcBef>
                        <a:spcAft>
                          <a:spcPts val="0"/>
                        </a:spcAft>
                        <a:buNone/>
                      </a:pPr>
                      <a:r>
                        <a:rPr lang="en" sz="1100" dirty="0">
                          <a:latin typeface="Calibri"/>
                          <a:ea typeface="Calibri"/>
                          <a:cs typeface="Calibri"/>
                          <a:sym typeface="Calibri"/>
                        </a:rPr>
                        <a:t>Have a look outside the window/go outside and see how many birds/creatures you can find. </a:t>
                      </a:r>
                      <a:endParaRPr sz="1100" dirty="0">
                        <a:latin typeface="Calibri"/>
                        <a:ea typeface="Calibri"/>
                        <a:cs typeface="Calibri"/>
                        <a:sym typeface="Calibri"/>
                      </a:endParaRPr>
                    </a:p>
                    <a:p>
                      <a:pPr marL="67094" marR="130498" lvl="0" indent="-838" algn="l" rtl="0">
                        <a:lnSpc>
                          <a:spcPct val="95175"/>
                        </a:lnSpc>
                        <a:spcBef>
                          <a:spcPts val="0"/>
                        </a:spcBef>
                        <a:spcAft>
                          <a:spcPts val="0"/>
                        </a:spcAft>
                        <a:buNone/>
                      </a:pPr>
                      <a:r>
                        <a:rPr lang="en" sz="1100" dirty="0">
                          <a:latin typeface="Calibri"/>
                          <a:ea typeface="Calibri"/>
                          <a:cs typeface="Calibri"/>
                          <a:sym typeface="Calibri"/>
                        </a:rPr>
                        <a:t>Do you recognise any? </a:t>
                      </a:r>
                      <a:endParaRPr sz="1100" dirty="0">
                        <a:latin typeface="Calibri"/>
                        <a:ea typeface="Calibri"/>
                        <a:cs typeface="Calibri"/>
                        <a:sym typeface="Calibri"/>
                      </a:endParaRPr>
                    </a:p>
                    <a:p>
                      <a:pPr marL="67094" marR="130498" lvl="0" indent="-838" algn="l" rtl="0">
                        <a:lnSpc>
                          <a:spcPct val="95175"/>
                        </a:lnSpc>
                        <a:spcBef>
                          <a:spcPts val="0"/>
                        </a:spcBef>
                        <a:spcAft>
                          <a:spcPts val="0"/>
                        </a:spcAft>
                        <a:buNone/>
                      </a:pPr>
                      <a:r>
                        <a:rPr lang="en" sz="1100" dirty="0">
                          <a:latin typeface="Calibri"/>
                          <a:ea typeface="Calibri"/>
                          <a:cs typeface="Calibri"/>
                          <a:sym typeface="Calibri"/>
                        </a:rPr>
                        <a:t>Keep a tally of how many birds you find. </a:t>
                      </a:r>
                      <a:endParaRPr sz="1100" dirty="0">
                        <a:latin typeface="Calibri"/>
                        <a:ea typeface="Calibri"/>
                        <a:cs typeface="Calibri"/>
                        <a:sym typeface="Calibri"/>
                      </a:endParaRPr>
                    </a:p>
                    <a:p>
                      <a:pPr marL="76588" lvl="0" indent="0" algn="l" rtl="0">
                        <a:spcBef>
                          <a:spcPts val="1320"/>
                        </a:spcBef>
                        <a:spcAft>
                          <a:spcPts val="0"/>
                        </a:spcAft>
                        <a:buNone/>
                      </a:pPr>
                      <a:r>
                        <a:rPr lang="en" sz="1100" b="1" u="sng" dirty="0">
                          <a:latin typeface="Calibri"/>
                          <a:ea typeface="Calibri"/>
                          <a:cs typeface="Calibri"/>
                          <a:sym typeface="Calibri"/>
                        </a:rPr>
                        <a:t>Make a bird box</a:t>
                      </a:r>
                      <a:r>
                        <a:rPr lang="en" sz="1100" b="1" dirty="0">
                          <a:latin typeface="Calibri"/>
                          <a:ea typeface="Calibri"/>
                          <a:cs typeface="Calibri"/>
                          <a:sym typeface="Calibri"/>
                        </a:rPr>
                        <a:t> </a:t>
                      </a:r>
                      <a:endParaRPr sz="1100" b="1" dirty="0">
                        <a:latin typeface="Calibri"/>
                        <a:ea typeface="Calibri"/>
                        <a:cs typeface="Calibri"/>
                        <a:sym typeface="Calibri"/>
                      </a:endParaRPr>
                    </a:p>
                    <a:p>
                      <a:pPr marL="67094" marR="58343" lvl="0" indent="10612" algn="l" rtl="0">
                        <a:lnSpc>
                          <a:spcPct val="95459"/>
                        </a:lnSpc>
                        <a:spcBef>
                          <a:spcPts val="0"/>
                        </a:spcBef>
                        <a:spcAft>
                          <a:spcPts val="0"/>
                        </a:spcAft>
                        <a:buNone/>
                      </a:pPr>
                      <a:r>
                        <a:rPr lang="en" sz="1100" dirty="0">
                          <a:latin typeface="Calibri"/>
                          <a:ea typeface="Calibri"/>
                          <a:cs typeface="Calibri"/>
                          <a:sym typeface="Calibri"/>
                        </a:rPr>
                        <a:t>Use cardboard boxes/tubes/any ‘junk material’/wood you can find to make a birdhouse. </a:t>
                      </a:r>
                      <a:endParaRPr sz="1100" dirty="0">
                        <a:latin typeface="Calibri"/>
                        <a:ea typeface="Calibri"/>
                        <a:cs typeface="Calibri"/>
                        <a:sym typeface="Calibri"/>
                      </a:endParaRPr>
                    </a:p>
                    <a:p>
                      <a:pPr marL="67094" marR="58343" lvl="0" indent="10612" algn="l" rtl="0">
                        <a:lnSpc>
                          <a:spcPct val="95459"/>
                        </a:lnSpc>
                        <a:spcBef>
                          <a:spcPts val="0"/>
                        </a:spcBef>
                        <a:spcAft>
                          <a:spcPts val="0"/>
                        </a:spcAft>
                        <a:buNone/>
                      </a:pPr>
                      <a:r>
                        <a:rPr lang="en" sz="1100" dirty="0">
                          <a:latin typeface="Calibri"/>
                          <a:ea typeface="Calibri"/>
                          <a:cs typeface="Calibri"/>
                          <a:sym typeface="Calibri"/>
                        </a:rPr>
                        <a:t>Think about what bird it is for and what your bird needs in it’s house.</a:t>
                      </a:r>
                      <a:endParaRPr sz="1100" dirty="0">
                        <a:latin typeface="Calibri"/>
                        <a:ea typeface="Calibri"/>
                        <a:cs typeface="Calibri"/>
                        <a:sym typeface="Calibri"/>
                      </a:endParaRPr>
                    </a:p>
                    <a:p>
                      <a:pPr marL="67094" marR="58343" lvl="0" indent="10612" algn="l" rtl="0">
                        <a:lnSpc>
                          <a:spcPct val="95459"/>
                        </a:lnSpc>
                        <a:spcBef>
                          <a:spcPts val="0"/>
                        </a:spcBef>
                        <a:spcAft>
                          <a:spcPts val="0"/>
                        </a:spcAft>
                        <a:buNone/>
                      </a:pPr>
                      <a:r>
                        <a:rPr lang="en" sz="1100" dirty="0">
                          <a:latin typeface="Calibri"/>
                          <a:ea typeface="Calibri"/>
                          <a:cs typeface="Calibri"/>
                          <a:sym typeface="Calibri"/>
                        </a:rPr>
                        <a:t>Go outside and find some leaves/twigs/moss to add a little bit of nature to your creation. Have fun creating your design.</a:t>
                      </a:r>
                      <a:endParaRPr sz="1100"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bl>
          </a:graphicData>
        </a:graphic>
      </p:graphicFrame>
      <p:sp>
        <p:nvSpPr>
          <p:cNvPr id="77" name="Google Shape;77;p15"/>
          <p:cNvSpPr txBox="1"/>
          <p:nvPr/>
        </p:nvSpPr>
        <p:spPr>
          <a:xfrm>
            <a:off x="190500" y="7639050"/>
            <a:ext cx="7129500" cy="24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674EA7"/>
                </a:solidFill>
                <a:latin typeface="Lobster"/>
                <a:ea typeface="Lobster"/>
                <a:cs typeface="Lobster"/>
                <a:sym typeface="Lobster"/>
              </a:rPr>
              <a:t>These afternoons are about having time away from your computers, tablets and phones. We hope you find it relaxing and enjoyable.</a:t>
            </a:r>
            <a:endParaRPr sz="2400" dirty="0">
              <a:solidFill>
                <a:srgbClr val="674EA7"/>
              </a:solidFill>
              <a:latin typeface="Lobster"/>
              <a:ea typeface="Lobster"/>
              <a:cs typeface="Lobster"/>
              <a:sym typeface="Lobster"/>
            </a:endParaRPr>
          </a:p>
          <a:p>
            <a:pPr marL="0" lvl="0" indent="0" algn="ctr" rtl="0">
              <a:spcBef>
                <a:spcPts val="0"/>
              </a:spcBef>
              <a:spcAft>
                <a:spcPts val="0"/>
              </a:spcAft>
              <a:buNone/>
            </a:pPr>
            <a:endParaRPr sz="1000" dirty="0">
              <a:solidFill>
                <a:srgbClr val="674EA7"/>
              </a:solidFill>
              <a:latin typeface="Lobster"/>
              <a:ea typeface="Lobster"/>
              <a:cs typeface="Lobster"/>
              <a:sym typeface="Lobster"/>
            </a:endParaRPr>
          </a:p>
          <a:p>
            <a:pPr marL="0" lvl="0" indent="0" algn="ctr" rtl="0">
              <a:spcBef>
                <a:spcPts val="0"/>
              </a:spcBef>
              <a:spcAft>
                <a:spcPts val="0"/>
              </a:spcAft>
              <a:buClr>
                <a:schemeClr val="dk1"/>
              </a:buClr>
              <a:buSzPts val="1100"/>
              <a:buFont typeface="Arial"/>
              <a:buNone/>
            </a:pPr>
            <a:r>
              <a:rPr lang="en" sz="2400" dirty="0">
                <a:solidFill>
                  <a:srgbClr val="674EA7"/>
                </a:solidFill>
                <a:latin typeface="Lobster"/>
                <a:ea typeface="Lobster"/>
                <a:cs typeface="Lobster"/>
                <a:sym typeface="Lobster"/>
              </a:rPr>
              <a:t>Be sure to share photos of your work with us </a:t>
            </a:r>
            <a:r>
              <a:rPr lang="en" sz="2400">
                <a:solidFill>
                  <a:srgbClr val="674EA7"/>
                </a:solidFill>
                <a:latin typeface="Lobster"/>
                <a:ea typeface="Lobster"/>
                <a:cs typeface="Lobster"/>
                <a:sym typeface="Lobster"/>
              </a:rPr>
              <a:t>on </a:t>
            </a:r>
            <a:r>
              <a:rPr lang="en" sz="2400" smtClean="0">
                <a:solidFill>
                  <a:srgbClr val="674EA7"/>
                </a:solidFill>
                <a:latin typeface="Lobster"/>
                <a:ea typeface="Lobster"/>
                <a:cs typeface="Lobster"/>
                <a:sym typeface="Lobster"/>
              </a:rPr>
              <a:t>Class Dojo &amp; </a:t>
            </a:r>
            <a:r>
              <a:rPr lang="en" sz="2400" dirty="0">
                <a:solidFill>
                  <a:srgbClr val="674EA7"/>
                </a:solidFill>
                <a:latin typeface="Lobster"/>
                <a:ea typeface="Lobster"/>
                <a:cs typeface="Lobster"/>
                <a:sym typeface="Lobster"/>
              </a:rPr>
              <a:t>Facebook.</a:t>
            </a:r>
            <a:endParaRPr sz="2400" dirty="0">
              <a:solidFill>
                <a:srgbClr val="674EA7"/>
              </a:solidFill>
              <a:latin typeface="Lobster"/>
              <a:ea typeface="Lobster"/>
              <a:cs typeface="Lobster"/>
              <a:sym typeface="Lobster"/>
            </a:endParaRPr>
          </a:p>
          <a:p>
            <a:pPr marL="0" lvl="0" indent="0" algn="ctr" rtl="0">
              <a:spcBef>
                <a:spcPts val="0"/>
              </a:spcBef>
              <a:spcAft>
                <a:spcPts val="0"/>
              </a:spcAft>
              <a:buNone/>
            </a:pPr>
            <a:endParaRPr sz="2400" dirty="0">
              <a:solidFill>
                <a:srgbClr val="674EA7"/>
              </a:solidFill>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p:nvPr/>
        </p:nvSpPr>
        <p:spPr>
          <a:xfrm>
            <a:off x="342900" y="400050"/>
            <a:ext cx="6905700" cy="204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dirty="0">
                <a:solidFill>
                  <a:srgbClr val="674EA7"/>
                </a:solidFill>
                <a:latin typeface="Lobster"/>
                <a:ea typeface="Lobster"/>
                <a:cs typeface="Lobster"/>
                <a:sym typeface="Lobster"/>
              </a:rPr>
              <a:t>What else can we do?</a:t>
            </a:r>
            <a:endParaRPr sz="3000" dirty="0">
              <a:solidFill>
                <a:srgbClr val="674EA7"/>
              </a:solidFill>
              <a:latin typeface="Lobster"/>
              <a:ea typeface="Lobster"/>
              <a:cs typeface="Lobster"/>
              <a:sym typeface="Lobster"/>
            </a:endParaRPr>
          </a:p>
          <a:p>
            <a:pPr marL="0" lvl="0" indent="0" algn="l" rtl="0">
              <a:lnSpc>
                <a:spcPct val="115000"/>
              </a:lnSpc>
              <a:spcBef>
                <a:spcPts val="0"/>
              </a:spcBef>
              <a:spcAft>
                <a:spcPts val="0"/>
              </a:spcAft>
              <a:buNone/>
            </a:pPr>
            <a:r>
              <a:rPr lang="en" sz="1100" dirty="0">
                <a:solidFill>
                  <a:schemeClr val="dk1"/>
                </a:solidFill>
                <a:latin typeface="Calibri"/>
                <a:ea typeface="Calibri"/>
                <a:cs typeface="Calibri"/>
                <a:sym typeface="Calibri"/>
              </a:rPr>
              <a:t>You may feel that the activities suggested by the teacher are not suitable for your home, or even ‘do-able’ for you and your family. Please feel free to adapt the themes or ideas, or contact your class teacher for support.</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 Alternatively, home learners could:</a:t>
            </a:r>
            <a:endParaRPr sz="1100"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sz="1100" smtClean="0">
                <a:solidFill>
                  <a:schemeClr val="dk1"/>
                </a:solidFill>
                <a:latin typeface="Calibri"/>
                <a:ea typeface="Calibri"/>
                <a:cs typeface="Calibri"/>
                <a:sym typeface="Calibri"/>
              </a:rPr>
              <a:t>complete </a:t>
            </a:r>
            <a:r>
              <a:rPr lang="en" sz="1100" dirty="0">
                <a:solidFill>
                  <a:schemeClr val="dk1"/>
                </a:solidFill>
                <a:latin typeface="Calibri"/>
                <a:ea typeface="Calibri"/>
                <a:cs typeface="Calibri"/>
                <a:sym typeface="Calibri"/>
              </a:rPr>
              <a:t>alternative wellbeing activities as they see fit - have a browse through the ideas below.</a:t>
            </a:r>
            <a:endParaRPr dirty="0">
              <a:latin typeface="Calibri"/>
              <a:ea typeface="Calibri"/>
              <a:cs typeface="Calibri"/>
              <a:sym typeface="Calibri"/>
            </a:endParaRPr>
          </a:p>
        </p:txBody>
      </p:sp>
      <p:pic>
        <p:nvPicPr>
          <p:cNvPr id="83" name="Google Shape;83;p16"/>
          <p:cNvPicPr preferRelativeResize="0"/>
          <p:nvPr/>
        </p:nvPicPr>
        <p:blipFill>
          <a:blip r:embed="rId3">
            <a:alphaModFix/>
          </a:blip>
          <a:stretch>
            <a:fillRect/>
          </a:stretch>
        </p:blipFill>
        <p:spPr>
          <a:xfrm>
            <a:off x="4141700" y="2397513"/>
            <a:ext cx="2898950" cy="4047112"/>
          </a:xfrm>
          <a:prstGeom prst="rect">
            <a:avLst/>
          </a:prstGeom>
          <a:noFill/>
          <a:ln>
            <a:noFill/>
          </a:ln>
        </p:spPr>
      </p:pic>
      <p:pic>
        <p:nvPicPr>
          <p:cNvPr id="84" name="Google Shape;84;p16"/>
          <p:cNvPicPr preferRelativeResize="0"/>
          <p:nvPr/>
        </p:nvPicPr>
        <p:blipFill>
          <a:blip r:embed="rId4">
            <a:alphaModFix/>
          </a:blip>
          <a:stretch>
            <a:fillRect/>
          </a:stretch>
        </p:blipFill>
        <p:spPr>
          <a:xfrm>
            <a:off x="4124325" y="6230950"/>
            <a:ext cx="2898941" cy="4095626"/>
          </a:xfrm>
          <a:prstGeom prst="rect">
            <a:avLst/>
          </a:prstGeom>
          <a:noFill/>
          <a:ln>
            <a:noFill/>
          </a:ln>
        </p:spPr>
      </p:pic>
      <p:pic>
        <p:nvPicPr>
          <p:cNvPr id="85" name="Google Shape;85;p16"/>
          <p:cNvPicPr preferRelativeResize="0"/>
          <p:nvPr/>
        </p:nvPicPr>
        <p:blipFill>
          <a:blip r:embed="rId5">
            <a:alphaModFix/>
          </a:blip>
          <a:stretch>
            <a:fillRect/>
          </a:stretch>
        </p:blipFill>
        <p:spPr>
          <a:xfrm>
            <a:off x="533400" y="6211729"/>
            <a:ext cx="2898950" cy="4134071"/>
          </a:xfrm>
          <a:prstGeom prst="rect">
            <a:avLst/>
          </a:prstGeom>
          <a:noFill/>
          <a:ln>
            <a:noFill/>
          </a:ln>
        </p:spPr>
      </p:pic>
      <p:pic>
        <p:nvPicPr>
          <p:cNvPr id="86" name="Google Shape;86;p16"/>
          <p:cNvPicPr preferRelativeResize="0"/>
          <p:nvPr/>
        </p:nvPicPr>
        <p:blipFill rotWithShape="1">
          <a:blip r:embed="rId6">
            <a:alphaModFix/>
          </a:blip>
          <a:srcRect b="24236"/>
          <a:stretch/>
        </p:blipFill>
        <p:spPr>
          <a:xfrm>
            <a:off x="589125" y="2577600"/>
            <a:ext cx="3190874" cy="3139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1243</Words>
  <Application>Microsoft Office PowerPoint</Application>
  <PresentationFormat>Custom</PresentationFormat>
  <Paragraphs>80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Lobster</vt:lpstr>
      <vt:lpstr>Simple Light</vt:lpstr>
      <vt:lpstr>Wellbeing Wednesday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Wednesday</dc:title>
  <dc:creator>Charlotte Chappell</dc:creator>
  <cp:lastModifiedBy>Charlotte Chappell</cp:lastModifiedBy>
  <cp:revision>2</cp:revision>
  <cp:lastPrinted>2021-01-26T16:27:52Z</cp:lastPrinted>
  <dcterms:modified xsi:type="dcterms:W3CDTF">2021-01-26T16:32:54Z</dcterms:modified>
</cp:coreProperties>
</file>