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7559675" cy="104394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8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0721D6-3E70-4D37-BE05-D4CF146DF54A}">
  <a:tblStyle styleId="{5A0721D6-3E70-4D37-BE05-D4CF146DF54A}"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2515" y="43"/>
      </p:cViewPr>
      <p:guideLst>
        <p:guide orient="horz" pos="328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e34a6c218_0_3: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e34a6c218_0_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e34a6c218_0_16: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e34a6c218_0_1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8cc3b10db_0_0:notes"/>
          <p:cNvSpPr>
            <a:spLocks noGrp="1" noRot="1" noChangeAspect="1"/>
          </p:cNvSpPr>
          <p:nvPr>
            <p:ph type="sldImg" idx="2"/>
          </p:nvPr>
        </p:nvSpPr>
        <p:spPr>
          <a:xfrm>
            <a:off x="2051050" y="744538"/>
            <a:ext cx="26955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8cc3b10db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11298"/>
            <a:ext cx="7044600" cy="4166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752555"/>
            <a:ext cx="7044600" cy="160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45153"/>
            <a:ext cx="7044600" cy="3985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398217"/>
            <a:ext cx="7044600" cy="2640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365680"/>
            <a:ext cx="7044600" cy="170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39232"/>
            <a:ext cx="7044600" cy="693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39232"/>
            <a:ext cx="3306900" cy="693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03288"/>
            <a:ext cx="7044600" cy="116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27727"/>
            <a:ext cx="2321700" cy="1533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20535"/>
            <a:ext cx="2321700" cy="6453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13690"/>
            <a:ext cx="5264700" cy="8303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03032"/>
            <a:ext cx="3344400" cy="3008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689531"/>
            <a:ext cx="3344400" cy="250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469689"/>
            <a:ext cx="3172200" cy="75000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586994"/>
            <a:ext cx="4959600" cy="1228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465147"/>
            <a:ext cx="453600" cy="798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03288"/>
            <a:ext cx="7044600" cy="116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39232"/>
            <a:ext cx="7044600" cy="693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465147"/>
            <a:ext cx="453600" cy="7989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57700" y="215900"/>
            <a:ext cx="7044600" cy="95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674EA7"/>
                </a:solidFill>
                <a:latin typeface="Lobster"/>
                <a:ea typeface="Lobster"/>
                <a:cs typeface="Lobster"/>
                <a:sym typeface="Lobster"/>
              </a:rPr>
              <a:t>Wellbeing Wednesday</a:t>
            </a:r>
            <a:endParaRPr dirty="0">
              <a:solidFill>
                <a:srgbClr val="674EA7"/>
              </a:solidFill>
              <a:latin typeface="Lobster"/>
              <a:ea typeface="Lobster"/>
              <a:cs typeface="Lobster"/>
              <a:sym typeface="Lobster"/>
            </a:endParaRPr>
          </a:p>
        </p:txBody>
      </p:sp>
      <p:sp>
        <p:nvSpPr>
          <p:cNvPr id="55" name="Google Shape;55;p13"/>
          <p:cNvSpPr txBox="1"/>
          <p:nvPr/>
        </p:nvSpPr>
        <p:spPr>
          <a:xfrm>
            <a:off x="371475" y="1228725"/>
            <a:ext cx="6867600" cy="39912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450" dirty="0">
                <a:solidFill>
                  <a:srgbClr val="A64D79"/>
                </a:solidFill>
                <a:highlight>
                  <a:srgbClr val="FFFFFF"/>
                </a:highlight>
                <a:latin typeface="Calibri"/>
                <a:ea typeface="Calibri"/>
                <a:cs typeface="Calibri"/>
                <a:sym typeface="Calibri"/>
              </a:rPr>
              <a:t>Throughout the current pandemic, we have been reminded more than ever of the importance of mindfulness and wellbeing.</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r>
              <a:rPr lang="en" sz="1450" dirty="0" smtClean="0">
                <a:solidFill>
                  <a:srgbClr val="A64D79"/>
                </a:solidFill>
                <a:highlight>
                  <a:srgbClr val="FFFFFF"/>
                </a:highlight>
                <a:latin typeface="Calibri"/>
                <a:ea typeface="Calibri"/>
                <a:cs typeface="Calibri"/>
                <a:sym typeface="Calibri"/>
              </a:rPr>
              <a:t>At Darnhall Primary </a:t>
            </a:r>
            <a:r>
              <a:rPr lang="en" sz="1450" dirty="0">
                <a:solidFill>
                  <a:srgbClr val="A64D79"/>
                </a:solidFill>
                <a:highlight>
                  <a:srgbClr val="FFFFFF"/>
                </a:highlight>
                <a:latin typeface="Calibri"/>
                <a:ea typeface="Calibri"/>
                <a:cs typeface="Calibri"/>
                <a:sym typeface="Calibri"/>
              </a:rPr>
              <a:t>School, we are aware that the current need for schooling at home has potentially increased the amount of screen time your child is receiving. Add to that the strains, worries and concerns of changes in routines, missing friends and working differently, and sometimes it can all be too much.</a:t>
            </a:r>
            <a:endParaRPr sz="1450" dirty="0">
              <a:solidFill>
                <a:srgbClr val="A64D79"/>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With that in mind, we have created </a:t>
            </a:r>
            <a:r>
              <a:rPr lang="en" sz="1450" b="1" dirty="0">
                <a:solidFill>
                  <a:srgbClr val="A64D79"/>
                </a:solidFill>
                <a:highlight>
                  <a:srgbClr val="FFFFFF"/>
                </a:highlight>
                <a:latin typeface="Calibri"/>
                <a:ea typeface="Calibri"/>
                <a:cs typeface="Calibri"/>
                <a:sym typeface="Calibri"/>
              </a:rPr>
              <a:t>Wellbeing Wednesday,</a:t>
            </a:r>
            <a:r>
              <a:rPr lang="en" sz="1450" dirty="0">
                <a:solidFill>
                  <a:srgbClr val="A64D79"/>
                </a:solidFill>
                <a:highlight>
                  <a:srgbClr val="FFFFFF"/>
                </a:highlight>
                <a:latin typeface="Calibri"/>
                <a:ea typeface="Calibri"/>
                <a:cs typeface="Calibri"/>
                <a:sym typeface="Calibri"/>
              </a:rPr>
              <a:t> an afternoon given over to unplugged (non-screen) activities. </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Tasks are being planned around art, craft, design, fitness and activities such as construction and nature. Home learners will be provided with the 4 week plan for this term so that they can plan and prepare for their choice of activity - teachers have been careful to plan a range of tasks that are close in nature to those being completed in school as we know not everyone has access to the same resources.</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If it suits your family’s routine, please swap afternoons. You could have Mindful Monday or Thoughtful Thursday - catchy name optional!</a:t>
            </a:r>
            <a:endParaRPr sz="1450" dirty="0">
              <a:solidFill>
                <a:srgbClr val="A64D79"/>
              </a:solidFill>
              <a:highlight>
                <a:srgbClr val="FFFFFF"/>
              </a:highlight>
              <a:latin typeface="Calibri"/>
              <a:ea typeface="Calibri"/>
              <a:cs typeface="Calibri"/>
              <a:sym typeface="Calibri"/>
            </a:endParaRPr>
          </a:p>
          <a:p>
            <a:pPr marL="0" lvl="0" indent="457200" algn="l" rtl="0">
              <a:spcBef>
                <a:spcPts val="0"/>
              </a:spcBef>
              <a:spcAft>
                <a:spcPts val="0"/>
              </a:spcAft>
              <a:buNone/>
            </a:pPr>
            <a:r>
              <a:rPr lang="en" sz="1450" dirty="0">
                <a:solidFill>
                  <a:srgbClr val="A64D79"/>
                </a:solidFill>
                <a:highlight>
                  <a:srgbClr val="FFFFFF"/>
                </a:highlight>
                <a:latin typeface="Calibri"/>
                <a:ea typeface="Calibri"/>
                <a:cs typeface="Calibri"/>
                <a:sym typeface="Calibri"/>
              </a:rPr>
              <a:t>Should you have children in more than one year group, please select just one activity for you all to complete. We do not want this to be a stressful time!</a:t>
            </a:r>
            <a:endParaRPr sz="1450" dirty="0">
              <a:solidFill>
                <a:srgbClr val="A64D79"/>
              </a:solidFill>
              <a:highlight>
                <a:srgbClr val="FFFFFF"/>
              </a:highlight>
              <a:latin typeface="Calibri"/>
              <a:ea typeface="Calibri"/>
              <a:cs typeface="Calibri"/>
              <a:sym typeface="Calibri"/>
            </a:endParaRPr>
          </a:p>
        </p:txBody>
      </p:sp>
      <p:sp>
        <p:nvSpPr>
          <p:cNvPr id="56" name="Google Shape;56;p13"/>
          <p:cNvSpPr txBox="1"/>
          <p:nvPr/>
        </p:nvSpPr>
        <p:spPr>
          <a:xfrm>
            <a:off x="541425" y="5276350"/>
            <a:ext cx="6381900" cy="8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rgbClr val="674EA7"/>
                </a:solidFill>
                <a:latin typeface="Lobster"/>
                <a:ea typeface="Lobster"/>
                <a:cs typeface="Lobster"/>
                <a:sym typeface="Lobster"/>
              </a:rPr>
              <a:t>Year 1</a:t>
            </a:r>
            <a:endParaRPr sz="5200">
              <a:solidFill>
                <a:srgbClr val="674EA7"/>
              </a:solidFill>
              <a:latin typeface="Lobster"/>
              <a:ea typeface="Lobster"/>
              <a:cs typeface="Lobster"/>
              <a:sym typeface="Lobster"/>
            </a:endParaRPr>
          </a:p>
        </p:txBody>
      </p:sp>
      <p:pic>
        <p:nvPicPr>
          <p:cNvPr id="57" name="Google Shape;57;p13"/>
          <p:cNvPicPr preferRelativeResize="0"/>
          <p:nvPr/>
        </p:nvPicPr>
        <p:blipFill>
          <a:blip r:embed="rId3">
            <a:alphaModFix/>
          </a:blip>
          <a:stretch>
            <a:fillRect/>
          </a:stretch>
        </p:blipFill>
        <p:spPr>
          <a:xfrm>
            <a:off x="2853259" y="8307700"/>
            <a:ext cx="2326841" cy="1722125"/>
          </a:xfrm>
          <a:prstGeom prst="rect">
            <a:avLst/>
          </a:prstGeom>
          <a:noFill/>
          <a:ln>
            <a:noFill/>
          </a:ln>
        </p:spPr>
      </p:pic>
      <p:pic>
        <p:nvPicPr>
          <p:cNvPr id="58" name="Google Shape;58;p13"/>
          <p:cNvPicPr preferRelativeResize="0"/>
          <p:nvPr/>
        </p:nvPicPr>
        <p:blipFill>
          <a:blip r:embed="rId4">
            <a:alphaModFix/>
          </a:blip>
          <a:stretch>
            <a:fillRect/>
          </a:stretch>
        </p:blipFill>
        <p:spPr>
          <a:xfrm>
            <a:off x="5506394" y="7867651"/>
            <a:ext cx="1732684" cy="2162175"/>
          </a:xfrm>
          <a:prstGeom prst="rect">
            <a:avLst/>
          </a:prstGeom>
          <a:noFill/>
          <a:ln>
            <a:noFill/>
          </a:ln>
        </p:spPr>
      </p:pic>
      <p:pic>
        <p:nvPicPr>
          <p:cNvPr id="59" name="Google Shape;59;p13"/>
          <p:cNvPicPr preferRelativeResize="0"/>
          <p:nvPr/>
        </p:nvPicPr>
        <p:blipFill>
          <a:blip r:embed="rId5">
            <a:alphaModFix/>
          </a:blip>
          <a:stretch>
            <a:fillRect/>
          </a:stretch>
        </p:blipFill>
        <p:spPr>
          <a:xfrm>
            <a:off x="633650" y="7312350"/>
            <a:ext cx="1442800" cy="2548575"/>
          </a:xfrm>
          <a:prstGeom prst="rect">
            <a:avLst/>
          </a:prstGeom>
          <a:noFill/>
          <a:ln>
            <a:noFill/>
          </a:ln>
        </p:spPr>
      </p:pic>
      <p:pic>
        <p:nvPicPr>
          <p:cNvPr id="60" name="Google Shape;60;p13"/>
          <p:cNvPicPr preferRelativeResize="0"/>
          <p:nvPr/>
        </p:nvPicPr>
        <p:blipFill>
          <a:blip r:embed="rId6">
            <a:alphaModFix/>
          </a:blip>
          <a:stretch>
            <a:fillRect/>
          </a:stretch>
        </p:blipFill>
        <p:spPr>
          <a:xfrm>
            <a:off x="541425" y="5829290"/>
            <a:ext cx="1346500" cy="1369609"/>
          </a:xfrm>
          <a:prstGeom prst="rect">
            <a:avLst/>
          </a:prstGeom>
          <a:noFill/>
          <a:ln>
            <a:noFill/>
          </a:ln>
        </p:spPr>
      </p:pic>
      <p:pic>
        <p:nvPicPr>
          <p:cNvPr id="61" name="Google Shape;61;p13"/>
          <p:cNvPicPr preferRelativeResize="0"/>
          <p:nvPr/>
        </p:nvPicPr>
        <p:blipFill>
          <a:blip r:embed="rId7">
            <a:alphaModFix/>
          </a:blip>
          <a:stretch>
            <a:fillRect/>
          </a:stretch>
        </p:blipFill>
        <p:spPr>
          <a:xfrm>
            <a:off x="4906200" y="5829300"/>
            <a:ext cx="2332875" cy="1722125"/>
          </a:xfrm>
          <a:prstGeom prst="rect">
            <a:avLst/>
          </a:prstGeom>
          <a:noFill/>
          <a:ln>
            <a:noFill/>
          </a:ln>
        </p:spPr>
      </p:pic>
      <p:pic>
        <p:nvPicPr>
          <p:cNvPr id="62" name="Google Shape;62;p13"/>
          <p:cNvPicPr preferRelativeResize="0"/>
          <p:nvPr/>
        </p:nvPicPr>
        <p:blipFill>
          <a:blip r:embed="rId8">
            <a:alphaModFix/>
          </a:blip>
          <a:stretch>
            <a:fillRect/>
          </a:stretch>
        </p:blipFill>
        <p:spPr>
          <a:xfrm>
            <a:off x="2462850" y="6190175"/>
            <a:ext cx="1884012" cy="1226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p:nvPr/>
        </p:nvSpPr>
        <p:spPr>
          <a:xfrm>
            <a:off x="589050" y="66175"/>
            <a:ext cx="6381900" cy="8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rgbClr val="674EA7"/>
                </a:solidFill>
                <a:latin typeface="Lobster"/>
                <a:ea typeface="Lobster"/>
                <a:cs typeface="Lobster"/>
                <a:sym typeface="Lobster"/>
              </a:rPr>
              <a:t>Year 1</a:t>
            </a:r>
            <a:endParaRPr sz="5200">
              <a:solidFill>
                <a:srgbClr val="674EA7"/>
              </a:solidFill>
              <a:latin typeface="Lobster"/>
              <a:ea typeface="Lobster"/>
              <a:cs typeface="Lobster"/>
              <a:sym typeface="Lobster"/>
            </a:endParaRPr>
          </a:p>
        </p:txBody>
      </p:sp>
      <p:graphicFrame>
        <p:nvGraphicFramePr>
          <p:cNvPr id="68" name="Google Shape;68;p14"/>
          <p:cNvGraphicFramePr/>
          <p:nvPr>
            <p:extLst>
              <p:ext uri="{D42A27DB-BD31-4B8C-83A1-F6EECF244321}">
                <p14:modId xmlns:p14="http://schemas.microsoft.com/office/powerpoint/2010/main" val="2208973731"/>
              </p:ext>
            </p:extLst>
          </p:nvPr>
        </p:nvGraphicFramePr>
        <p:xfrm>
          <a:off x="167650" y="981075"/>
          <a:ext cx="7129450" cy="4002700"/>
        </p:xfrm>
        <a:graphic>
          <a:graphicData uri="http://schemas.openxmlformats.org/drawingml/2006/table">
            <a:tbl>
              <a:tblPr>
                <a:noFill/>
                <a:tableStyleId>{5A0721D6-3E70-4D37-BE05-D4CF146DF54A}</a:tableStyleId>
              </a:tblPr>
              <a:tblGrid>
                <a:gridCol w="1161400">
                  <a:extLst>
                    <a:ext uri="{9D8B030D-6E8A-4147-A177-3AD203B41FA5}">
                      <a16:colId xmlns:a16="http://schemas.microsoft.com/office/drawing/2014/main" val="20000"/>
                    </a:ext>
                  </a:extLst>
                </a:gridCol>
                <a:gridCol w="2984025">
                  <a:extLst>
                    <a:ext uri="{9D8B030D-6E8A-4147-A177-3AD203B41FA5}">
                      <a16:colId xmlns:a16="http://schemas.microsoft.com/office/drawing/2014/main" val="20001"/>
                    </a:ext>
                  </a:extLst>
                </a:gridCol>
                <a:gridCol w="2984025">
                  <a:extLst>
                    <a:ext uri="{9D8B030D-6E8A-4147-A177-3AD203B41FA5}">
                      <a16:colId xmlns:a16="http://schemas.microsoft.com/office/drawing/2014/main" val="20002"/>
                    </a:ext>
                  </a:extLst>
                </a:gridCol>
              </a:tblGrid>
              <a:tr h="304800">
                <a:tc>
                  <a:txBody>
                    <a:bodyPr/>
                    <a:lstStyle/>
                    <a:p>
                      <a:pPr marL="0" lvl="0" indent="0" algn="l" rtl="0">
                        <a:lnSpc>
                          <a:spcPct val="115000"/>
                        </a:lnSpc>
                        <a:spcBef>
                          <a:spcPts val="0"/>
                        </a:spcBef>
                        <a:spcAft>
                          <a:spcPts val="0"/>
                        </a:spcAft>
                        <a:buNone/>
                      </a:pPr>
                      <a:endParaRPr sz="1099"/>
                    </a:p>
                  </a:txBody>
                  <a:tcPr marL="63500" marR="63500" marT="63500" marB="63500"/>
                </a:tc>
                <a:tc>
                  <a:txBody>
                    <a:bodyPr/>
                    <a:lstStyle/>
                    <a:p>
                      <a:pPr marL="0" lvl="0" indent="0" algn="ctr" rtl="0">
                        <a:spcBef>
                          <a:spcPts val="0"/>
                        </a:spcBef>
                        <a:spcAft>
                          <a:spcPts val="0"/>
                        </a:spcAft>
                        <a:buNone/>
                      </a:pPr>
                      <a:r>
                        <a:rPr lang="en" sz="1099" b="1"/>
                        <a:t>School Activity </a:t>
                      </a:r>
                      <a:endParaRPr sz="1099" b="1"/>
                    </a:p>
                  </a:txBody>
                  <a:tcPr marL="63500" marR="63500" marT="63500" marB="63500"/>
                </a:tc>
                <a:tc>
                  <a:txBody>
                    <a:bodyPr/>
                    <a:lstStyle/>
                    <a:p>
                      <a:pPr marL="0" lvl="0" indent="0" algn="ctr" rtl="0">
                        <a:spcBef>
                          <a:spcPts val="0"/>
                        </a:spcBef>
                        <a:spcAft>
                          <a:spcPts val="0"/>
                        </a:spcAft>
                        <a:buNone/>
                      </a:pPr>
                      <a:r>
                        <a:rPr lang="en" sz="1099" b="1"/>
                        <a:t>Home Learners</a:t>
                      </a:r>
                      <a:endParaRPr sz="1099" b="1"/>
                    </a:p>
                  </a:txBody>
                  <a:tcPr marL="63500" marR="63500" marT="63500" marB="63500"/>
                </a:tc>
                <a:extLst>
                  <a:ext uri="{0D108BD9-81ED-4DB2-BD59-A6C34878D82A}">
                    <a16:rowId xmlns:a16="http://schemas.microsoft.com/office/drawing/2014/main" val="10000"/>
                  </a:ext>
                </a:extLst>
              </a:tr>
              <a:tr h="3697900">
                <a:tc>
                  <a:txBody>
                    <a:bodyPr/>
                    <a:lstStyle/>
                    <a:p>
                      <a:pPr marL="70445" marR="240884" lvl="0" indent="-2095" algn="l" rtl="0">
                        <a:lnSpc>
                          <a:spcPct val="96596"/>
                        </a:lnSpc>
                        <a:spcBef>
                          <a:spcPts val="0"/>
                        </a:spcBef>
                        <a:spcAft>
                          <a:spcPts val="0"/>
                        </a:spcAft>
                        <a:buNone/>
                      </a:pPr>
                      <a:r>
                        <a:rPr lang="en-GB" sz="1100" dirty="0" smtClean="0">
                          <a:latin typeface="Calibri"/>
                          <a:ea typeface="Calibri"/>
                          <a:cs typeface="Calibri"/>
                          <a:sym typeface="Calibri"/>
                        </a:rPr>
                        <a:t>W</a:t>
                      </a:r>
                      <a:r>
                        <a:rPr lang="en" sz="1100" dirty="0" smtClean="0">
                          <a:latin typeface="Calibri"/>
                          <a:ea typeface="Calibri"/>
                          <a:cs typeface="Calibri"/>
                          <a:sym typeface="Calibri"/>
                        </a:rPr>
                        <a:t>eek 1 </a:t>
                      </a:r>
                      <a:endParaRPr sz="1100" dirty="0">
                        <a:latin typeface="Calibri"/>
                        <a:ea typeface="Calibri"/>
                        <a:cs typeface="Calibri"/>
                        <a:sym typeface="Calibri"/>
                      </a:endParaRPr>
                    </a:p>
                  </a:txBody>
                  <a:tcPr marL="63500" marR="63500" marT="63500" marB="63500"/>
                </a:tc>
                <a:tc>
                  <a:txBody>
                    <a:bodyPr/>
                    <a:lstStyle/>
                    <a:p>
                      <a:pPr marL="66675" lvl="0" indent="0" algn="l" rtl="0">
                        <a:spcBef>
                          <a:spcPts val="0"/>
                        </a:spcBef>
                        <a:spcAft>
                          <a:spcPts val="0"/>
                        </a:spcAft>
                        <a:buClr>
                          <a:schemeClr val="dk1"/>
                        </a:buClr>
                        <a:buSzPts val="1100"/>
                        <a:buFont typeface="Arial"/>
                        <a:buNone/>
                      </a:pPr>
                      <a:r>
                        <a:rPr lang="en" sz="1100" b="1">
                          <a:solidFill>
                            <a:schemeClr val="dk1"/>
                          </a:solidFill>
                          <a:latin typeface="Calibri"/>
                          <a:ea typeface="Calibri"/>
                          <a:cs typeface="Calibri"/>
                          <a:sym typeface="Calibri"/>
                        </a:rPr>
                        <a:t>Space collage/ drawing or painting</a:t>
                      </a:r>
                      <a:endParaRPr sz="1100" b="1">
                        <a:solidFill>
                          <a:schemeClr val="dk1"/>
                        </a:solidFill>
                        <a:latin typeface="Calibri"/>
                        <a:ea typeface="Calibri"/>
                        <a:cs typeface="Calibri"/>
                        <a:sym typeface="Calibri"/>
                      </a:endParaRPr>
                    </a:p>
                    <a:p>
                      <a:pPr marL="72120" marR="156907" lvl="0" indent="1535" algn="l" rtl="0">
                        <a:lnSpc>
                          <a:spcPct val="96596"/>
                        </a:lnSpc>
                        <a:spcBef>
                          <a:spcPts val="92"/>
                        </a:spcBef>
                        <a:spcAft>
                          <a:spcPts val="0"/>
                        </a:spcAft>
                        <a:buClr>
                          <a:schemeClr val="dk1"/>
                        </a:buClr>
                        <a:buSzPts val="1100"/>
                        <a:buFont typeface="Arial"/>
                        <a:buNone/>
                      </a:pPr>
                      <a:r>
                        <a:rPr lang="en" sz="1100">
                          <a:solidFill>
                            <a:schemeClr val="dk1"/>
                          </a:solidFill>
                          <a:latin typeface="Calibri"/>
                          <a:ea typeface="Calibri"/>
                          <a:cs typeface="Calibri"/>
                          <a:sym typeface="Calibri"/>
                        </a:rPr>
                        <a:t> Using the stories that we have read about space and aliens so far in literacy children are to create a space scene using their imaginations.  </a:t>
                      </a:r>
                      <a:endParaRPr sz="110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Clr>
                          <a:schemeClr val="dk1"/>
                        </a:buClr>
                        <a:buSzPts val="1100"/>
                        <a:buFont typeface="Arial"/>
                        <a:buNone/>
                      </a:pPr>
                      <a:r>
                        <a:rPr lang="en" sz="1100" b="1" dirty="0">
                          <a:solidFill>
                            <a:schemeClr val="dk1"/>
                          </a:solidFill>
                          <a:latin typeface="Calibri"/>
                          <a:ea typeface="Calibri"/>
                          <a:cs typeface="Calibri"/>
                          <a:sym typeface="Calibri"/>
                        </a:rPr>
                        <a:t>Space collage/ drawing or painting</a:t>
                      </a:r>
                      <a:endParaRPr sz="1100" b="1" dirty="0">
                        <a:solidFill>
                          <a:schemeClr val="dk1"/>
                        </a:solidFill>
                        <a:latin typeface="Calibri"/>
                        <a:ea typeface="Calibri"/>
                        <a:cs typeface="Calibri"/>
                        <a:sym typeface="Calibri"/>
                      </a:endParaRPr>
                    </a:p>
                    <a:p>
                      <a:pPr marL="72120" marR="156907" lvl="0" indent="1535" algn="l" rtl="0">
                        <a:lnSpc>
                          <a:spcPct val="96596"/>
                        </a:lnSpc>
                        <a:spcBef>
                          <a:spcPts val="92"/>
                        </a:spcBef>
                        <a:spcAft>
                          <a:spcPts val="0"/>
                        </a:spcAft>
                        <a:buNone/>
                      </a:pPr>
                      <a:r>
                        <a:rPr lang="en" sz="1100" dirty="0">
                          <a:solidFill>
                            <a:schemeClr val="dk1"/>
                          </a:solidFill>
                          <a:latin typeface="Calibri"/>
                          <a:ea typeface="Calibri"/>
                          <a:cs typeface="Calibri"/>
                          <a:sym typeface="Calibri"/>
                        </a:rPr>
                        <a:t>Using the stories that we have read about space and aliens so far in literacy children are to create a space scene using their imaginations. </a:t>
                      </a:r>
                      <a:endParaRPr sz="1100" dirty="0">
                        <a:solidFill>
                          <a:schemeClr val="dk1"/>
                        </a:solidFill>
                        <a:latin typeface="Calibri"/>
                        <a:ea typeface="Calibri"/>
                        <a:cs typeface="Calibri"/>
                        <a:sym typeface="Calibri"/>
                      </a:endParaRPr>
                    </a:p>
                    <a:p>
                      <a:pPr marL="72120" marR="156907" lvl="0" indent="1535" algn="l" rtl="0">
                        <a:lnSpc>
                          <a:spcPct val="96596"/>
                        </a:lnSpc>
                        <a:spcBef>
                          <a:spcPts val="92"/>
                        </a:spcBef>
                        <a:spcAft>
                          <a:spcPts val="0"/>
                        </a:spcAft>
                        <a:buNone/>
                      </a:pPr>
                      <a:r>
                        <a:rPr lang="en" sz="1100" dirty="0">
                          <a:solidFill>
                            <a:schemeClr val="dk1"/>
                          </a:solidFill>
                          <a:latin typeface="Calibri"/>
                          <a:ea typeface="Calibri"/>
                          <a:cs typeface="Calibri"/>
                          <a:sym typeface="Calibri"/>
                        </a:rPr>
                        <a:t>Use what you have at home such as lids, tinfoil, string, paint, felt tips, pens etc.</a:t>
                      </a:r>
                      <a:endParaRPr sz="1100" dirty="0">
                        <a:solidFill>
                          <a:schemeClr val="dk1"/>
                        </a:solidFill>
                        <a:latin typeface="Calibri"/>
                        <a:ea typeface="Calibri"/>
                        <a:cs typeface="Calibri"/>
                        <a:sym typeface="Calibri"/>
                      </a:endParaRPr>
                    </a:p>
                    <a:p>
                      <a:pPr marL="72120" marR="156907" lvl="0" indent="1535" algn="l" rtl="0">
                        <a:lnSpc>
                          <a:spcPct val="96596"/>
                        </a:lnSpc>
                        <a:spcBef>
                          <a:spcPts val="92"/>
                        </a:spcBef>
                        <a:spcAft>
                          <a:spcPts val="0"/>
                        </a:spcAft>
                        <a:buNone/>
                      </a:pPr>
                      <a:endParaRPr sz="1100" dirty="0">
                        <a:solidFill>
                          <a:schemeClr val="dk1"/>
                        </a:solidFill>
                        <a:latin typeface="Calibri"/>
                        <a:ea typeface="Calibri"/>
                        <a:cs typeface="Calibri"/>
                        <a:sym typeface="Calibri"/>
                      </a:endParaRPr>
                    </a:p>
                    <a:p>
                      <a:pPr marL="72120" marR="156907" lvl="0" indent="1535" algn="l" rtl="0">
                        <a:lnSpc>
                          <a:spcPct val="96596"/>
                        </a:lnSpc>
                        <a:spcBef>
                          <a:spcPts val="92"/>
                        </a:spcBef>
                        <a:spcAft>
                          <a:spcPts val="0"/>
                        </a:spcAft>
                        <a:buNone/>
                      </a:pPr>
                      <a:r>
                        <a:rPr lang="en" sz="1100" dirty="0">
                          <a:solidFill>
                            <a:schemeClr val="dk1"/>
                          </a:solidFill>
                          <a:latin typeface="Calibri"/>
                          <a:ea typeface="Calibri"/>
                          <a:cs typeface="Calibri"/>
                          <a:sym typeface="Calibri"/>
                        </a:rPr>
                        <a:t>Instead you could try some space themed art, maybe try finger printing or stamping.</a:t>
                      </a:r>
                      <a:endParaRPr sz="1100" dirty="0">
                        <a:solidFill>
                          <a:schemeClr val="dk1"/>
                        </a:solidFill>
                        <a:latin typeface="Calibri"/>
                        <a:ea typeface="Calibri"/>
                        <a:cs typeface="Calibri"/>
                        <a:sym typeface="Calibri"/>
                      </a:endParaRPr>
                    </a:p>
                    <a:p>
                      <a:pPr marL="72120" marR="156907" lvl="0" indent="1535" algn="l" rtl="0">
                        <a:lnSpc>
                          <a:spcPct val="96596"/>
                        </a:lnSpc>
                        <a:spcBef>
                          <a:spcPts val="92"/>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What do you think Earth looks like from space?</a:t>
                      </a:r>
                      <a:endParaRPr sz="1100" dirty="0">
                        <a:solidFill>
                          <a:schemeClr val="dk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bl>
          </a:graphicData>
        </a:graphic>
      </p:graphicFrame>
      <p:graphicFrame>
        <p:nvGraphicFramePr>
          <p:cNvPr id="69" name="Google Shape;69;p14"/>
          <p:cNvGraphicFramePr/>
          <p:nvPr>
            <p:extLst>
              <p:ext uri="{D42A27DB-BD31-4B8C-83A1-F6EECF244321}">
                <p14:modId xmlns:p14="http://schemas.microsoft.com/office/powerpoint/2010/main" val="2992213815"/>
              </p:ext>
            </p:extLst>
          </p:nvPr>
        </p:nvGraphicFramePr>
        <p:xfrm>
          <a:off x="186675" y="5247900"/>
          <a:ext cx="7186625" cy="3419475"/>
        </p:xfrm>
        <a:graphic>
          <a:graphicData uri="http://schemas.openxmlformats.org/drawingml/2006/table">
            <a:tbl>
              <a:tblPr>
                <a:noFill/>
                <a:tableStyleId>{5A0721D6-3E70-4D37-BE05-D4CF146DF54A}</a:tableStyleId>
              </a:tblPr>
              <a:tblGrid>
                <a:gridCol w="1161400">
                  <a:extLst>
                    <a:ext uri="{9D8B030D-6E8A-4147-A177-3AD203B41FA5}">
                      <a16:colId xmlns:a16="http://schemas.microsoft.com/office/drawing/2014/main" val="20000"/>
                    </a:ext>
                  </a:extLst>
                </a:gridCol>
                <a:gridCol w="2984025">
                  <a:extLst>
                    <a:ext uri="{9D8B030D-6E8A-4147-A177-3AD203B41FA5}">
                      <a16:colId xmlns:a16="http://schemas.microsoft.com/office/drawing/2014/main" val="20001"/>
                    </a:ext>
                  </a:extLst>
                </a:gridCol>
                <a:gridCol w="3041200">
                  <a:extLst>
                    <a:ext uri="{9D8B030D-6E8A-4147-A177-3AD203B41FA5}">
                      <a16:colId xmlns:a16="http://schemas.microsoft.com/office/drawing/2014/main" val="20002"/>
                    </a:ext>
                  </a:extLst>
                </a:gridCol>
              </a:tblGrid>
              <a:tr h="3419475">
                <a:tc>
                  <a:txBody>
                    <a:bodyPr/>
                    <a:lstStyle/>
                    <a:p>
                      <a:pPr marL="70445" marR="240884" lvl="0" indent="-2095" algn="l" rtl="0">
                        <a:lnSpc>
                          <a:spcPct val="96596"/>
                        </a:lnSpc>
                        <a:spcBef>
                          <a:spcPts val="0"/>
                        </a:spcBef>
                        <a:spcAft>
                          <a:spcPts val="0"/>
                        </a:spcAft>
                        <a:buNone/>
                      </a:pPr>
                      <a:r>
                        <a:rPr lang="en-GB" sz="1100" dirty="0" smtClean="0">
                          <a:latin typeface="Calibri"/>
                          <a:ea typeface="Calibri"/>
                          <a:cs typeface="Calibri"/>
                          <a:sym typeface="Calibri"/>
                        </a:rPr>
                        <a:t>W</a:t>
                      </a:r>
                      <a:r>
                        <a:rPr lang="en" sz="1100" dirty="0" smtClean="0">
                          <a:latin typeface="Calibri"/>
                          <a:ea typeface="Calibri"/>
                          <a:cs typeface="Calibri"/>
                          <a:sym typeface="Calibri"/>
                        </a:rPr>
                        <a:t>eek 2 </a:t>
                      </a:r>
                      <a:endParaRPr sz="1100" dirty="0">
                        <a:latin typeface="Calibri"/>
                        <a:ea typeface="Calibri"/>
                        <a:cs typeface="Calibri"/>
                        <a:sym typeface="Calibri"/>
                      </a:endParaRPr>
                    </a:p>
                  </a:txBody>
                  <a:tcPr marL="63500" marR="63500" marT="63500" marB="63500"/>
                </a:tc>
                <a:tc>
                  <a:txBody>
                    <a:bodyPr/>
                    <a:lstStyle/>
                    <a:p>
                      <a:pPr marL="71004" marR="180560" lvl="0" indent="4886" algn="l" rtl="0">
                        <a:lnSpc>
                          <a:spcPct val="96596"/>
                        </a:lnSpc>
                        <a:spcBef>
                          <a:spcPts val="0"/>
                        </a:spcBef>
                        <a:spcAft>
                          <a:spcPts val="0"/>
                        </a:spcAft>
                        <a:buClr>
                          <a:schemeClr val="dk1"/>
                        </a:buClr>
                        <a:buSzPts val="1100"/>
                        <a:buFont typeface="Arial"/>
                        <a:buNone/>
                      </a:pPr>
                      <a:r>
                        <a:rPr lang="en" sz="1100" b="1">
                          <a:solidFill>
                            <a:schemeClr val="dk1"/>
                          </a:solidFill>
                          <a:latin typeface="Calibri"/>
                          <a:ea typeface="Calibri"/>
                          <a:cs typeface="Calibri"/>
                          <a:sym typeface="Calibri"/>
                        </a:rPr>
                        <a:t>Puppets using socks or wooden spoons</a:t>
                      </a:r>
                      <a:endParaRPr sz="1100" b="1">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Use an old sock or a wooden spoon to create your own alien.  Make them with materials of your choice.</a:t>
                      </a:r>
                      <a:endParaRPr sz="1100">
                        <a:latin typeface="Calibri"/>
                        <a:ea typeface="Calibri"/>
                        <a:cs typeface="Calibri"/>
                        <a:sym typeface="Calibri"/>
                      </a:endParaRPr>
                    </a:p>
                  </a:txBody>
                  <a:tcPr marL="63500" marR="63500" marT="63500" marB="63500"/>
                </a:tc>
                <a:tc>
                  <a:txBody>
                    <a:bodyPr/>
                    <a:lstStyle/>
                    <a:p>
                      <a:pPr marL="71004" marR="180560" lvl="0" indent="4886" algn="l" rtl="0">
                        <a:lnSpc>
                          <a:spcPct val="96596"/>
                        </a:lnSpc>
                        <a:spcBef>
                          <a:spcPts val="0"/>
                        </a:spcBef>
                        <a:spcAft>
                          <a:spcPts val="0"/>
                        </a:spcAft>
                        <a:buClr>
                          <a:schemeClr val="dk1"/>
                        </a:buClr>
                        <a:buSzPts val="1100"/>
                        <a:buFont typeface="Arial"/>
                        <a:buNone/>
                      </a:pPr>
                      <a:r>
                        <a:rPr lang="en" sz="1100" b="1" dirty="0">
                          <a:solidFill>
                            <a:schemeClr val="dk1"/>
                          </a:solidFill>
                          <a:latin typeface="Calibri"/>
                          <a:ea typeface="Calibri"/>
                          <a:cs typeface="Calibri"/>
                          <a:sym typeface="Calibri"/>
                        </a:rPr>
                        <a:t>Puppets using socks or wooden spoons</a:t>
                      </a:r>
                      <a:endParaRPr sz="1100" b="1"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Use an old sock or a wooden spoon to create your own alien.  Make them with materials of your choice.</a:t>
                      </a: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Use the puppets to tell a story - either one you know or make up your own.</a:t>
                      </a: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1004" marR="180560" lvl="0" indent="4886" algn="l" rtl="0">
                        <a:lnSpc>
                          <a:spcPct val="96596"/>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Give your puppet a name - it can be made up and as silly as you like!</a:t>
                      </a:r>
                      <a:endParaRPr sz="1100" dirty="0">
                        <a:solidFill>
                          <a:schemeClr val="dk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bl>
          </a:graphicData>
        </a:graphic>
      </p:graphicFrame>
      <p:pic>
        <p:nvPicPr>
          <p:cNvPr id="70" name="Google Shape;70;p14"/>
          <p:cNvPicPr preferRelativeResize="0"/>
          <p:nvPr/>
        </p:nvPicPr>
        <p:blipFill>
          <a:blip r:embed="rId3">
            <a:alphaModFix/>
          </a:blip>
          <a:stretch>
            <a:fillRect/>
          </a:stretch>
        </p:blipFill>
        <p:spPr>
          <a:xfrm>
            <a:off x="1866900" y="2314575"/>
            <a:ext cx="1685925" cy="1247775"/>
          </a:xfrm>
          <a:prstGeom prst="rect">
            <a:avLst/>
          </a:prstGeom>
          <a:noFill/>
          <a:ln>
            <a:noFill/>
          </a:ln>
        </p:spPr>
      </p:pic>
      <p:pic>
        <p:nvPicPr>
          <p:cNvPr id="71" name="Google Shape;71;p14"/>
          <p:cNvPicPr preferRelativeResize="0"/>
          <p:nvPr/>
        </p:nvPicPr>
        <p:blipFill>
          <a:blip r:embed="rId4">
            <a:alphaModFix/>
          </a:blip>
          <a:stretch>
            <a:fillRect/>
          </a:stretch>
        </p:blipFill>
        <p:spPr>
          <a:xfrm>
            <a:off x="1600200" y="3781425"/>
            <a:ext cx="2219325" cy="1104900"/>
          </a:xfrm>
          <a:prstGeom prst="rect">
            <a:avLst/>
          </a:prstGeom>
          <a:noFill/>
          <a:ln>
            <a:noFill/>
          </a:ln>
        </p:spPr>
      </p:pic>
      <p:pic>
        <p:nvPicPr>
          <p:cNvPr id="72" name="Google Shape;72;p14"/>
          <p:cNvPicPr preferRelativeResize="0"/>
          <p:nvPr/>
        </p:nvPicPr>
        <p:blipFill>
          <a:blip r:embed="rId5">
            <a:alphaModFix/>
          </a:blip>
          <a:stretch>
            <a:fillRect/>
          </a:stretch>
        </p:blipFill>
        <p:spPr>
          <a:xfrm>
            <a:off x="1466850" y="6552825"/>
            <a:ext cx="1047750" cy="1397000"/>
          </a:xfrm>
          <a:prstGeom prst="rect">
            <a:avLst/>
          </a:prstGeom>
          <a:noFill/>
          <a:ln>
            <a:noFill/>
          </a:ln>
        </p:spPr>
      </p:pic>
      <p:pic>
        <p:nvPicPr>
          <p:cNvPr id="73" name="Google Shape;73;p14"/>
          <p:cNvPicPr preferRelativeResize="0"/>
          <p:nvPr/>
        </p:nvPicPr>
        <p:blipFill>
          <a:blip r:embed="rId6">
            <a:alphaModFix/>
          </a:blip>
          <a:stretch>
            <a:fillRect/>
          </a:stretch>
        </p:blipFill>
        <p:spPr>
          <a:xfrm>
            <a:off x="4894500" y="6276600"/>
            <a:ext cx="2076450" cy="771525"/>
          </a:xfrm>
          <a:prstGeom prst="rect">
            <a:avLst/>
          </a:prstGeom>
          <a:noFill/>
          <a:ln>
            <a:noFill/>
          </a:ln>
        </p:spPr>
      </p:pic>
      <p:pic>
        <p:nvPicPr>
          <p:cNvPr id="74" name="Google Shape;74;p14"/>
          <p:cNvPicPr preferRelativeResize="0"/>
          <p:nvPr/>
        </p:nvPicPr>
        <p:blipFill>
          <a:blip r:embed="rId7">
            <a:alphaModFix/>
          </a:blip>
          <a:stretch>
            <a:fillRect/>
          </a:stretch>
        </p:blipFill>
        <p:spPr>
          <a:xfrm>
            <a:off x="2886075" y="6276600"/>
            <a:ext cx="1162050" cy="2052650"/>
          </a:xfrm>
          <a:prstGeom prst="rect">
            <a:avLst/>
          </a:prstGeom>
          <a:noFill/>
          <a:ln>
            <a:noFill/>
          </a:ln>
        </p:spPr>
      </p:pic>
      <p:pic>
        <p:nvPicPr>
          <p:cNvPr id="75" name="Google Shape;75;p14"/>
          <p:cNvPicPr preferRelativeResize="0"/>
          <p:nvPr/>
        </p:nvPicPr>
        <p:blipFill>
          <a:blip r:embed="rId8">
            <a:alphaModFix/>
          </a:blip>
          <a:stretch>
            <a:fillRect/>
          </a:stretch>
        </p:blipFill>
        <p:spPr>
          <a:xfrm>
            <a:off x="5934075" y="3362322"/>
            <a:ext cx="1221269" cy="1524001"/>
          </a:xfrm>
          <a:prstGeom prst="rect">
            <a:avLst/>
          </a:prstGeom>
          <a:noFill/>
          <a:ln>
            <a:noFill/>
          </a:ln>
        </p:spPr>
      </p:pic>
      <p:pic>
        <p:nvPicPr>
          <p:cNvPr id="76" name="Google Shape;76;p14"/>
          <p:cNvPicPr preferRelativeResize="0"/>
          <p:nvPr/>
        </p:nvPicPr>
        <p:blipFill>
          <a:blip r:embed="rId9">
            <a:alphaModFix/>
          </a:blip>
          <a:stretch>
            <a:fillRect/>
          </a:stretch>
        </p:blipFill>
        <p:spPr>
          <a:xfrm>
            <a:off x="4437225" y="3605374"/>
            <a:ext cx="1317155" cy="85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p:nvPr/>
        </p:nvSpPr>
        <p:spPr>
          <a:xfrm>
            <a:off x="589050" y="66175"/>
            <a:ext cx="6381900" cy="85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200">
                <a:solidFill>
                  <a:srgbClr val="674EA7"/>
                </a:solidFill>
                <a:latin typeface="Lobster"/>
                <a:ea typeface="Lobster"/>
                <a:cs typeface="Lobster"/>
                <a:sym typeface="Lobster"/>
              </a:rPr>
              <a:t>Year 1</a:t>
            </a:r>
            <a:endParaRPr sz="5200">
              <a:solidFill>
                <a:srgbClr val="674EA7"/>
              </a:solidFill>
              <a:latin typeface="Lobster"/>
              <a:ea typeface="Lobster"/>
              <a:cs typeface="Lobster"/>
              <a:sym typeface="Lobster"/>
            </a:endParaRPr>
          </a:p>
        </p:txBody>
      </p:sp>
      <p:graphicFrame>
        <p:nvGraphicFramePr>
          <p:cNvPr id="82" name="Google Shape;82;p15"/>
          <p:cNvGraphicFramePr/>
          <p:nvPr>
            <p:extLst>
              <p:ext uri="{D42A27DB-BD31-4B8C-83A1-F6EECF244321}">
                <p14:modId xmlns:p14="http://schemas.microsoft.com/office/powerpoint/2010/main" val="1429999716"/>
              </p:ext>
            </p:extLst>
          </p:nvPr>
        </p:nvGraphicFramePr>
        <p:xfrm>
          <a:off x="190500" y="981075"/>
          <a:ext cx="7129475" cy="3348609"/>
        </p:xfrm>
        <a:graphic>
          <a:graphicData uri="http://schemas.openxmlformats.org/drawingml/2006/table">
            <a:tbl>
              <a:tblPr>
                <a:noFill/>
                <a:tableStyleId>{5A0721D6-3E70-4D37-BE05-D4CF146DF54A}</a:tableStyleId>
              </a:tblPr>
              <a:tblGrid>
                <a:gridCol w="1075675">
                  <a:extLst>
                    <a:ext uri="{9D8B030D-6E8A-4147-A177-3AD203B41FA5}">
                      <a16:colId xmlns:a16="http://schemas.microsoft.com/office/drawing/2014/main" val="20000"/>
                    </a:ext>
                  </a:extLst>
                </a:gridCol>
                <a:gridCol w="3026900">
                  <a:extLst>
                    <a:ext uri="{9D8B030D-6E8A-4147-A177-3AD203B41FA5}">
                      <a16:colId xmlns:a16="http://schemas.microsoft.com/office/drawing/2014/main" val="20001"/>
                    </a:ext>
                  </a:extLst>
                </a:gridCol>
                <a:gridCol w="3026900">
                  <a:extLst>
                    <a:ext uri="{9D8B030D-6E8A-4147-A177-3AD203B41FA5}">
                      <a16:colId xmlns:a16="http://schemas.microsoft.com/office/drawing/2014/main" val="20002"/>
                    </a:ext>
                  </a:extLst>
                </a:gridCol>
              </a:tblGrid>
              <a:tr h="266700">
                <a:tc>
                  <a:txBody>
                    <a:bodyPr/>
                    <a:lstStyle/>
                    <a:p>
                      <a:pPr marL="0" lvl="0" indent="0" algn="l" rtl="0">
                        <a:lnSpc>
                          <a:spcPct val="115000"/>
                        </a:lnSpc>
                        <a:spcBef>
                          <a:spcPts val="0"/>
                        </a:spcBef>
                        <a:spcAft>
                          <a:spcPts val="0"/>
                        </a:spcAft>
                        <a:buNone/>
                      </a:pPr>
                      <a:endParaRPr sz="1099">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99" b="1"/>
                        <a:t>School Activity </a:t>
                      </a:r>
                      <a:endParaRPr sz="1099" b="1" u="sng">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99" b="1"/>
                        <a:t>Home Learners</a:t>
                      </a:r>
                      <a:endParaRPr sz="1099" b="1" u="sng">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28950">
                <a:tc>
                  <a:txBody>
                    <a:bodyPr/>
                    <a:lstStyle/>
                    <a:p>
                      <a:pPr marL="68350" lvl="0" indent="0" algn="l" rtl="0">
                        <a:spcBef>
                          <a:spcPts val="0"/>
                        </a:spcBef>
                        <a:spcAft>
                          <a:spcPts val="0"/>
                        </a:spcAft>
                        <a:buNone/>
                      </a:pPr>
                      <a:r>
                        <a:rPr lang="en-GB" sz="1100" dirty="0" smtClean="0">
                          <a:latin typeface="Calibri"/>
                          <a:ea typeface="Calibri"/>
                          <a:cs typeface="Calibri"/>
                          <a:sym typeface="Calibri"/>
                        </a:rPr>
                        <a:t>Week 3</a:t>
                      </a:r>
                      <a:endParaRPr sz="1100" dirty="0">
                        <a:latin typeface="Calibri"/>
                        <a:ea typeface="Calibri"/>
                        <a:cs typeface="Calibri"/>
                        <a:sym typeface="Calibri"/>
                      </a:endParaRPr>
                    </a:p>
                  </a:txBody>
                  <a:tcPr marL="63500" marR="63500" marT="63500" marB="63500">
                    <a:lnT w="12700" cap="flat" cmpd="sng">
                      <a:solidFill>
                        <a:srgbClr val="000000"/>
                      </a:solidFill>
                      <a:prstDash val="solid"/>
                      <a:round/>
                      <a:headEnd type="none" w="sm" len="sm"/>
                      <a:tailEnd type="none" w="sm" len="sm"/>
                    </a:lnT>
                  </a:tcPr>
                </a:tc>
                <a:tc>
                  <a:txBody>
                    <a:bodyPr/>
                    <a:lstStyle/>
                    <a:p>
                      <a:pPr marL="69188" marR="227253" lvl="0" indent="7819" algn="l" rtl="0">
                        <a:lnSpc>
                          <a:spcPct val="96596"/>
                        </a:lnSpc>
                        <a:spcBef>
                          <a:spcPts val="0"/>
                        </a:spcBef>
                        <a:spcAft>
                          <a:spcPts val="0"/>
                        </a:spcAft>
                        <a:buClr>
                          <a:schemeClr val="dk1"/>
                        </a:buClr>
                        <a:buSzPts val="1100"/>
                        <a:buFont typeface="Arial"/>
                        <a:buNone/>
                      </a:pPr>
                      <a:r>
                        <a:rPr lang="en" sz="1100" b="1">
                          <a:solidFill>
                            <a:schemeClr val="dk1"/>
                          </a:solidFill>
                          <a:latin typeface="Calibri"/>
                          <a:ea typeface="Calibri"/>
                          <a:cs typeface="Calibri"/>
                          <a:sym typeface="Calibri"/>
                        </a:rPr>
                        <a:t>Make your own alien spaceship</a:t>
                      </a:r>
                      <a:endParaRPr sz="1100" b="1">
                        <a:solidFill>
                          <a:schemeClr val="dk1"/>
                        </a:solidFill>
                        <a:latin typeface="Calibri"/>
                        <a:ea typeface="Calibri"/>
                        <a:cs typeface="Calibri"/>
                        <a:sym typeface="Calibri"/>
                      </a:endParaRPr>
                    </a:p>
                    <a:p>
                      <a:pPr marL="69188" marR="227253" lvl="0" indent="7819" algn="l" rtl="0">
                        <a:lnSpc>
                          <a:spcPct val="96596"/>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69188" marR="227253" lvl="0" indent="7819" algn="l" rtl="0">
                        <a:lnSpc>
                          <a:spcPct val="96596"/>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Use bottles/ card and any junk materials you can to make either a rocket or a spaceship.  Let your imaginations run wild!</a:t>
                      </a:r>
                      <a:endParaRPr sz="1100">
                        <a:solidFill>
                          <a:schemeClr val="dk1"/>
                        </a:solidFill>
                        <a:latin typeface="Calibri"/>
                        <a:ea typeface="Calibri"/>
                        <a:cs typeface="Calibri"/>
                        <a:sym typeface="Calibri"/>
                      </a:endParaRPr>
                    </a:p>
                  </a:txBody>
                  <a:tcPr marL="63500" marR="63500" marT="63500" marB="63500">
                    <a:lnT w="12700" cap="flat" cmpd="sng">
                      <a:solidFill>
                        <a:srgbClr val="000000"/>
                      </a:solidFill>
                      <a:prstDash val="solid"/>
                      <a:round/>
                      <a:headEnd type="none" w="sm" len="sm"/>
                      <a:tailEnd type="none" w="sm" len="sm"/>
                    </a:lnT>
                  </a:tcPr>
                </a:tc>
                <a:tc>
                  <a:txBody>
                    <a:bodyPr/>
                    <a:lstStyle/>
                    <a:p>
                      <a:pPr marL="69188" marR="227253" lvl="0" indent="7819" algn="l" rtl="0">
                        <a:lnSpc>
                          <a:spcPct val="96596"/>
                        </a:lnSpc>
                        <a:spcBef>
                          <a:spcPts val="0"/>
                        </a:spcBef>
                        <a:spcAft>
                          <a:spcPts val="0"/>
                        </a:spcAft>
                        <a:buClr>
                          <a:schemeClr val="dk1"/>
                        </a:buClr>
                        <a:buSzPts val="1100"/>
                        <a:buFont typeface="Arial"/>
                        <a:buNone/>
                      </a:pPr>
                      <a:r>
                        <a:rPr lang="en" sz="1100" b="1" dirty="0">
                          <a:solidFill>
                            <a:schemeClr val="dk1"/>
                          </a:solidFill>
                          <a:latin typeface="Calibri"/>
                          <a:ea typeface="Calibri"/>
                          <a:cs typeface="Calibri"/>
                          <a:sym typeface="Calibri"/>
                        </a:rPr>
                        <a:t>Make your own alien spaceship</a:t>
                      </a:r>
                      <a:endParaRPr sz="1100" b="1" dirty="0">
                        <a:solidFill>
                          <a:schemeClr val="dk1"/>
                        </a:solidFill>
                        <a:latin typeface="Calibri"/>
                        <a:ea typeface="Calibri"/>
                        <a:cs typeface="Calibri"/>
                        <a:sym typeface="Calibri"/>
                      </a:endParaRPr>
                    </a:p>
                    <a:p>
                      <a:pPr marL="69188" marR="227253" lvl="0" indent="7819"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69188" marR="227253" lvl="0" indent="7819" algn="l" rtl="0">
                        <a:lnSpc>
                          <a:spcPct val="96596"/>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Use bottles/ card and any junk materials you can to make either a rocket or a spaceship.  Let your imaginations run wild!</a:t>
                      </a:r>
                      <a:endParaRPr sz="1100" dirty="0">
                        <a:solidFill>
                          <a:schemeClr val="dk1"/>
                        </a:solidFill>
                        <a:latin typeface="Calibri"/>
                        <a:ea typeface="Calibri"/>
                        <a:cs typeface="Calibri"/>
                        <a:sym typeface="Calibri"/>
                      </a:endParaRPr>
                    </a:p>
                    <a:p>
                      <a:pPr marL="69188" marR="227253" lvl="0" indent="7819" algn="l" rtl="0">
                        <a:lnSpc>
                          <a:spcPct val="96596"/>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69188" marR="227253" lvl="0" indent="7819" algn="l" rtl="0">
                        <a:lnSpc>
                          <a:spcPct val="96596"/>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Where will your space ship travel to? Does the planet have a name?</a:t>
                      </a:r>
                      <a:endParaRPr sz="1100" dirty="0">
                        <a:solidFill>
                          <a:schemeClr val="dk1"/>
                        </a:solidFill>
                        <a:latin typeface="Calibri"/>
                        <a:ea typeface="Calibri"/>
                        <a:cs typeface="Calibri"/>
                        <a:sym typeface="Calibri"/>
                      </a:endParaRPr>
                    </a:p>
                  </a:txBody>
                  <a:tcPr marL="63500" marR="63500" marT="63500" marB="63500">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aphicFrame>
        <p:nvGraphicFramePr>
          <p:cNvPr id="83" name="Google Shape;83;p15"/>
          <p:cNvGraphicFramePr/>
          <p:nvPr>
            <p:extLst>
              <p:ext uri="{D42A27DB-BD31-4B8C-83A1-F6EECF244321}">
                <p14:modId xmlns:p14="http://schemas.microsoft.com/office/powerpoint/2010/main" val="2408643829"/>
              </p:ext>
            </p:extLst>
          </p:nvPr>
        </p:nvGraphicFramePr>
        <p:xfrm>
          <a:off x="190500" y="4476750"/>
          <a:ext cx="7129475" cy="3009900"/>
        </p:xfrm>
        <a:graphic>
          <a:graphicData uri="http://schemas.openxmlformats.org/drawingml/2006/table">
            <a:tbl>
              <a:tblPr>
                <a:noFill/>
                <a:tableStyleId>{5A0721D6-3E70-4D37-BE05-D4CF146DF54A}</a:tableStyleId>
              </a:tblPr>
              <a:tblGrid>
                <a:gridCol w="1123300">
                  <a:extLst>
                    <a:ext uri="{9D8B030D-6E8A-4147-A177-3AD203B41FA5}">
                      <a16:colId xmlns:a16="http://schemas.microsoft.com/office/drawing/2014/main" val="20000"/>
                    </a:ext>
                  </a:extLst>
                </a:gridCol>
                <a:gridCol w="2979275">
                  <a:extLst>
                    <a:ext uri="{9D8B030D-6E8A-4147-A177-3AD203B41FA5}">
                      <a16:colId xmlns:a16="http://schemas.microsoft.com/office/drawing/2014/main" val="20001"/>
                    </a:ext>
                  </a:extLst>
                </a:gridCol>
                <a:gridCol w="3026900">
                  <a:extLst>
                    <a:ext uri="{9D8B030D-6E8A-4147-A177-3AD203B41FA5}">
                      <a16:colId xmlns:a16="http://schemas.microsoft.com/office/drawing/2014/main" val="20002"/>
                    </a:ext>
                  </a:extLst>
                </a:gridCol>
              </a:tblGrid>
              <a:tr h="3009900">
                <a:tc>
                  <a:txBody>
                    <a:bodyPr/>
                    <a:lstStyle/>
                    <a:p>
                      <a:pPr marL="78125" marR="240884" lvl="0" indent="-9775" algn="l" rtl="0">
                        <a:lnSpc>
                          <a:spcPct val="96596"/>
                        </a:lnSpc>
                        <a:spcBef>
                          <a:spcPts val="0"/>
                        </a:spcBef>
                        <a:spcAft>
                          <a:spcPts val="0"/>
                        </a:spcAft>
                        <a:buNone/>
                      </a:pPr>
                      <a:r>
                        <a:rPr lang="en-GB" sz="1100" dirty="0" smtClean="0">
                          <a:latin typeface="Calibri"/>
                          <a:ea typeface="Calibri"/>
                          <a:cs typeface="Calibri"/>
                          <a:sym typeface="Calibri"/>
                        </a:rPr>
                        <a:t>W</a:t>
                      </a:r>
                      <a:r>
                        <a:rPr lang="en" sz="1100" dirty="0" smtClean="0">
                          <a:latin typeface="Calibri"/>
                          <a:ea typeface="Calibri"/>
                          <a:cs typeface="Calibri"/>
                          <a:sym typeface="Calibri"/>
                        </a:rPr>
                        <a:t>eek 4 </a:t>
                      </a:r>
                      <a:endParaRPr sz="1100" dirty="0">
                        <a:latin typeface="Calibri"/>
                        <a:ea typeface="Calibri"/>
                        <a:cs typeface="Calibri"/>
                        <a:sym typeface="Calibri"/>
                      </a:endParaRPr>
                    </a:p>
                  </a:txBody>
                  <a:tcPr marL="63500" marR="63500" marT="63500" marB="63500"/>
                </a:tc>
                <a:tc>
                  <a:txBody>
                    <a:bodyPr/>
                    <a:lstStyle/>
                    <a:p>
                      <a:pPr marL="67094" marR="56502" lvl="0" indent="10612" algn="l" rtl="0">
                        <a:lnSpc>
                          <a:spcPct val="95459"/>
                        </a:lnSpc>
                        <a:spcBef>
                          <a:spcPts val="0"/>
                        </a:spcBef>
                        <a:spcAft>
                          <a:spcPts val="0"/>
                        </a:spcAft>
                        <a:buClr>
                          <a:schemeClr val="dk1"/>
                        </a:buClr>
                        <a:buSzPts val="1100"/>
                        <a:buFont typeface="Arial"/>
                        <a:buNone/>
                      </a:pPr>
                      <a:r>
                        <a:rPr lang="en" sz="1100" b="1">
                          <a:solidFill>
                            <a:schemeClr val="dk1"/>
                          </a:solidFill>
                          <a:latin typeface="Calibri"/>
                          <a:ea typeface="Calibri"/>
                          <a:cs typeface="Calibri"/>
                          <a:sym typeface="Calibri"/>
                        </a:rPr>
                        <a:t>Make a Bird Feeder/ Go Bird Watching in the outdoor area</a:t>
                      </a:r>
                      <a:endParaRPr sz="1100" b="1">
                        <a:solidFill>
                          <a:schemeClr val="dk1"/>
                        </a:solidFill>
                        <a:latin typeface="Calibri"/>
                        <a:ea typeface="Calibri"/>
                        <a:cs typeface="Calibri"/>
                        <a:sym typeface="Calibri"/>
                      </a:endParaRPr>
                    </a:p>
                    <a:p>
                      <a:pPr marL="67094" marR="56502" lvl="0" indent="10612" algn="l" rtl="0">
                        <a:lnSpc>
                          <a:spcPct val="95459"/>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67094" marR="56502" lvl="0" indent="10612" algn="l" rtl="0">
                        <a:lnSpc>
                          <a:spcPct val="95459"/>
                        </a:lnSpc>
                        <a:spcBef>
                          <a:spcPts val="0"/>
                        </a:spcBef>
                        <a:spcAft>
                          <a:spcPts val="0"/>
                        </a:spcAft>
                        <a:buNone/>
                      </a:pPr>
                      <a:r>
                        <a:rPr lang="en" sz="1100">
                          <a:solidFill>
                            <a:schemeClr val="dk1"/>
                          </a:solidFill>
                          <a:latin typeface="Calibri"/>
                          <a:ea typeface="Calibri"/>
                          <a:cs typeface="Calibri"/>
                          <a:sym typeface="Calibri"/>
                        </a:rPr>
                        <a:t>Using cheerios and pipe cleaners children to make bird feeders and then watch in our outdoor area and make a tally chart of birds that visit.  </a:t>
                      </a:r>
                      <a:endParaRPr sz="1100">
                        <a:solidFill>
                          <a:schemeClr val="dk1"/>
                        </a:solidFill>
                        <a:latin typeface="Calibri"/>
                        <a:ea typeface="Calibri"/>
                        <a:cs typeface="Calibri"/>
                        <a:sym typeface="Calibri"/>
                      </a:endParaRPr>
                    </a:p>
                    <a:p>
                      <a:pPr marL="67094" marR="56502" lvl="0" indent="10612" algn="l" rtl="0">
                        <a:lnSpc>
                          <a:spcPct val="95459"/>
                        </a:lnSpc>
                        <a:spcBef>
                          <a:spcPts val="0"/>
                        </a:spcBef>
                        <a:spcAft>
                          <a:spcPts val="0"/>
                        </a:spcAft>
                        <a:buNone/>
                      </a:pPr>
                      <a:r>
                        <a:rPr lang="en" sz="1100">
                          <a:solidFill>
                            <a:schemeClr val="dk1"/>
                          </a:solidFill>
                          <a:latin typeface="Calibri"/>
                          <a:ea typeface="Calibri"/>
                          <a:cs typeface="Calibri"/>
                          <a:sym typeface="Calibri"/>
                        </a:rPr>
                        <a:t>Children could also draw the birds they see.</a:t>
                      </a:r>
                      <a:endParaRPr sz="1100">
                        <a:solidFill>
                          <a:schemeClr val="dk1"/>
                        </a:solidFill>
                        <a:latin typeface="Calibri"/>
                        <a:ea typeface="Calibri"/>
                        <a:cs typeface="Calibri"/>
                        <a:sym typeface="Calibri"/>
                      </a:endParaRPr>
                    </a:p>
                    <a:p>
                      <a:pPr marL="67094" marR="56502" lvl="0" indent="10612" algn="l" rtl="0">
                        <a:lnSpc>
                          <a:spcPct val="95459"/>
                        </a:lnSpc>
                        <a:spcBef>
                          <a:spcPts val="0"/>
                        </a:spcBef>
                        <a:spcAft>
                          <a:spcPts val="0"/>
                        </a:spcAft>
                        <a:buNone/>
                      </a:pPr>
                      <a:endParaRPr sz="1100">
                        <a:solidFill>
                          <a:schemeClr val="dk1"/>
                        </a:solidFill>
                        <a:latin typeface="Calibri"/>
                        <a:ea typeface="Calibri"/>
                        <a:cs typeface="Calibri"/>
                        <a:sym typeface="Calibri"/>
                      </a:endParaRPr>
                    </a:p>
                    <a:p>
                      <a:pPr marL="67094" marR="56502" lvl="0" indent="10612" algn="l" rtl="0">
                        <a:lnSpc>
                          <a:spcPct val="95459"/>
                        </a:lnSpc>
                        <a:spcBef>
                          <a:spcPts val="0"/>
                        </a:spcBef>
                        <a:spcAft>
                          <a:spcPts val="0"/>
                        </a:spcAft>
                        <a:buNone/>
                      </a:pPr>
                      <a:r>
                        <a:rPr lang="en" sz="1100">
                          <a:solidFill>
                            <a:schemeClr val="dk1"/>
                          </a:solidFill>
                          <a:latin typeface="Calibri"/>
                          <a:ea typeface="Calibri"/>
                          <a:cs typeface="Calibri"/>
                          <a:sym typeface="Calibri"/>
                        </a:rPr>
                        <a:t>Use books to identify </a:t>
                      </a:r>
                      <a:endParaRPr sz="1100">
                        <a:solidFill>
                          <a:schemeClr val="dk1"/>
                        </a:solidFill>
                        <a:latin typeface="Calibri"/>
                        <a:ea typeface="Calibri"/>
                        <a:cs typeface="Calibri"/>
                        <a:sym typeface="Calibri"/>
                      </a:endParaRPr>
                    </a:p>
                    <a:p>
                      <a:pPr marL="67094" marR="56502" lvl="0" indent="10612" algn="l" rtl="0">
                        <a:lnSpc>
                          <a:spcPct val="95459"/>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them</a:t>
                      </a:r>
                      <a:endParaRPr sz="1100">
                        <a:solidFill>
                          <a:schemeClr val="dk1"/>
                        </a:solidFill>
                        <a:latin typeface="Calibri"/>
                        <a:ea typeface="Calibri"/>
                        <a:cs typeface="Calibri"/>
                        <a:sym typeface="Calibri"/>
                      </a:endParaRPr>
                    </a:p>
                    <a:p>
                      <a:pPr marL="0" marR="56502" lvl="0" indent="0" algn="l" rtl="0">
                        <a:lnSpc>
                          <a:spcPct val="95459"/>
                        </a:lnSpc>
                        <a:spcBef>
                          <a:spcPts val="0"/>
                        </a:spcBef>
                        <a:spcAft>
                          <a:spcPts val="0"/>
                        </a:spcAft>
                        <a:buNone/>
                      </a:pPr>
                      <a:endParaRPr sz="1100">
                        <a:latin typeface="Calibri"/>
                        <a:ea typeface="Calibri"/>
                        <a:cs typeface="Calibri"/>
                        <a:sym typeface="Calibri"/>
                      </a:endParaRPr>
                    </a:p>
                  </a:txBody>
                  <a:tcPr marL="63500" marR="63500" marT="63500" marB="63500"/>
                </a:tc>
                <a:tc>
                  <a:txBody>
                    <a:bodyPr/>
                    <a:lstStyle/>
                    <a:p>
                      <a:pPr marL="75611" marR="154179" lvl="0" indent="-139" algn="l" rtl="0">
                        <a:lnSpc>
                          <a:spcPct val="96596"/>
                        </a:lnSpc>
                        <a:spcBef>
                          <a:spcPts val="42"/>
                        </a:spcBef>
                        <a:spcAft>
                          <a:spcPts val="0"/>
                        </a:spcAft>
                        <a:buClr>
                          <a:schemeClr val="dk1"/>
                        </a:buClr>
                        <a:buSzPts val="1100"/>
                        <a:buFont typeface="Arial"/>
                        <a:buNone/>
                      </a:pPr>
                      <a:r>
                        <a:rPr lang="en" sz="1100" b="1" dirty="0">
                          <a:solidFill>
                            <a:schemeClr val="dk1"/>
                          </a:solidFill>
                          <a:latin typeface="Calibri"/>
                          <a:ea typeface="Calibri"/>
                          <a:cs typeface="Calibri"/>
                          <a:sym typeface="Calibri"/>
                        </a:rPr>
                        <a:t>Make a bird Feeder/ Go bird watching in your garden</a:t>
                      </a:r>
                      <a:endParaRPr sz="1100" b="1" dirty="0">
                        <a:solidFill>
                          <a:schemeClr val="dk1"/>
                        </a:solidFill>
                        <a:latin typeface="Calibri"/>
                        <a:ea typeface="Calibri"/>
                        <a:cs typeface="Calibri"/>
                        <a:sym typeface="Calibri"/>
                      </a:endParaRPr>
                    </a:p>
                    <a:p>
                      <a:pPr marL="75611" marR="154179" lvl="0" indent="-139" algn="l" rtl="0">
                        <a:lnSpc>
                          <a:spcPct val="96596"/>
                        </a:lnSpc>
                        <a:spcBef>
                          <a:spcPts val="42"/>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75611" marR="154179" lvl="0" indent="-139" algn="l" rtl="0">
                        <a:lnSpc>
                          <a:spcPct val="96596"/>
                        </a:lnSpc>
                        <a:spcBef>
                          <a:spcPts val="42"/>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Using cereal or bird seed/ see some ideas below make a bird feeder and watch birds in your garden at home.  You could keep a tally of the birds you spot and draw pictures of the birds that visit.</a:t>
                      </a:r>
                      <a:endParaRPr sz="1100" dirty="0">
                        <a:solidFill>
                          <a:schemeClr val="dk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bl>
          </a:graphicData>
        </a:graphic>
      </p:graphicFrame>
      <p:sp>
        <p:nvSpPr>
          <p:cNvPr id="84" name="Google Shape;84;p15"/>
          <p:cNvSpPr txBox="1"/>
          <p:nvPr/>
        </p:nvSpPr>
        <p:spPr>
          <a:xfrm>
            <a:off x="190500" y="7639050"/>
            <a:ext cx="7129500" cy="24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674EA7"/>
                </a:solidFill>
                <a:latin typeface="Lobster"/>
                <a:ea typeface="Lobster"/>
                <a:cs typeface="Lobster"/>
                <a:sym typeface="Lobster"/>
              </a:rPr>
              <a:t>These afternoons are about having time away from your computers, tablets and phones. We hope you find it relaxing and enjoyable.</a:t>
            </a:r>
            <a:endParaRPr sz="2400" dirty="0">
              <a:solidFill>
                <a:srgbClr val="674EA7"/>
              </a:solidFill>
              <a:latin typeface="Lobster"/>
              <a:ea typeface="Lobster"/>
              <a:cs typeface="Lobster"/>
              <a:sym typeface="Lobster"/>
            </a:endParaRPr>
          </a:p>
          <a:p>
            <a:pPr marL="0" lvl="0" indent="0" algn="ctr" rtl="0">
              <a:spcBef>
                <a:spcPts val="0"/>
              </a:spcBef>
              <a:spcAft>
                <a:spcPts val="0"/>
              </a:spcAft>
              <a:buNone/>
            </a:pPr>
            <a:endParaRPr sz="1000" dirty="0">
              <a:solidFill>
                <a:srgbClr val="674EA7"/>
              </a:solidFill>
              <a:latin typeface="Lobster"/>
              <a:ea typeface="Lobster"/>
              <a:cs typeface="Lobster"/>
              <a:sym typeface="Lobster"/>
            </a:endParaRPr>
          </a:p>
          <a:p>
            <a:pPr marL="0" lvl="0" indent="0" algn="ctr" rtl="0">
              <a:spcBef>
                <a:spcPts val="0"/>
              </a:spcBef>
              <a:spcAft>
                <a:spcPts val="0"/>
              </a:spcAft>
              <a:buClr>
                <a:schemeClr val="dk1"/>
              </a:buClr>
              <a:buSzPts val="1100"/>
              <a:buFont typeface="Arial"/>
              <a:buNone/>
            </a:pPr>
            <a:r>
              <a:rPr lang="en" sz="2400" dirty="0">
                <a:solidFill>
                  <a:srgbClr val="674EA7"/>
                </a:solidFill>
                <a:latin typeface="Lobster"/>
                <a:ea typeface="Lobster"/>
                <a:cs typeface="Lobster"/>
                <a:sym typeface="Lobster"/>
              </a:rPr>
              <a:t>Be sure to share photos of your work with us on </a:t>
            </a:r>
            <a:r>
              <a:rPr lang="en" sz="2400" dirty="0" smtClean="0">
                <a:solidFill>
                  <a:srgbClr val="674EA7"/>
                </a:solidFill>
                <a:latin typeface="Lobster"/>
                <a:ea typeface="Lobster"/>
                <a:cs typeface="Lobster"/>
                <a:sym typeface="Lobster"/>
              </a:rPr>
              <a:t>Class Dojo or Facebook. </a:t>
            </a:r>
            <a:endParaRPr sz="2400" dirty="0">
              <a:solidFill>
                <a:srgbClr val="674EA7"/>
              </a:solidFill>
              <a:latin typeface="Lobster"/>
              <a:ea typeface="Lobster"/>
              <a:cs typeface="Lobster"/>
              <a:sym typeface="Lobster"/>
            </a:endParaRPr>
          </a:p>
        </p:txBody>
      </p:sp>
      <p:pic>
        <p:nvPicPr>
          <p:cNvPr id="85" name="Google Shape;85;p15"/>
          <p:cNvPicPr preferRelativeResize="0"/>
          <p:nvPr/>
        </p:nvPicPr>
        <p:blipFill>
          <a:blip r:embed="rId3">
            <a:alphaModFix/>
          </a:blip>
          <a:stretch>
            <a:fillRect/>
          </a:stretch>
        </p:blipFill>
        <p:spPr>
          <a:xfrm>
            <a:off x="1362075" y="2257425"/>
            <a:ext cx="1522550" cy="1123950"/>
          </a:xfrm>
          <a:prstGeom prst="rect">
            <a:avLst/>
          </a:prstGeom>
          <a:noFill/>
          <a:ln>
            <a:noFill/>
          </a:ln>
        </p:spPr>
      </p:pic>
      <p:pic>
        <p:nvPicPr>
          <p:cNvPr id="86" name="Google Shape;86;p15"/>
          <p:cNvPicPr preferRelativeResize="0"/>
          <p:nvPr/>
        </p:nvPicPr>
        <p:blipFill>
          <a:blip r:embed="rId4">
            <a:alphaModFix/>
          </a:blip>
          <a:stretch>
            <a:fillRect/>
          </a:stretch>
        </p:blipFill>
        <p:spPr>
          <a:xfrm>
            <a:off x="2381250" y="3222875"/>
            <a:ext cx="1733550" cy="930025"/>
          </a:xfrm>
          <a:prstGeom prst="rect">
            <a:avLst/>
          </a:prstGeom>
          <a:noFill/>
          <a:ln>
            <a:noFill/>
          </a:ln>
        </p:spPr>
      </p:pic>
      <p:pic>
        <p:nvPicPr>
          <p:cNvPr id="87" name="Google Shape;87;p15"/>
          <p:cNvPicPr preferRelativeResize="0"/>
          <p:nvPr/>
        </p:nvPicPr>
        <p:blipFill>
          <a:blip r:embed="rId5">
            <a:alphaModFix/>
          </a:blip>
          <a:stretch>
            <a:fillRect/>
          </a:stretch>
        </p:blipFill>
        <p:spPr>
          <a:xfrm>
            <a:off x="4916350" y="3055096"/>
            <a:ext cx="1522550" cy="1097804"/>
          </a:xfrm>
          <a:prstGeom prst="rect">
            <a:avLst/>
          </a:prstGeom>
          <a:noFill/>
          <a:ln>
            <a:noFill/>
          </a:ln>
        </p:spPr>
      </p:pic>
      <p:pic>
        <p:nvPicPr>
          <p:cNvPr id="88" name="Google Shape;88;p15"/>
          <p:cNvPicPr preferRelativeResize="0"/>
          <p:nvPr/>
        </p:nvPicPr>
        <p:blipFill>
          <a:blip r:embed="rId6">
            <a:alphaModFix/>
          </a:blip>
          <a:stretch>
            <a:fillRect/>
          </a:stretch>
        </p:blipFill>
        <p:spPr>
          <a:xfrm>
            <a:off x="2825450" y="5993215"/>
            <a:ext cx="1346500" cy="1369609"/>
          </a:xfrm>
          <a:prstGeom prst="rect">
            <a:avLst/>
          </a:prstGeom>
          <a:noFill/>
          <a:ln>
            <a:noFill/>
          </a:ln>
        </p:spPr>
      </p:pic>
      <p:pic>
        <p:nvPicPr>
          <p:cNvPr id="89" name="Google Shape;89;p15"/>
          <p:cNvPicPr preferRelativeResize="0"/>
          <p:nvPr/>
        </p:nvPicPr>
        <p:blipFill>
          <a:blip r:embed="rId7">
            <a:alphaModFix/>
          </a:blip>
          <a:stretch>
            <a:fillRect/>
          </a:stretch>
        </p:blipFill>
        <p:spPr>
          <a:xfrm>
            <a:off x="5092400" y="6048375"/>
            <a:ext cx="1346500" cy="1358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p:nvPr/>
        </p:nvSpPr>
        <p:spPr>
          <a:xfrm>
            <a:off x="342900" y="400050"/>
            <a:ext cx="6905700" cy="204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dirty="0">
                <a:solidFill>
                  <a:srgbClr val="674EA7"/>
                </a:solidFill>
                <a:latin typeface="Lobster"/>
                <a:ea typeface="Lobster"/>
                <a:cs typeface="Lobster"/>
                <a:sym typeface="Lobster"/>
              </a:rPr>
              <a:t>What else can we do?</a:t>
            </a:r>
            <a:endParaRPr sz="3000" dirty="0">
              <a:solidFill>
                <a:srgbClr val="674EA7"/>
              </a:solidFill>
              <a:latin typeface="Lobster"/>
              <a:ea typeface="Lobster"/>
              <a:cs typeface="Lobster"/>
              <a:sym typeface="Lobster"/>
            </a:endParaRPr>
          </a:p>
          <a:p>
            <a:pPr marL="0" lvl="0" indent="0" algn="l" rtl="0">
              <a:lnSpc>
                <a:spcPct val="115000"/>
              </a:lnSpc>
              <a:spcBef>
                <a:spcPts val="0"/>
              </a:spcBef>
              <a:spcAft>
                <a:spcPts val="0"/>
              </a:spcAft>
              <a:buNone/>
            </a:pPr>
            <a:r>
              <a:rPr lang="en" sz="1100" dirty="0">
                <a:solidFill>
                  <a:schemeClr val="dk1"/>
                </a:solidFill>
                <a:latin typeface="Calibri"/>
                <a:ea typeface="Calibri"/>
                <a:cs typeface="Calibri"/>
                <a:sym typeface="Calibri"/>
              </a:rPr>
              <a:t>You may feel that the activities suggested by the teacher are not suitable for your home, or even ‘do-able’ for you and your family. Please feel free to adapt the themes or ideas, or contact your class teacher for support.</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Calibri"/>
                <a:ea typeface="Calibri"/>
                <a:cs typeface="Calibri"/>
                <a:sym typeface="Calibri"/>
              </a:rPr>
              <a:t> Alternatively, home learners could:</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 sz="1100" smtClean="0">
                <a:solidFill>
                  <a:schemeClr val="dk1"/>
                </a:solidFill>
                <a:latin typeface="Calibri"/>
                <a:ea typeface="Calibri"/>
                <a:cs typeface="Calibri"/>
                <a:sym typeface="Calibri"/>
              </a:rPr>
              <a:t>complete </a:t>
            </a:r>
            <a:r>
              <a:rPr lang="en" sz="1100" dirty="0">
                <a:solidFill>
                  <a:schemeClr val="dk1"/>
                </a:solidFill>
                <a:latin typeface="Calibri"/>
                <a:ea typeface="Calibri"/>
                <a:cs typeface="Calibri"/>
                <a:sym typeface="Calibri"/>
              </a:rPr>
              <a:t>alternative wellbeing activities as they see fit - have a browse through the ideas below.</a:t>
            </a:r>
            <a:endParaRPr dirty="0">
              <a:latin typeface="Calibri"/>
              <a:ea typeface="Calibri"/>
              <a:cs typeface="Calibri"/>
              <a:sym typeface="Calibri"/>
            </a:endParaRPr>
          </a:p>
        </p:txBody>
      </p:sp>
      <p:pic>
        <p:nvPicPr>
          <p:cNvPr id="95" name="Google Shape;95;p16"/>
          <p:cNvPicPr preferRelativeResize="0"/>
          <p:nvPr/>
        </p:nvPicPr>
        <p:blipFill>
          <a:blip r:embed="rId3">
            <a:alphaModFix/>
          </a:blip>
          <a:stretch>
            <a:fillRect/>
          </a:stretch>
        </p:blipFill>
        <p:spPr>
          <a:xfrm>
            <a:off x="4141700" y="2397513"/>
            <a:ext cx="2898950" cy="4047112"/>
          </a:xfrm>
          <a:prstGeom prst="rect">
            <a:avLst/>
          </a:prstGeom>
          <a:noFill/>
          <a:ln>
            <a:noFill/>
          </a:ln>
        </p:spPr>
      </p:pic>
      <p:pic>
        <p:nvPicPr>
          <p:cNvPr id="96" name="Google Shape;96;p16"/>
          <p:cNvPicPr preferRelativeResize="0"/>
          <p:nvPr/>
        </p:nvPicPr>
        <p:blipFill>
          <a:blip r:embed="rId4">
            <a:alphaModFix/>
          </a:blip>
          <a:stretch>
            <a:fillRect/>
          </a:stretch>
        </p:blipFill>
        <p:spPr>
          <a:xfrm>
            <a:off x="4124325" y="6230950"/>
            <a:ext cx="2898941" cy="4095626"/>
          </a:xfrm>
          <a:prstGeom prst="rect">
            <a:avLst/>
          </a:prstGeom>
          <a:noFill/>
          <a:ln>
            <a:noFill/>
          </a:ln>
        </p:spPr>
      </p:pic>
      <p:pic>
        <p:nvPicPr>
          <p:cNvPr id="97" name="Google Shape;97;p16"/>
          <p:cNvPicPr preferRelativeResize="0"/>
          <p:nvPr/>
        </p:nvPicPr>
        <p:blipFill>
          <a:blip r:embed="rId5">
            <a:alphaModFix/>
          </a:blip>
          <a:stretch>
            <a:fillRect/>
          </a:stretch>
        </p:blipFill>
        <p:spPr>
          <a:xfrm>
            <a:off x="533400" y="6211729"/>
            <a:ext cx="2898950" cy="4134071"/>
          </a:xfrm>
          <a:prstGeom prst="rect">
            <a:avLst/>
          </a:prstGeom>
          <a:noFill/>
          <a:ln>
            <a:noFill/>
          </a:ln>
        </p:spPr>
      </p:pic>
      <p:pic>
        <p:nvPicPr>
          <p:cNvPr id="98" name="Google Shape;98;p16"/>
          <p:cNvPicPr preferRelativeResize="0"/>
          <p:nvPr/>
        </p:nvPicPr>
        <p:blipFill rotWithShape="1">
          <a:blip r:embed="rId6">
            <a:alphaModFix/>
          </a:blip>
          <a:srcRect b="24236"/>
          <a:stretch/>
        </p:blipFill>
        <p:spPr>
          <a:xfrm>
            <a:off x="589125" y="2577600"/>
            <a:ext cx="3190874" cy="3139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765</Words>
  <Application>Microsoft Office PowerPoint</Application>
  <PresentationFormat>Custom</PresentationFormat>
  <Paragraphs>69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Lobster</vt:lpstr>
      <vt:lpstr>Simple Light</vt:lpstr>
      <vt:lpstr>Wellbeing Wednesday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Wednesday</dc:title>
  <dc:creator>Charlotte Chappell</dc:creator>
  <cp:lastModifiedBy>Charlotte Chappell</cp:lastModifiedBy>
  <cp:revision>3</cp:revision>
  <cp:lastPrinted>2021-01-26T16:27:45Z</cp:lastPrinted>
  <dcterms:modified xsi:type="dcterms:W3CDTF">2021-01-26T16:32:41Z</dcterms:modified>
</cp:coreProperties>
</file>