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9" r:id="rId3"/>
    <p:sldId id="280" r:id="rId4"/>
    <p:sldId id="259" r:id="rId5"/>
    <p:sldId id="285" r:id="rId6"/>
    <p:sldId id="288" r:id="rId7"/>
    <p:sldId id="289" r:id="rId8"/>
    <p:sldId id="260" r:id="rId9"/>
    <p:sldId id="286" r:id="rId10"/>
    <p:sldId id="294" r:id="rId11"/>
    <p:sldId id="295" r:id="rId12"/>
    <p:sldId id="293" r:id="rId13"/>
    <p:sldId id="282" r:id="rId14"/>
    <p:sldId id="298" r:id="rId15"/>
    <p:sldId id="283" r:id="rId16"/>
    <p:sldId id="296" r:id="rId17"/>
    <p:sldId id="297" r:id="rId18"/>
    <p:sldId id="274"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E7A"/>
    <a:srgbClr val="2BB512"/>
    <a:srgbClr val="C90000"/>
    <a:srgbClr val="528F7E"/>
    <a:srgbClr val="2D2D2D"/>
    <a:srgbClr val="17C1B6"/>
    <a:srgbClr val="21FAEB"/>
    <a:srgbClr val="3EFF1C"/>
    <a:srgbClr val="ED65FF"/>
    <a:srgbClr val="69C8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96" autoAdjust="0"/>
  </p:normalViewPr>
  <p:slideViewPr>
    <p:cSldViewPr snapToGrid="0" snapToObjects="1">
      <p:cViewPr varScale="1">
        <p:scale>
          <a:sx n="91" d="100"/>
          <a:sy n="91" d="100"/>
        </p:scale>
        <p:origin x="795"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EE1B5-06EA-F24D-84B8-CB3CF6217F12}" type="datetimeFigureOut">
              <a:rPr lang="en-US" smtClean="0"/>
              <a:pPr/>
              <a:t>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20BCAD-78F6-F04E-84FC-898FF3B01A7E}" type="slidenum">
              <a:rPr lang="en-US" smtClean="0"/>
              <a:pPr/>
              <a:t>‹#›</a:t>
            </a:fld>
            <a:endParaRPr lang="en-US"/>
          </a:p>
        </p:txBody>
      </p:sp>
    </p:spTree>
    <p:extLst>
      <p:ext uri="{BB962C8B-B14F-4D97-AF65-F5344CB8AC3E}">
        <p14:creationId xmlns:p14="http://schemas.microsoft.com/office/powerpoint/2010/main" val="25776654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0BCAD-78F6-F04E-84FC-898FF3B01A7E}" type="slidenum">
              <a:rPr lang="en-US" smtClean="0"/>
              <a:pPr/>
              <a:t>1</a:t>
            </a:fld>
            <a:endParaRPr lang="en-US"/>
          </a:p>
        </p:txBody>
      </p:sp>
    </p:spTree>
    <p:extLst>
      <p:ext uri="{BB962C8B-B14F-4D97-AF65-F5344CB8AC3E}">
        <p14:creationId xmlns:p14="http://schemas.microsoft.com/office/powerpoint/2010/main" val="4269600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dirty="0">
              <a:latin typeface="Calibri" charset="0"/>
            </a:endParaRPr>
          </a:p>
        </p:txBody>
      </p:sp>
      <p:sp>
        <p:nvSpPr>
          <p:cNvPr id="757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6212F208-E4E2-7448-8769-2C5785B19CA5}" type="slidenum">
              <a:rPr lang="en-US">
                <a:latin typeface="Calibri" charset="0"/>
              </a:rPr>
              <a:pPr/>
              <a:t>10</a:t>
            </a:fld>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0BCAD-78F6-F04E-84FC-898FF3B01A7E}" type="slidenum">
              <a:rPr lang="en-US" smtClean="0"/>
              <a:pPr/>
              <a:t>11</a:t>
            </a:fld>
            <a:endParaRPr lang="en-US"/>
          </a:p>
        </p:txBody>
      </p:sp>
    </p:spTree>
    <p:extLst>
      <p:ext uri="{BB962C8B-B14F-4D97-AF65-F5344CB8AC3E}">
        <p14:creationId xmlns:p14="http://schemas.microsoft.com/office/powerpoint/2010/main" val="1592488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0BCAD-78F6-F04E-84FC-898FF3B01A7E}" type="slidenum">
              <a:rPr lang="en-US" smtClean="0"/>
              <a:pPr/>
              <a:t>12</a:t>
            </a:fld>
            <a:endParaRPr lang="en-US"/>
          </a:p>
        </p:txBody>
      </p:sp>
    </p:spTree>
    <p:extLst>
      <p:ext uri="{BB962C8B-B14F-4D97-AF65-F5344CB8AC3E}">
        <p14:creationId xmlns:p14="http://schemas.microsoft.com/office/powerpoint/2010/main" val="560935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View the Ruth Miskin Training suggested reading lists for great books to read with your children.</a:t>
            </a:r>
          </a:p>
          <a:p>
            <a:pPr>
              <a:spcBef>
                <a:spcPct val="0"/>
              </a:spcBef>
            </a:pPr>
            <a:r>
              <a:rPr lang="en-US" b="1" dirty="0" smtClean="0">
                <a:latin typeface="Calibri" charset="0"/>
              </a:rPr>
              <a:t>http://</a:t>
            </a:r>
            <a:r>
              <a:rPr lang="en-US" b="1" dirty="0" err="1" smtClean="0">
                <a:latin typeface="Calibri" charset="0"/>
              </a:rPr>
              <a:t>www.ruthmiskintraining.com</a:t>
            </a:r>
            <a:r>
              <a:rPr lang="en-US" b="1" dirty="0" smtClean="0">
                <a:latin typeface="Calibri" charset="0"/>
              </a:rPr>
              <a:t>/teacher-support/tag-44/</a:t>
            </a:r>
            <a:r>
              <a:rPr lang="en-US" b="1" dirty="0" err="1" smtClean="0">
                <a:latin typeface="Calibri" charset="0"/>
              </a:rPr>
              <a:t>index.html</a:t>
            </a:r>
            <a:r>
              <a:rPr lang="en-US" b="1" dirty="0" smtClean="0">
                <a:latin typeface="Calibri" charset="0"/>
              </a:rPr>
              <a:t> </a:t>
            </a:r>
            <a:endParaRPr lang="en-GB" b="1" dirty="0" smtClean="0">
              <a:latin typeface="Calibri" charset="0"/>
            </a:endParaRPr>
          </a:p>
        </p:txBody>
      </p:sp>
      <p:sp>
        <p:nvSpPr>
          <p:cNvPr id="4" name="Slide Number Placeholder 3"/>
          <p:cNvSpPr>
            <a:spLocks noGrp="1"/>
          </p:cNvSpPr>
          <p:nvPr>
            <p:ph type="sldNum" sz="quarter" idx="10"/>
          </p:nvPr>
        </p:nvSpPr>
        <p:spPr/>
        <p:txBody>
          <a:bodyPr/>
          <a:lstStyle/>
          <a:p>
            <a:fld id="{9420BCAD-78F6-F04E-84FC-898FF3B01A7E}" type="slidenum">
              <a:rPr lang="en-US" smtClean="0"/>
              <a:pPr/>
              <a:t>15</a:t>
            </a:fld>
            <a:endParaRPr lang="en-US"/>
          </a:p>
        </p:txBody>
      </p:sp>
    </p:spTree>
    <p:extLst>
      <p:ext uri="{BB962C8B-B14F-4D97-AF65-F5344CB8AC3E}">
        <p14:creationId xmlns:p14="http://schemas.microsoft.com/office/powerpoint/2010/main" val="1425310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8397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66DB7E66-8DB1-475C-8E78-E70AE5F7D6B1}" type="slidenum">
              <a:rPr lang="en-US" altLang="en-US" smtClean="0">
                <a:latin typeface="Calibri" pitchFamily="34" charset="0"/>
              </a:rPr>
              <a:pPr fontAlgn="base">
                <a:spcBef>
                  <a:spcPct val="0"/>
                </a:spcBef>
                <a:spcAft>
                  <a:spcPct val="0"/>
                </a:spcAft>
                <a:defRPr/>
              </a:pPr>
              <a:t>16</a:t>
            </a:fld>
            <a:endParaRPr lang="en-US" alt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p:txBody>
      </p:sp>
      <p:sp>
        <p:nvSpPr>
          <p:cNvPr id="849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7BB03448-DBEB-44FA-8AD6-2124DE07A575}" type="slidenum">
              <a:rPr lang="en-US" altLang="en-US" smtClean="0">
                <a:latin typeface="Calibri" pitchFamily="34" charset="0"/>
              </a:rPr>
              <a:pPr fontAlgn="base">
                <a:spcBef>
                  <a:spcPct val="0"/>
                </a:spcBef>
                <a:spcAft>
                  <a:spcPct val="0"/>
                </a:spcAft>
                <a:defRPr/>
              </a:pPr>
              <a:t>17</a:t>
            </a:fld>
            <a:endParaRPr lang="en-US" alt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420BCAD-78F6-F04E-84FC-898FF3B01A7E}"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29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dirty="0">
              <a:latin typeface="Calibri" charset="0"/>
            </a:endParaRPr>
          </a:p>
        </p:txBody>
      </p:sp>
      <p:sp>
        <p:nvSpPr>
          <p:cNvPr id="829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6CDCB563-864E-1B4F-BA67-EA9C2DFB97A5}" type="slidenum">
              <a:rPr lang="en-US">
                <a:latin typeface="Calibri" charset="0"/>
              </a:rPr>
              <a:pPr/>
              <a:t>19</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2D4F51A7-D011-6948-AAC2-5FE0B1FF3605}" type="slidenum">
              <a:rPr lang="en-US">
                <a:latin typeface="Calibri" charset="0"/>
              </a:rPr>
              <a:pPr/>
              <a:t>2</a:t>
            </a:fld>
            <a:endParaRPr lang="en-US">
              <a:latin typeface="Calibri"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endParaRPr lang="en-US" dirty="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solidFill>
                <a:srgbClr val="3EFF1C"/>
              </a:solidFill>
            </a:endParaRPr>
          </a:p>
        </p:txBody>
      </p:sp>
      <p:sp>
        <p:nvSpPr>
          <p:cNvPr id="4" name="Slide Number Placeholder 3"/>
          <p:cNvSpPr>
            <a:spLocks noGrp="1"/>
          </p:cNvSpPr>
          <p:nvPr>
            <p:ph type="sldNum" sz="quarter" idx="10"/>
          </p:nvPr>
        </p:nvSpPr>
        <p:spPr/>
        <p:txBody>
          <a:bodyPr/>
          <a:lstStyle/>
          <a:p>
            <a:fld id="{9420BCAD-78F6-F04E-84FC-898FF3B01A7E}" type="slidenum">
              <a:rPr lang="en-US" smtClean="0"/>
              <a:pPr/>
              <a:t>3</a:t>
            </a:fld>
            <a:endParaRPr lang="en-US"/>
          </a:p>
        </p:txBody>
      </p:sp>
    </p:spTree>
    <p:extLst>
      <p:ext uri="{BB962C8B-B14F-4D97-AF65-F5344CB8AC3E}">
        <p14:creationId xmlns:p14="http://schemas.microsoft.com/office/powerpoint/2010/main" val="822644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0BCAD-78F6-F04E-84FC-898FF3B01A7E}" type="slidenum">
              <a:rPr lang="en-US" smtClean="0"/>
              <a:pPr/>
              <a:t>4</a:t>
            </a:fld>
            <a:endParaRPr lang="en-US"/>
          </a:p>
        </p:txBody>
      </p:sp>
    </p:spTree>
    <p:extLst>
      <p:ext uri="{BB962C8B-B14F-4D97-AF65-F5344CB8AC3E}">
        <p14:creationId xmlns:p14="http://schemas.microsoft.com/office/powerpoint/2010/main" val="1788057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0BCAD-78F6-F04E-84FC-898FF3B01A7E}" type="slidenum">
              <a:rPr lang="en-US" smtClean="0"/>
              <a:pPr/>
              <a:t>5</a:t>
            </a:fld>
            <a:endParaRPr lang="en-US"/>
          </a:p>
        </p:txBody>
      </p:sp>
    </p:spTree>
    <p:extLst>
      <p:ext uri="{BB962C8B-B14F-4D97-AF65-F5344CB8AC3E}">
        <p14:creationId xmlns:p14="http://schemas.microsoft.com/office/powerpoint/2010/main" val="215631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20F2B36D-ABA9-4F2D-8415-89BBD5DAE696}" type="slidenum">
              <a:rPr lang="en-US" altLang="en-US" smtClean="0">
                <a:latin typeface="Calibri" pitchFamily="34" charset="0"/>
              </a:rPr>
              <a:pPr fontAlgn="base">
                <a:spcBef>
                  <a:spcPct val="0"/>
                </a:spcBef>
                <a:spcAft>
                  <a:spcPct val="0"/>
                </a:spcAft>
                <a:defRPr/>
              </a:pPr>
              <a:t>6</a:t>
            </a:fld>
            <a:endParaRPr lang="en-US" altLang="en-US" smtClean="0">
              <a:latin typeface="Calibri"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BFE10849-79AD-4934-8E84-D590FFEEF9CC}" type="slidenum">
              <a:rPr lang="en-US" altLang="en-US" smtClean="0">
                <a:latin typeface="Calibri" pitchFamily="34" charset="0"/>
              </a:rPr>
              <a:pPr fontAlgn="base">
                <a:spcBef>
                  <a:spcPct val="0"/>
                </a:spcBef>
                <a:spcAft>
                  <a:spcPct val="0"/>
                </a:spcAft>
                <a:defRPr/>
              </a:pPr>
              <a:t>7</a:t>
            </a:fld>
            <a:endParaRPr lang="en-US" altLang="en-US" smtClean="0">
              <a:latin typeface="Calibri"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z="1400" dirty="0" smtClean="0">
              <a:latin typeface="Comic Sans MS" pitchFamily="6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0BCAD-78F6-F04E-84FC-898FF3B01A7E}" type="slidenum">
              <a:rPr lang="en-US" smtClean="0"/>
              <a:pPr/>
              <a:t>8</a:t>
            </a:fld>
            <a:endParaRPr lang="en-US"/>
          </a:p>
        </p:txBody>
      </p:sp>
    </p:spTree>
    <p:extLst>
      <p:ext uri="{BB962C8B-B14F-4D97-AF65-F5344CB8AC3E}">
        <p14:creationId xmlns:p14="http://schemas.microsoft.com/office/powerpoint/2010/main" val="1046797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0BCAD-78F6-F04E-84FC-898FF3B01A7E}" type="slidenum">
              <a:rPr lang="en-US" smtClean="0"/>
              <a:pPr/>
              <a:t>9</a:t>
            </a:fld>
            <a:endParaRPr lang="en-US"/>
          </a:p>
        </p:txBody>
      </p:sp>
    </p:spTree>
    <p:extLst>
      <p:ext uri="{BB962C8B-B14F-4D97-AF65-F5344CB8AC3E}">
        <p14:creationId xmlns:p14="http://schemas.microsoft.com/office/powerpoint/2010/main" val="531344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0050" y="1797050"/>
            <a:ext cx="7772400" cy="1470025"/>
          </a:xfrm>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59164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ictur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308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Pictur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950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793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EF233E0-0A61-9B4B-B800-6D197DE12499}" type="datetimeFigureOut">
              <a:rPr lang="en-US" smtClean="0"/>
              <a:pPr/>
              <a:t>11/5/2019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AEC43C5-BFCF-2A43-B6B0-2DE31F1749DF}" type="slidenum">
              <a:rPr lang="en-US" smtClean="0"/>
              <a:pPr/>
              <a:t>‹#›</a:t>
            </a:fld>
            <a:endParaRPr lang="en-US"/>
          </a:p>
        </p:txBody>
      </p:sp>
    </p:spTree>
    <p:extLst>
      <p:ext uri="{BB962C8B-B14F-4D97-AF65-F5344CB8AC3E}">
        <p14:creationId xmlns:p14="http://schemas.microsoft.com/office/powerpoint/2010/main" val="258467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EF233E0-0A61-9B4B-B800-6D197DE12499}" type="datetimeFigureOut">
              <a:rPr lang="en-US" smtClean="0"/>
              <a:pPr/>
              <a:t>11/5/2019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AEC43C5-BFCF-2A43-B6B0-2DE31F1749DF}" type="slidenum">
              <a:rPr lang="en-US" smtClean="0"/>
              <a:pPr/>
              <a:t>‹#›</a:t>
            </a:fld>
            <a:endParaRPr lang="en-US"/>
          </a:p>
        </p:txBody>
      </p:sp>
    </p:spTree>
    <p:extLst>
      <p:ext uri="{BB962C8B-B14F-4D97-AF65-F5344CB8AC3E}">
        <p14:creationId xmlns:p14="http://schemas.microsoft.com/office/powerpoint/2010/main" val="260566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EF233E0-0A61-9B4B-B800-6D197DE12499}" type="datetimeFigureOut">
              <a:rPr lang="en-US" smtClean="0"/>
              <a:pPr/>
              <a:t>11/5/2019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AEC43C5-BFCF-2A43-B6B0-2DE31F1749DF}" type="slidenum">
              <a:rPr lang="en-US" smtClean="0"/>
              <a:pPr/>
              <a:t>‹#›</a:t>
            </a:fld>
            <a:endParaRPr lang="en-US"/>
          </a:p>
        </p:txBody>
      </p:sp>
    </p:spTree>
    <p:extLst>
      <p:ext uri="{BB962C8B-B14F-4D97-AF65-F5344CB8AC3E}">
        <p14:creationId xmlns:p14="http://schemas.microsoft.com/office/powerpoint/2010/main" val="279790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3902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4" r:id="rId5"/>
    <p:sldLayoutId id="2147483655" r:id="rId6"/>
    <p:sldLayoutId id="2147483656" r:id="rId7"/>
  </p:sldLayoutIdLst>
  <p:txStyles>
    <p:titleStyle>
      <a:lvl1pPr algn="l" defTabSz="457200" rtl="0" eaLnBrk="1" latinLnBrk="0" hangingPunct="1">
        <a:spcBef>
          <a:spcPct val="0"/>
        </a:spcBef>
        <a:buNone/>
        <a:defRPr sz="3200" b="1" kern="1200">
          <a:solidFill>
            <a:schemeClr val="tx1">
              <a:lumMod val="65000"/>
              <a:lumOff val="35000"/>
            </a:schemeClr>
          </a:solidFill>
          <a:latin typeface="Arial"/>
          <a:ea typeface="+mj-ea"/>
          <a:cs typeface="Arial"/>
        </a:defRPr>
      </a:lvl1pPr>
    </p:titleStyle>
    <p:bodyStyle>
      <a:lvl1pPr marL="0" indent="0" algn="l" defTabSz="457200" rtl="0" eaLnBrk="1" latinLnBrk="0" hangingPunct="1">
        <a:spcBef>
          <a:spcPct val="20000"/>
        </a:spcBef>
        <a:buFont typeface="Arial"/>
        <a:buNone/>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uthmiskintraining.com/en/resources/one-to-one-tutoring-session-teaching-a-child-to-blen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410" y="1816002"/>
            <a:ext cx="7772400" cy="1470025"/>
          </a:xfrm>
        </p:spPr>
        <p:txBody>
          <a:bodyPr/>
          <a:lstStyle/>
          <a:p>
            <a:r>
              <a:rPr lang="en-US" dirty="0" smtClean="0"/>
              <a:t>RWI Phonics Parent Meeting</a:t>
            </a:r>
            <a:endParaRPr lang="en-US" dirty="0"/>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6329734" y="146872"/>
            <a:ext cx="2610540" cy="2103594"/>
          </a:xfrm>
          <a:prstGeom prst="rect">
            <a:avLst/>
          </a:prstGeom>
        </p:spPr>
      </p:pic>
      <p:sp>
        <p:nvSpPr>
          <p:cNvPr id="4" name="Rectangle 3"/>
          <p:cNvSpPr/>
          <p:nvPr/>
        </p:nvSpPr>
        <p:spPr>
          <a:xfrm>
            <a:off x="4889434" y="6324995"/>
            <a:ext cx="3951345" cy="16108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172170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a:bodyPr>
          <a:lstStyle/>
          <a:p>
            <a:r>
              <a:rPr lang="en-US" sz="2800" dirty="0"/>
              <a:t>How do </a:t>
            </a:r>
            <a:r>
              <a:rPr lang="en-US" sz="2800" dirty="0" smtClean="0"/>
              <a:t>phonics help us read? </a:t>
            </a:r>
            <a:endParaRPr lang="en-GB" sz="2800" dirty="0">
              <a:latin typeface="Arial" charset="0"/>
            </a:endParaRPr>
          </a:p>
        </p:txBody>
      </p:sp>
      <p:sp>
        <p:nvSpPr>
          <p:cNvPr id="20483" name="Content Placeholder 2"/>
          <p:cNvSpPr>
            <a:spLocks noGrp="1"/>
          </p:cNvSpPr>
          <p:nvPr>
            <p:ph idx="1"/>
          </p:nvPr>
        </p:nvSpPr>
        <p:spPr>
          <a:xfrm>
            <a:off x="457200" y="1859017"/>
            <a:ext cx="8229600" cy="4525963"/>
          </a:xfrm>
        </p:spPr>
        <p:txBody>
          <a:bodyPr>
            <a:normAutofit lnSpcReduction="10000"/>
          </a:bodyPr>
          <a:lstStyle/>
          <a:p>
            <a:r>
              <a:rPr lang="en-GB" sz="2800" dirty="0" smtClean="0">
                <a:latin typeface="Arial" charset="0"/>
              </a:rPr>
              <a:t>Say “hello” to Fred. </a:t>
            </a:r>
            <a:endParaRPr lang="en-GB" sz="2800" dirty="0">
              <a:latin typeface="Arial" charset="0"/>
            </a:endParaRPr>
          </a:p>
          <a:p>
            <a:endParaRPr lang="en-GB" sz="2800" dirty="0">
              <a:latin typeface="Arial" charset="0"/>
            </a:endParaRPr>
          </a:p>
          <a:p>
            <a:pPr>
              <a:buFontTx/>
              <a:buNone/>
            </a:pPr>
            <a:r>
              <a:rPr lang="en-GB" sz="2800" dirty="0">
                <a:solidFill>
                  <a:srgbClr val="0070C0"/>
                </a:solidFill>
                <a:latin typeface="Arial" charset="0"/>
              </a:rPr>
              <a:t>Fred can </a:t>
            </a:r>
            <a:r>
              <a:rPr lang="en-GB" sz="2800" i="1" dirty="0">
                <a:solidFill>
                  <a:srgbClr val="0070C0"/>
                </a:solidFill>
                <a:latin typeface="Arial" charset="0"/>
              </a:rPr>
              <a:t>only </a:t>
            </a:r>
            <a:r>
              <a:rPr lang="en-GB" sz="2800" dirty="0">
                <a:solidFill>
                  <a:srgbClr val="0070C0"/>
                </a:solidFill>
                <a:latin typeface="Arial" charset="0"/>
              </a:rPr>
              <a:t>talk in sounds...</a:t>
            </a:r>
          </a:p>
          <a:p>
            <a:pPr>
              <a:buFontTx/>
              <a:buNone/>
            </a:pPr>
            <a:endParaRPr lang="en-GB" sz="2800" dirty="0">
              <a:latin typeface="Arial" charset="0"/>
            </a:endParaRPr>
          </a:p>
          <a:p>
            <a:pPr>
              <a:buFontTx/>
              <a:buNone/>
            </a:pPr>
            <a:r>
              <a:rPr lang="en-GB" sz="2800" dirty="0" smtClean="0">
                <a:latin typeface="Arial" charset="0"/>
              </a:rPr>
              <a:t>He says “</a:t>
            </a:r>
            <a:r>
              <a:rPr lang="en-GB" sz="2800" i="1" dirty="0" err="1" smtClean="0">
                <a:latin typeface="Arial" charset="0"/>
              </a:rPr>
              <a:t>c_a_t</a:t>
            </a:r>
            <a:r>
              <a:rPr lang="en-GB" sz="2800" i="1" dirty="0" smtClean="0">
                <a:latin typeface="Arial" charset="0"/>
              </a:rPr>
              <a:t>.” </a:t>
            </a:r>
            <a:r>
              <a:rPr lang="en-GB" sz="2800" dirty="0">
                <a:latin typeface="Arial" charset="0"/>
              </a:rPr>
              <a:t>N</a:t>
            </a:r>
            <a:r>
              <a:rPr lang="en-GB" sz="2800" dirty="0" smtClean="0">
                <a:latin typeface="Arial" charset="0"/>
              </a:rPr>
              <a:t>ot </a:t>
            </a:r>
            <a:r>
              <a:rPr lang="en-GB" sz="2800" b="1" dirty="0" smtClean="0">
                <a:latin typeface="Arial" charset="0"/>
              </a:rPr>
              <a:t>cat.</a:t>
            </a:r>
            <a:endParaRPr lang="en-GB" sz="2800" dirty="0">
              <a:latin typeface="Arial" charset="0"/>
            </a:endParaRPr>
          </a:p>
          <a:p>
            <a:pPr>
              <a:buFontTx/>
              <a:buNone/>
            </a:pPr>
            <a:endParaRPr lang="en-GB" sz="2800" dirty="0">
              <a:solidFill>
                <a:srgbClr val="0070C0"/>
              </a:solidFill>
              <a:latin typeface="Arial" charset="0"/>
            </a:endParaRPr>
          </a:p>
          <a:p>
            <a:pPr>
              <a:buFontTx/>
              <a:buNone/>
            </a:pPr>
            <a:r>
              <a:rPr lang="en-GB" sz="2800" dirty="0">
                <a:solidFill>
                  <a:srgbClr val="0070C0"/>
                </a:solidFill>
                <a:latin typeface="Arial" charset="0"/>
              </a:rPr>
              <a:t>We call this </a:t>
            </a:r>
            <a:r>
              <a:rPr lang="en-GB" sz="2800" i="1" dirty="0">
                <a:solidFill>
                  <a:srgbClr val="0070C0"/>
                </a:solidFill>
                <a:latin typeface="Arial" charset="0"/>
              </a:rPr>
              <a:t>Fred </a:t>
            </a:r>
            <a:r>
              <a:rPr lang="en-GB" sz="2800" i="1" dirty="0" smtClean="0">
                <a:solidFill>
                  <a:srgbClr val="0070C0"/>
                </a:solidFill>
                <a:latin typeface="Arial" charset="0"/>
              </a:rPr>
              <a:t>Talk.</a:t>
            </a:r>
            <a:endParaRPr lang="en-GB" sz="2800" i="1" dirty="0">
              <a:solidFill>
                <a:srgbClr val="0070C0"/>
              </a:solidFill>
              <a:latin typeface="Arial" charset="0"/>
            </a:endParaRPr>
          </a:p>
          <a:p>
            <a:pPr>
              <a:buFont typeface="Wingdings" charset="0"/>
              <a:buNone/>
            </a:pPr>
            <a:endParaRPr lang="en-GB" dirty="0" smtClean="0">
              <a:latin typeface="Arial" charset="0"/>
            </a:endParaRPr>
          </a:p>
          <a:p>
            <a:pPr>
              <a:buFont typeface="Wingdings" charset="0"/>
              <a:buNone/>
            </a:pPr>
            <a:r>
              <a:rPr lang="en-GB" sz="2800" dirty="0" smtClean="0">
                <a:latin typeface="Arial" charset="0"/>
              </a:rPr>
              <a:t>Watch </a:t>
            </a:r>
            <a:r>
              <a:rPr lang="en-GB" sz="2800" dirty="0" smtClean="0">
                <a:latin typeface="Arial" charset="0"/>
                <a:hlinkClick r:id="rId3"/>
              </a:rPr>
              <a:t>Ruth Miskin explains Fred Talk</a:t>
            </a:r>
            <a:r>
              <a:rPr lang="en-GB" sz="2800" dirty="0" smtClean="0">
                <a:latin typeface="Arial" charset="0"/>
              </a:rPr>
              <a:t>.</a:t>
            </a:r>
            <a:endParaRPr lang="en-GB" sz="2800" dirty="0">
              <a:latin typeface="Arial" charset="0"/>
            </a:endParaRPr>
          </a:p>
          <a:p>
            <a:pPr>
              <a:buFont typeface="Wingdings" charset="0"/>
              <a:buNone/>
            </a:pPr>
            <a:endParaRPr lang="en-GB" dirty="0">
              <a:latin typeface="Arial" charset="0"/>
            </a:endParaRPr>
          </a:p>
        </p:txBody>
      </p:sp>
      <p:pic>
        <p:nvPicPr>
          <p:cNvPr id="2" name="Picture 1" descr="Screen Shot 2014-08-12 at 16.26.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8364" y="1859017"/>
            <a:ext cx="2417891" cy="2179507"/>
          </a:xfrm>
          <a:prstGeom prst="rect">
            <a:avLst/>
          </a:prstGeom>
        </p:spPr>
      </p:pic>
    </p:spTree>
    <p:extLst>
      <p:ext uri="{BB962C8B-B14F-4D97-AF65-F5344CB8AC3E}">
        <p14:creationId xmlns:p14="http://schemas.microsoft.com/office/powerpoint/2010/main" val="845749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57" y="274638"/>
            <a:ext cx="8819143" cy="1143000"/>
          </a:xfrm>
        </p:spPr>
        <p:txBody>
          <a:bodyPr>
            <a:normAutofit/>
          </a:bodyPr>
          <a:lstStyle/>
          <a:p>
            <a:r>
              <a:rPr lang="en-US" sz="2400" dirty="0" smtClean="0"/>
              <a:t>Who supports our school? </a:t>
            </a:r>
            <a:endParaRPr lang="en-US" sz="2400" dirty="0"/>
          </a:p>
        </p:txBody>
      </p:sp>
      <p:sp>
        <p:nvSpPr>
          <p:cNvPr id="3" name="Content Placeholder 2"/>
          <p:cNvSpPr>
            <a:spLocks noGrp="1"/>
          </p:cNvSpPr>
          <p:nvPr>
            <p:ph idx="1"/>
          </p:nvPr>
        </p:nvSpPr>
        <p:spPr>
          <a:xfrm>
            <a:off x="324857" y="1575894"/>
            <a:ext cx="8446295" cy="4525963"/>
          </a:xfrm>
        </p:spPr>
        <p:txBody>
          <a:bodyPr>
            <a:normAutofit/>
          </a:bodyPr>
          <a:lstStyle/>
          <a:p>
            <a:endParaRPr lang="en-US" sz="2400" dirty="0" smtClean="0"/>
          </a:p>
          <a:p>
            <a:r>
              <a:rPr lang="en-US" sz="2400" dirty="0" smtClean="0">
                <a:latin typeface="Arial"/>
                <a:cs typeface="Arial"/>
              </a:rPr>
              <a:t>Ruth Miskin Training provide whole-school training </a:t>
            </a:r>
          </a:p>
          <a:p>
            <a:r>
              <a:rPr lang="en-US" sz="2400" dirty="0" smtClean="0">
                <a:latin typeface="Arial"/>
                <a:cs typeface="Arial"/>
              </a:rPr>
              <a:t>in the </a:t>
            </a:r>
            <a:r>
              <a:rPr lang="en-US" sz="2400" dirty="0" smtClean="0">
                <a:solidFill>
                  <a:srgbClr val="528F7E"/>
                </a:solidFill>
                <a:latin typeface="Arial"/>
                <a:cs typeface="Arial"/>
              </a:rPr>
              <a:t>Phonics</a:t>
            </a:r>
            <a:r>
              <a:rPr lang="en-US" sz="2400" dirty="0" smtClean="0">
                <a:latin typeface="Arial"/>
                <a:cs typeface="Arial"/>
              </a:rPr>
              <a:t> </a:t>
            </a:r>
            <a:r>
              <a:rPr lang="en-US" sz="2400" dirty="0" err="1" smtClean="0">
                <a:latin typeface="Arial"/>
                <a:cs typeface="Arial"/>
              </a:rPr>
              <a:t>programme</a:t>
            </a:r>
            <a:r>
              <a:rPr lang="en-US" sz="2400" dirty="0" smtClean="0">
                <a:latin typeface="Arial"/>
                <a:cs typeface="Arial"/>
              </a:rPr>
              <a:t>. </a:t>
            </a:r>
          </a:p>
          <a:p>
            <a:endParaRPr lang="en-US" sz="2400" dirty="0">
              <a:latin typeface="Arial"/>
              <a:cs typeface="Arial"/>
            </a:endParaRPr>
          </a:p>
          <a:p>
            <a:r>
              <a:rPr lang="en-US" sz="2400" dirty="0">
                <a:latin typeface="Arial"/>
                <a:cs typeface="Arial"/>
              </a:rPr>
              <a:t>T</a:t>
            </a:r>
            <a:r>
              <a:rPr lang="en-US" sz="2400" dirty="0" smtClean="0">
                <a:latin typeface="Arial"/>
                <a:cs typeface="Arial"/>
              </a:rPr>
              <a:t>he trainer continues to support us on in-school Development Days. </a:t>
            </a:r>
          </a:p>
          <a:p>
            <a:endParaRPr lang="en-US" sz="2400"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2542447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Children who read at home do well at school</a:t>
            </a:r>
            <a:endParaRPr lang="en-US" sz="2800" dirty="0"/>
          </a:p>
        </p:txBody>
      </p:sp>
      <p:sp>
        <p:nvSpPr>
          <p:cNvPr id="3" name="Content Placeholder 2"/>
          <p:cNvSpPr>
            <a:spLocks noGrp="1"/>
          </p:cNvSpPr>
          <p:nvPr>
            <p:ph idx="1"/>
          </p:nvPr>
        </p:nvSpPr>
        <p:spPr>
          <a:xfrm>
            <a:off x="457200" y="1674997"/>
            <a:ext cx="8229600" cy="4691069"/>
          </a:xfrm>
        </p:spPr>
        <p:txBody>
          <a:bodyPr>
            <a:normAutofit/>
          </a:bodyPr>
          <a:lstStyle/>
          <a:p>
            <a:pPr marL="342900" indent="-342900">
              <a:buFont typeface="Arial"/>
              <a:buChar char="•"/>
            </a:pPr>
            <a:r>
              <a:rPr lang="en-US" altLang="ja-JP" sz="3600" dirty="0" smtClean="0">
                <a:latin typeface="Arial"/>
                <a:cs typeface="Arial"/>
              </a:rPr>
              <a:t>Read fluently</a:t>
            </a:r>
          </a:p>
          <a:p>
            <a:pPr marL="342900" indent="-342900">
              <a:buFont typeface="Arial"/>
              <a:buChar char="•"/>
            </a:pPr>
            <a:r>
              <a:rPr lang="en-US" altLang="ja-JP" sz="3600" dirty="0" smtClean="0">
                <a:latin typeface="Arial"/>
                <a:cs typeface="Arial"/>
              </a:rPr>
              <a:t>Write confidently </a:t>
            </a:r>
            <a:endParaRPr lang="en-US" altLang="ja-JP" sz="3600" dirty="0">
              <a:latin typeface="Arial"/>
              <a:cs typeface="Arial"/>
            </a:endParaRPr>
          </a:p>
          <a:p>
            <a:pPr marL="342900" indent="-342900">
              <a:buFont typeface="Arial"/>
              <a:buChar char="•"/>
            </a:pPr>
            <a:r>
              <a:rPr lang="en-US" altLang="ja-JP" sz="3600" dirty="0" smtClean="0">
                <a:latin typeface="Arial"/>
                <a:cs typeface="Arial"/>
              </a:rPr>
              <a:t>Speak articulately</a:t>
            </a:r>
          </a:p>
          <a:p>
            <a:endParaRPr lang="en-US" sz="3600" dirty="0"/>
          </a:p>
        </p:txBody>
      </p:sp>
      <p:pic>
        <p:nvPicPr>
          <p:cNvPr id="5" name="Picture 4" descr="Screen Shot 2014-08-12 at 13.30.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824" y="3889125"/>
            <a:ext cx="3561976" cy="2250059"/>
          </a:xfrm>
          <a:prstGeom prst="rect">
            <a:avLst/>
          </a:prstGeom>
        </p:spPr>
      </p:pic>
    </p:spTree>
    <p:extLst>
      <p:ext uri="{BB962C8B-B14F-4D97-AF65-F5344CB8AC3E}">
        <p14:creationId xmlns:p14="http://schemas.microsoft.com/office/powerpoint/2010/main" val="1857553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help your child at home…</a:t>
            </a:r>
            <a:endParaRPr lang="en-US" dirty="0"/>
          </a:p>
        </p:txBody>
      </p:sp>
      <p:pic>
        <p:nvPicPr>
          <p:cNvPr id="5" name="Picture 4" descr="Screen Shot 2014-08-12 at 12.32.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762" y="1717189"/>
            <a:ext cx="5073245" cy="4682995"/>
          </a:xfrm>
          <a:prstGeom prst="rect">
            <a:avLst/>
          </a:prstGeom>
        </p:spPr>
      </p:pic>
    </p:spTree>
    <p:extLst>
      <p:ext uri="{BB962C8B-B14F-4D97-AF65-F5344CB8AC3E}">
        <p14:creationId xmlns:p14="http://schemas.microsoft.com/office/powerpoint/2010/main" val="73457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Take home books</a:t>
            </a:r>
            <a:endParaRPr lang="en-GB" dirty="0"/>
          </a:p>
        </p:txBody>
      </p:sp>
      <p:sp>
        <p:nvSpPr>
          <p:cNvPr id="3" name="Content Placeholder 2"/>
          <p:cNvSpPr>
            <a:spLocks noGrp="1"/>
          </p:cNvSpPr>
          <p:nvPr>
            <p:ph idx="1"/>
          </p:nvPr>
        </p:nvSpPr>
        <p:spPr/>
        <p:txBody>
          <a:bodyPr>
            <a:normAutofit/>
          </a:bodyPr>
          <a:lstStyle/>
          <a:p>
            <a:r>
              <a:rPr lang="en-GB" sz="1600" b="1" dirty="0"/>
              <a:t>Black and white story books </a:t>
            </a:r>
            <a:r>
              <a:rPr lang="en-GB" sz="1600" dirty="0"/>
              <a:t>will be sent home and changed on a Monday and a Thursday, following the 3 day RWI cycle. Children will be able to read these aloud to a grown-up independently as they will have read these three times in school before taking them home. </a:t>
            </a:r>
            <a:endParaRPr lang="en-GB" sz="1600" dirty="0"/>
          </a:p>
          <a:p>
            <a:endParaRPr lang="en-GB" sz="1600" dirty="0"/>
          </a:p>
          <a:p>
            <a:r>
              <a:rPr lang="en-GB" sz="1600" dirty="0"/>
              <a:t>In addition to this, each child will be given a </a:t>
            </a:r>
            <a:r>
              <a:rPr lang="en-GB" sz="1600" b="1" dirty="0"/>
              <a:t>colour book bag story book </a:t>
            </a:r>
            <a:r>
              <a:rPr lang="en-GB" sz="1600" dirty="0"/>
              <a:t>to read that week, which will be changed each </a:t>
            </a:r>
            <a:r>
              <a:rPr lang="en-GB" sz="1600" dirty="0"/>
              <a:t>Monday</a:t>
            </a:r>
          </a:p>
          <a:p>
            <a:endParaRPr lang="en-GB" sz="1600" dirty="0"/>
          </a:p>
          <a:p>
            <a:r>
              <a:rPr lang="en-GB" sz="1600" dirty="0"/>
              <a:t>Children are also welcome to choose a </a:t>
            </a:r>
            <a:r>
              <a:rPr lang="en-GB" sz="1600" b="1" dirty="0"/>
              <a:t>story book from our class libraries </a:t>
            </a:r>
            <a:r>
              <a:rPr lang="en-GB" sz="1600" dirty="0"/>
              <a:t>to read for pleasure</a:t>
            </a:r>
            <a:r>
              <a:rPr lang="en-GB" sz="1600" dirty="0"/>
              <a:t>.</a:t>
            </a:r>
          </a:p>
          <a:p>
            <a:r>
              <a:rPr lang="en-GB" sz="1600" dirty="0"/>
              <a:t>These books link to the exact level the children are reading at and allow the children to read and re-read the sounds they already know. There should be no sounds or words in the book your child is unable to read, enabling children to be successful readers. Reading at home should be a celebration of reading and a chance for the children to teach you using the activities in the books!</a:t>
            </a:r>
          </a:p>
          <a:p>
            <a:endParaRPr lang="en-GB" sz="2000" dirty="0"/>
          </a:p>
          <a:p>
            <a:endParaRPr lang="en-GB" dirty="0"/>
          </a:p>
        </p:txBody>
      </p:sp>
      <p:pic>
        <p:nvPicPr>
          <p:cNvPr id="4" name="Picture 3" descr="See the source image"/>
          <p:cNvPicPr/>
          <p:nvPr/>
        </p:nvPicPr>
        <p:blipFill>
          <a:blip r:embed="rId2">
            <a:extLst>
              <a:ext uri="{28A0092B-C50C-407E-A947-70E740481C1C}">
                <a14:useLocalDpi xmlns:a14="http://schemas.microsoft.com/office/drawing/2010/main" val="0"/>
              </a:ext>
            </a:extLst>
          </a:blip>
          <a:srcRect/>
          <a:stretch>
            <a:fillRect/>
          </a:stretch>
        </p:blipFill>
        <p:spPr bwMode="auto">
          <a:xfrm>
            <a:off x="3268126" y="4975946"/>
            <a:ext cx="2592705" cy="1814830"/>
          </a:xfrm>
          <a:prstGeom prst="rect">
            <a:avLst/>
          </a:prstGeom>
          <a:noFill/>
          <a:ln>
            <a:noFill/>
          </a:ln>
        </p:spPr>
      </p:pic>
      <p:pic>
        <p:nvPicPr>
          <p:cNvPr id="5" name="Picture 4"/>
          <p:cNvPicPr>
            <a:picLocks noChangeAspect="1"/>
          </p:cNvPicPr>
          <p:nvPr/>
        </p:nvPicPr>
        <p:blipFill>
          <a:blip r:embed="rId3"/>
          <a:stretch>
            <a:fillRect/>
          </a:stretch>
        </p:blipFill>
        <p:spPr>
          <a:xfrm>
            <a:off x="454573" y="4949867"/>
            <a:ext cx="2580290" cy="18669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2372" y="4987159"/>
            <a:ext cx="1836191" cy="1650124"/>
          </a:xfrm>
          <a:prstGeom prst="rect">
            <a:avLst/>
          </a:prstGeom>
        </p:spPr>
      </p:pic>
    </p:spTree>
    <p:extLst>
      <p:ext uri="{BB962C8B-B14F-4D97-AF65-F5344CB8AC3E}">
        <p14:creationId xmlns:p14="http://schemas.microsoft.com/office/powerpoint/2010/main" val="2159073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You can read stories with your child</a:t>
            </a:r>
            <a:endParaRPr lang="en-US" sz="2800" dirty="0"/>
          </a:p>
        </p:txBody>
      </p:sp>
      <p:sp>
        <p:nvSpPr>
          <p:cNvPr id="3" name="Content Placeholder 2"/>
          <p:cNvSpPr>
            <a:spLocks noGrp="1"/>
          </p:cNvSpPr>
          <p:nvPr>
            <p:ph idx="1"/>
          </p:nvPr>
        </p:nvSpPr>
        <p:spPr/>
        <p:txBody>
          <a:bodyPr>
            <a:normAutofit/>
          </a:bodyPr>
          <a:lstStyle/>
          <a:p>
            <a:r>
              <a:rPr lang="en-GB" sz="2800" dirty="0" smtClean="0">
                <a:latin typeface="Calibri" charset="0"/>
              </a:rPr>
              <a:t>Read favourite stories </a:t>
            </a:r>
            <a:r>
              <a:rPr lang="en-GB" sz="2800" b="1" dirty="0" smtClean="0">
                <a:latin typeface="Calibri" charset="0"/>
              </a:rPr>
              <a:t>over and over</a:t>
            </a:r>
            <a:r>
              <a:rPr lang="en-GB" sz="2800" dirty="0" smtClean="0">
                <a:latin typeface="Calibri" charset="0"/>
              </a:rPr>
              <a:t> again. </a:t>
            </a:r>
          </a:p>
          <a:p>
            <a:endParaRPr lang="en-GB" sz="2800" dirty="0">
              <a:latin typeface="Calibri" charset="0"/>
            </a:endParaRPr>
          </a:p>
          <a:p>
            <a:r>
              <a:rPr lang="en-GB" sz="2800" dirty="0" smtClean="0">
                <a:latin typeface="Calibri" charset="0"/>
              </a:rPr>
              <a:t>Read some stories at </a:t>
            </a:r>
            <a:r>
              <a:rPr lang="en-GB" sz="2800" b="1" dirty="0">
                <a:latin typeface="Calibri" charset="0"/>
              </a:rPr>
              <a:t>a higher level than </a:t>
            </a:r>
            <a:r>
              <a:rPr lang="en-GB" sz="2800" b="1" dirty="0" smtClean="0">
                <a:latin typeface="Calibri" charset="0"/>
              </a:rPr>
              <a:t>they </a:t>
            </a:r>
            <a:r>
              <a:rPr lang="en-GB" sz="2800" b="1" dirty="0">
                <a:latin typeface="Calibri" charset="0"/>
              </a:rPr>
              <a:t>can read </a:t>
            </a:r>
            <a:r>
              <a:rPr lang="en-GB" sz="2800" b="1" dirty="0" smtClean="0">
                <a:latin typeface="Calibri" charset="0"/>
              </a:rPr>
              <a:t>themselves.</a:t>
            </a:r>
          </a:p>
          <a:p>
            <a:endParaRPr lang="en-GB" sz="2800" b="1" dirty="0" smtClean="0">
              <a:latin typeface="Calibri" charset="0"/>
            </a:endParaRPr>
          </a:p>
          <a:p>
            <a:r>
              <a:rPr lang="en-GB" sz="2800" dirty="0" smtClean="0">
                <a:latin typeface="Calibri" charset="0"/>
              </a:rPr>
              <a:t>Listen to them</a:t>
            </a:r>
            <a:r>
              <a:rPr lang="en-GB" sz="2800" b="1" dirty="0" smtClean="0">
                <a:latin typeface="Calibri" charset="0"/>
              </a:rPr>
              <a:t> </a:t>
            </a:r>
            <a:r>
              <a:rPr lang="en-GB" sz="2800" dirty="0" smtClean="0">
                <a:latin typeface="Calibri" charset="0"/>
              </a:rPr>
              <a:t>reading their</a:t>
            </a:r>
            <a:r>
              <a:rPr lang="en-GB" sz="2800" b="1" dirty="0" smtClean="0">
                <a:latin typeface="Calibri" charset="0"/>
              </a:rPr>
              <a:t> home reading books.</a:t>
            </a:r>
          </a:p>
          <a:p>
            <a:endParaRPr lang="en-GB" sz="2800" b="1" dirty="0">
              <a:latin typeface="Calibri" charset="0"/>
            </a:endParaRPr>
          </a:p>
          <a:p>
            <a:endParaRPr lang="en-GB" sz="2800" b="1" dirty="0">
              <a:latin typeface="Calibri" charset="0"/>
            </a:endParaRPr>
          </a:p>
          <a:p>
            <a:endParaRPr lang="en-US" i="1" dirty="0" smtClean="0"/>
          </a:p>
          <a:p>
            <a:endParaRPr lang="en-US" dirty="0"/>
          </a:p>
        </p:txBody>
      </p:sp>
    </p:spTree>
    <p:extLst>
      <p:ext uri="{BB962C8B-B14F-4D97-AF65-F5344CB8AC3E}">
        <p14:creationId xmlns:p14="http://schemas.microsoft.com/office/powerpoint/2010/main" val="323115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altLang="en-US" smtClean="0"/>
              <a:t>And...</a:t>
            </a:r>
          </a:p>
        </p:txBody>
      </p:sp>
      <p:sp>
        <p:nvSpPr>
          <p:cNvPr id="27651" name="Content Placeholder 2"/>
          <p:cNvSpPr>
            <a:spLocks noGrp="1"/>
          </p:cNvSpPr>
          <p:nvPr>
            <p:ph idx="1"/>
          </p:nvPr>
        </p:nvSpPr>
        <p:spPr>
          <a:xfrm>
            <a:off x="395288" y="1484313"/>
            <a:ext cx="8229600" cy="4344987"/>
          </a:xfrm>
        </p:spPr>
        <p:txBody>
          <a:bodyPr/>
          <a:lstStyle/>
          <a:p>
            <a:pPr marL="0" indent="0" eaLnBrk="1" hangingPunct="1"/>
            <a:r>
              <a:rPr lang="en-GB" altLang="en-US" sz="2800" dirty="0" smtClean="0"/>
              <a:t>Asking lots of questions!</a:t>
            </a:r>
          </a:p>
          <a:p>
            <a:pPr marL="0" indent="0" eaLnBrk="1" hangingPunct="1">
              <a:buFont typeface="Wingdings" pitchFamily="2" charset="2"/>
              <a:buNone/>
            </a:pPr>
            <a:endParaRPr lang="en-GB" altLang="en-US" sz="2800" dirty="0" smtClean="0"/>
          </a:p>
          <a:p>
            <a:pPr marL="0" indent="0" eaLnBrk="1" hangingPunct="1">
              <a:buFont typeface="Wingdings" pitchFamily="2" charset="2"/>
              <a:buNone/>
            </a:pPr>
            <a:r>
              <a:rPr lang="en-GB" altLang="en-US" sz="2800" dirty="0" smtClean="0"/>
              <a:t>Use these prompts to help you:</a:t>
            </a:r>
          </a:p>
          <a:p>
            <a:pPr marL="0" indent="0" eaLnBrk="1" hangingPunct="1">
              <a:buFont typeface="Wingdings" pitchFamily="2" charset="2"/>
              <a:buNone/>
            </a:pPr>
            <a:endParaRPr lang="en-GB" altLang="en-US" sz="2800" dirty="0" smtClean="0"/>
          </a:p>
          <a:p>
            <a:pPr marL="0" indent="0" eaLnBrk="1" hangingPunct="1">
              <a:buFont typeface="Wingdings" pitchFamily="2" charset="2"/>
              <a:buNone/>
            </a:pPr>
            <a:endParaRPr lang="en-GB" altLang="en-US" sz="2800" dirty="0" smtClean="0"/>
          </a:p>
        </p:txBody>
      </p:sp>
      <p:sp>
        <p:nvSpPr>
          <p:cNvPr id="27653" name="AutoShape 3"/>
          <p:cNvSpPr>
            <a:spLocks noChangeArrowheads="1"/>
          </p:cNvSpPr>
          <p:nvPr/>
        </p:nvSpPr>
        <p:spPr bwMode="auto">
          <a:xfrm>
            <a:off x="6069013" y="3213100"/>
            <a:ext cx="2390775" cy="1439863"/>
          </a:xfrm>
          <a:prstGeom prst="cloudCallout">
            <a:avLst>
              <a:gd name="adj1" fmla="val 62134"/>
              <a:gd name="adj2" fmla="val 54977"/>
            </a:avLst>
          </a:prstGeom>
          <a:gradFill rotWithShape="1">
            <a:gsLst>
              <a:gs pos="0">
                <a:srgbClr val="FFFF99"/>
              </a:gs>
              <a:gs pos="100000">
                <a:schemeClr val="bg1"/>
              </a:gs>
            </a:gsLst>
            <a:lin ang="5400000" scaled="1"/>
          </a:gradFill>
          <a:ln w="9525">
            <a:solidFill>
              <a:schemeClr val="tx1"/>
            </a:solidFill>
            <a:round/>
            <a:headEnd/>
            <a:tailEnd/>
          </a:ln>
        </p:spPr>
        <p:txBody>
          <a:bodyPr/>
          <a:lstStyle/>
          <a:p>
            <a:pPr algn="ctr"/>
            <a:r>
              <a:rPr lang="cy-GB" altLang="en-US" b="1" dirty="0"/>
              <a:t> </a:t>
            </a:r>
            <a:r>
              <a:rPr lang="cy-GB" altLang="en-US" dirty="0"/>
              <a:t>What is that character thinking?</a:t>
            </a:r>
            <a:endParaRPr lang="en-GB" altLang="en-US" dirty="0"/>
          </a:p>
        </p:txBody>
      </p:sp>
      <p:sp>
        <p:nvSpPr>
          <p:cNvPr id="27654" name="AutoShape 4"/>
          <p:cNvSpPr>
            <a:spLocks noChangeArrowheads="1"/>
          </p:cNvSpPr>
          <p:nvPr/>
        </p:nvSpPr>
        <p:spPr bwMode="auto">
          <a:xfrm>
            <a:off x="3492500" y="5300663"/>
            <a:ext cx="2139950" cy="1216025"/>
          </a:xfrm>
          <a:prstGeom prst="wedgeEllipseCallout">
            <a:avLst>
              <a:gd name="adj1" fmla="val -80046"/>
              <a:gd name="adj2" fmla="val 51060"/>
            </a:avLst>
          </a:prstGeom>
          <a:gradFill rotWithShape="1">
            <a:gsLst>
              <a:gs pos="0">
                <a:srgbClr val="FF99CC"/>
              </a:gs>
              <a:gs pos="100000">
                <a:schemeClr val="bg1"/>
              </a:gs>
            </a:gsLst>
            <a:path path="rect">
              <a:fillToRect l="50000" t="50000" r="50000" b="50000"/>
            </a:path>
          </a:gradFill>
          <a:ln w="9525">
            <a:solidFill>
              <a:schemeClr val="tx1"/>
            </a:solidFill>
            <a:miter lim="800000"/>
            <a:headEnd/>
            <a:tailEnd/>
          </a:ln>
        </p:spPr>
        <p:txBody>
          <a:bodyPr/>
          <a:lstStyle/>
          <a:p>
            <a:pPr algn="ctr">
              <a:spcBef>
                <a:spcPct val="50000"/>
              </a:spcBef>
            </a:pPr>
            <a:r>
              <a:rPr lang="cy-GB" altLang="en-US" dirty="0"/>
              <a:t>What is the character saying?</a:t>
            </a:r>
            <a:endParaRPr lang="en-US" altLang="en-US" dirty="0"/>
          </a:p>
          <a:p>
            <a:pPr algn="ctr"/>
            <a:endParaRPr lang="en-GB" altLang="en-US" sz="2400" b="1" dirty="0"/>
          </a:p>
        </p:txBody>
      </p:sp>
      <p:sp>
        <p:nvSpPr>
          <p:cNvPr id="27655" name="Oval 5"/>
          <p:cNvSpPr>
            <a:spLocks noChangeArrowheads="1"/>
          </p:cNvSpPr>
          <p:nvPr/>
        </p:nvSpPr>
        <p:spPr bwMode="auto">
          <a:xfrm>
            <a:off x="6089650" y="5157788"/>
            <a:ext cx="2803525" cy="1441450"/>
          </a:xfrm>
          <a:prstGeom prst="ellipse">
            <a:avLst/>
          </a:prstGeom>
          <a:gradFill rotWithShape="1">
            <a:gsLst>
              <a:gs pos="0">
                <a:srgbClr val="66FF99"/>
              </a:gs>
              <a:gs pos="100000">
                <a:schemeClr val="bg1"/>
              </a:gs>
            </a:gsLst>
            <a:lin ang="5400000" scaled="1"/>
          </a:gradFill>
          <a:ln w="9525">
            <a:solidFill>
              <a:schemeClr val="tx1"/>
            </a:solidFill>
            <a:round/>
            <a:headEnd/>
            <a:tailEnd/>
          </a:ln>
        </p:spPr>
        <p:txBody>
          <a:bodyPr wrap="none" anchor="ctr"/>
          <a:lstStyle/>
          <a:p>
            <a:pPr algn="ctr">
              <a:spcBef>
                <a:spcPct val="50000"/>
              </a:spcBef>
            </a:pPr>
            <a:endParaRPr lang="cy-GB" altLang="en-US" dirty="0"/>
          </a:p>
          <a:p>
            <a:pPr algn="ctr">
              <a:spcBef>
                <a:spcPct val="50000"/>
              </a:spcBef>
            </a:pPr>
            <a:r>
              <a:rPr lang="cy-GB" altLang="en-US" dirty="0"/>
              <a:t>What do you </a:t>
            </a:r>
          </a:p>
          <a:p>
            <a:pPr algn="ctr">
              <a:spcBef>
                <a:spcPct val="50000"/>
              </a:spcBef>
            </a:pPr>
            <a:r>
              <a:rPr lang="cy-GB" altLang="en-US" dirty="0"/>
              <a:t>think that character is </a:t>
            </a:r>
          </a:p>
          <a:p>
            <a:pPr algn="ctr">
              <a:spcBef>
                <a:spcPct val="50000"/>
              </a:spcBef>
            </a:pPr>
            <a:r>
              <a:rPr lang="cy-GB" altLang="en-US" dirty="0"/>
              <a:t>feeling now?</a:t>
            </a:r>
            <a:endParaRPr lang="en-US" altLang="en-US" dirty="0"/>
          </a:p>
          <a:p>
            <a:pPr algn="ctr"/>
            <a:endParaRPr lang="en-GB" altLang="en-US" sz="2400" dirty="0"/>
          </a:p>
        </p:txBody>
      </p:sp>
      <p:sp>
        <p:nvSpPr>
          <p:cNvPr id="27656" name="AutoShape 6"/>
          <p:cNvSpPr>
            <a:spLocks noChangeArrowheads="1"/>
          </p:cNvSpPr>
          <p:nvPr/>
        </p:nvSpPr>
        <p:spPr bwMode="auto">
          <a:xfrm>
            <a:off x="323850" y="4005263"/>
            <a:ext cx="3157538" cy="2016125"/>
          </a:xfrm>
          <a:prstGeom prst="irregularSeal1">
            <a:avLst/>
          </a:prstGeom>
          <a:gradFill rotWithShape="1">
            <a:gsLst>
              <a:gs pos="0">
                <a:schemeClr val="bg1"/>
              </a:gs>
              <a:gs pos="100000">
                <a:srgbClr val="0099CC"/>
              </a:gs>
            </a:gsLst>
            <a:lin ang="5400000" scaled="1"/>
          </a:gradFill>
          <a:ln w="9525">
            <a:solidFill>
              <a:schemeClr val="tx1"/>
            </a:solidFill>
            <a:miter lim="800000"/>
            <a:headEnd/>
            <a:tailEnd/>
          </a:ln>
        </p:spPr>
        <p:txBody>
          <a:bodyPr wrap="none" anchor="ctr"/>
          <a:lstStyle/>
          <a:p>
            <a:pPr algn="ctr"/>
            <a:r>
              <a:rPr lang="cy-GB" altLang="en-US"/>
              <a:t>What is happening?</a:t>
            </a:r>
            <a:endParaRPr lang="en-GB" altLang="en-US"/>
          </a:p>
        </p:txBody>
      </p:sp>
      <p:sp>
        <p:nvSpPr>
          <p:cNvPr id="26634" name="Rounded Rectangle 9"/>
          <p:cNvSpPr>
            <a:spLocks noChangeArrowheads="1"/>
          </p:cNvSpPr>
          <p:nvPr/>
        </p:nvSpPr>
        <p:spPr bwMode="auto">
          <a:xfrm>
            <a:off x="3492500" y="3716338"/>
            <a:ext cx="2160588" cy="1000125"/>
          </a:xfrm>
          <a:prstGeom prst="roundRect">
            <a:avLst>
              <a:gd name="adj"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lgn="ctr">
            <a:solidFill>
              <a:schemeClr val="tx1"/>
            </a:solidFill>
            <a:round/>
            <a:headEnd/>
            <a:tailEnd type="triangle" w="med" len="med"/>
          </a:ln>
        </p:spPr>
        <p:txBody>
          <a:bodyPr wrap="none"/>
          <a:lstStyle/>
          <a:p>
            <a:pPr algn="ctr" eaLnBrk="0" fontAlgn="auto" hangingPunct="0">
              <a:spcBef>
                <a:spcPts val="0"/>
              </a:spcBef>
              <a:spcAft>
                <a:spcPts val="0"/>
              </a:spcAft>
              <a:defRPr/>
            </a:pPr>
            <a:r>
              <a:rPr lang="en-GB" dirty="0">
                <a:latin typeface="+mn-lt"/>
                <a:cs typeface="+mn-cs"/>
              </a:rPr>
              <a:t>What do you think </a:t>
            </a:r>
          </a:p>
          <a:p>
            <a:pPr algn="ctr" eaLnBrk="0" fontAlgn="auto" hangingPunct="0">
              <a:spcBef>
                <a:spcPts val="0"/>
              </a:spcBef>
              <a:spcAft>
                <a:spcPts val="0"/>
              </a:spcAft>
              <a:defRPr/>
            </a:pPr>
            <a:r>
              <a:rPr lang="en-GB" dirty="0">
                <a:latin typeface="+mn-lt"/>
                <a:cs typeface="+mn-cs"/>
              </a:rPr>
              <a:t>happens next?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altLang="en-US" smtClean="0"/>
              <a:t>And...</a:t>
            </a:r>
          </a:p>
        </p:txBody>
      </p:sp>
      <p:sp>
        <p:nvSpPr>
          <p:cNvPr id="28675" name="Content Placeholder 2"/>
          <p:cNvSpPr>
            <a:spLocks noGrp="1"/>
          </p:cNvSpPr>
          <p:nvPr>
            <p:ph idx="1"/>
          </p:nvPr>
        </p:nvSpPr>
        <p:spPr>
          <a:xfrm>
            <a:off x="323850" y="1484313"/>
            <a:ext cx="8229600" cy="4559300"/>
          </a:xfrm>
        </p:spPr>
        <p:txBody>
          <a:bodyPr rtlCol="0">
            <a:noAutofit/>
          </a:bodyPr>
          <a:lstStyle/>
          <a:p>
            <a:pPr marL="0" indent="0" eaLnBrk="1" fontAlgn="auto" hangingPunct="1">
              <a:spcAft>
                <a:spcPts val="0"/>
              </a:spcAft>
              <a:buFont typeface="Arial" pitchFamily="34" charset="0"/>
              <a:buNone/>
              <a:defRPr/>
            </a:pPr>
            <a:r>
              <a:rPr lang="en-GB" sz="2800" dirty="0" smtClean="0"/>
              <a:t>By </a:t>
            </a:r>
            <a:r>
              <a:rPr lang="en-GB" sz="2800" b="1" dirty="0" smtClean="0"/>
              <a:t>talking </a:t>
            </a:r>
            <a:r>
              <a:rPr lang="en-GB" sz="2800" dirty="0" smtClean="0"/>
              <a:t>to your child as much as possible and ‘feeding’ them new and different words:</a:t>
            </a:r>
          </a:p>
          <a:p>
            <a:pPr marL="0" indent="0" eaLnBrk="1" fontAlgn="auto" hangingPunct="1">
              <a:spcAft>
                <a:spcPts val="0"/>
              </a:spcAft>
              <a:buFont typeface="Arial" pitchFamily="34" charset="0"/>
              <a:buNone/>
              <a:defRPr/>
            </a:pPr>
            <a:endParaRPr lang="en-GB" sz="2800" dirty="0" smtClean="0"/>
          </a:p>
          <a:p>
            <a:pPr marL="0" indent="0" eaLnBrk="1" fontAlgn="auto" hangingPunct="1">
              <a:spcAft>
                <a:spcPts val="0"/>
              </a:spcAft>
              <a:buFont typeface="Wingdings" pitchFamily="2" charset="2"/>
              <a:buNone/>
              <a:defRPr/>
            </a:pPr>
            <a:r>
              <a:rPr lang="en-GB" sz="2800" dirty="0" smtClean="0"/>
              <a:t>“Let’s </a:t>
            </a:r>
            <a:r>
              <a:rPr lang="en-GB" sz="2800" dirty="0" smtClean="0">
                <a:solidFill>
                  <a:srgbClr val="FF0000"/>
                </a:solidFill>
              </a:rPr>
              <a:t>eat</a:t>
            </a:r>
            <a:r>
              <a:rPr lang="en-GB" sz="2800" dirty="0" smtClean="0"/>
              <a:t> our lunch now.”</a:t>
            </a:r>
          </a:p>
          <a:p>
            <a:pPr marL="0" indent="0" eaLnBrk="1" fontAlgn="auto" hangingPunct="1">
              <a:spcAft>
                <a:spcPts val="0"/>
              </a:spcAft>
              <a:buFont typeface="Wingdings" pitchFamily="2" charset="2"/>
              <a:buNone/>
              <a:defRPr/>
            </a:pPr>
            <a:r>
              <a:rPr lang="en-GB" sz="2800" dirty="0" smtClean="0"/>
              <a:t>“Let’s </a:t>
            </a:r>
            <a:r>
              <a:rPr lang="en-GB" sz="2800" dirty="0" smtClean="0">
                <a:solidFill>
                  <a:srgbClr val="33CC33"/>
                </a:solidFill>
              </a:rPr>
              <a:t>munch</a:t>
            </a:r>
            <a:r>
              <a:rPr lang="en-GB" sz="2800" dirty="0" smtClean="0"/>
              <a:t>  our lunch now.”</a:t>
            </a:r>
          </a:p>
          <a:p>
            <a:pPr marL="0" indent="0" eaLnBrk="1" fontAlgn="auto" hangingPunct="1">
              <a:spcAft>
                <a:spcPts val="0"/>
              </a:spcAft>
              <a:buFont typeface="Wingdings" pitchFamily="2" charset="2"/>
              <a:buNone/>
              <a:defRPr/>
            </a:pPr>
            <a:r>
              <a:rPr lang="en-GB" sz="2800" dirty="0" smtClean="0"/>
              <a:t>“Let’s </a:t>
            </a:r>
            <a:r>
              <a:rPr lang="en-GB" sz="2800" dirty="0" smtClean="0">
                <a:solidFill>
                  <a:srgbClr val="7030A0"/>
                </a:solidFill>
              </a:rPr>
              <a:t>scoff </a:t>
            </a:r>
            <a:r>
              <a:rPr lang="en-GB" sz="2800" dirty="0" smtClean="0"/>
              <a:t>our lunch now.”</a:t>
            </a:r>
          </a:p>
          <a:p>
            <a:pPr marL="0" indent="0" eaLnBrk="1" fontAlgn="auto" hangingPunct="1">
              <a:spcAft>
                <a:spcPts val="0"/>
              </a:spcAft>
              <a:buFont typeface="Wingdings" pitchFamily="2" charset="2"/>
              <a:buNone/>
              <a:defRPr/>
            </a:pPr>
            <a:r>
              <a:rPr lang="en-GB" sz="2800" dirty="0" smtClean="0"/>
              <a:t>“Let’s </a:t>
            </a:r>
            <a:r>
              <a:rPr lang="en-GB" sz="2800" dirty="0" smtClean="0">
                <a:solidFill>
                  <a:srgbClr val="00B0F0"/>
                </a:solidFill>
              </a:rPr>
              <a:t>devour</a:t>
            </a:r>
            <a:r>
              <a:rPr lang="en-GB" sz="2800" dirty="0" smtClean="0">
                <a:solidFill>
                  <a:schemeClr val="tx2">
                    <a:lumMod val="75000"/>
                  </a:schemeClr>
                </a:solidFill>
              </a:rPr>
              <a:t> </a:t>
            </a:r>
            <a:r>
              <a:rPr lang="en-GB" sz="2800" dirty="0" smtClean="0"/>
              <a:t>our lunch now!”</a:t>
            </a:r>
          </a:p>
          <a:p>
            <a:pPr marL="0" indent="0" eaLnBrk="1" fontAlgn="auto" hangingPunct="1">
              <a:spcAft>
                <a:spcPts val="0"/>
              </a:spcAft>
              <a:buFont typeface="Wingdings" pitchFamily="2" charset="2"/>
              <a:buNone/>
              <a:defRPr/>
            </a:pPr>
            <a:endParaRPr lang="en-GB" sz="2800" dirty="0" smtClean="0"/>
          </a:p>
          <a:p>
            <a:pPr marL="0" indent="0" eaLnBrk="1" fontAlgn="auto" hangingPunct="1">
              <a:spcAft>
                <a:spcPts val="0"/>
              </a:spcAft>
              <a:buFont typeface="Wingdings" pitchFamily="2" charset="2"/>
              <a:buNone/>
              <a:defRPr/>
            </a:pPr>
            <a:endParaRPr lang="en-GB" sz="2800" dirty="0" smtClean="0"/>
          </a:p>
          <a:p>
            <a:pPr marL="0" indent="0" eaLnBrk="1" fontAlgn="auto" hangingPunct="1">
              <a:spcAft>
                <a:spcPts val="0"/>
              </a:spcAft>
              <a:buFont typeface="Wingdings" pitchFamily="2" charset="2"/>
              <a:buNone/>
              <a:defRPr/>
            </a:pPr>
            <a:endParaRPr lang="en-GB" sz="2800" dirty="0" smtClean="0"/>
          </a:p>
        </p:txBody>
      </p:sp>
      <p:sp>
        <p:nvSpPr>
          <p:cNvPr id="2" name="Date Placeholder 1"/>
          <p:cNvSpPr>
            <a:spLocks noGrp="1"/>
          </p:cNvSpPr>
          <p:nvPr>
            <p:ph type="dt" sz="quarter" idx="4294967295"/>
          </p:nvPr>
        </p:nvSpPr>
        <p:spPr>
          <a:xfrm>
            <a:off x="395288" y="6356350"/>
            <a:ext cx="2195512" cy="365125"/>
          </a:xfrm>
          <a:prstGeom prst="rect">
            <a:avLst/>
          </a:prstGeom>
        </p:spPr>
        <p:txBody>
          <a:bodyPr/>
          <a:lstStyle/>
          <a:p>
            <a:pPr>
              <a:defRPr/>
            </a:pP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You can </a:t>
            </a:r>
            <a:r>
              <a:rPr lang="en-US" sz="2800" dirty="0" smtClean="0"/>
              <a:t>practice pronouncing </a:t>
            </a:r>
            <a:r>
              <a:rPr lang="en-US" sz="2800" dirty="0"/>
              <a:t>sounds.</a:t>
            </a:r>
          </a:p>
        </p:txBody>
      </p:sp>
      <p:sp>
        <p:nvSpPr>
          <p:cNvPr id="3" name="Content Placeholder 2"/>
          <p:cNvSpPr>
            <a:spLocks noGrp="1"/>
          </p:cNvSpPr>
          <p:nvPr>
            <p:ph idx="1"/>
          </p:nvPr>
        </p:nvSpPr>
        <p:spPr/>
        <p:txBody>
          <a:bodyPr>
            <a:normAutofit lnSpcReduction="10000"/>
          </a:bodyPr>
          <a:lstStyle/>
          <a:p>
            <a:r>
              <a:rPr lang="en-US" dirty="0" smtClean="0"/>
              <a:t>Remember no ‘</a:t>
            </a:r>
            <a:r>
              <a:rPr lang="en-US" dirty="0" err="1" smtClean="0"/>
              <a:t>fuh</a:t>
            </a:r>
            <a:r>
              <a:rPr lang="en-US" dirty="0" smtClean="0"/>
              <a:t>’ and ‘</a:t>
            </a:r>
            <a:r>
              <a:rPr lang="en-US" dirty="0" err="1" smtClean="0"/>
              <a:t>luh</a:t>
            </a:r>
            <a:r>
              <a:rPr lang="en-US" dirty="0" smtClean="0"/>
              <a:t>’!</a:t>
            </a:r>
          </a:p>
          <a:p>
            <a:endParaRPr lang="en-US" dirty="0"/>
          </a:p>
          <a:p>
            <a:r>
              <a:rPr lang="en-US" dirty="0" smtClean="0"/>
              <a:t>								Phonics sound cards can </a:t>
            </a:r>
          </a:p>
          <a:p>
            <a:r>
              <a:rPr lang="en-US" dirty="0"/>
              <a:t>	</a:t>
            </a:r>
            <a:r>
              <a:rPr lang="en-US" dirty="0" smtClean="0"/>
              <a:t>							be purchased from school</a:t>
            </a:r>
          </a:p>
          <a:p>
            <a:r>
              <a:rPr lang="en-US" dirty="0"/>
              <a:t>	</a:t>
            </a:r>
            <a:r>
              <a:rPr lang="en-US" dirty="0" smtClean="0"/>
              <a:t>							to be used at home</a:t>
            </a:r>
          </a:p>
          <a:p>
            <a:endParaRPr lang="en-US" dirty="0"/>
          </a:p>
          <a:p>
            <a:r>
              <a:rPr lang="en-US" dirty="0" smtClean="0"/>
              <a:t>								These are £5 per pack</a:t>
            </a:r>
          </a:p>
          <a:p>
            <a:r>
              <a:rPr lang="en-US" dirty="0"/>
              <a:t>	</a:t>
            </a:r>
            <a:r>
              <a:rPr lang="en-US" dirty="0" smtClean="0"/>
              <a:t>							There are 2 packs</a:t>
            </a:r>
            <a:endParaRPr lang="en-US" dirty="0"/>
          </a:p>
        </p:txBody>
      </p:sp>
      <p:pic>
        <p:nvPicPr>
          <p:cNvPr id="5" name="Picture 4" descr="Screen Shot 2014-08-01 at 16.19.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96" y="2467219"/>
            <a:ext cx="3540373" cy="3522310"/>
          </a:xfrm>
          <a:prstGeom prst="rect">
            <a:avLst/>
          </a:prstGeom>
        </p:spPr>
      </p:pic>
    </p:spTree>
    <p:extLst>
      <p:ext uri="{BB962C8B-B14F-4D97-AF65-F5344CB8AC3E}">
        <p14:creationId xmlns:p14="http://schemas.microsoft.com/office/powerpoint/2010/main" val="2090718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438732"/>
            <a:ext cx="8229600" cy="1143000"/>
          </a:xfrm>
        </p:spPr>
        <p:txBody>
          <a:bodyPr>
            <a:normAutofit/>
          </a:bodyPr>
          <a:lstStyle/>
          <a:p>
            <a:r>
              <a:rPr lang="en-GB" sz="2800" dirty="0" smtClean="0">
                <a:latin typeface="Arial" charset="0"/>
              </a:rPr>
              <a:t>You can have </a:t>
            </a:r>
            <a:r>
              <a:rPr lang="en-GB" sz="2800" dirty="0">
                <a:latin typeface="Arial" charset="0"/>
              </a:rPr>
              <a:t>fun with Fred </a:t>
            </a:r>
            <a:r>
              <a:rPr lang="en-GB" sz="2800" dirty="0" smtClean="0">
                <a:latin typeface="Arial" charset="0"/>
              </a:rPr>
              <a:t>Talk.</a:t>
            </a:r>
            <a:r>
              <a:rPr lang="en-GB" sz="2800" dirty="0">
                <a:latin typeface="Arial" charset="0"/>
              </a:rPr>
              <a:t/>
            </a:r>
            <a:br>
              <a:rPr lang="en-GB" sz="2800" dirty="0">
                <a:latin typeface="Arial" charset="0"/>
              </a:rPr>
            </a:br>
            <a:endParaRPr lang="en-GB" sz="2800" dirty="0">
              <a:latin typeface="Arial" charset="0"/>
            </a:endParaRPr>
          </a:p>
        </p:txBody>
      </p:sp>
      <p:sp>
        <p:nvSpPr>
          <p:cNvPr id="26627" name="Content Placeholder 2"/>
          <p:cNvSpPr>
            <a:spLocks noGrp="1"/>
          </p:cNvSpPr>
          <p:nvPr>
            <p:ph idx="1"/>
          </p:nvPr>
        </p:nvSpPr>
        <p:spPr>
          <a:xfrm>
            <a:off x="323850" y="1484313"/>
            <a:ext cx="8229600" cy="4895850"/>
          </a:xfrm>
        </p:spPr>
        <p:txBody>
          <a:bodyPr/>
          <a:lstStyle/>
          <a:p>
            <a:r>
              <a:rPr lang="en-GB" sz="2800" dirty="0">
                <a:latin typeface="Arial" charset="0"/>
              </a:rPr>
              <a:t>Make a your own Fred with your child. Use Fred talk regularly.</a:t>
            </a:r>
          </a:p>
          <a:p>
            <a:pPr>
              <a:buFont typeface="Wingdings" charset="0"/>
              <a:buNone/>
            </a:pPr>
            <a:endParaRPr lang="en-GB" sz="2800" dirty="0">
              <a:latin typeface="Arial" charset="0"/>
            </a:endParaRPr>
          </a:p>
          <a:p>
            <a:pPr>
              <a:buFont typeface="Wingdings" charset="0"/>
              <a:buNone/>
            </a:pPr>
            <a:r>
              <a:rPr lang="en-GB" sz="2800" i="1" dirty="0">
                <a:latin typeface="Arial" charset="0"/>
              </a:rPr>
              <a:t>“What a tidy r-</a:t>
            </a:r>
            <a:r>
              <a:rPr lang="en-GB" sz="2800" i="1" dirty="0" err="1">
                <a:latin typeface="Arial" charset="0"/>
              </a:rPr>
              <a:t>oo</a:t>
            </a:r>
            <a:r>
              <a:rPr lang="en-GB" sz="2800" i="1" dirty="0">
                <a:latin typeface="Arial" charset="0"/>
              </a:rPr>
              <a:t>-m!”</a:t>
            </a:r>
          </a:p>
          <a:p>
            <a:pPr>
              <a:buFont typeface="Wingdings" charset="0"/>
              <a:buNone/>
            </a:pPr>
            <a:r>
              <a:rPr lang="en-GB" sz="2800" i="1" dirty="0">
                <a:latin typeface="Arial" charset="0"/>
              </a:rPr>
              <a:t>“Where’s your c-</a:t>
            </a:r>
            <a:r>
              <a:rPr lang="en-GB" sz="2800" i="1" dirty="0" err="1">
                <a:latin typeface="Arial" charset="0"/>
              </a:rPr>
              <a:t>oa</a:t>
            </a:r>
            <a:r>
              <a:rPr lang="en-GB" sz="2800" i="1" dirty="0">
                <a:latin typeface="Arial" charset="0"/>
              </a:rPr>
              <a:t>-t?”   	</a:t>
            </a:r>
          </a:p>
          <a:p>
            <a:pPr>
              <a:buFont typeface="Wingdings" charset="0"/>
              <a:buNone/>
            </a:pPr>
            <a:r>
              <a:rPr lang="en-GB" sz="2800" i="1" dirty="0">
                <a:latin typeface="Arial" charset="0"/>
              </a:rPr>
              <a:t>“Time for b-e-d!”</a:t>
            </a:r>
          </a:p>
          <a:p>
            <a:pPr>
              <a:buFont typeface="Wingdings" charset="0"/>
              <a:buNone/>
            </a:pPr>
            <a:endParaRPr lang="en-GB" sz="2400" i="1" dirty="0" smtClean="0">
              <a:latin typeface="Arial" charset="0"/>
            </a:endParaRPr>
          </a:p>
          <a:p>
            <a:pPr>
              <a:buFont typeface="Wingdings" charset="0"/>
              <a:buNone/>
            </a:pPr>
            <a:endParaRPr lang="en-GB" sz="2400" i="1" dirty="0">
              <a:latin typeface="Arial" charset="0"/>
            </a:endParaRPr>
          </a:p>
          <a:p>
            <a:pPr lvl="1">
              <a:buFont typeface="Wingdings" charset="0"/>
              <a:buNone/>
            </a:pPr>
            <a:r>
              <a:rPr lang="en-GB" sz="1800" i="1" dirty="0">
                <a:latin typeface="Arial" charset="0"/>
              </a:rPr>
              <a:t>	</a:t>
            </a:r>
            <a:endParaRPr lang="en-GB" sz="2400" i="1" dirty="0">
              <a:latin typeface="Arial" charset="0"/>
            </a:endParaRPr>
          </a:p>
          <a:p>
            <a:pPr>
              <a:buFont typeface="Wingdings" charset="0"/>
              <a:buNone/>
            </a:pPr>
            <a:endParaRPr lang="en-GB" sz="2800" dirty="0">
              <a:latin typeface="Arial" charset="0"/>
            </a:endParaRPr>
          </a:p>
          <a:p>
            <a:pPr>
              <a:buFont typeface="Wingdings" charset="0"/>
              <a:buNone/>
            </a:pPr>
            <a:endParaRPr lang="en-GB" sz="2800" dirty="0">
              <a:latin typeface="Arial" charset="0"/>
            </a:endParaRPr>
          </a:p>
          <a:p>
            <a:pPr>
              <a:buFont typeface="Wingdings" charset="0"/>
              <a:buNone/>
            </a:pPr>
            <a:endParaRPr lang="en-GB" sz="2800" dirty="0">
              <a:latin typeface="Arial" charset="0"/>
            </a:endParaRPr>
          </a:p>
          <a:p>
            <a:pPr>
              <a:buFont typeface="Wingdings" charset="0"/>
              <a:buNone/>
            </a:pPr>
            <a:endParaRPr lang="en-GB" sz="2800" dirty="0">
              <a:latin typeface="Arial" charset="0"/>
            </a:endParaRPr>
          </a:p>
        </p:txBody>
      </p:sp>
      <p:pic>
        <p:nvPicPr>
          <p:cNvPr id="3" name="Picture 2" descr="Screen Shot 2014-08-12 at 12.22.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395" y="3326298"/>
            <a:ext cx="3784600" cy="1765300"/>
          </a:xfrm>
          <a:prstGeom prst="rect">
            <a:avLst/>
          </a:prstGeom>
        </p:spPr>
      </p:pic>
    </p:spTree>
    <p:extLst>
      <p:ext uri="{BB962C8B-B14F-4D97-AF65-F5344CB8AC3E}">
        <p14:creationId xmlns:p14="http://schemas.microsoft.com/office/powerpoint/2010/main" val="519170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333376"/>
            <a:ext cx="1933520" cy="887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title"/>
          </p:nvPr>
        </p:nvSpPr>
        <p:spPr>
          <a:xfrm>
            <a:off x="457200" y="320670"/>
            <a:ext cx="8686800" cy="1139825"/>
          </a:xfrm>
        </p:spPr>
        <p:txBody>
          <a:bodyPr>
            <a:normAutofit/>
          </a:bodyPr>
          <a:lstStyle/>
          <a:p>
            <a:r>
              <a:rPr lang="en-GB" sz="2800" dirty="0" smtClean="0">
                <a:latin typeface="Arial" charset="0"/>
              </a:rPr>
              <a:t>Why                      Phonics</a:t>
            </a:r>
            <a:r>
              <a:rPr lang="en-GB" sz="2800" dirty="0">
                <a:latin typeface="Arial" charset="0"/>
              </a:rPr>
              <a:t>?</a:t>
            </a:r>
            <a:endParaRPr lang="en-US" sz="2800" dirty="0">
              <a:latin typeface="Arial" charset="0"/>
            </a:endParaRPr>
          </a:p>
        </p:txBody>
      </p:sp>
      <p:sp>
        <p:nvSpPr>
          <p:cNvPr id="5125" name="Rectangle 3"/>
          <p:cNvSpPr>
            <a:spLocks noGrp="1" noChangeArrowheads="1"/>
          </p:cNvSpPr>
          <p:nvPr>
            <p:ph type="body" idx="1"/>
          </p:nvPr>
        </p:nvSpPr>
        <p:spPr>
          <a:xfrm>
            <a:off x="395288" y="1714955"/>
            <a:ext cx="8491601" cy="3871293"/>
          </a:xfrm>
        </p:spPr>
        <p:txBody>
          <a:bodyPr>
            <a:normAutofit/>
          </a:bodyPr>
          <a:lstStyle/>
          <a:p>
            <a:endParaRPr lang="en-GB" sz="2000" dirty="0" smtClean="0">
              <a:latin typeface="Arial" charset="0"/>
            </a:endParaRPr>
          </a:p>
          <a:p>
            <a:r>
              <a:rPr lang="en-GB" sz="2000" dirty="0" smtClean="0">
                <a:latin typeface="Arial" charset="0"/>
              </a:rPr>
              <a:t>A complete literacy programme - systematic and structured. </a:t>
            </a:r>
            <a:endParaRPr lang="en-GB" sz="2000" dirty="0">
              <a:latin typeface="Arial" charset="0"/>
            </a:endParaRPr>
          </a:p>
          <a:p>
            <a:endParaRPr lang="en-GB" sz="2000" dirty="0">
              <a:latin typeface="Arial" charset="0"/>
            </a:endParaRPr>
          </a:p>
          <a:p>
            <a:r>
              <a:rPr lang="en-US" sz="2000" dirty="0" smtClean="0">
                <a:latin typeface="Arial" charset="0"/>
              </a:rPr>
              <a:t>Meets the </a:t>
            </a:r>
            <a:r>
              <a:rPr lang="en-US" sz="2000" dirty="0">
                <a:latin typeface="Arial" charset="0"/>
              </a:rPr>
              <a:t>demands of the new national </a:t>
            </a:r>
            <a:r>
              <a:rPr lang="en-US" sz="2000" dirty="0" smtClean="0">
                <a:latin typeface="Arial" charset="0"/>
              </a:rPr>
              <a:t>curriculum, giving your children the </a:t>
            </a:r>
            <a:r>
              <a:rPr lang="en-US" sz="2000" dirty="0">
                <a:latin typeface="Arial" charset="0"/>
              </a:rPr>
              <a:t>best chance of </a:t>
            </a:r>
            <a:r>
              <a:rPr lang="en-US" sz="2000" dirty="0" smtClean="0">
                <a:latin typeface="Arial" charset="0"/>
              </a:rPr>
              <a:t>success</a:t>
            </a:r>
          </a:p>
          <a:p>
            <a:endParaRPr lang="en-GB" sz="2000" dirty="0">
              <a:latin typeface="Arial" charset="0"/>
            </a:endParaRPr>
          </a:p>
          <a:p>
            <a:r>
              <a:rPr lang="en-US" sz="2000" dirty="0">
                <a:latin typeface="Arial" charset="0"/>
              </a:rPr>
              <a:t>O</a:t>
            </a:r>
            <a:r>
              <a:rPr lang="en-US" sz="2000" dirty="0" smtClean="0">
                <a:latin typeface="Arial" charset="0"/>
              </a:rPr>
              <a:t>ne</a:t>
            </a:r>
            <a:r>
              <a:rPr lang="en-US" sz="2000" dirty="0">
                <a:latin typeface="Arial" charset="0"/>
              </a:rPr>
              <a:t>-to-one tutoring </a:t>
            </a:r>
            <a:r>
              <a:rPr lang="en-US" sz="2000" dirty="0" smtClean="0">
                <a:latin typeface="Arial" charset="0"/>
              </a:rPr>
              <a:t>- no </a:t>
            </a:r>
            <a:r>
              <a:rPr lang="en-US" sz="2000" dirty="0">
                <a:latin typeface="Arial" charset="0"/>
              </a:rPr>
              <a:t>child is left behind. </a:t>
            </a:r>
          </a:p>
          <a:p>
            <a:endParaRPr lang="en-US" sz="2000" dirty="0">
              <a:latin typeface="Arial" charset="0"/>
            </a:endParaRPr>
          </a:p>
          <a:p>
            <a:r>
              <a:rPr lang="en-US" sz="2000" dirty="0" smtClean="0">
                <a:latin typeface="Arial" charset="0"/>
              </a:rPr>
              <a:t>Storybooks align with the sounds learnt in class. </a:t>
            </a:r>
          </a:p>
          <a:p>
            <a:endParaRPr lang="en-US" sz="2000" dirty="0">
              <a:latin typeface="Arial" charset="0"/>
            </a:endParaRPr>
          </a:p>
          <a:p>
            <a:endParaRPr lang="en-GB" sz="2000" dirty="0">
              <a:latin typeface="Arial" charset="0"/>
            </a:endParaRPr>
          </a:p>
          <a:p>
            <a:endParaRPr lang="en-US" sz="2400" dirty="0" smtClean="0">
              <a:latin typeface="Arial" charset="0"/>
            </a:endParaRPr>
          </a:p>
          <a:p>
            <a:endParaRPr lang="en-US" dirty="0">
              <a:latin typeface="Arial" charset="0"/>
            </a:endParaRPr>
          </a:p>
          <a:p>
            <a:pPr>
              <a:buFont typeface="Wingdings" charset="0"/>
              <a:buNone/>
            </a:pPr>
            <a:endParaRPr lang="en-GB" dirty="0">
              <a:latin typeface="Arial" charset="0"/>
            </a:endParaRPr>
          </a:p>
        </p:txBody>
      </p:sp>
    </p:spTree>
    <p:extLst>
      <p:ext uri="{BB962C8B-B14F-4D97-AF65-F5344CB8AC3E}">
        <p14:creationId xmlns:p14="http://schemas.microsoft.com/office/powerpoint/2010/main" val="421095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Who is</a:t>
            </a:r>
            <a:r>
              <a:rPr lang="en-US" sz="2800" dirty="0" smtClean="0">
                <a:solidFill>
                  <a:srgbClr val="528F7E"/>
                </a:solidFill>
              </a:rPr>
              <a:t> Phonics </a:t>
            </a:r>
            <a:r>
              <a:rPr lang="en-US" sz="2800" dirty="0" smtClean="0"/>
              <a:t>for?</a:t>
            </a:r>
            <a:endParaRPr lang="en-US" sz="2800" dirty="0"/>
          </a:p>
        </p:txBody>
      </p:sp>
      <p:sp>
        <p:nvSpPr>
          <p:cNvPr id="5" name="TextBox 4"/>
          <p:cNvSpPr txBox="1"/>
          <p:nvPr/>
        </p:nvSpPr>
        <p:spPr>
          <a:xfrm>
            <a:off x="514054" y="2383125"/>
            <a:ext cx="8355152" cy="1631216"/>
          </a:xfrm>
          <a:prstGeom prst="rect">
            <a:avLst/>
          </a:prstGeom>
          <a:noFill/>
        </p:spPr>
        <p:txBody>
          <a:bodyPr wrap="square" rtlCol="0">
            <a:spAutoFit/>
          </a:bodyPr>
          <a:lstStyle/>
          <a:p>
            <a:r>
              <a:rPr lang="en-GB" sz="2000" dirty="0">
                <a:solidFill>
                  <a:srgbClr val="595959"/>
                </a:solidFill>
                <a:latin typeface="Arial" charset="0"/>
              </a:rPr>
              <a:t>Phonics is a rigorous approach to teaching early reading and writing from Reception to year 2</a:t>
            </a:r>
            <a:r>
              <a:rPr lang="en-GB" sz="2000" dirty="0" smtClean="0">
                <a:solidFill>
                  <a:srgbClr val="595959"/>
                </a:solidFill>
                <a:latin typeface="Arial" charset="0"/>
              </a:rPr>
              <a:t>.</a:t>
            </a:r>
          </a:p>
          <a:p>
            <a:endParaRPr lang="en-GB" sz="2000" dirty="0" smtClean="0">
              <a:solidFill>
                <a:srgbClr val="595959"/>
              </a:solidFill>
              <a:latin typeface="Arial" charset="0"/>
            </a:endParaRPr>
          </a:p>
          <a:p>
            <a:endParaRPr lang="en-GB" sz="2000" dirty="0">
              <a:solidFill>
                <a:srgbClr val="595959"/>
              </a:solidFill>
              <a:latin typeface="Arial" charset="0"/>
            </a:endParaRPr>
          </a:p>
          <a:p>
            <a:r>
              <a:rPr lang="en-GB" sz="2000" dirty="0" smtClean="0">
                <a:solidFill>
                  <a:srgbClr val="595959"/>
                </a:solidFill>
                <a:latin typeface="Arial" charset="0"/>
              </a:rPr>
              <a:t>It is taught daily in small groups.</a:t>
            </a:r>
            <a:endParaRPr lang="en-GB" sz="2000" dirty="0">
              <a:solidFill>
                <a:srgbClr val="595959"/>
              </a:solidFill>
              <a:latin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961" y="3137360"/>
            <a:ext cx="2514995" cy="2806734"/>
          </a:xfrm>
          <a:prstGeom prst="rect">
            <a:avLst/>
          </a:prstGeom>
        </p:spPr>
      </p:pic>
    </p:spTree>
    <p:extLst>
      <p:ext uri="{BB962C8B-B14F-4D97-AF65-F5344CB8AC3E}">
        <p14:creationId xmlns:p14="http://schemas.microsoft.com/office/powerpoint/2010/main" val="3843128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8679"/>
            <a:ext cx="7206483" cy="1143000"/>
          </a:xfrm>
        </p:spPr>
        <p:txBody>
          <a:bodyPr>
            <a:normAutofit/>
          </a:bodyPr>
          <a:lstStyle/>
          <a:p>
            <a:r>
              <a:rPr lang="en-US" sz="2800" dirty="0" smtClean="0"/>
              <a:t>A bit of technical knowledge…</a:t>
            </a:r>
            <a:endParaRPr lang="en-US" sz="2800" dirty="0"/>
          </a:p>
        </p:txBody>
      </p:sp>
      <p:sp>
        <p:nvSpPr>
          <p:cNvPr id="3" name="Content Placeholder 2"/>
          <p:cNvSpPr>
            <a:spLocks noGrp="1"/>
          </p:cNvSpPr>
          <p:nvPr>
            <p:ph idx="1"/>
          </p:nvPr>
        </p:nvSpPr>
        <p:spPr/>
        <p:txBody>
          <a:bodyPr>
            <a:normAutofit fontScale="47500" lnSpcReduction="20000"/>
          </a:bodyPr>
          <a:lstStyle/>
          <a:p>
            <a:r>
              <a:rPr lang="en-US" sz="5100" dirty="0"/>
              <a:t>Phonics = the sounds in our language. </a:t>
            </a:r>
          </a:p>
          <a:p>
            <a:r>
              <a:rPr lang="en-US" sz="5100" dirty="0"/>
              <a:t>Phoneme =  phonemes are the small units of sounds words are made up of. </a:t>
            </a:r>
          </a:p>
          <a:p>
            <a:r>
              <a:rPr lang="en-US" sz="5100" dirty="0"/>
              <a:t>Grapheme = </a:t>
            </a:r>
            <a:r>
              <a:rPr lang="en-GB" sz="5100" dirty="0"/>
              <a:t>A grapheme is a letter, or number of letters that represent a sound (phoneme).</a:t>
            </a:r>
          </a:p>
          <a:p>
            <a:endParaRPr lang="en-GB" sz="5100" dirty="0"/>
          </a:p>
          <a:p>
            <a:r>
              <a:rPr lang="en-GB" sz="5100" dirty="0"/>
              <a:t>2 letters that make a sound are called a </a:t>
            </a:r>
            <a:r>
              <a:rPr lang="en-GB" sz="5100" b="1" dirty="0"/>
              <a:t>digraph</a:t>
            </a:r>
            <a:r>
              <a:rPr lang="en-GB" sz="5100" dirty="0"/>
              <a:t> e.g. </a:t>
            </a:r>
            <a:r>
              <a:rPr lang="en-GB" sz="5100" dirty="0" err="1"/>
              <a:t>ai</a:t>
            </a:r>
            <a:endParaRPr lang="en-GB" sz="5100" dirty="0"/>
          </a:p>
          <a:p>
            <a:r>
              <a:rPr lang="en-GB" sz="5100" dirty="0"/>
              <a:t>3 letters that mare a sound are called a </a:t>
            </a:r>
            <a:r>
              <a:rPr lang="en-GB" sz="5100" b="1" dirty="0" err="1"/>
              <a:t>trigraph</a:t>
            </a:r>
            <a:r>
              <a:rPr lang="en-GB" sz="5100" dirty="0"/>
              <a:t> e.g. </a:t>
            </a:r>
            <a:r>
              <a:rPr lang="en-GB" sz="5100" dirty="0" err="1"/>
              <a:t>igh</a:t>
            </a:r>
            <a:endParaRPr lang="en-GB" sz="5100" dirty="0"/>
          </a:p>
          <a:p>
            <a:r>
              <a:rPr lang="en-GB" sz="5100" dirty="0"/>
              <a:t>We call these </a:t>
            </a:r>
            <a:r>
              <a:rPr lang="en-GB" sz="5100" b="1" dirty="0"/>
              <a:t>special </a:t>
            </a:r>
            <a:r>
              <a:rPr lang="en-GB" sz="5100" b="1" dirty="0" smtClean="0"/>
              <a:t>friends</a:t>
            </a:r>
            <a:endParaRPr lang="en-US" sz="5100" dirty="0" smtClean="0"/>
          </a:p>
          <a:p>
            <a:endParaRPr lang="en-US" dirty="0" smtClean="0"/>
          </a:p>
          <a:p>
            <a:endParaRPr lang="en-US" dirty="0" smtClean="0"/>
          </a:p>
          <a:p>
            <a:r>
              <a:rPr lang="en-US" sz="5100" dirty="0"/>
              <a:t>The sound pronunciation guide can be found </a:t>
            </a:r>
            <a:r>
              <a:rPr lang="en-US" sz="5100" dirty="0" smtClean="0"/>
              <a:t>on:</a:t>
            </a:r>
            <a:endParaRPr lang="en-US" sz="5100" dirty="0"/>
          </a:p>
          <a:p>
            <a:r>
              <a:rPr lang="en-US" dirty="0"/>
              <a:t>https://www.ruthmiskin.com/en/find-out-more/parents/</a:t>
            </a:r>
            <a:endParaRPr lang="en-US" dirty="0" smtClean="0"/>
          </a:p>
          <a:p>
            <a:endParaRPr lang="en-US" dirty="0"/>
          </a:p>
          <a:p>
            <a:endParaRPr lang="en-US" dirty="0"/>
          </a:p>
        </p:txBody>
      </p:sp>
    </p:spTree>
    <p:extLst>
      <p:ext uri="{BB962C8B-B14F-4D97-AF65-F5344CB8AC3E}">
        <p14:creationId xmlns:p14="http://schemas.microsoft.com/office/powerpoint/2010/main" val="4184534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98907" y="1147462"/>
            <a:ext cx="8945093" cy="5507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161" y="336590"/>
            <a:ext cx="5952873" cy="5965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803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a:xfrm>
            <a:off x="395288" y="6356350"/>
            <a:ext cx="2195512" cy="365125"/>
          </a:xfrm>
          <a:prstGeom prst="rect">
            <a:avLst/>
          </a:prstGeom>
        </p:spPr>
        <p:txBody>
          <a:bodyPr/>
          <a:lstStyle/>
          <a:p>
            <a:pPr>
              <a:defRPr/>
            </a:pPr>
            <a:endParaRPr lang="en-US" dirty="0"/>
          </a:p>
        </p:txBody>
      </p:sp>
      <p:sp>
        <p:nvSpPr>
          <p:cNvPr id="17411" name="Rectangle 2"/>
          <p:cNvSpPr>
            <a:spLocks noGrp="1" noChangeArrowheads="1"/>
          </p:cNvSpPr>
          <p:nvPr>
            <p:ph type="title"/>
          </p:nvPr>
        </p:nvSpPr>
        <p:spPr/>
        <p:txBody>
          <a:bodyPr/>
          <a:lstStyle/>
          <a:p>
            <a:pPr eaLnBrk="1" hangingPunct="1"/>
            <a:r>
              <a:rPr lang="en-GB" altLang="en-US" smtClean="0"/>
              <a:t>How does it work?</a:t>
            </a:r>
            <a:endParaRPr lang="en-US" altLang="en-US" smtClean="0"/>
          </a:p>
        </p:txBody>
      </p:sp>
      <p:sp>
        <p:nvSpPr>
          <p:cNvPr id="8196" name="Rectangle 3"/>
          <p:cNvSpPr>
            <a:spLocks noGrp="1" noChangeArrowheads="1"/>
          </p:cNvSpPr>
          <p:nvPr>
            <p:ph type="body" idx="1"/>
          </p:nvPr>
        </p:nvSpPr>
        <p:spPr>
          <a:xfrm>
            <a:off x="323850" y="1557338"/>
            <a:ext cx="8362950" cy="4686300"/>
          </a:xfrm>
        </p:spPr>
        <p:txBody>
          <a:bodyPr/>
          <a:lstStyle/>
          <a:p>
            <a:pPr marL="0" indent="0" eaLnBrk="1" hangingPunct="1">
              <a:buFont typeface="Wingdings" pitchFamily="2" charset="2"/>
              <a:buNone/>
            </a:pPr>
            <a:r>
              <a:rPr lang="en-GB" altLang="en-US" b="1" dirty="0" smtClean="0"/>
              <a:t>Children:</a:t>
            </a:r>
            <a:endParaRPr lang="en-US" altLang="en-US" dirty="0" smtClean="0"/>
          </a:p>
          <a:p>
            <a:pPr marL="0" indent="0" eaLnBrk="1" hangingPunct="1"/>
            <a:r>
              <a:rPr lang="en-GB" altLang="en-US" dirty="0" smtClean="0"/>
              <a:t>Learn 44 sounds and matching letters.</a:t>
            </a:r>
          </a:p>
          <a:p>
            <a:pPr marL="0" indent="0" eaLnBrk="1" hangingPunct="1"/>
            <a:endParaRPr lang="en-GB" altLang="en-US" dirty="0" smtClean="0"/>
          </a:p>
          <a:p>
            <a:pPr marL="0" indent="0" eaLnBrk="1" hangingPunct="1"/>
            <a:r>
              <a:rPr lang="en-GB" altLang="en-US" dirty="0" smtClean="0"/>
              <a:t>Learn to blend sounds to read words.</a:t>
            </a:r>
          </a:p>
          <a:p>
            <a:pPr marL="0" indent="0" eaLnBrk="1" hangingPunct="1"/>
            <a:endParaRPr lang="en-GB" altLang="en-US" dirty="0" smtClean="0"/>
          </a:p>
          <a:p>
            <a:pPr marL="0" indent="0" eaLnBrk="1" hangingPunct="1"/>
            <a:r>
              <a:rPr lang="en-GB" altLang="en-US" dirty="0" smtClean="0"/>
              <a:t>Read lots of specially written books.</a:t>
            </a:r>
          </a:p>
          <a:p>
            <a:pPr marL="0" indent="0" eaLnBrk="1" hangingPunct="1"/>
            <a:endParaRPr lang="en-GB" altLang="en-US" dirty="0" smtClean="0"/>
          </a:p>
          <a:p>
            <a:pPr marL="0" indent="0" eaLnBrk="1" hangingPunct="1">
              <a:buFont typeface="Wingdings" pitchFamily="2" charset="2"/>
              <a:buNone/>
            </a:pPr>
            <a:r>
              <a:rPr lang="en-GB" altLang="en-US" dirty="0" smtClean="0"/>
              <a:t>			This is </a:t>
            </a:r>
            <a:r>
              <a:rPr lang="en-GB" altLang="en-US" b="1" dirty="0" smtClean="0"/>
              <a:t>decoding.</a:t>
            </a:r>
          </a:p>
          <a:p>
            <a:pPr marL="0" indent="0" eaLnBrk="1" hangingPunct="1">
              <a:buFont typeface="Wingdings" pitchFamily="2" charset="2"/>
              <a:buNone/>
            </a:pPr>
            <a:endParaRPr lang="en-GB" altLang="en-US" dirty="0" smtClean="0"/>
          </a:p>
          <a:p>
            <a:pPr marL="0" indent="0" eaLnBrk="1" hangingPunct="1">
              <a:buFont typeface="Wingdings" pitchFamily="2" charset="2"/>
              <a:buNone/>
            </a:pPr>
            <a:endParaRPr lang="en-GB"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a:xfrm>
            <a:off x="395288" y="6356350"/>
            <a:ext cx="2195512" cy="365125"/>
          </a:xfrm>
          <a:prstGeom prst="rect">
            <a:avLst/>
          </a:prstGeom>
        </p:spPr>
        <p:txBody>
          <a:bodyPr/>
          <a:lstStyle/>
          <a:p>
            <a:pPr>
              <a:defRPr/>
            </a:pPr>
            <a:endParaRPr lang="en-US" dirty="0"/>
          </a:p>
        </p:txBody>
      </p:sp>
      <p:sp>
        <p:nvSpPr>
          <p:cNvPr id="18435" name="Rectangle 2"/>
          <p:cNvSpPr>
            <a:spLocks noGrp="1" noChangeArrowheads="1"/>
          </p:cNvSpPr>
          <p:nvPr>
            <p:ph type="title"/>
          </p:nvPr>
        </p:nvSpPr>
        <p:spPr/>
        <p:txBody>
          <a:bodyPr/>
          <a:lstStyle/>
          <a:p>
            <a:pPr eaLnBrk="1" hangingPunct="1"/>
            <a:r>
              <a:rPr lang="en-GB" altLang="en-US" smtClean="0"/>
              <a:t>How does it work?</a:t>
            </a:r>
            <a:endParaRPr lang="en-US" altLang="en-US" smtClean="0"/>
          </a:p>
        </p:txBody>
      </p:sp>
      <p:sp>
        <p:nvSpPr>
          <p:cNvPr id="9220" name="Rectangle 3"/>
          <p:cNvSpPr>
            <a:spLocks noGrp="1" noChangeArrowheads="1"/>
          </p:cNvSpPr>
          <p:nvPr>
            <p:ph type="body" idx="1"/>
          </p:nvPr>
        </p:nvSpPr>
        <p:spPr>
          <a:xfrm>
            <a:off x="323850" y="1557338"/>
            <a:ext cx="8229600" cy="4686300"/>
          </a:xfrm>
        </p:spPr>
        <p:txBody>
          <a:bodyPr>
            <a:normAutofit lnSpcReduction="10000"/>
          </a:bodyPr>
          <a:lstStyle/>
          <a:p>
            <a:pPr marL="0" indent="0" eaLnBrk="1" hangingPunct="1">
              <a:buFont typeface="Wingdings" pitchFamily="2" charset="2"/>
              <a:buNone/>
            </a:pPr>
            <a:r>
              <a:rPr lang="en-GB" altLang="en-US" b="1" dirty="0" smtClean="0"/>
              <a:t>Children:</a:t>
            </a:r>
            <a:endParaRPr lang="en-US" altLang="en-US" dirty="0" smtClean="0"/>
          </a:p>
          <a:p>
            <a:pPr marL="0" indent="0" eaLnBrk="1" hangingPunct="1"/>
            <a:r>
              <a:rPr lang="en-US" altLang="en-US" i="1" dirty="0" smtClean="0"/>
              <a:t>Talk a lot </a:t>
            </a:r>
            <a:r>
              <a:rPr lang="en-US" altLang="en-US" dirty="0" smtClean="0"/>
              <a:t>about what they have read to show they understand.</a:t>
            </a:r>
          </a:p>
          <a:p>
            <a:pPr marL="0" indent="0" eaLnBrk="1" hangingPunct="1"/>
            <a:endParaRPr lang="en-US" altLang="en-US" dirty="0" smtClean="0"/>
          </a:p>
          <a:p>
            <a:pPr marL="0" indent="0" eaLnBrk="1" hangingPunct="1"/>
            <a:r>
              <a:rPr lang="en-US" altLang="en-US" i="1" dirty="0" smtClean="0"/>
              <a:t>Listen to and discuss </a:t>
            </a:r>
            <a:r>
              <a:rPr lang="en-US" altLang="en-US" dirty="0" smtClean="0"/>
              <a:t>other ideas to deepen understanding.</a:t>
            </a:r>
          </a:p>
          <a:p>
            <a:pPr marL="0" indent="0" eaLnBrk="1" hangingPunct="1">
              <a:buFont typeface="Wingdings" pitchFamily="2" charset="2"/>
              <a:buNone/>
            </a:pPr>
            <a:endParaRPr lang="en-GB" altLang="en-US" dirty="0" smtClean="0"/>
          </a:p>
          <a:p>
            <a:pPr marL="0" indent="0" eaLnBrk="1" hangingPunct="1">
              <a:buFont typeface="Wingdings" pitchFamily="2" charset="2"/>
              <a:buNone/>
            </a:pPr>
            <a:r>
              <a:rPr lang="en-GB" altLang="en-US" dirty="0" smtClean="0"/>
              <a:t>		</a:t>
            </a:r>
          </a:p>
          <a:p>
            <a:pPr marL="0" indent="0" eaLnBrk="1" hangingPunct="1">
              <a:buFont typeface="Wingdings" pitchFamily="2" charset="2"/>
              <a:buNone/>
            </a:pPr>
            <a:r>
              <a:rPr lang="en-GB" altLang="en-US" dirty="0" smtClean="0"/>
              <a:t>		This is </a:t>
            </a:r>
            <a:r>
              <a:rPr lang="en-GB" altLang="en-US" b="1" dirty="0" smtClean="0"/>
              <a:t>comprehending.</a:t>
            </a:r>
          </a:p>
          <a:p>
            <a:pPr marL="0" indent="0" eaLnBrk="1" hangingPunct="1">
              <a:buFont typeface="Wingdings" pitchFamily="2" charset="2"/>
              <a:buNone/>
            </a:pPr>
            <a:endParaRPr lang="en-GB" altLang="en-US" dirty="0" smtClean="0"/>
          </a:p>
        </p:txBody>
      </p:sp>
      <p:pic>
        <p:nvPicPr>
          <p:cNvPr id="18437" name="Picture 3"/>
          <p:cNvPicPr>
            <a:picLocks noChangeAspect="1" noChangeArrowheads="1"/>
          </p:cNvPicPr>
          <p:nvPr/>
        </p:nvPicPr>
        <p:blipFill>
          <a:blip r:embed="rId3"/>
          <a:srcRect/>
          <a:stretch>
            <a:fillRect/>
          </a:stretch>
        </p:blipFill>
        <p:spPr bwMode="auto">
          <a:xfrm>
            <a:off x="6929438" y="4357688"/>
            <a:ext cx="1893887" cy="1652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English language is a complex code…</a:t>
            </a:r>
            <a:endParaRPr lang="en-US" sz="2800" dirty="0"/>
          </a:p>
        </p:txBody>
      </p:sp>
      <p:sp>
        <p:nvSpPr>
          <p:cNvPr id="3" name="Content Placeholder 2"/>
          <p:cNvSpPr>
            <a:spLocks noGrp="1"/>
          </p:cNvSpPr>
          <p:nvPr>
            <p:ph idx="1"/>
          </p:nvPr>
        </p:nvSpPr>
        <p:spPr/>
        <p:txBody>
          <a:bodyPr/>
          <a:lstStyle/>
          <a:p>
            <a:r>
              <a:rPr lang="en-US" sz="2800" dirty="0" smtClean="0"/>
              <a:t>It would be easy if we only had to learn Set 1 and Set 2 sounds.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42014994"/>
              </p:ext>
            </p:extLst>
          </p:nvPr>
        </p:nvGraphicFramePr>
        <p:xfrm>
          <a:off x="1036900" y="3084318"/>
          <a:ext cx="6948062" cy="2413302"/>
        </p:xfrm>
        <a:graphic>
          <a:graphicData uri="http://schemas.openxmlformats.org/drawingml/2006/table">
            <a:tbl>
              <a:tblPr firstRow="1" bandRow="1">
                <a:tableStyleId>{5C22544A-7EE6-4342-B048-85BDC9FD1C3A}</a:tableStyleId>
              </a:tblPr>
              <a:tblGrid>
                <a:gridCol w="3474031">
                  <a:extLst>
                    <a:ext uri="{9D8B030D-6E8A-4147-A177-3AD203B41FA5}">
                      <a16:colId xmlns:a16="http://schemas.microsoft.com/office/drawing/2014/main" val="20000"/>
                    </a:ext>
                  </a:extLst>
                </a:gridCol>
                <a:gridCol w="3474031">
                  <a:extLst>
                    <a:ext uri="{9D8B030D-6E8A-4147-A177-3AD203B41FA5}">
                      <a16:colId xmlns:a16="http://schemas.microsoft.com/office/drawing/2014/main" val="20001"/>
                    </a:ext>
                  </a:extLst>
                </a:gridCol>
              </a:tblGrid>
              <a:tr h="493062">
                <a:tc>
                  <a:txBody>
                    <a:bodyPr/>
                    <a:lstStyle/>
                    <a:p>
                      <a:pPr algn="ctr"/>
                      <a:r>
                        <a:rPr lang="en-US" sz="2400" dirty="0" smtClean="0">
                          <a:solidFill>
                            <a:schemeClr val="tx1"/>
                          </a:solidFill>
                          <a:latin typeface="Arial"/>
                          <a:cs typeface="Arial"/>
                        </a:rPr>
                        <a:t>ay</a:t>
                      </a:r>
                      <a:endParaRPr lang="en-US" sz="2400" dirty="0">
                        <a:solidFill>
                          <a:schemeClr val="tx1"/>
                        </a:solidFill>
                        <a:latin typeface="Arial"/>
                        <a:cs typeface="Arial"/>
                      </a:endParaRPr>
                    </a:p>
                  </a:txBody>
                  <a:tcPr>
                    <a:solidFill>
                      <a:srgbClr val="1D9E7A"/>
                    </a:solidFill>
                  </a:tcPr>
                </a:tc>
                <a:tc>
                  <a:txBody>
                    <a:bodyPr/>
                    <a:lstStyle/>
                    <a:p>
                      <a:pPr algn="ctr"/>
                      <a:r>
                        <a:rPr lang="en-US" sz="2400" dirty="0" err="1" smtClean="0">
                          <a:solidFill>
                            <a:schemeClr val="tx1"/>
                          </a:solidFill>
                          <a:latin typeface="Arial"/>
                          <a:cs typeface="Arial"/>
                        </a:rPr>
                        <a:t>igh</a:t>
                      </a:r>
                      <a:endParaRPr lang="en-US" sz="2400" dirty="0">
                        <a:solidFill>
                          <a:schemeClr val="tx1"/>
                        </a:solidFill>
                        <a:latin typeface="Arial"/>
                        <a:cs typeface="Arial"/>
                      </a:endParaRPr>
                    </a:p>
                  </a:txBody>
                  <a:tcPr>
                    <a:solidFill>
                      <a:srgbClr val="1D9E7A"/>
                    </a:solidFill>
                  </a:tcPr>
                </a:tc>
                <a:extLst>
                  <a:ext uri="{0D108BD9-81ED-4DB2-BD59-A6C34878D82A}">
                    <a16:rowId xmlns:a16="http://schemas.microsoft.com/office/drawing/2014/main" val="10000"/>
                  </a:ext>
                </a:extLst>
              </a:tr>
              <a:tr h="493062">
                <a:tc>
                  <a:txBody>
                    <a:bodyPr/>
                    <a:lstStyle/>
                    <a:p>
                      <a:pPr algn="ctr"/>
                      <a:r>
                        <a:rPr lang="en-US" sz="2400" dirty="0" smtClean="0">
                          <a:solidFill>
                            <a:schemeClr val="tx1"/>
                          </a:solidFill>
                          <a:latin typeface="Arial"/>
                          <a:cs typeface="Arial"/>
                        </a:rPr>
                        <a:t>play</a:t>
                      </a:r>
                    </a:p>
                    <a:p>
                      <a:pPr algn="ctr"/>
                      <a:r>
                        <a:rPr lang="en-US" sz="2400" dirty="0" smtClean="0">
                          <a:solidFill>
                            <a:schemeClr val="tx1"/>
                          </a:solidFill>
                          <a:latin typeface="Arial"/>
                          <a:cs typeface="Arial"/>
                        </a:rPr>
                        <a:t>eight</a:t>
                      </a:r>
                    </a:p>
                    <a:p>
                      <a:pPr algn="ctr"/>
                      <a:r>
                        <a:rPr lang="en-US" sz="2400" dirty="0" smtClean="0">
                          <a:solidFill>
                            <a:schemeClr val="tx1"/>
                          </a:solidFill>
                          <a:latin typeface="Arial"/>
                          <a:cs typeface="Arial"/>
                        </a:rPr>
                        <a:t>cake</a:t>
                      </a:r>
                    </a:p>
                    <a:p>
                      <a:pPr algn="ctr"/>
                      <a:r>
                        <a:rPr lang="en-US" sz="2400" dirty="0" smtClean="0">
                          <a:solidFill>
                            <a:schemeClr val="tx1"/>
                          </a:solidFill>
                          <a:latin typeface="Arial"/>
                          <a:cs typeface="Arial"/>
                        </a:rPr>
                        <a:t>straight </a:t>
                      </a:r>
                    </a:p>
                  </a:txBody>
                  <a:tcPr>
                    <a:solidFill>
                      <a:srgbClr val="1D9E7A"/>
                    </a:solidFill>
                  </a:tcPr>
                </a:tc>
                <a:tc>
                  <a:txBody>
                    <a:bodyPr/>
                    <a:lstStyle/>
                    <a:p>
                      <a:pPr algn="ctr"/>
                      <a:r>
                        <a:rPr lang="en-US" sz="2400" dirty="0" smtClean="0">
                          <a:solidFill>
                            <a:schemeClr val="tx1"/>
                          </a:solidFill>
                          <a:latin typeface="Arial"/>
                          <a:cs typeface="Arial"/>
                        </a:rPr>
                        <a:t>right</a:t>
                      </a:r>
                    </a:p>
                    <a:p>
                      <a:pPr algn="ctr"/>
                      <a:r>
                        <a:rPr lang="en-US" sz="2400" dirty="0" smtClean="0">
                          <a:solidFill>
                            <a:schemeClr val="tx1"/>
                          </a:solidFill>
                          <a:latin typeface="Arial"/>
                          <a:cs typeface="Arial"/>
                        </a:rPr>
                        <a:t>pie</a:t>
                      </a:r>
                    </a:p>
                    <a:p>
                      <a:pPr algn="ctr"/>
                      <a:r>
                        <a:rPr lang="en-US" sz="2400" dirty="0" smtClean="0">
                          <a:solidFill>
                            <a:schemeClr val="tx1"/>
                          </a:solidFill>
                          <a:latin typeface="Arial"/>
                          <a:cs typeface="Arial"/>
                        </a:rPr>
                        <a:t>kite</a:t>
                      </a:r>
                    </a:p>
                    <a:p>
                      <a:pPr algn="ctr"/>
                      <a:r>
                        <a:rPr lang="en-US" sz="2400" dirty="0" smtClean="0">
                          <a:solidFill>
                            <a:schemeClr val="tx1"/>
                          </a:solidFill>
                          <a:latin typeface="Arial"/>
                          <a:cs typeface="Arial"/>
                        </a:rPr>
                        <a:t>fly</a:t>
                      </a:r>
                    </a:p>
                    <a:p>
                      <a:pPr algn="ctr"/>
                      <a:endParaRPr lang="en-US" sz="2400" dirty="0">
                        <a:solidFill>
                          <a:schemeClr val="tx1"/>
                        </a:solidFill>
                        <a:latin typeface="Arial"/>
                        <a:cs typeface="Arial"/>
                      </a:endParaRPr>
                    </a:p>
                  </a:txBody>
                  <a:tcPr>
                    <a:solidFill>
                      <a:srgbClr val="1D9E7A"/>
                    </a:solidFill>
                  </a:tcPr>
                </a:tc>
                <a:extLst>
                  <a:ext uri="{0D108BD9-81ED-4DB2-BD59-A6C34878D82A}">
                    <a16:rowId xmlns:a16="http://schemas.microsoft.com/office/drawing/2014/main" val="10001"/>
                  </a:ext>
                </a:extLst>
              </a:tr>
            </a:tbl>
          </a:graphicData>
        </a:graphic>
      </p:graphicFrame>
      <p:sp>
        <p:nvSpPr>
          <p:cNvPr id="5" name="TextBox 6"/>
          <p:cNvSpPr txBox="1">
            <a:spLocks noChangeArrowheads="1"/>
          </p:cNvSpPr>
          <p:nvPr/>
        </p:nvSpPr>
        <p:spPr bwMode="auto">
          <a:xfrm>
            <a:off x="571500" y="6027737"/>
            <a:ext cx="2643188" cy="523875"/>
          </a:xfrm>
          <a:prstGeom prst="rect">
            <a:avLst/>
          </a:prstGeom>
          <a:solidFill>
            <a:srgbClr val="1D9E7A"/>
          </a:solidFill>
          <a:ln>
            <a:noFill/>
          </a:ln>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GB" sz="2800" dirty="0"/>
              <a:t>Set </a:t>
            </a:r>
            <a:r>
              <a:rPr lang="en-GB" sz="2800" dirty="0" smtClean="0"/>
              <a:t>3 </a:t>
            </a:r>
            <a:r>
              <a:rPr lang="en-GB" sz="2800" dirty="0"/>
              <a:t>sounds</a:t>
            </a:r>
          </a:p>
        </p:txBody>
      </p:sp>
    </p:spTree>
    <p:extLst>
      <p:ext uri="{BB962C8B-B14F-4D97-AF65-F5344CB8AC3E}">
        <p14:creationId xmlns:p14="http://schemas.microsoft.com/office/powerpoint/2010/main" val="279890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907" y="1147462"/>
            <a:ext cx="8945093" cy="5507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2034725" y="0"/>
            <a:ext cx="4619634" cy="6327845"/>
          </a:xfrm>
          <a:prstGeom prst="rect">
            <a:avLst/>
          </a:prstGeom>
        </p:spPr>
      </p:pic>
    </p:spTree>
    <p:extLst>
      <p:ext uri="{BB962C8B-B14F-4D97-AF65-F5344CB8AC3E}">
        <p14:creationId xmlns:p14="http://schemas.microsoft.com/office/powerpoint/2010/main" val="4282886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RMT_Phonics_2.27.6.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RMT_Phonics_2.27.6.14.pptx</Template>
  <TotalTime>10327</TotalTime>
  <Words>756</Words>
  <Application>Microsoft Office PowerPoint</Application>
  <PresentationFormat>On-screen Show (4:3)</PresentationFormat>
  <Paragraphs>158</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ＭＳ Ｐゴシック</vt:lpstr>
      <vt:lpstr>Arial</vt:lpstr>
      <vt:lpstr>Calibri</vt:lpstr>
      <vt:lpstr>Comic Sans MS</vt:lpstr>
      <vt:lpstr>Wingdings</vt:lpstr>
      <vt:lpstr>RMT_Phonics_2.27.6.14</vt:lpstr>
      <vt:lpstr>RWI Phonics Parent Meeting</vt:lpstr>
      <vt:lpstr>Why                      Phonics?</vt:lpstr>
      <vt:lpstr>Who is Phonics for?</vt:lpstr>
      <vt:lpstr>A bit of technical knowledge…</vt:lpstr>
      <vt:lpstr>PowerPoint Presentation</vt:lpstr>
      <vt:lpstr>How does it work?</vt:lpstr>
      <vt:lpstr>How does it work?</vt:lpstr>
      <vt:lpstr>The English language is a complex code…</vt:lpstr>
      <vt:lpstr>PowerPoint Presentation</vt:lpstr>
      <vt:lpstr>How do phonics help us read? </vt:lpstr>
      <vt:lpstr>Who supports our school? </vt:lpstr>
      <vt:lpstr>Children who read at home do well at school</vt:lpstr>
      <vt:lpstr>How to help your child at home…</vt:lpstr>
      <vt:lpstr>Take home books</vt:lpstr>
      <vt:lpstr>You can read stories with your child</vt:lpstr>
      <vt:lpstr>And...</vt:lpstr>
      <vt:lpstr>And...</vt:lpstr>
      <vt:lpstr>You can practice pronouncing sounds.</vt:lpstr>
      <vt:lpstr>You can have fun with Fred Talk. </vt:lpstr>
    </vt:vector>
  </TitlesOfParts>
  <Company>Ruth Miskin Literacy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Boon</dc:creator>
  <cp:lastModifiedBy>assthead</cp:lastModifiedBy>
  <cp:revision>74</cp:revision>
  <dcterms:created xsi:type="dcterms:W3CDTF">2014-06-27T11:45:27Z</dcterms:created>
  <dcterms:modified xsi:type="dcterms:W3CDTF">2019-11-05T12:52:39Z</dcterms:modified>
</cp:coreProperties>
</file>