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124" d="100"/>
          <a:sy n="124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6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16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10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89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2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CABD-4349-4FD0-B6F2-8AF42E6F0FCD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ADFF-0249-4596-92A1-D49EB0D09B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15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ceop" TargetMode="External"/><Relationship Id="rId4" Type="http://schemas.openxmlformats.org/officeDocument/2006/relationships/hyperlink" Target="http://www.ceop.police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eop.police.uk/Browser-Safety" TargetMode="External"/><Relationship Id="rId5" Type="http://schemas.openxmlformats.org/officeDocument/2006/relationships/hyperlink" Target="http://www.facebook.com/ceop" TargetMode="External"/><Relationship Id="rId4" Type="http://schemas.openxmlformats.org/officeDocument/2006/relationships/hyperlink" Target="http://www.ceop.police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hinkuknow.co.uk/paren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thinkuknow.co.uk/paren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google.com/familysafety/tool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op.police.uk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ybermentors.org.uk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uknow.co.uk/parent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uknow.co.uk/parent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safety/" TargetMode="External"/><Relationship Id="rId5" Type="http://schemas.openxmlformats.org/officeDocument/2006/relationships/hyperlink" Target="http://www.iwf.org.uk/" TargetMode="External"/><Relationship Id="rId4" Type="http://schemas.openxmlformats.org/officeDocument/2006/relationships/hyperlink" Target="http://www.direct.gov.uk/en/Parents/Yourchildshealthandsafety/Internetsafety/index.ht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urham.schooljotter.com/coxhoe/Curriculum+Links" TargetMode="External"/><Relationship Id="rId3" Type="http://schemas.openxmlformats.org/officeDocument/2006/relationships/hyperlink" Target="http://www.which.co.uk/baby-and-child/child-safety-at-home/guides/parental-control-software/" TargetMode="External"/><Relationship Id="rId7" Type="http://schemas.openxmlformats.org/officeDocument/2006/relationships/hyperlink" Target="http://www.bgfl.org/bgfl/15.cfm?s=15&amp;p=251,inde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odlands-junior.kent.sch.uk/Games/" TargetMode="External"/><Relationship Id="rId5" Type="http://schemas.openxmlformats.org/officeDocument/2006/relationships/hyperlink" Target="http://www.topmarks.co.uk/" TargetMode="External"/><Relationship Id="rId4" Type="http://schemas.openxmlformats.org/officeDocument/2006/relationships/hyperlink" Target="http://www.bbc.co.uk/schools/parent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1565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504661"/>
            <a:ext cx="9144000" cy="3352800"/>
          </a:xfrm>
        </p:spPr>
        <p:txBody>
          <a:bodyPr>
            <a:normAutofit/>
          </a:bodyPr>
          <a:lstStyle/>
          <a:p>
            <a:r>
              <a:rPr lang="en-GB" sz="4800" b="1" i="1" dirty="0"/>
              <a:t>E-safety Awareness </a:t>
            </a:r>
          </a:p>
          <a:p>
            <a:r>
              <a:rPr lang="en-GB" sz="4800" b="1" i="1" dirty="0"/>
              <a:t>for </a:t>
            </a:r>
            <a:endParaRPr lang="en-GB" sz="4800" dirty="0"/>
          </a:p>
          <a:p>
            <a:r>
              <a:rPr lang="en-GB" sz="4800" b="1" i="1" dirty="0"/>
              <a:t>Parents and Carers 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65043"/>
            <a:ext cx="9144000" cy="6096000"/>
          </a:xfrm>
        </p:spPr>
        <p:txBody>
          <a:bodyPr>
            <a:normAutofit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Social Media</a:t>
            </a: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r>
              <a:rPr lang="en-GB" sz="3600" dirty="0"/>
              <a:t>“ Today, social media are all around us; making it simpler to communicate and make contacts, opening doors to new exciting opportunities for creativity and education.” </a:t>
            </a:r>
          </a:p>
          <a:p>
            <a:endParaRPr lang="en-GB" sz="3600" i="1" dirty="0"/>
          </a:p>
          <a:p>
            <a:r>
              <a:rPr lang="en-GB" sz="3600" i="1" dirty="0"/>
              <a:t>CEOP 2011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78296"/>
            <a:ext cx="9144000" cy="675861"/>
          </a:xfrm>
        </p:spPr>
        <p:txBody>
          <a:bodyPr>
            <a:normAutofit lnSpcReduction="10000"/>
          </a:bodyPr>
          <a:lstStyle/>
          <a:p>
            <a:r>
              <a:rPr lang="en-GB" sz="4400" u="sng" dirty="0">
                <a:solidFill>
                  <a:schemeClr val="bg1"/>
                </a:solidFill>
              </a:rPr>
              <a:t>Social Networking </a:t>
            </a:r>
          </a:p>
          <a:p>
            <a:endParaRPr lang="en-GB" sz="4400" u="sng" dirty="0">
              <a:solidFill>
                <a:schemeClr val="bg1"/>
              </a:solidFill>
            </a:endParaRPr>
          </a:p>
          <a:p>
            <a:endParaRPr lang="en-GB" sz="4400" u="sn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069" y="1948070"/>
            <a:ext cx="8494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Social networking has exploded into our lives, with many of us feeling pressure to join in or miss out.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Examples of social networking include: Facebook, Twitter, Youtube, KiK, ooVoo, and Wayn.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These sites allow us to reconnect with long lost friends and communicate in ways we never dreamed possible.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13" y="2337898"/>
            <a:ext cx="3123033" cy="31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3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96347" y="397564"/>
            <a:ext cx="11052313" cy="6811619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Facebook</a:t>
            </a: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endParaRPr lang="en-GB" sz="3800" dirty="0"/>
          </a:p>
          <a:p>
            <a:r>
              <a:rPr lang="en-GB" sz="3800" dirty="0"/>
              <a:t>Who here has a Facebook profile?</a:t>
            </a:r>
          </a:p>
          <a:p>
            <a:endParaRPr lang="en-GB" sz="3800" dirty="0"/>
          </a:p>
          <a:p>
            <a:r>
              <a:rPr lang="en-GB" sz="3800" dirty="0"/>
              <a:t>Have any of you been pestered by your child to let them have a FB or social networking account?</a:t>
            </a:r>
          </a:p>
          <a:p>
            <a:endParaRPr lang="en-GB" sz="3800" dirty="0"/>
          </a:p>
          <a:p>
            <a:r>
              <a:rPr lang="en-GB" sz="3800" dirty="0"/>
              <a:t>Can anyone tell me how old you have to be to sign up for a FB account?</a:t>
            </a:r>
          </a:p>
          <a:p>
            <a:endParaRPr lang="en-GB" sz="3800" dirty="0"/>
          </a:p>
          <a:p>
            <a:r>
              <a:rPr lang="en-GB" sz="3800" dirty="0"/>
              <a:t>13 years old.</a:t>
            </a:r>
          </a:p>
          <a:p>
            <a:endParaRPr lang="en-GB" sz="3800" dirty="0"/>
          </a:p>
          <a:p>
            <a:r>
              <a:rPr lang="en-GB" sz="4100" dirty="0"/>
              <a:t>Are any of you friends with any of your children on Facebook?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32942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0112"/>
            <a:ext cx="8281182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1374008"/>
            <a:ext cx="11082371" cy="54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51791"/>
            <a:ext cx="9144000" cy="6374296"/>
          </a:xfrm>
        </p:spPr>
        <p:txBody>
          <a:bodyPr>
            <a:normAutofit fontScale="92500"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Security Tips</a:t>
            </a: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endParaRPr lang="en-GB" sz="4400" b="1" u="sng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Security settings need to be set to “Friends only”, that includes -comments, posts and photos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These "Friends</a:t>
            </a:r>
            <a:r>
              <a:rPr lang="en-GB" b="1" dirty="0"/>
              <a:t>” </a:t>
            </a:r>
            <a:r>
              <a:rPr lang="en-GB" dirty="0"/>
              <a:t>need to be people they know and trust in the real world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Content -</a:t>
            </a:r>
            <a:r>
              <a:rPr lang="en-GB" dirty="0"/>
              <a:t>Only post content and photos they wouldn't mind showing you!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Try your very best to be “Friends” with your child on Facebook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Learn how to report an issue directly to Facebook –</a:t>
            </a:r>
            <a:r>
              <a:rPr lang="en-GB" i="1" dirty="0"/>
              <a:t>discussed further later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2851" y="291548"/>
            <a:ext cx="11370365" cy="6255026"/>
          </a:xfrm>
        </p:spPr>
        <p:txBody>
          <a:bodyPr>
            <a:normAutofit fontScale="70000" lnSpcReduction="20000"/>
          </a:bodyPr>
          <a:lstStyle/>
          <a:p>
            <a:r>
              <a:rPr lang="en-GB" sz="5200" b="1" u="sng" dirty="0">
                <a:solidFill>
                  <a:schemeClr val="bg1"/>
                </a:solidFill>
              </a:rPr>
              <a:t>Security Tips</a:t>
            </a:r>
          </a:p>
          <a:p>
            <a:endParaRPr lang="en-GB" sz="4400" u="sng" dirty="0">
              <a:solidFill>
                <a:schemeClr val="bg1"/>
              </a:solidFill>
            </a:endParaRPr>
          </a:p>
          <a:p>
            <a:endParaRPr lang="en-GB" sz="4400" u="sng" dirty="0">
              <a:solidFill>
                <a:schemeClr val="bg1"/>
              </a:solidFill>
            </a:endParaRPr>
          </a:p>
          <a:p>
            <a:endParaRPr lang="en-GB" sz="1300" u="sng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Help set up their profile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3600" dirty="0"/>
              <a:t>Add your email as the main contact (if possible)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3600" dirty="0"/>
              <a:t>Set the privacy settings to “friends” only and ensure they are children you know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3600" dirty="0"/>
              <a:t>‘Like’ the Click CEOP page –</a:t>
            </a:r>
            <a:r>
              <a:rPr lang="en-GB" sz="3600" i="1" dirty="0"/>
              <a:t>more CEOP details to come later</a:t>
            </a:r>
            <a:endParaRPr lang="en-GB" sz="3600" dirty="0"/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3600" dirty="0"/>
              <a:t>Check in and keep updated If you have any questions which relate directly to Facebook, please visit their family safety centre for help and advice –www.facebook.com/safety-</a:t>
            </a:r>
            <a:r>
              <a:rPr lang="en-GB" sz="3600" i="1" dirty="0"/>
              <a:t>see next slide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40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53" y="0"/>
            <a:ext cx="855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516" r="18044" b="56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516" r="18370" b="5485"/>
          <a:stretch/>
        </p:blipFill>
        <p:spPr>
          <a:xfrm>
            <a:off x="0" y="-1"/>
            <a:ext cx="12192000" cy="68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1855305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30019"/>
            <a:ext cx="9144000" cy="5128592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Aims of the </a:t>
            </a:r>
            <a:r>
              <a:rPr lang="en-GB" sz="4000" b="1" u="sng" dirty="0" smtClean="0"/>
              <a:t>presentation</a:t>
            </a:r>
            <a:endParaRPr lang="en-GB" sz="4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Positive aspects of being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Managing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 Exploitation and Online Protection Centre (CEOP)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Technologies your children might use –Gaming, Instant Messaging, Mobiles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Parental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Tips for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Advice and help (including useful websites)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709" r="18152" b="5679"/>
          <a:stretch/>
        </p:blipFill>
        <p:spPr>
          <a:xfrm>
            <a:off x="0" y="10698"/>
            <a:ext cx="12192000" cy="6847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5670" y="5152542"/>
            <a:ext cx="4810539" cy="106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hlinkClick r:id="rId4"/>
              </a:rPr>
              <a:t>www.ceop.police.uk</a:t>
            </a:r>
            <a:endParaRPr lang="en-GB" sz="3200" dirty="0"/>
          </a:p>
          <a:p>
            <a:pPr algn="ctr"/>
            <a:r>
              <a:rPr lang="en-GB" sz="3200" dirty="0">
                <a:hlinkClick r:id="rId5"/>
              </a:rPr>
              <a:t>www.facebook.com/ceop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51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30" t="7323" r="18152" b="56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5670" y="5152542"/>
            <a:ext cx="4810539" cy="106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hlinkClick r:id="rId4"/>
              </a:rPr>
              <a:t>www.ceop.police.uk</a:t>
            </a:r>
            <a:endParaRPr lang="en-GB" sz="3200" dirty="0"/>
          </a:p>
          <a:p>
            <a:pPr algn="ctr"/>
            <a:r>
              <a:rPr lang="en-GB" sz="3200" dirty="0">
                <a:hlinkClick r:id="rId5"/>
              </a:rPr>
              <a:t>www.facebook.com/ceop</a:t>
            </a:r>
            <a:r>
              <a:rPr lang="en-GB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322" y="4429919"/>
            <a:ext cx="6904382" cy="46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hlinkClick r:id="rId6"/>
              </a:rPr>
              <a:t>www.ceop.police.uk/Browser-Safety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57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739" t="7129" r="17935" b="5292"/>
          <a:stretch/>
        </p:blipFill>
        <p:spPr>
          <a:xfrm>
            <a:off x="-1" y="0"/>
            <a:ext cx="12192001" cy="6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30" t="7516" r="18152" b="58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6435" y="3021496"/>
            <a:ext cx="7752522" cy="42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hlinkClick r:id="rId4"/>
              </a:rPr>
              <a:t>www.thinkuknow.co.uk/parents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0803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31" t="7322" r="18044" b="5293"/>
          <a:stretch/>
        </p:blipFill>
        <p:spPr>
          <a:xfrm>
            <a:off x="-1" y="0"/>
            <a:ext cx="12192001" cy="68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31" t="7322" r="17935" b="52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114261"/>
            <a:ext cx="6215270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26435" y="3021496"/>
            <a:ext cx="7063407" cy="42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hlinkClick r:id="rId4"/>
              </a:rPr>
              <a:t>www.thinkuknow.co.uk/parents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865787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739" t="7516" r="17935" b="5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3182" y="3498574"/>
            <a:ext cx="6215270" cy="38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hlinkClick r:id="rId4"/>
              </a:rPr>
              <a:t>www.google.com/familysafety/tools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261113" y="4793974"/>
            <a:ext cx="2610678" cy="38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hlinkClick r:id="rId5"/>
              </a:rPr>
              <a:t>www.google.com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021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129" r="17826" b="54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30" t="7129" r="18152" b="54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516" r="18044" b="5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739" t="7709" r="17935" b="5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9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516" r="18261" b="58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5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31" t="7129" r="17935" b="54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6243" y="3472070"/>
            <a:ext cx="2729948" cy="35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hlinkClick r:id="rId3"/>
              </a:rPr>
              <a:t>www.ceop.police.uk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100469" y="4976191"/>
            <a:ext cx="3849756" cy="35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www.cybermentors.org.uk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84" t="7192" r="18059" b="79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060" y="5819155"/>
            <a:ext cx="7639880" cy="35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www.thinkuknow.co.uk/parents</a:t>
            </a:r>
            <a:endParaRPr lang="en-GB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39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38539"/>
            <a:ext cx="9144000" cy="6480313"/>
          </a:xfrm>
        </p:spPr>
        <p:txBody>
          <a:bodyPr>
            <a:normAutofit/>
          </a:bodyPr>
          <a:lstStyle/>
          <a:p>
            <a:r>
              <a:rPr lang="en-GB" sz="8000" b="1" u="sng" dirty="0">
                <a:solidFill>
                  <a:schemeClr val="bg1"/>
                </a:solidFill>
              </a:rPr>
              <a:t>Useful Websites</a:t>
            </a:r>
          </a:p>
          <a:p>
            <a:r>
              <a:rPr lang="en-GB" dirty="0"/>
              <a:t>•</a:t>
            </a:r>
          </a:p>
          <a:p>
            <a:r>
              <a:rPr lang="en-GB" b="1" u="sng" dirty="0"/>
              <a:t>Internet Safety: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www.thinkuknow.co.uk/parents</a:t>
            </a:r>
            <a:endParaRPr lang="en-GB" dirty="0"/>
          </a:p>
          <a:p>
            <a:r>
              <a:rPr lang="en-GB" dirty="0">
                <a:hlinkClick r:id="rId4"/>
              </a:rPr>
              <a:t>http://www.direct.gov.uk/en/Parents/Yourchildshealthandsafety/Internetsafety/index.htm</a:t>
            </a:r>
            <a:endParaRPr lang="en-GB" dirty="0"/>
          </a:p>
          <a:p>
            <a:r>
              <a:rPr lang="en-GB" dirty="0">
                <a:hlinkClick r:id="rId5"/>
              </a:rPr>
              <a:t>http://www.iwf.org.uk/</a:t>
            </a:r>
            <a:endParaRPr lang="en-GB" dirty="0"/>
          </a:p>
          <a:p>
            <a:endParaRPr lang="en-GB" dirty="0"/>
          </a:p>
          <a:p>
            <a:r>
              <a:rPr lang="en-GB" b="1" u="sng" dirty="0"/>
              <a:t>Facebook</a:t>
            </a:r>
          </a:p>
          <a:p>
            <a:endParaRPr lang="en-GB" b="1" u="sng" dirty="0"/>
          </a:p>
          <a:p>
            <a:r>
              <a:rPr lang="en-GB" dirty="0">
                <a:hlinkClick r:id="rId6"/>
              </a:rPr>
              <a:t>http://www.facebook.com/safety/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047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948070"/>
            <a:ext cx="9144000" cy="4757530"/>
          </a:xfrm>
        </p:spPr>
        <p:txBody>
          <a:bodyPr>
            <a:normAutofit fontScale="47500" lnSpcReduction="20000"/>
          </a:bodyPr>
          <a:lstStyle/>
          <a:p>
            <a:r>
              <a:rPr lang="en-GB" sz="4200" b="1" u="sng" dirty="0"/>
              <a:t>Parental Control Software:</a:t>
            </a:r>
          </a:p>
          <a:p>
            <a:endParaRPr lang="en-GB" dirty="0"/>
          </a:p>
          <a:p>
            <a:r>
              <a:rPr lang="en-GB" sz="4500" dirty="0">
                <a:hlinkClick r:id="rId3"/>
              </a:rPr>
              <a:t>http://www.which.co.uk/baby-and-child/child-safety-at-home/guides/parental-control-software/</a:t>
            </a:r>
            <a:endParaRPr lang="en-GB" sz="4500" dirty="0"/>
          </a:p>
          <a:p>
            <a:endParaRPr lang="en-GB" dirty="0"/>
          </a:p>
          <a:p>
            <a:endParaRPr lang="en-GB" sz="2200" b="1" u="sng" dirty="0"/>
          </a:p>
          <a:p>
            <a:r>
              <a:rPr lang="en-GB" sz="4200" b="1" u="sng" dirty="0"/>
              <a:t>Useful safe websites for links across the curriculum, including games and general resources:</a:t>
            </a:r>
          </a:p>
          <a:p>
            <a:endParaRPr lang="en-GB" dirty="0"/>
          </a:p>
          <a:p>
            <a:r>
              <a:rPr lang="en-GB" sz="4500" dirty="0">
                <a:hlinkClick r:id="rId4"/>
              </a:rPr>
              <a:t>http://www.bbc.co.uk/schools/parents/</a:t>
            </a:r>
            <a:endParaRPr lang="en-GB" sz="4500" dirty="0"/>
          </a:p>
          <a:p>
            <a:r>
              <a:rPr lang="en-GB" sz="4500" dirty="0">
                <a:hlinkClick r:id="rId5"/>
              </a:rPr>
              <a:t>http://www.topmarks.co.uk/</a:t>
            </a:r>
            <a:endParaRPr lang="en-GB" sz="4500" dirty="0"/>
          </a:p>
          <a:p>
            <a:r>
              <a:rPr lang="en-GB" sz="4500" dirty="0">
                <a:hlinkClick r:id="rId6"/>
              </a:rPr>
              <a:t>http://www.woodlands-junior.kent.sch.uk/Games/</a:t>
            </a:r>
            <a:endParaRPr lang="en-GB" sz="4500" dirty="0"/>
          </a:p>
          <a:p>
            <a:r>
              <a:rPr lang="en-GB" sz="4500" dirty="0">
                <a:hlinkClick r:id="rId7"/>
              </a:rPr>
              <a:t>http://www.bgfl.org/bgfl/15.cfm?s=15&amp;p=251,index</a:t>
            </a:r>
            <a:endParaRPr lang="en-GB" sz="4500" dirty="0"/>
          </a:p>
          <a:p>
            <a:r>
              <a:rPr lang="en-GB" sz="4500" dirty="0">
                <a:hlinkClick r:id="rId4"/>
              </a:rPr>
              <a:t>http://www.bbc.co.uk/schools/</a:t>
            </a:r>
            <a:endParaRPr lang="en-GB" sz="4500" dirty="0"/>
          </a:p>
          <a:p>
            <a:r>
              <a:rPr lang="en-GB" sz="4500" dirty="0">
                <a:hlinkClick r:id="rId8"/>
              </a:rPr>
              <a:t>http://durham.schooljotter.com/coxhoe/Curriculum+Links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33670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69843" y="331304"/>
            <a:ext cx="10774018" cy="6526696"/>
          </a:xfrm>
        </p:spPr>
        <p:txBody>
          <a:bodyPr>
            <a:normAutofit lnSpcReduction="10000"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Why are we here?</a:t>
            </a:r>
          </a:p>
          <a:p>
            <a:endParaRPr lang="en-GB" dirty="0"/>
          </a:p>
          <a:p>
            <a:endParaRPr lang="en-GB" dirty="0"/>
          </a:p>
          <a:p>
            <a:endParaRPr lang="en-GB" sz="1400" dirty="0"/>
          </a:p>
          <a:p>
            <a:r>
              <a:rPr lang="en-GB" sz="3600" dirty="0"/>
              <a:t>•This picture shows the speed at which the internet is changing the world.</a:t>
            </a:r>
          </a:p>
          <a:p>
            <a:r>
              <a:rPr lang="en-GB" sz="3600" dirty="0"/>
              <a:t>•The sites we saw are becoming overwhelmingly popular for both adults and children.</a:t>
            </a:r>
          </a:p>
          <a:p>
            <a:r>
              <a:rPr lang="en-GB" sz="3600" dirty="0"/>
              <a:t>•The online world is increasingly integrated into our daily lives.</a:t>
            </a:r>
          </a:p>
          <a:p>
            <a:r>
              <a:rPr lang="en-GB" sz="3600" dirty="0"/>
              <a:t>•As little as 10 years ago the internet was not integrated in this way and there would have been no need for a session such as this.</a:t>
            </a:r>
          </a:p>
        </p:txBody>
      </p:sp>
    </p:spTree>
    <p:extLst>
      <p:ext uri="{BB962C8B-B14F-4D97-AF65-F5344CB8AC3E}">
        <p14:creationId xmlns:p14="http://schemas.microsoft.com/office/powerpoint/2010/main" val="11590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03583"/>
            <a:ext cx="9144000" cy="4754217"/>
          </a:xfrm>
        </p:spPr>
        <p:txBody>
          <a:bodyPr>
            <a:normAutofit lnSpcReduction="10000"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Websites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400" dirty="0"/>
              <a:t>Which sites do your children use online?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4646" y="498013"/>
            <a:ext cx="9144000" cy="5963479"/>
          </a:xfrm>
        </p:spPr>
        <p:txBody>
          <a:bodyPr>
            <a:normAutofit fontScale="92500" lnSpcReduction="20000"/>
          </a:bodyPr>
          <a:lstStyle/>
          <a:p>
            <a:r>
              <a:rPr lang="en-GB" sz="4800" b="1" u="sng" dirty="0">
                <a:solidFill>
                  <a:schemeClr val="bg1"/>
                </a:solidFill>
              </a:rPr>
              <a:t>The online world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•</a:t>
            </a:r>
            <a:r>
              <a:rPr lang="en-GB" sz="3200" dirty="0"/>
              <a:t>Children are natives in the online world, most are unaware of life without:</a:t>
            </a:r>
          </a:p>
          <a:p>
            <a:r>
              <a:rPr lang="en-GB" sz="3200" dirty="0"/>
              <a:t>–IPhone</a:t>
            </a:r>
          </a:p>
          <a:p>
            <a:r>
              <a:rPr lang="en-GB" sz="3200" dirty="0"/>
              <a:t>–Games consoles</a:t>
            </a:r>
          </a:p>
          <a:p>
            <a:r>
              <a:rPr lang="en-GB" sz="3200" dirty="0"/>
              <a:t>–Google</a:t>
            </a:r>
          </a:p>
          <a:p>
            <a:r>
              <a:rPr lang="en-GB" sz="3200" dirty="0"/>
              <a:t>–Emails</a:t>
            </a:r>
          </a:p>
          <a:p>
            <a:r>
              <a:rPr lang="en-GB" sz="3200" dirty="0"/>
              <a:t>–Facebook</a:t>
            </a:r>
          </a:p>
          <a:p>
            <a:r>
              <a:rPr lang="en-GB" sz="3200" dirty="0"/>
              <a:t>•They feel confident using new sites and technologies, moving from site to site with ease.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61" y="4867579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855304"/>
            <a:ext cx="9144000" cy="3402496"/>
          </a:xfrm>
        </p:spPr>
        <p:txBody>
          <a:bodyPr>
            <a:noAutofit/>
          </a:bodyPr>
          <a:lstStyle/>
          <a:p>
            <a:r>
              <a:rPr lang="en-GB" sz="4400" b="1" u="sng" dirty="0"/>
              <a:t>Statistic</a:t>
            </a:r>
            <a:r>
              <a:rPr lang="en-GB" sz="4400" dirty="0"/>
              <a:t>:</a:t>
            </a:r>
          </a:p>
          <a:p>
            <a:endParaRPr lang="en-GB" sz="4400" dirty="0"/>
          </a:p>
          <a:p>
            <a:r>
              <a:rPr lang="en-GB" sz="4400" i="1" dirty="0"/>
              <a:t>“70% of parents of children aged 12 –15 feel that their children know more about the internet than they do” </a:t>
            </a:r>
          </a:p>
          <a:p>
            <a:endParaRPr lang="en-GB" sz="4400" dirty="0"/>
          </a:p>
          <a:p>
            <a:r>
              <a:rPr lang="en-GB" sz="4400" i="1" dirty="0"/>
              <a:t>(Ofcom Media Literacy 2011)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1288" y="318052"/>
            <a:ext cx="9144000" cy="5340626"/>
          </a:xfrm>
        </p:spPr>
        <p:txBody>
          <a:bodyPr>
            <a:normAutofit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The Online World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There are may positive aspects of being online.</a:t>
            </a:r>
          </a:p>
          <a:p>
            <a:endParaRPr lang="en-GB" sz="3200" dirty="0"/>
          </a:p>
          <a:p>
            <a:r>
              <a:rPr lang="en-GB" sz="3200" dirty="0"/>
              <a:t>• What skills do you think your children are learning whilst they are online, whether networking, gaming or doing homework?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1" y="4719790"/>
            <a:ext cx="1711150" cy="1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807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22" t="7364" r="18192" b="567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644</Words>
  <Application>Microsoft Office PowerPoint</Application>
  <PresentationFormat>Custom</PresentationFormat>
  <Paragraphs>129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Foster</dc:creator>
  <cp:lastModifiedBy>dwearing</cp:lastModifiedBy>
  <cp:revision>17</cp:revision>
  <dcterms:created xsi:type="dcterms:W3CDTF">2017-01-11T21:12:20Z</dcterms:created>
  <dcterms:modified xsi:type="dcterms:W3CDTF">2017-11-13T15:17:57Z</dcterms:modified>
</cp:coreProperties>
</file>