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notesMasterIdLst>
    <p:notesMasterId r:id="rId19"/>
  </p:notesMasterIdLst>
  <p:sldIdLst>
    <p:sldId id="256" r:id="rId2"/>
    <p:sldId id="263" r:id="rId3"/>
    <p:sldId id="270" r:id="rId4"/>
    <p:sldId id="266" r:id="rId5"/>
    <p:sldId id="261" r:id="rId6"/>
    <p:sldId id="279" r:id="rId7"/>
    <p:sldId id="280" r:id="rId8"/>
    <p:sldId id="257" r:id="rId9"/>
    <p:sldId id="264" r:id="rId10"/>
    <p:sldId id="258" r:id="rId11"/>
    <p:sldId id="267" r:id="rId12"/>
    <p:sldId id="277" r:id="rId13"/>
    <p:sldId id="272" r:id="rId14"/>
    <p:sldId id="278" r:id="rId15"/>
    <p:sldId id="274" r:id="rId16"/>
    <p:sldId id="281" r:id="rId17"/>
    <p:sldId id="268"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61" autoAdjust="0"/>
  </p:normalViewPr>
  <p:slideViewPr>
    <p:cSldViewPr>
      <p:cViewPr varScale="1">
        <p:scale>
          <a:sx n="61" d="100"/>
          <a:sy n="61" d="100"/>
        </p:scale>
        <p:origin x="1440"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87B261-224F-4C1A-99CB-B72495A5370E}" type="datetimeFigureOut">
              <a:rPr lang="en-GB" smtClean="0"/>
              <a:t>11/09/2026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37969-2940-4C04-B8C6-2795343EFECA}" type="slidenum">
              <a:rPr lang="en-GB" smtClean="0"/>
              <a:t>‹#›</a:t>
            </a:fld>
            <a:endParaRPr lang="en-GB"/>
          </a:p>
        </p:txBody>
      </p:sp>
    </p:spTree>
    <p:extLst>
      <p:ext uri="{BB962C8B-B14F-4D97-AF65-F5344CB8AC3E}">
        <p14:creationId xmlns:p14="http://schemas.microsoft.com/office/powerpoint/2010/main" val="682967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7969-2940-4C04-B8C6-2795343EFECA}" type="slidenum">
              <a:rPr lang="en-GB" smtClean="0"/>
              <a:t>3</a:t>
            </a:fld>
            <a:endParaRPr lang="en-GB"/>
          </a:p>
        </p:txBody>
      </p:sp>
    </p:spTree>
    <p:extLst>
      <p:ext uri="{BB962C8B-B14F-4D97-AF65-F5344CB8AC3E}">
        <p14:creationId xmlns:p14="http://schemas.microsoft.com/office/powerpoint/2010/main" val="2829433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7969-2940-4C04-B8C6-2795343EFECA}" type="slidenum">
              <a:rPr lang="en-GB" smtClean="0"/>
              <a:t>4</a:t>
            </a:fld>
            <a:endParaRPr lang="en-GB"/>
          </a:p>
        </p:txBody>
      </p:sp>
    </p:spTree>
    <p:extLst>
      <p:ext uri="{BB962C8B-B14F-4D97-AF65-F5344CB8AC3E}">
        <p14:creationId xmlns:p14="http://schemas.microsoft.com/office/powerpoint/2010/main" val="4111351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a:t>
            </a:r>
          </a:p>
        </p:txBody>
      </p:sp>
      <p:sp>
        <p:nvSpPr>
          <p:cNvPr id="4" name="Slide Number Placeholder 3"/>
          <p:cNvSpPr>
            <a:spLocks noGrp="1"/>
          </p:cNvSpPr>
          <p:nvPr>
            <p:ph type="sldNum" sz="quarter" idx="5"/>
          </p:nvPr>
        </p:nvSpPr>
        <p:spPr/>
        <p:txBody>
          <a:bodyPr/>
          <a:lstStyle/>
          <a:p>
            <a:fld id="{05337969-2940-4C04-B8C6-2795343EFECA}" type="slidenum">
              <a:rPr lang="en-GB" smtClean="0"/>
              <a:t>5</a:t>
            </a:fld>
            <a:endParaRPr lang="en-GB"/>
          </a:p>
        </p:txBody>
      </p:sp>
    </p:spTree>
    <p:extLst>
      <p:ext uri="{BB962C8B-B14F-4D97-AF65-F5344CB8AC3E}">
        <p14:creationId xmlns:p14="http://schemas.microsoft.com/office/powerpoint/2010/main" val="2225085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A0D0D-46BB-0A15-C206-19F6A165D1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469977-4633-244D-C949-E0B6BEE8A5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79A192-1C3B-C86F-206A-5F288E88297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097BF9E-6EE4-5F76-2303-A57671410D5C}"/>
              </a:ext>
            </a:extLst>
          </p:cNvPr>
          <p:cNvSpPr>
            <a:spLocks noGrp="1"/>
          </p:cNvSpPr>
          <p:nvPr>
            <p:ph type="sldNum" sz="quarter" idx="5"/>
          </p:nvPr>
        </p:nvSpPr>
        <p:spPr/>
        <p:txBody>
          <a:bodyPr/>
          <a:lstStyle/>
          <a:p>
            <a:fld id="{05337969-2940-4C04-B8C6-2795343EFECA}" type="slidenum">
              <a:rPr lang="en-GB" smtClean="0"/>
              <a:t>6</a:t>
            </a:fld>
            <a:endParaRPr lang="en-GB"/>
          </a:p>
        </p:txBody>
      </p:sp>
    </p:spTree>
    <p:extLst>
      <p:ext uri="{BB962C8B-B14F-4D97-AF65-F5344CB8AC3E}">
        <p14:creationId xmlns:p14="http://schemas.microsoft.com/office/powerpoint/2010/main" val="930303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3D6AF-3A03-C1D5-F135-1BE3332063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8C2A43-19A4-5025-9317-0201BC5FB0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C62871-4D73-E40F-933A-C9045189BA7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2C6FAC9-3006-7B39-50BE-9AD053E65704}"/>
              </a:ext>
            </a:extLst>
          </p:cNvPr>
          <p:cNvSpPr>
            <a:spLocks noGrp="1"/>
          </p:cNvSpPr>
          <p:nvPr>
            <p:ph type="sldNum" sz="quarter" idx="5"/>
          </p:nvPr>
        </p:nvSpPr>
        <p:spPr/>
        <p:txBody>
          <a:bodyPr/>
          <a:lstStyle/>
          <a:p>
            <a:fld id="{05337969-2940-4C04-B8C6-2795343EFECA}" type="slidenum">
              <a:rPr lang="en-GB" smtClean="0"/>
              <a:t>7</a:t>
            </a:fld>
            <a:endParaRPr lang="en-GB"/>
          </a:p>
        </p:txBody>
      </p:sp>
    </p:spTree>
    <p:extLst>
      <p:ext uri="{BB962C8B-B14F-4D97-AF65-F5344CB8AC3E}">
        <p14:creationId xmlns:p14="http://schemas.microsoft.com/office/powerpoint/2010/main" val="93692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Evidence suggests that there is a positive relationship between reading frequency, reading enjoyment and attainment.</a:t>
            </a:r>
          </a:p>
          <a:p>
            <a:r>
              <a:rPr lang="en-GB" dirty="0"/>
              <a:t>Reading enjoyment has been reported as more important for children’s educational success, rather than their family’s socio-economic status.</a:t>
            </a:r>
          </a:p>
          <a:p>
            <a:r>
              <a:rPr lang="en-GB" dirty="0"/>
              <a:t>There is a positive link between positive attitudes towards reading and scoring well on reading assessments.</a:t>
            </a:r>
          </a:p>
          <a:p>
            <a:r>
              <a:rPr lang="en-GB" dirty="0"/>
              <a:t>Regularly reading stories or novels outside of school is associated with higher scores in reading assessments.</a:t>
            </a:r>
          </a:p>
          <a:p>
            <a:r>
              <a:rPr lang="en-GB" dirty="0"/>
              <a:t>International evidence supports these findings’; US research reports that independent reading is the best predictor of reading achievement.</a:t>
            </a:r>
          </a:p>
          <a:p>
            <a:r>
              <a:rPr lang="en-GB" dirty="0"/>
              <a:t>Other benefits to reading for pleasure include: text comprehension and grammar, positive reading attitudes, pleasure in reading in later life, increased general knowledge.</a:t>
            </a:r>
          </a:p>
        </p:txBody>
      </p:sp>
      <p:sp>
        <p:nvSpPr>
          <p:cNvPr id="4" name="Slide Number Placeholder 3"/>
          <p:cNvSpPr>
            <a:spLocks noGrp="1"/>
          </p:cNvSpPr>
          <p:nvPr>
            <p:ph type="sldNum" sz="quarter" idx="5"/>
          </p:nvPr>
        </p:nvSpPr>
        <p:spPr/>
        <p:txBody>
          <a:bodyPr/>
          <a:lstStyle/>
          <a:p>
            <a:fld id="{05337969-2940-4C04-B8C6-2795343EFECA}" type="slidenum">
              <a:rPr lang="en-GB" smtClean="0"/>
              <a:t>8</a:t>
            </a:fld>
            <a:endParaRPr lang="en-GB"/>
          </a:p>
        </p:txBody>
      </p:sp>
    </p:spTree>
    <p:extLst>
      <p:ext uri="{BB962C8B-B14F-4D97-AF65-F5344CB8AC3E}">
        <p14:creationId xmlns:p14="http://schemas.microsoft.com/office/powerpoint/2010/main" val="1614214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7969-2940-4C04-B8C6-2795343EFECA}" type="slidenum">
              <a:rPr lang="en-GB" smtClean="0"/>
              <a:t>11</a:t>
            </a:fld>
            <a:endParaRPr lang="en-GB"/>
          </a:p>
        </p:txBody>
      </p:sp>
    </p:spTree>
    <p:extLst>
      <p:ext uri="{BB962C8B-B14F-4D97-AF65-F5344CB8AC3E}">
        <p14:creationId xmlns:p14="http://schemas.microsoft.com/office/powerpoint/2010/main" val="2867208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A9AC1-C760-2A65-51F7-C215F4C66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59DB9-29D9-3D59-D028-F5C2486075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044D11-1A48-B797-C974-C7F62144E89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8D6ECF3-558E-F5C0-BCED-96F1E5E767DE}"/>
              </a:ext>
            </a:extLst>
          </p:cNvPr>
          <p:cNvSpPr>
            <a:spLocks noGrp="1"/>
          </p:cNvSpPr>
          <p:nvPr>
            <p:ph type="sldNum" sz="quarter" idx="5"/>
          </p:nvPr>
        </p:nvSpPr>
        <p:spPr/>
        <p:txBody>
          <a:bodyPr/>
          <a:lstStyle/>
          <a:p>
            <a:fld id="{05337969-2940-4C04-B8C6-2795343EFECA}" type="slidenum">
              <a:rPr lang="en-GB" smtClean="0"/>
              <a:t>12</a:t>
            </a:fld>
            <a:endParaRPr lang="en-GB"/>
          </a:p>
        </p:txBody>
      </p:sp>
    </p:spTree>
    <p:extLst>
      <p:ext uri="{BB962C8B-B14F-4D97-AF65-F5344CB8AC3E}">
        <p14:creationId xmlns:p14="http://schemas.microsoft.com/office/powerpoint/2010/main" val="3047978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7969-2940-4C04-B8C6-2795343EFECA}" type="slidenum">
              <a:rPr lang="en-GB" smtClean="0"/>
              <a:t>15</a:t>
            </a:fld>
            <a:endParaRPr lang="en-GB"/>
          </a:p>
        </p:txBody>
      </p:sp>
    </p:spTree>
    <p:extLst>
      <p:ext uri="{BB962C8B-B14F-4D97-AF65-F5344CB8AC3E}">
        <p14:creationId xmlns:p14="http://schemas.microsoft.com/office/powerpoint/2010/main" val="382403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2097033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98521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4232323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835161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290246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083231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05531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2301470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133347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316997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80275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2949298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99521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4282962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702817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0EF509-B5E2-40EC-B5AE-443797105430}" type="datetimeFigureOut">
              <a:rPr lang="en-GB" smtClean="0"/>
              <a:pPr/>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2408045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D0EF509-B5E2-40EC-B5AE-443797105430}" type="datetimeFigureOut">
              <a:rPr lang="en-GB" smtClean="0"/>
              <a:pPr/>
              <a:t>11/09/2026</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335EE627-6FE2-46E3-AD95-FD30DCAC514D}" type="slidenum">
              <a:rPr lang="en-GB" smtClean="0"/>
              <a:pPr/>
              <a:t>‹#›</a:t>
            </a:fld>
            <a:endParaRPr lang="en-GB"/>
          </a:p>
        </p:txBody>
      </p:sp>
    </p:spTree>
    <p:extLst>
      <p:ext uri="{BB962C8B-B14F-4D97-AF65-F5344CB8AC3E}">
        <p14:creationId xmlns:p14="http://schemas.microsoft.com/office/powerpoint/2010/main" val="2274977703"/>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hyperlink" Target="https://www.allsaintshwb.co.uk/class/year-3" TargetMode="External"/><Relationship Id="rId2" Type="http://schemas.openxmlformats.org/officeDocument/2006/relationships/image" Target="../media/image22.png"/><Relationship Id="rId1" Type="http://schemas.openxmlformats.org/officeDocument/2006/relationships/slideLayout" Target="../slideLayouts/slideLayout6.xml"/><Relationship Id="rId4" Type="http://schemas.openxmlformats.org/officeDocument/2006/relationships/hyperlink" Target="mailto:g.ainsworth@hesketh-with-becconsall.lancs.sch.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9592" y="5229200"/>
            <a:ext cx="5558232" cy="706896"/>
          </a:xfrm>
        </p:spPr>
        <p:txBody>
          <a:bodyPr>
            <a:noAutofit/>
          </a:bodyPr>
          <a:lstStyle/>
          <a:p>
            <a:pPr algn="ctr"/>
            <a:r>
              <a:rPr lang="en-GB" sz="7200" dirty="0"/>
              <a:t>Meet the Teacher </a:t>
            </a:r>
          </a:p>
        </p:txBody>
      </p:sp>
      <p:pic>
        <p:nvPicPr>
          <p:cNvPr id="4" name="Picture 3" descr="A logo for a school&#10;&#10;Description automatically generated">
            <a:extLst>
              <a:ext uri="{FF2B5EF4-FFF2-40B4-BE49-F238E27FC236}">
                <a16:creationId xmlns:a16="http://schemas.microsoft.com/office/drawing/2014/main" id="{71304C5F-B79E-ADEA-A35D-4511D8419A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4772" y="460741"/>
            <a:ext cx="2987871" cy="2987871"/>
          </a:xfrm>
          <a:prstGeom prst="rect">
            <a:avLst/>
          </a:prstGeom>
        </p:spPr>
      </p:pic>
    </p:spTree>
    <p:extLst>
      <p:ext uri="{BB962C8B-B14F-4D97-AF65-F5344CB8AC3E}">
        <p14:creationId xmlns:p14="http://schemas.microsoft.com/office/powerpoint/2010/main" val="3469011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53" y="3212976"/>
            <a:ext cx="2218125" cy="830997"/>
          </a:xfrm>
        </p:spPr>
        <p:txBody>
          <a:bodyPr>
            <a:normAutofit/>
          </a:bodyPr>
          <a:lstStyle/>
          <a:p>
            <a:pPr algn="ctr"/>
            <a:r>
              <a:rPr lang="en-GB" dirty="0">
                <a:solidFill>
                  <a:schemeClr val="tx1"/>
                </a:solidFill>
              </a:rPr>
              <a:t>Class Teacher</a:t>
            </a:r>
            <a:br>
              <a:rPr lang="en-GB" dirty="0">
                <a:solidFill>
                  <a:schemeClr val="tx1"/>
                </a:solidFill>
              </a:rPr>
            </a:br>
            <a:r>
              <a:rPr lang="en-GB" dirty="0">
                <a:solidFill>
                  <a:srgbClr val="7030A0"/>
                </a:solidFill>
              </a:rPr>
              <a:t>Mrs Priestman</a:t>
            </a:r>
          </a:p>
        </p:txBody>
      </p:sp>
      <p:sp>
        <p:nvSpPr>
          <p:cNvPr id="9" name="Rectangle 8"/>
          <p:cNvSpPr/>
          <p:nvPr/>
        </p:nvSpPr>
        <p:spPr>
          <a:xfrm>
            <a:off x="3073217" y="3212976"/>
            <a:ext cx="3135883" cy="1200329"/>
          </a:xfrm>
          <a:prstGeom prst="rect">
            <a:avLst/>
          </a:prstGeom>
        </p:spPr>
        <p:txBody>
          <a:bodyPr wrap="square">
            <a:spAutoFit/>
          </a:bodyPr>
          <a:lstStyle/>
          <a:p>
            <a:pPr algn="ctr"/>
            <a:r>
              <a:rPr lang="en-GB" sz="2400" dirty="0"/>
              <a:t>Interventions</a:t>
            </a:r>
            <a:br>
              <a:rPr lang="en-GB" sz="2400" dirty="0"/>
            </a:br>
            <a:r>
              <a:rPr lang="en-GB" sz="2400" dirty="0">
                <a:solidFill>
                  <a:srgbClr val="7030A0"/>
                </a:solidFill>
              </a:rPr>
              <a:t>Mrs Boddy/</a:t>
            </a:r>
          </a:p>
          <a:p>
            <a:pPr algn="ctr"/>
            <a:r>
              <a:rPr lang="en-GB" sz="2400" dirty="0">
                <a:solidFill>
                  <a:srgbClr val="7030A0"/>
                </a:solidFill>
              </a:rPr>
              <a:t>Mrs Smith</a:t>
            </a:r>
          </a:p>
        </p:txBody>
      </p:sp>
      <p:sp>
        <p:nvSpPr>
          <p:cNvPr id="10" name="Title 1"/>
          <p:cNvSpPr txBox="1">
            <a:spLocks/>
          </p:cNvSpPr>
          <p:nvPr/>
        </p:nvSpPr>
        <p:spPr>
          <a:xfrm>
            <a:off x="6367239" y="3546080"/>
            <a:ext cx="2351544" cy="995785"/>
          </a:xfrm>
          <a:prstGeom prst="rect">
            <a:avLst/>
          </a:prstGeom>
        </p:spPr>
        <p:txBody>
          <a:bodyPr vert="horz" lIns="91440" tIns="45720" rIns="91440" bIns="45720" rtlCol="0" anchor="b">
            <a:noAutofit/>
          </a:bodyPr>
          <a:lstStyle>
            <a:lvl1pPr algn="l" defTabSz="914400" rtl="0" eaLnBrk="1" latinLnBrk="0" hangingPunct="1">
              <a:spcBef>
                <a:spcPct val="0"/>
              </a:spcBef>
              <a:buNone/>
              <a:defRPr sz="2800" b="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2400" dirty="0">
                <a:solidFill>
                  <a:schemeClr val="tx1"/>
                </a:solidFill>
              </a:rPr>
              <a:t>PPA</a:t>
            </a:r>
            <a:br>
              <a:rPr lang="en-GB" sz="2400" dirty="0">
                <a:solidFill>
                  <a:schemeClr val="tx1"/>
                </a:solidFill>
              </a:rPr>
            </a:br>
            <a:r>
              <a:rPr lang="en-GB" sz="2400" dirty="0">
                <a:solidFill>
                  <a:srgbClr val="7030A0"/>
                </a:solidFill>
              </a:rPr>
              <a:t>Mrs Ainsworth</a:t>
            </a:r>
          </a:p>
          <a:p>
            <a:pPr algn="ctr"/>
            <a:r>
              <a:rPr lang="en-GB" sz="1600" dirty="0">
                <a:solidFill>
                  <a:schemeClr val="tx1"/>
                </a:solidFill>
              </a:rPr>
              <a:t>Swimming</a:t>
            </a:r>
          </a:p>
          <a:p>
            <a:pPr algn="ctr"/>
            <a:r>
              <a:rPr lang="en-GB" sz="1600" dirty="0">
                <a:solidFill>
                  <a:schemeClr val="tx1"/>
                </a:solidFill>
              </a:rPr>
              <a:t>Music</a:t>
            </a:r>
          </a:p>
        </p:txBody>
      </p:sp>
      <p:sp>
        <p:nvSpPr>
          <p:cNvPr id="11" name="TextBox 10"/>
          <p:cNvSpPr txBox="1"/>
          <p:nvPr/>
        </p:nvSpPr>
        <p:spPr>
          <a:xfrm>
            <a:off x="726633" y="476672"/>
            <a:ext cx="7733799" cy="830997"/>
          </a:xfrm>
          <a:prstGeom prst="rect">
            <a:avLst/>
          </a:prstGeom>
          <a:noFill/>
        </p:spPr>
        <p:txBody>
          <a:bodyPr wrap="square" rtlCol="0">
            <a:spAutoFit/>
          </a:bodyPr>
          <a:lstStyle/>
          <a:p>
            <a:pPr algn="ctr"/>
            <a:r>
              <a:rPr lang="en-GB" sz="4800" dirty="0">
                <a:ln w="0"/>
                <a:solidFill>
                  <a:schemeClr val="accent1"/>
                </a:solidFill>
                <a:effectLst>
                  <a:outerShdw blurRad="38100" dist="25400" dir="5400000" algn="ctr" rotWithShape="0">
                    <a:srgbClr val="6E747A">
                      <a:alpha val="43000"/>
                    </a:srgbClr>
                  </a:outerShdw>
                </a:effectLst>
              </a:rPr>
              <a:t>Meet our Team</a:t>
            </a:r>
          </a:p>
        </p:txBody>
      </p:sp>
    </p:spTree>
    <p:extLst>
      <p:ext uri="{BB962C8B-B14F-4D97-AF65-F5344CB8AC3E}">
        <p14:creationId xmlns:p14="http://schemas.microsoft.com/office/powerpoint/2010/main" val="2065296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5B039-5470-4380-93FF-3E5BC671E720}"/>
              </a:ext>
            </a:extLst>
          </p:cNvPr>
          <p:cNvSpPr>
            <a:spLocks noGrp="1"/>
          </p:cNvSpPr>
          <p:nvPr>
            <p:ph type="title"/>
          </p:nvPr>
        </p:nvSpPr>
        <p:spPr>
          <a:xfrm>
            <a:off x="611560" y="116632"/>
            <a:ext cx="6347714" cy="660400"/>
          </a:xfrm>
        </p:spPr>
        <p:txBody>
          <a:bodyPr/>
          <a:lstStyle/>
          <a:p>
            <a:r>
              <a:rPr lang="en-GB" dirty="0"/>
              <a:t>The Year 3 Classroom Routine</a:t>
            </a:r>
          </a:p>
        </p:txBody>
      </p:sp>
      <p:sp>
        <p:nvSpPr>
          <p:cNvPr id="3" name="Rectangle 2">
            <a:extLst>
              <a:ext uri="{FF2B5EF4-FFF2-40B4-BE49-F238E27FC236}">
                <a16:creationId xmlns:a16="http://schemas.microsoft.com/office/drawing/2014/main" id="{830095AF-8A61-E043-2F42-2FF67A079E40}"/>
              </a:ext>
            </a:extLst>
          </p:cNvPr>
          <p:cNvSpPr/>
          <p:nvPr/>
        </p:nvSpPr>
        <p:spPr>
          <a:xfrm>
            <a:off x="179512" y="777032"/>
            <a:ext cx="8052653" cy="3231654"/>
          </a:xfrm>
          <a:prstGeom prst="rect">
            <a:avLst/>
          </a:prstGeom>
        </p:spPr>
        <p:txBody>
          <a:bodyPr wrap="square">
            <a:spAutoFit/>
          </a:bodyPr>
          <a:lstStyle/>
          <a:p>
            <a:r>
              <a:rPr lang="en-GB" sz="2400" dirty="0"/>
              <a:t>Daily:</a:t>
            </a:r>
          </a:p>
          <a:p>
            <a:pPr marL="342900" indent="-342900">
              <a:buFont typeface="Arial" panose="020B0604020202020204" pitchFamily="34" charset="0"/>
              <a:buChar char="•"/>
            </a:pPr>
            <a:r>
              <a:rPr lang="en-GB" dirty="0">
                <a:latin typeface="Twinkl" panose="02000000000000000000" pitchFamily="2" charset="0"/>
              </a:rPr>
              <a:t>Reading books will be changed once they have been completed (maximum once a week - specific day to be determined based on staffing). </a:t>
            </a:r>
          </a:p>
          <a:p>
            <a:pPr marL="342900" indent="-342900">
              <a:buFont typeface="Arial" panose="020B0604020202020204" pitchFamily="34" charset="0"/>
              <a:buChar char="•"/>
            </a:pPr>
            <a:r>
              <a:rPr lang="en-GB" b="1" dirty="0">
                <a:latin typeface="Twinkl" panose="02000000000000000000" pitchFamily="2" charset="0"/>
              </a:rPr>
              <a:t>Books should be brought in daily so that your child can read with an adult when necessary. </a:t>
            </a:r>
            <a:endParaRPr lang="en-GB" dirty="0">
              <a:latin typeface="Twinkl" panose="02000000000000000000" pitchFamily="2" charset="0"/>
            </a:endParaRPr>
          </a:p>
          <a:p>
            <a:pPr marL="342900" indent="-342900">
              <a:buFont typeface="Arial" panose="020B0604020202020204" pitchFamily="34" charset="0"/>
              <a:buChar char="•"/>
            </a:pPr>
            <a:r>
              <a:rPr lang="en-GB" dirty="0">
                <a:latin typeface="Twinkl" panose="02000000000000000000" pitchFamily="2" charset="0"/>
              </a:rPr>
              <a:t>A morning task will then be undertaken whilst the register is completed.</a:t>
            </a:r>
          </a:p>
          <a:p>
            <a:pPr marL="342900" indent="-342900">
              <a:buFont typeface="Arial" panose="020B0604020202020204" pitchFamily="34" charset="0"/>
              <a:buChar char="•"/>
            </a:pPr>
            <a:r>
              <a:rPr lang="en-GB" dirty="0">
                <a:latin typeface="Twinkl" panose="02000000000000000000" pitchFamily="2" charset="0"/>
              </a:rPr>
              <a:t>Children will arrive through the playground communal door between             08:45 – 08:55 and walk down to their classroom. </a:t>
            </a:r>
          </a:p>
          <a:p>
            <a:pPr marL="342900" indent="-342900">
              <a:buFont typeface="Arial" panose="020B0604020202020204" pitchFamily="34" charset="0"/>
              <a:buChar char="•"/>
            </a:pPr>
            <a:r>
              <a:rPr lang="en-GB" dirty="0">
                <a:latin typeface="Twinkl" panose="02000000000000000000" pitchFamily="2" charset="0"/>
              </a:rPr>
              <a:t>Break - 10:30 – 10:45</a:t>
            </a:r>
          </a:p>
          <a:p>
            <a:pPr marL="342900" indent="-342900">
              <a:buFont typeface="Arial" panose="020B0604020202020204" pitchFamily="34" charset="0"/>
              <a:buChar char="•"/>
            </a:pPr>
            <a:r>
              <a:rPr lang="en-GB" dirty="0">
                <a:latin typeface="Twinkl" panose="02000000000000000000" pitchFamily="2" charset="0"/>
              </a:rPr>
              <a:t>Lunch - 12:15 – 13:15</a:t>
            </a:r>
          </a:p>
          <a:p>
            <a:pPr marL="342900" indent="-342900">
              <a:buFont typeface="Arial" panose="020B0604020202020204" pitchFamily="34" charset="0"/>
              <a:buChar char="•"/>
            </a:pPr>
            <a:r>
              <a:rPr lang="en-GB" dirty="0">
                <a:latin typeface="Twinkl" panose="02000000000000000000" pitchFamily="2" charset="0"/>
              </a:rPr>
              <a:t>End of day – 15:25</a:t>
            </a:r>
            <a:endParaRPr lang="en-GB" sz="2000" dirty="0">
              <a:latin typeface="Twinkl" panose="02000000000000000000" pitchFamily="2" charset="0"/>
            </a:endParaRPr>
          </a:p>
        </p:txBody>
      </p:sp>
      <p:sp>
        <p:nvSpPr>
          <p:cNvPr id="5" name="Rectangle 4">
            <a:extLst>
              <a:ext uri="{FF2B5EF4-FFF2-40B4-BE49-F238E27FC236}">
                <a16:creationId xmlns:a16="http://schemas.microsoft.com/office/drawing/2014/main" id="{EDE8001E-2621-D1B7-397E-825D7D2D176E}"/>
              </a:ext>
            </a:extLst>
          </p:cNvPr>
          <p:cNvSpPr/>
          <p:nvPr/>
        </p:nvSpPr>
        <p:spPr>
          <a:xfrm>
            <a:off x="179512" y="3861048"/>
            <a:ext cx="8052653" cy="1692771"/>
          </a:xfrm>
          <a:prstGeom prst="rect">
            <a:avLst/>
          </a:prstGeom>
        </p:spPr>
        <p:txBody>
          <a:bodyPr wrap="square">
            <a:spAutoFit/>
          </a:bodyPr>
          <a:lstStyle/>
          <a:p>
            <a:r>
              <a:rPr lang="en-GB" sz="2400" dirty="0"/>
              <a:t>Whole school Worship:</a:t>
            </a:r>
          </a:p>
          <a:p>
            <a:pPr marL="342900" indent="-342900">
              <a:buFont typeface="Arial" panose="020B0604020202020204" pitchFamily="34" charset="0"/>
              <a:buChar char="•"/>
            </a:pPr>
            <a:r>
              <a:rPr lang="en-GB" sz="2000" dirty="0">
                <a:latin typeface="Twinkl" panose="02000000000000000000" pitchFamily="2" charset="0"/>
              </a:rPr>
              <a:t>Monday – 09:05 – 09:30</a:t>
            </a:r>
          </a:p>
          <a:p>
            <a:pPr marL="342900" indent="-342900">
              <a:buFont typeface="Arial" panose="020B0604020202020204" pitchFamily="34" charset="0"/>
              <a:buChar char="•"/>
            </a:pPr>
            <a:r>
              <a:rPr lang="en-GB" sz="2000" dirty="0">
                <a:latin typeface="Twinkl" panose="02000000000000000000" pitchFamily="2" charset="0"/>
              </a:rPr>
              <a:t>Tuesday – 09:05 – 09:30</a:t>
            </a:r>
          </a:p>
          <a:p>
            <a:pPr marL="342900" indent="-342900">
              <a:buFont typeface="Arial" panose="020B0604020202020204" pitchFamily="34" charset="0"/>
              <a:buChar char="•"/>
            </a:pPr>
            <a:r>
              <a:rPr lang="en-GB" sz="2000" dirty="0">
                <a:latin typeface="Twinkl" panose="02000000000000000000" pitchFamily="2" charset="0"/>
              </a:rPr>
              <a:t>Wednesday – Class Worship</a:t>
            </a:r>
          </a:p>
          <a:p>
            <a:pPr marL="342900" indent="-342900">
              <a:buFont typeface="Arial" panose="020B0604020202020204" pitchFamily="34" charset="0"/>
              <a:buChar char="•"/>
            </a:pPr>
            <a:r>
              <a:rPr lang="en-GB" sz="2000" dirty="0">
                <a:latin typeface="Twinkl" panose="02000000000000000000" pitchFamily="2" charset="0"/>
              </a:rPr>
              <a:t>Thursday – 09:05 – 9:30 </a:t>
            </a:r>
          </a:p>
        </p:txBody>
      </p:sp>
      <p:sp>
        <p:nvSpPr>
          <p:cNvPr id="6" name="Rectangle 5">
            <a:extLst>
              <a:ext uri="{FF2B5EF4-FFF2-40B4-BE49-F238E27FC236}">
                <a16:creationId xmlns:a16="http://schemas.microsoft.com/office/drawing/2014/main" id="{D9637348-0984-FF8D-F247-40B0D1B16F42}"/>
              </a:ext>
            </a:extLst>
          </p:cNvPr>
          <p:cNvSpPr/>
          <p:nvPr/>
        </p:nvSpPr>
        <p:spPr>
          <a:xfrm>
            <a:off x="213994" y="5434213"/>
            <a:ext cx="8052653" cy="769441"/>
          </a:xfrm>
          <a:prstGeom prst="rect">
            <a:avLst/>
          </a:prstGeom>
        </p:spPr>
        <p:txBody>
          <a:bodyPr wrap="square">
            <a:spAutoFit/>
          </a:bodyPr>
          <a:lstStyle/>
          <a:p>
            <a:r>
              <a:rPr lang="en-GB" sz="2400" dirty="0"/>
              <a:t>Celebration Worship:</a:t>
            </a:r>
          </a:p>
          <a:p>
            <a:pPr marL="342900" indent="-342900">
              <a:buFont typeface="Arial" panose="020B0604020202020204" pitchFamily="34" charset="0"/>
              <a:buChar char="•"/>
            </a:pPr>
            <a:r>
              <a:rPr lang="en-GB" sz="2000" dirty="0">
                <a:latin typeface="Twinkl" panose="02000000000000000000" pitchFamily="2" charset="0"/>
              </a:rPr>
              <a:t>Friday – 14:45 – 15:15</a:t>
            </a:r>
          </a:p>
        </p:txBody>
      </p:sp>
      <p:sp>
        <p:nvSpPr>
          <p:cNvPr id="7" name="Rectangle 6">
            <a:extLst>
              <a:ext uri="{FF2B5EF4-FFF2-40B4-BE49-F238E27FC236}">
                <a16:creationId xmlns:a16="http://schemas.microsoft.com/office/drawing/2014/main" id="{FAC9F4E6-F28E-4F45-9EB6-5AC128B1B3D0}"/>
              </a:ext>
            </a:extLst>
          </p:cNvPr>
          <p:cNvSpPr/>
          <p:nvPr/>
        </p:nvSpPr>
        <p:spPr>
          <a:xfrm>
            <a:off x="4240321" y="3816633"/>
            <a:ext cx="3139992" cy="830997"/>
          </a:xfrm>
          <a:prstGeom prst="rect">
            <a:avLst/>
          </a:prstGeom>
        </p:spPr>
        <p:txBody>
          <a:bodyPr wrap="square">
            <a:spAutoFit/>
          </a:bodyPr>
          <a:lstStyle/>
          <a:p>
            <a:pPr algn="ctr"/>
            <a:r>
              <a:rPr lang="en-GB" sz="2400" dirty="0">
                <a:solidFill>
                  <a:srgbClr val="7030A0"/>
                </a:solidFill>
              </a:rPr>
              <a:t>PE: Wednesday</a:t>
            </a:r>
          </a:p>
          <a:p>
            <a:pPr algn="ctr"/>
            <a:r>
              <a:rPr lang="en-GB" sz="2400" dirty="0">
                <a:solidFill>
                  <a:srgbClr val="7030A0"/>
                </a:solidFill>
              </a:rPr>
              <a:t>Swimming: Friday </a:t>
            </a:r>
          </a:p>
        </p:txBody>
      </p:sp>
    </p:spTree>
    <p:extLst>
      <p:ext uri="{BB962C8B-B14F-4D97-AF65-F5344CB8AC3E}">
        <p14:creationId xmlns:p14="http://schemas.microsoft.com/office/powerpoint/2010/main" val="3054636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5B039-5470-4380-93FF-3E5BC671E720}"/>
              </a:ext>
            </a:extLst>
          </p:cNvPr>
          <p:cNvSpPr>
            <a:spLocks noGrp="1"/>
          </p:cNvSpPr>
          <p:nvPr>
            <p:ph type="title"/>
          </p:nvPr>
        </p:nvSpPr>
        <p:spPr>
          <a:xfrm>
            <a:off x="107504" y="188640"/>
            <a:ext cx="6347714" cy="1320800"/>
          </a:xfrm>
        </p:spPr>
        <p:txBody>
          <a:bodyPr/>
          <a:lstStyle/>
          <a:p>
            <a:r>
              <a:rPr lang="en-GB" dirty="0"/>
              <a:t>The Year 3 Timetable</a:t>
            </a:r>
            <a:br>
              <a:rPr lang="en-GB" dirty="0"/>
            </a:br>
            <a:r>
              <a:rPr lang="en-GB" sz="1200" dirty="0">
                <a:solidFill>
                  <a:schemeClr val="tx1"/>
                </a:solidFill>
                <a:latin typeface="Twinkl" panose="02000000000000000000" pitchFamily="2" charset="0"/>
              </a:rPr>
              <a:t>Please note that this may change in light of set themed days/trips</a:t>
            </a:r>
            <a:endParaRPr lang="en-GB" dirty="0">
              <a:solidFill>
                <a:schemeClr val="tx1"/>
              </a:solidFill>
              <a:latin typeface="Twinkl" panose="02000000000000000000" pitchFamily="2" charset="0"/>
            </a:endParaRPr>
          </a:p>
        </p:txBody>
      </p:sp>
      <p:pic>
        <p:nvPicPr>
          <p:cNvPr id="4" name="Picture 3">
            <a:extLst>
              <a:ext uri="{FF2B5EF4-FFF2-40B4-BE49-F238E27FC236}">
                <a16:creationId xmlns:a16="http://schemas.microsoft.com/office/drawing/2014/main" id="{971204C9-7285-4ECE-A282-40848D6DAC38}"/>
              </a:ext>
            </a:extLst>
          </p:cNvPr>
          <p:cNvPicPr>
            <a:picLocks noChangeAspect="1"/>
          </p:cNvPicPr>
          <p:nvPr/>
        </p:nvPicPr>
        <p:blipFill>
          <a:blip r:embed="rId3"/>
          <a:stretch>
            <a:fillRect/>
          </a:stretch>
        </p:blipFill>
        <p:spPr>
          <a:xfrm>
            <a:off x="0" y="1127258"/>
            <a:ext cx="9144000" cy="4603483"/>
          </a:xfrm>
          <a:prstGeom prst="rect">
            <a:avLst/>
          </a:prstGeom>
        </p:spPr>
      </p:pic>
    </p:spTree>
    <p:extLst>
      <p:ext uri="{BB962C8B-B14F-4D97-AF65-F5344CB8AC3E}">
        <p14:creationId xmlns:p14="http://schemas.microsoft.com/office/powerpoint/2010/main" val="2455257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94078"/>
            <a:ext cx="7633108" cy="1320800"/>
          </a:xfrm>
        </p:spPr>
        <p:txBody>
          <a:bodyPr>
            <a:normAutofit/>
          </a:bodyPr>
          <a:lstStyle/>
          <a:p>
            <a:r>
              <a:rPr lang="en-GB" sz="4800" dirty="0"/>
              <a:t> The Year 3 Curriculum </a:t>
            </a:r>
          </a:p>
        </p:txBody>
      </p:sp>
      <p:pic>
        <p:nvPicPr>
          <p:cNvPr id="4" name="Picture 3">
            <a:extLst>
              <a:ext uri="{FF2B5EF4-FFF2-40B4-BE49-F238E27FC236}">
                <a16:creationId xmlns:a16="http://schemas.microsoft.com/office/drawing/2014/main" id="{2F7ACDA4-D01E-5C1E-D4A2-235D071993FA}"/>
              </a:ext>
            </a:extLst>
          </p:cNvPr>
          <p:cNvPicPr>
            <a:picLocks noChangeAspect="1"/>
          </p:cNvPicPr>
          <p:nvPr/>
        </p:nvPicPr>
        <p:blipFill>
          <a:blip r:embed="rId3"/>
          <a:stretch>
            <a:fillRect/>
          </a:stretch>
        </p:blipFill>
        <p:spPr>
          <a:xfrm>
            <a:off x="352331" y="1580801"/>
            <a:ext cx="7825448" cy="4320480"/>
          </a:xfrm>
          <a:prstGeom prst="rect">
            <a:avLst/>
          </a:prstGeom>
        </p:spPr>
      </p:pic>
      <p:sp>
        <p:nvSpPr>
          <p:cNvPr id="3" name="TextBox 2">
            <a:extLst>
              <a:ext uri="{FF2B5EF4-FFF2-40B4-BE49-F238E27FC236}">
                <a16:creationId xmlns:a16="http://schemas.microsoft.com/office/drawing/2014/main" id="{FC4C7EB8-3C37-4BF3-A799-A58B1FF96B6C}"/>
              </a:ext>
            </a:extLst>
          </p:cNvPr>
          <p:cNvSpPr txBox="1"/>
          <p:nvPr/>
        </p:nvSpPr>
        <p:spPr>
          <a:xfrm>
            <a:off x="6012160" y="3212976"/>
            <a:ext cx="2491477" cy="307777"/>
          </a:xfrm>
          <a:prstGeom prst="rect">
            <a:avLst/>
          </a:prstGeom>
          <a:noFill/>
        </p:spPr>
        <p:txBody>
          <a:bodyPr wrap="square" rtlCol="0">
            <a:spAutoFit/>
          </a:bodyPr>
          <a:lstStyle/>
          <a:p>
            <a:r>
              <a:rPr lang="en-US" sz="1400" dirty="0">
                <a:solidFill>
                  <a:srgbClr val="7030A0"/>
                </a:solidFill>
                <a:latin typeface="Calibri" panose="020F0502020204030204" pitchFamily="34" charset="0"/>
                <a:ea typeface="Calibri" panose="020F0502020204030204" pitchFamily="34" charset="0"/>
                <a:cs typeface="Calibri" panose="020F0502020204030204" pitchFamily="34" charset="0"/>
              </a:rPr>
              <a:t>2BeSafe Online Safety </a:t>
            </a:r>
            <a:endParaRPr lang="en-GB" sz="1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524B49F3-687C-4AD4-8B04-854CE04793DE}"/>
              </a:ext>
            </a:extLst>
          </p:cNvPr>
          <p:cNvSpPr txBox="1"/>
          <p:nvPr/>
        </p:nvSpPr>
        <p:spPr>
          <a:xfrm>
            <a:off x="6012161" y="3861049"/>
            <a:ext cx="1584176" cy="307777"/>
          </a:xfrm>
          <a:prstGeom prst="rect">
            <a:avLst/>
          </a:prstGeom>
          <a:noFill/>
        </p:spPr>
        <p:txBody>
          <a:bodyPr wrap="square" rtlCol="0">
            <a:spAutoFit/>
          </a:bodyPr>
          <a:lstStyle/>
          <a:p>
            <a:pPr algn="ctr"/>
            <a:r>
              <a:rPr lang="en-US" sz="1400" dirty="0">
                <a:solidFill>
                  <a:srgbClr val="7030A0"/>
                </a:solidFill>
                <a:latin typeface="Calibri" panose="020F0502020204030204" pitchFamily="34" charset="0"/>
                <a:ea typeface="Calibri" panose="020F0502020204030204" pitchFamily="34" charset="0"/>
                <a:cs typeface="Calibri" panose="020F0502020204030204" pitchFamily="34" charset="0"/>
              </a:rPr>
              <a:t>NEW </a:t>
            </a:r>
            <a:endParaRPr lang="en-GB" sz="1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030BF836-B90E-4824-8855-7463B333CB2F}"/>
              </a:ext>
            </a:extLst>
          </p:cNvPr>
          <p:cNvSpPr txBox="1"/>
          <p:nvPr/>
        </p:nvSpPr>
        <p:spPr>
          <a:xfrm>
            <a:off x="2250334" y="4273351"/>
            <a:ext cx="2016224" cy="307777"/>
          </a:xfrm>
          <a:prstGeom prst="rect">
            <a:avLst/>
          </a:prstGeom>
          <a:noFill/>
        </p:spPr>
        <p:txBody>
          <a:bodyPr wrap="square" rtlCol="0">
            <a:spAutoFit/>
          </a:bodyPr>
          <a:lstStyle/>
          <a:p>
            <a:pPr algn="ctr"/>
            <a:r>
              <a:rPr lang="en-US" sz="1400" dirty="0">
                <a:solidFill>
                  <a:srgbClr val="7030A0"/>
                </a:solidFill>
                <a:latin typeface="Calibri" panose="020F0502020204030204" pitchFamily="34" charset="0"/>
                <a:ea typeface="Calibri" panose="020F0502020204030204" pitchFamily="34" charset="0"/>
                <a:cs typeface="Calibri" panose="020F0502020204030204" pitchFamily="34" charset="0"/>
              </a:rPr>
              <a:t>Oak National Academy</a:t>
            </a:r>
            <a:endParaRPr lang="en-GB" sz="1400"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3327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EED0A-4A13-0559-1683-FE3D01EAEB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36FDC1-DE15-C7D8-0D66-D6D06B5298B5}"/>
              </a:ext>
            </a:extLst>
          </p:cNvPr>
          <p:cNvSpPr>
            <a:spLocks noGrp="1"/>
          </p:cNvSpPr>
          <p:nvPr>
            <p:ph type="title"/>
          </p:nvPr>
        </p:nvSpPr>
        <p:spPr>
          <a:xfrm>
            <a:off x="323528" y="294078"/>
            <a:ext cx="7633108" cy="1320800"/>
          </a:xfrm>
        </p:spPr>
        <p:txBody>
          <a:bodyPr>
            <a:normAutofit fontScale="90000"/>
          </a:bodyPr>
          <a:lstStyle/>
          <a:p>
            <a:r>
              <a:rPr lang="en-GB" sz="4800" dirty="0"/>
              <a:t> The Year 3 Maths Curriculum</a:t>
            </a:r>
            <a:br>
              <a:rPr lang="en-GB" sz="4800" dirty="0"/>
            </a:br>
            <a:endParaRPr lang="en-GB" sz="2200" dirty="0">
              <a:solidFill>
                <a:schemeClr val="tx1"/>
              </a:solidFill>
              <a:latin typeface="Twinkl" panose="02000000000000000000" pitchFamily="2" charset="0"/>
            </a:endParaRPr>
          </a:p>
        </p:txBody>
      </p:sp>
      <p:pic>
        <p:nvPicPr>
          <p:cNvPr id="5" name="Picture 4">
            <a:extLst>
              <a:ext uri="{FF2B5EF4-FFF2-40B4-BE49-F238E27FC236}">
                <a16:creationId xmlns:a16="http://schemas.microsoft.com/office/drawing/2014/main" id="{8D209414-23B2-F0A8-6625-AD5C30F856F4}"/>
              </a:ext>
            </a:extLst>
          </p:cNvPr>
          <p:cNvPicPr>
            <a:picLocks noChangeAspect="1"/>
          </p:cNvPicPr>
          <p:nvPr/>
        </p:nvPicPr>
        <p:blipFill>
          <a:blip r:embed="rId3"/>
          <a:stretch>
            <a:fillRect/>
          </a:stretch>
        </p:blipFill>
        <p:spPr>
          <a:xfrm>
            <a:off x="395536" y="1634695"/>
            <a:ext cx="8020234" cy="4547118"/>
          </a:xfrm>
          <a:prstGeom prst="rect">
            <a:avLst/>
          </a:prstGeom>
        </p:spPr>
      </p:pic>
    </p:spTree>
    <p:extLst>
      <p:ext uri="{BB962C8B-B14F-4D97-AF65-F5344CB8AC3E}">
        <p14:creationId xmlns:p14="http://schemas.microsoft.com/office/powerpoint/2010/main" val="3847856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3EC85-C54A-0821-908B-854D9C8875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5138CF-7F70-58D8-9718-6BBC537D4C09}"/>
              </a:ext>
            </a:extLst>
          </p:cNvPr>
          <p:cNvSpPr>
            <a:spLocks noGrp="1"/>
          </p:cNvSpPr>
          <p:nvPr>
            <p:ph type="title"/>
          </p:nvPr>
        </p:nvSpPr>
        <p:spPr>
          <a:xfrm>
            <a:off x="323528" y="294078"/>
            <a:ext cx="7633108" cy="1320800"/>
          </a:xfrm>
        </p:spPr>
        <p:txBody>
          <a:bodyPr>
            <a:normAutofit/>
          </a:bodyPr>
          <a:lstStyle/>
          <a:p>
            <a:r>
              <a:rPr lang="en-GB" sz="4800" dirty="0"/>
              <a:t> </a:t>
            </a:r>
            <a:r>
              <a:rPr lang="en-GB" sz="4000" dirty="0"/>
              <a:t>The Year 3 Cornerstones Topics</a:t>
            </a:r>
            <a:br>
              <a:rPr lang="en-GB" sz="4800" dirty="0"/>
            </a:br>
            <a:endParaRPr lang="en-GB" sz="2200" dirty="0">
              <a:solidFill>
                <a:schemeClr val="tx1"/>
              </a:solidFill>
              <a:latin typeface="Twinkl" panose="02000000000000000000" pitchFamily="2" charset="0"/>
            </a:endParaRPr>
          </a:p>
        </p:txBody>
      </p:sp>
      <p:pic>
        <p:nvPicPr>
          <p:cNvPr id="4" name="Picture 3">
            <a:extLst>
              <a:ext uri="{FF2B5EF4-FFF2-40B4-BE49-F238E27FC236}">
                <a16:creationId xmlns:a16="http://schemas.microsoft.com/office/drawing/2014/main" id="{0FBD0768-28BD-C0E7-7AD5-7137F00B69F7}"/>
              </a:ext>
            </a:extLst>
          </p:cNvPr>
          <p:cNvPicPr>
            <a:picLocks noChangeAspect="1"/>
          </p:cNvPicPr>
          <p:nvPr/>
        </p:nvPicPr>
        <p:blipFill>
          <a:blip r:embed="rId3"/>
          <a:srcRect l="14502"/>
          <a:stretch>
            <a:fillRect/>
          </a:stretch>
        </p:blipFill>
        <p:spPr>
          <a:xfrm>
            <a:off x="794437" y="1739148"/>
            <a:ext cx="7435400" cy="1251498"/>
          </a:xfrm>
          <a:prstGeom prst="rect">
            <a:avLst/>
          </a:prstGeom>
        </p:spPr>
      </p:pic>
      <p:sp>
        <p:nvSpPr>
          <p:cNvPr id="6" name="TextBox 5">
            <a:extLst>
              <a:ext uri="{FF2B5EF4-FFF2-40B4-BE49-F238E27FC236}">
                <a16:creationId xmlns:a16="http://schemas.microsoft.com/office/drawing/2014/main" id="{D121BA60-CD07-C452-5A38-A2A104627756}"/>
              </a:ext>
            </a:extLst>
          </p:cNvPr>
          <p:cNvSpPr txBox="1"/>
          <p:nvPr/>
        </p:nvSpPr>
        <p:spPr>
          <a:xfrm>
            <a:off x="3491880" y="1260935"/>
            <a:ext cx="3240360" cy="523220"/>
          </a:xfrm>
          <a:prstGeom prst="rect">
            <a:avLst/>
          </a:prstGeom>
          <a:noFill/>
        </p:spPr>
        <p:txBody>
          <a:bodyPr wrap="square" rtlCol="0">
            <a:spAutoFit/>
          </a:bodyPr>
          <a:lstStyle/>
          <a:p>
            <a:r>
              <a:rPr lang="en-GB" sz="2800" dirty="0">
                <a:latin typeface="Twinkl" panose="02000000000000000000" pitchFamily="2" charset="0"/>
              </a:rPr>
              <a:t>Autumn</a:t>
            </a:r>
            <a:r>
              <a:rPr lang="en-GB" dirty="0"/>
              <a:t> </a:t>
            </a:r>
          </a:p>
        </p:txBody>
      </p:sp>
      <p:sp>
        <p:nvSpPr>
          <p:cNvPr id="7" name="TextBox 6">
            <a:extLst>
              <a:ext uri="{FF2B5EF4-FFF2-40B4-BE49-F238E27FC236}">
                <a16:creationId xmlns:a16="http://schemas.microsoft.com/office/drawing/2014/main" id="{696701C6-C5D6-87C1-A1ED-5023ABB8E292}"/>
              </a:ext>
            </a:extLst>
          </p:cNvPr>
          <p:cNvSpPr txBox="1"/>
          <p:nvPr/>
        </p:nvSpPr>
        <p:spPr>
          <a:xfrm>
            <a:off x="3635896" y="3069419"/>
            <a:ext cx="3240360" cy="523220"/>
          </a:xfrm>
          <a:prstGeom prst="rect">
            <a:avLst/>
          </a:prstGeom>
          <a:noFill/>
        </p:spPr>
        <p:txBody>
          <a:bodyPr wrap="square" rtlCol="0">
            <a:spAutoFit/>
          </a:bodyPr>
          <a:lstStyle/>
          <a:p>
            <a:r>
              <a:rPr lang="en-GB" sz="2800" dirty="0">
                <a:latin typeface="Twinkl" panose="02000000000000000000" pitchFamily="2" charset="0"/>
              </a:rPr>
              <a:t>Spring</a:t>
            </a:r>
            <a:r>
              <a:rPr lang="en-GB" sz="2800" dirty="0"/>
              <a:t> </a:t>
            </a:r>
          </a:p>
        </p:txBody>
      </p:sp>
      <p:pic>
        <p:nvPicPr>
          <p:cNvPr id="9" name="Picture 8">
            <a:extLst>
              <a:ext uri="{FF2B5EF4-FFF2-40B4-BE49-F238E27FC236}">
                <a16:creationId xmlns:a16="http://schemas.microsoft.com/office/drawing/2014/main" id="{3A8535F9-C3C8-DDA1-EED9-00ECEF735CB1}"/>
              </a:ext>
            </a:extLst>
          </p:cNvPr>
          <p:cNvPicPr>
            <a:picLocks noChangeAspect="1"/>
          </p:cNvPicPr>
          <p:nvPr/>
        </p:nvPicPr>
        <p:blipFill>
          <a:blip r:embed="rId4"/>
          <a:srcRect l="16172"/>
          <a:stretch>
            <a:fillRect/>
          </a:stretch>
        </p:blipFill>
        <p:spPr>
          <a:xfrm>
            <a:off x="1258426" y="3515739"/>
            <a:ext cx="6507422" cy="1490319"/>
          </a:xfrm>
          <a:prstGeom prst="rect">
            <a:avLst/>
          </a:prstGeom>
        </p:spPr>
      </p:pic>
      <p:sp>
        <p:nvSpPr>
          <p:cNvPr id="10" name="TextBox 9">
            <a:extLst>
              <a:ext uri="{FF2B5EF4-FFF2-40B4-BE49-F238E27FC236}">
                <a16:creationId xmlns:a16="http://schemas.microsoft.com/office/drawing/2014/main" id="{6766A1DA-41D8-7C04-9ECF-F806150156E3}"/>
              </a:ext>
            </a:extLst>
          </p:cNvPr>
          <p:cNvSpPr txBox="1"/>
          <p:nvPr/>
        </p:nvSpPr>
        <p:spPr>
          <a:xfrm>
            <a:off x="3635896" y="5026122"/>
            <a:ext cx="3240360" cy="523220"/>
          </a:xfrm>
          <a:prstGeom prst="rect">
            <a:avLst/>
          </a:prstGeom>
          <a:noFill/>
        </p:spPr>
        <p:txBody>
          <a:bodyPr wrap="square" rtlCol="0">
            <a:spAutoFit/>
          </a:bodyPr>
          <a:lstStyle/>
          <a:p>
            <a:r>
              <a:rPr lang="en-GB" sz="2800" dirty="0">
                <a:latin typeface="Twinkl" panose="02000000000000000000" pitchFamily="2" charset="0"/>
              </a:rPr>
              <a:t>Summer</a:t>
            </a:r>
            <a:r>
              <a:rPr lang="en-GB" dirty="0"/>
              <a:t> </a:t>
            </a:r>
          </a:p>
        </p:txBody>
      </p:sp>
      <p:pic>
        <p:nvPicPr>
          <p:cNvPr id="12" name="Picture 11">
            <a:extLst>
              <a:ext uri="{FF2B5EF4-FFF2-40B4-BE49-F238E27FC236}">
                <a16:creationId xmlns:a16="http://schemas.microsoft.com/office/drawing/2014/main" id="{FD3F7288-16A8-1F2F-A869-DD1484320147}"/>
              </a:ext>
            </a:extLst>
          </p:cNvPr>
          <p:cNvPicPr>
            <a:picLocks noChangeAspect="1"/>
          </p:cNvPicPr>
          <p:nvPr/>
        </p:nvPicPr>
        <p:blipFill>
          <a:blip r:embed="rId5"/>
          <a:srcRect r="14154"/>
          <a:stretch>
            <a:fillRect/>
          </a:stretch>
        </p:blipFill>
        <p:spPr>
          <a:xfrm>
            <a:off x="931037" y="5452378"/>
            <a:ext cx="7162199" cy="1242592"/>
          </a:xfrm>
          <a:prstGeom prst="rect">
            <a:avLst/>
          </a:prstGeom>
        </p:spPr>
      </p:pic>
    </p:spTree>
    <p:extLst>
      <p:ext uri="{BB962C8B-B14F-4D97-AF65-F5344CB8AC3E}">
        <p14:creationId xmlns:p14="http://schemas.microsoft.com/office/powerpoint/2010/main" val="1836277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8328"/>
            <a:ext cx="8229600" cy="786416"/>
          </a:xfrm>
        </p:spPr>
        <p:txBody>
          <a:bodyPr/>
          <a:lstStyle/>
          <a:p>
            <a:r>
              <a:rPr lang="en-GB" dirty="0"/>
              <a:t>Reading</a:t>
            </a:r>
          </a:p>
        </p:txBody>
      </p:sp>
      <p:sp>
        <p:nvSpPr>
          <p:cNvPr id="2" name="Content Placeholder 1"/>
          <p:cNvSpPr>
            <a:spLocks noGrp="1"/>
          </p:cNvSpPr>
          <p:nvPr>
            <p:ph idx="1"/>
          </p:nvPr>
        </p:nvSpPr>
        <p:spPr>
          <a:xfrm>
            <a:off x="251521" y="1124745"/>
            <a:ext cx="8435280" cy="2031326"/>
          </a:xfrm>
        </p:spPr>
        <p:txBody>
          <a:bodyPr>
            <a:normAutofit fontScale="92500" lnSpcReduction="10000"/>
          </a:bodyPr>
          <a:lstStyle/>
          <a:p>
            <a:r>
              <a:rPr lang="en-GB" dirty="0">
                <a:solidFill>
                  <a:schemeClr val="tx1"/>
                </a:solidFill>
                <a:latin typeface="Twinkl" panose="02000000000000000000" pitchFamily="2" charset="0"/>
              </a:rPr>
              <a:t>Please listen to your child read for at least 10 minutes, 5 times per week, preferably every day.</a:t>
            </a:r>
          </a:p>
          <a:p>
            <a:r>
              <a:rPr lang="en-GB" dirty="0">
                <a:solidFill>
                  <a:schemeClr val="tx1"/>
                </a:solidFill>
                <a:latin typeface="Twinkl" panose="02000000000000000000" pitchFamily="2" charset="0"/>
              </a:rPr>
              <a:t>Please sign their diary to inform us of what page your child is up to / if they have finished their book. </a:t>
            </a:r>
          </a:p>
          <a:p>
            <a:r>
              <a:rPr lang="en-GB" dirty="0">
                <a:solidFill>
                  <a:schemeClr val="tx1"/>
                </a:solidFill>
                <a:latin typeface="Twinkl" panose="02000000000000000000" pitchFamily="2" charset="0"/>
              </a:rPr>
              <a:t>In order for your child to take part in our 100 Club reading challenge, please ensure that you sign the chart at the front of their diaries every time they read, even if it’s just a couple of pages.</a:t>
            </a:r>
          </a:p>
          <a:p>
            <a:pPr marL="0" indent="0">
              <a:buNone/>
            </a:pPr>
            <a:endParaRPr lang="en-GB" dirty="0"/>
          </a:p>
        </p:txBody>
      </p:sp>
      <p:sp>
        <p:nvSpPr>
          <p:cNvPr id="4" name="Rectangle 3">
            <a:extLst>
              <a:ext uri="{FF2B5EF4-FFF2-40B4-BE49-F238E27FC236}">
                <a16:creationId xmlns:a16="http://schemas.microsoft.com/office/drawing/2014/main" id="{CD5E10A4-44C3-46CA-BDDA-E946B3B05B39}"/>
              </a:ext>
            </a:extLst>
          </p:cNvPr>
          <p:cNvSpPr/>
          <p:nvPr/>
        </p:nvSpPr>
        <p:spPr>
          <a:xfrm>
            <a:off x="438945" y="3449985"/>
            <a:ext cx="4986805" cy="3046988"/>
          </a:xfrm>
          <a:prstGeom prst="rect">
            <a:avLst/>
          </a:prstGeom>
        </p:spPr>
        <p:txBody>
          <a:bodyPr wrap="square">
            <a:spAutoFit/>
          </a:bodyPr>
          <a:lstStyle/>
          <a:p>
            <a:pPr marL="342900" indent="-342900">
              <a:buClr>
                <a:schemeClr val="accent1"/>
              </a:buClr>
              <a:buFont typeface="Candara" panose="020E0502030303020204" pitchFamily="34" charset="0"/>
              <a:buChar char="*"/>
            </a:pPr>
            <a:r>
              <a:rPr lang="en-GB" sz="2400" dirty="0">
                <a:latin typeface="Twinkl" panose="02000000000000000000" pitchFamily="2" charset="0"/>
              </a:rPr>
              <a:t>Please read to your child as well, read for enjoyment and interest. Be a reading role model.</a:t>
            </a:r>
          </a:p>
          <a:p>
            <a:pPr marL="342900" indent="-342900">
              <a:buClr>
                <a:schemeClr val="accent1"/>
              </a:buClr>
              <a:buFont typeface="Candara" panose="020E0502030303020204" pitchFamily="34" charset="0"/>
              <a:buChar char="*"/>
            </a:pPr>
            <a:r>
              <a:rPr lang="en-GB" sz="2400" dirty="0">
                <a:latin typeface="Twinkl" panose="02000000000000000000" pitchFamily="2" charset="0"/>
              </a:rPr>
              <a:t>In school children read during daily guided reading sessions in small groups as well as 1:1 reading sessions.</a:t>
            </a:r>
          </a:p>
        </p:txBody>
      </p:sp>
      <p:pic>
        <p:nvPicPr>
          <p:cNvPr id="6" name="Picture 5">
            <a:extLst>
              <a:ext uri="{FF2B5EF4-FFF2-40B4-BE49-F238E27FC236}">
                <a16:creationId xmlns:a16="http://schemas.microsoft.com/office/drawing/2014/main" id="{9D8B998D-7C52-4F23-9B70-A71254629201}"/>
              </a:ext>
            </a:extLst>
          </p:cNvPr>
          <p:cNvPicPr>
            <a:picLocks noChangeAspect="1"/>
          </p:cNvPicPr>
          <p:nvPr/>
        </p:nvPicPr>
        <p:blipFill>
          <a:blip r:embed="rId3"/>
          <a:stretch>
            <a:fillRect/>
          </a:stretch>
        </p:blipFill>
        <p:spPr>
          <a:xfrm>
            <a:off x="5958425" y="3429000"/>
            <a:ext cx="2746630" cy="33569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83998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596" y="338475"/>
            <a:ext cx="5472608" cy="858423"/>
          </a:xfrm>
        </p:spPr>
        <p:txBody>
          <a:bodyPr>
            <a:normAutofit fontScale="90000"/>
          </a:bodyPr>
          <a:lstStyle/>
          <a:p>
            <a:pPr algn="r"/>
            <a:r>
              <a:rPr lang="en-GB" dirty="0"/>
              <a:t>Reading Phase &amp; Book Bands</a:t>
            </a:r>
          </a:p>
        </p:txBody>
      </p:sp>
      <p:sp>
        <p:nvSpPr>
          <p:cNvPr id="12" name="TextBox 11"/>
          <p:cNvSpPr txBox="1"/>
          <p:nvPr/>
        </p:nvSpPr>
        <p:spPr>
          <a:xfrm>
            <a:off x="395536" y="1028700"/>
            <a:ext cx="4680520" cy="5755422"/>
          </a:xfrm>
          <a:prstGeom prst="rect">
            <a:avLst/>
          </a:prstGeom>
          <a:noFill/>
        </p:spPr>
        <p:txBody>
          <a:bodyPr wrap="square" rtlCol="0">
            <a:spAutoFit/>
          </a:bodyPr>
          <a:lstStyle/>
          <a:p>
            <a:pPr algn="ctr"/>
            <a:r>
              <a:rPr lang="en-GB" sz="1600" dirty="0">
                <a:latin typeface="Twinkl" panose="02000000000000000000" pitchFamily="2" charset="0"/>
              </a:rPr>
              <a:t>In the infants, children are given reading books which are phonetically decodable aligned to the Red Rose Letters and Sounds phonics scheme trajectory.  It may be that in order for gaps in your child’s phonic knowledge to be bridged a books with the focus grapheme will be sent home from a previous phase to ensure confidence and fluency in word reading.</a:t>
            </a:r>
          </a:p>
          <a:p>
            <a:endParaRPr lang="en-GB" sz="1600" dirty="0">
              <a:latin typeface="Twinkl" panose="02000000000000000000" pitchFamily="2" charset="0"/>
            </a:endParaRPr>
          </a:p>
          <a:p>
            <a:pPr algn="ctr"/>
            <a:r>
              <a:rPr lang="en-GB" sz="1600" dirty="0">
                <a:latin typeface="Twinkl" panose="02000000000000000000" pitchFamily="2" charset="0"/>
              </a:rPr>
              <a:t>They may be reading a more challenging book in school during guided reading and when I feel they are confident at this in school, I will then move them up at home too.</a:t>
            </a:r>
          </a:p>
          <a:p>
            <a:pPr algn="ctr"/>
            <a:endParaRPr lang="en-GB" sz="1600" dirty="0">
              <a:latin typeface="Twinkl" panose="02000000000000000000" pitchFamily="2" charset="0"/>
            </a:endParaRPr>
          </a:p>
          <a:p>
            <a:pPr algn="ctr"/>
            <a:r>
              <a:rPr lang="en-GB" sz="1600" dirty="0">
                <a:latin typeface="Twinkl" panose="02000000000000000000" pitchFamily="2" charset="0"/>
              </a:rPr>
              <a:t>When children are more fluent readers, they are able to recognise many words on sight and are able to use their phonic knowledge to segment and blend more complex words.  The focus now becomes more on understanding of a text and comprehension.  When listening to your child read, please also focus on discussion of the text, new vocabulary and understanding of characters thoughts and feelings.</a:t>
            </a:r>
          </a:p>
        </p:txBody>
      </p:sp>
      <p:pic>
        <p:nvPicPr>
          <p:cNvPr id="5" name="Picture 4" descr="A chart of different colors&#10;&#10;Description automatically generated">
            <a:extLst>
              <a:ext uri="{FF2B5EF4-FFF2-40B4-BE49-F238E27FC236}">
                <a16:creationId xmlns:a16="http://schemas.microsoft.com/office/drawing/2014/main" id="{3AEEFBC9-E82D-06B7-40C8-09532569A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1211853"/>
            <a:ext cx="2762250" cy="4800600"/>
          </a:xfrm>
          <a:prstGeom prst="rect">
            <a:avLst/>
          </a:prstGeom>
        </p:spPr>
      </p:pic>
    </p:spTree>
    <p:extLst>
      <p:ext uri="{BB962C8B-B14F-4D97-AF65-F5344CB8AC3E}">
        <p14:creationId xmlns:p14="http://schemas.microsoft.com/office/powerpoint/2010/main" val="2919083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1560" y="1047836"/>
            <a:ext cx="6347713" cy="1320800"/>
          </a:xfrm>
        </p:spPr>
        <p:txBody>
          <a:bodyPr/>
          <a:lstStyle/>
          <a:p>
            <a:r>
              <a:rPr lang="en-GB" dirty="0"/>
              <a:t>Home Learning</a:t>
            </a:r>
          </a:p>
        </p:txBody>
      </p:sp>
      <p:sp>
        <p:nvSpPr>
          <p:cNvPr id="2" name="Content Placeholder 1"/>
          <p:cNvSpPr>
            <a:spLocks noGrp="1"/>
          </p:cNvSpPr>
          <p:nvPr>
            <p:ph idx="1"/>
          </p:nvPr>
        </p:nvSpPr>
        <p:spPr>
          <a:xfrm>
            <a:off x="195792" y="1824573"/>
            <a:ext cx="8229600" cy="3908683"/>
          </a:xfrm>
        </p:spPr>
        <p:txBody>
          <a:bodyPr>
            <a:normAutofit/>
          </a:bodyPr>
          <a:lstStyle/>
          <a:p>
            <a:r>
              <a:rPr lang="en-GB" sz="1600" dirty="0">
                <a:solidFill>
                  <a:schemeClr val="tx1"/>
                </a:solidFill>
                <a:latin typeface="Twinkl" panose="02000000000000000000" pitchFamily="2" charset="0"/>
              </a:rPr>
              <a:t>Spelling home learning will be sent home on a Friday and tested on Friday of the following week. Short, sharp bursts of regular practise will help spellings to “stick” better. </a:t>
            </a:r>
          </a:p>
          <a:p>
            <a:r>
              <a:rPr lang="en-GB" sz="1600" dirty="0">
                <a:solidFill>
                  <a:schemeClr val="tx1"/>
                </a:solidFill>
                <a:latin typeface="Twinkl" panose="02000000000000000000" pitchFamily="2" charset="0"/>
              </a:rPr>
              <a:t>A maths practise activity will also be sent home on a Friday and should be returned on the Wednesday of the following week. It will then be marked, ready for new home learning to be set.</a:t>
            </a:r>
          </a:p>
          <a:p>
            <a:r>
              <a:rPr lang="en-GB" sz="1600" dirty="0">
                <a:solidFill>
                  <a:schemeClr val="tx1"/>
                </a:solidFill>
                <a:latin typeface="Twinkl" panose="02000000000000000000" pitchFamily="2" charset="0"/>
              </a:rPr>
              <a:t>An additional topic / themed homework may also be set from time to time. </a:t>
            </a:r>
          </a:p>
          <a:p>
            <a:r>
              <a:rPr lang="en-GB" sz="1600" dirty="0">
                <a:solidFill>
                  <a:schemeClr val="tx1"/>
                </a:solidFill>
                <a:latin typeface="Twinkl" panose="02000000000000000000" pitchFamily="2" charset="0"/>
              </a:rPr>
              <a:t>Reading is an on-going non-negotiable. We expect home reading to take place at least three times a week. Please sign your child’s reading diary to let us know what page you’re up to / if the book is finished. As well as this, please sign the 100 club record at the front of the diary. </a:t>
            </a:r>
          </a:p>
          <a:p>
            <a:r>
              <a:rPr lang="en-GB" sz="1600" dirty="0">
                <a:solidFill>
                  <a:schemeClr val="tx1"/>
                </a:solidFill>
                <a:latin typeface="Twinkl" panose="02000000000000000000" pitchFamily="2" charset="0"/>
              </a:rPr>
              <a:t>All log-in details for our on-line subscriptions will be found in the front of your child’s yellow reading diaries.</a:t>
            </a:r>
          </a:p>
        </p:txBody>
      </p:sp>
      <p:pic>
        <p:nvPicPr>
          <p:cNvPr id="2050" name="Picture 2" descr="http://www.angelfire.com/planet/kappweb/689_images/MotherSonHomewor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9906" y="40520"/>
            <a:ext cx="2485240" cy="150287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umBots: Amazon.co.uk: Welco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537" y="6016869"/>
            <a:ext cx="1431199" cy="69882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8D1E83D-2DB6-4016-87F4-00804C6739CB}"/>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309906" y="5837709"/>
            <a:ext cx="1224136" cy="989535"/>
          </a:xfrm>
          <a:prstGeom prst="rect">
            <a:avLst/>
          </a:prstGeom>
        </p:spPr>
      </p:pic>
      <p:pic>
        <p:nvPicPr>
          <p:cNvPr id="4" name="Picture 2" descr="NumBots | ttrockstars logo colour">
            <a:extLst>
              <a:ext uri="{FF2B5EF4-FFF2-40B4-BE49-F238E27FC236}">
                <a16:creationId xmlns:a16="http://schemas.microsoft.com/office/drawing/2014/main" id="{1E260E6F-77DC-42B5-24F7-919D065D93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6242" y="5901510"/>
            <a:ext cx="1224136" cy="877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600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0E69F-4E9E-4F31-9B5C-290318D95BA5}"/>
              </a:ext>
            </a:extLst>
          </p:cNvPr>
          <p:cNvSpPr>
            <a:spLocks noGrp="1"/>
          </p:cNvSpPr>
          <p:nvPr>
            <p:ph type="title"/>
          </p:nvPr>
        </p:nvSpPr>
        <p:spPr>
          <a:xfrm>
            <a:off x="457200" y="338328"/>
            <a:ext cx="8229600" cy="606375"/>
          </a:xfrm>
        </p:spPr>
        <p:txBody>
          <a:bodyPr>
            <a:normAutofit fontScale="90000"/>
          </a:bodyPr>
          <a:lstStyle/>
          <a:p>
            <a:r>
              <a:rPr lang="en-GB" dirty="0"/>
              <a:t>School Uniform</a:t>
            </a:r>
          </a:p>
        </p:txBody>
      </p:sp>
      <p:sp>
        <p:nvSpPr>
          <p:cNvPr id="3" name="TextBox 2">
            <a:extLst>
              <a:ext uri="{FF2B5EF4-FFF2-40B4-BE49-F238E27FC236}">
                <a16:creationId xmlns:a16="http://schemas.microsoft.com/office/drawing/2014/main" id="{ACE47FA9-43A8-4181-BF78-0050A77FAF0C}"/>
              </a:ext>
            </a:extLst>
          </p:cNvPr>
          <p:cNvSpPr txBox="1"/>
          <p:nvPr/>
        </p:nvSpPr>
        <p:spPr>
          <a:xfrm>
            <a:off x="323528" y="927258"/>
            <a:ext cx="5976664" cy="6093976"/>
          </a:xfrm>
          <a:prstGeom prst="rect">
            <a:avLst/>
          </a:prstGeom>
          <a:noFill/>
        </p:spPr>
        <p:txBody>
          <a:bodyPr wrap="square" rtlCol="0">
            <a:spAutoFit/>
          </a:bodyPr>
          <a:lstStyle/>
          <a:p>
            <a:pPr marL="342900" indent="-342900">
              <a:buClr>
                <a:schemeClr val="accent1"/>
              </a:buClr>
              <a:buFont typeface="Candara" panose="020E0502030303020204" pitchFamily="34" charset="0"/>
              <a:buChar char="*"/>
            </a:pPr>
            <a:r>
              <a:rPr lang="en-GB" sz="2400" dirty="0">
                <a:latin typeface="Twinkl" panose="02000000000000000000" pitchFamily="2" charset="0"/>
              </a:rPr>
              <a:t>Children should wear their smart school uniform on Mondays, Tuesdays, Thursdays and Fridays.</a:t>
            </a:r>
          </a:p>
          <a:p>
            <a:pPr>
              <a:buClr>
                <a:schemeClr val="accent1"/>
              </a:buClr>
            </a:pPr>
            <a:endParaRPr lang="en-GB" sz="900" dirty="0">
              <a:latin typeface="Twinkl" panose="02000000000000000000" pitchFamily="2" charset="0"/>
            </a:endParaRPr>
          </a:p>
          <a:p>
            <a:pPr marL="342900" indent="-342900">
              <a:buClr>
                <a:schemeClr val="accent1"/>
              </a:buClr>
              <a:buFont typeface="Candara" panose="020E0502030303020204" pitchFamily="34" charset="0"/>
              <a:buChar char="*"/>
            </a:pPr>
            <a:r>
              <a:rPr lang="en-GB" sz="2400" dirty="0">
                <a:latin typeface="Twinkl" panose="02000000000000000000" pitchFamily="2" charset="0"/>
              </a:rPr>
              <a:t>Please make sure that long hair is always fully tied back using hair accessories in school colours.</a:t>
            </a:r>
          </a:p>
          <a:p>
            <a:pPr>
              <a:buClr>
                <a:schemeClr val="accent1"/>
              </a:buClr>
            </a:pPr>
            <a:endParaRPr lang="en-GB" sz="900" dirty="0">
              <a:latin typeface="Twinkl" panose="02000000000000000000" pitchFamily="2" charset="0"/>
            </a:endParaRPr>
          </a:p>
          <a:p>
            <a:pPr marL="342900" indent="-342900">
              <a:buClr>
                <a:schemeClr val="accent1"/>
              </a:buClr>
              <a:buFont typeface="Candara" panose="020E0502030303020204" pitchFamily="34" charset="0"/>
              <a:buChar char="*"/>
            </a:pPr>
            <a:r>
              <a:rPr lang="en-GB" sz="2400" dirty="0">
                <a:latin typeface="Twinkl" panose="02000000000000000000" pitchFamily="2" charset="0"/>
              </a:rPr>
              <a:t>Children are allowed to wear small earrings and an analogue watch on Mondays, Tuesdays and Thursdays.</a:t>
            </a:r>
          </a:p>
          <a:p>
            <a:pPr>
              <a:buClr>
                <a:schemeClr val="accent1"/>
              </a:buClr>
            </a:pPr>
            <a:endParaRPr lang="en-GB" sz="900" dirty="0">
              <a:latin typeface="Twinkl" panose="02000000000000000000" pitchFamily="2" charset="0"/>
            </a:endParaRPr>
          </a:p>
          <a:p>
            <a:pPr marL="342900" indent="-342900">
              <a:buClr>
                <a:schemeClr val="accent1"/>
              </a:buClr>
              <a:buFont typeface="Candara" panose="020E0502030303020204" pitchFamily="34" charset="0"/>
              <a:buChar char="*"/>
            </a:pPr>
            <a:r>
              <a:rPr lang="en-GB" sz="2400" dirty="0">
                <a:latin typeface="Twinkl" panose="02000000000000000000" pitchFamily="2" charset="0"/>
              </a:rPr>
              <a:t>On our PE day (Wednesdays) children should wear their P.E. kit (purple shorts and white T-Shirt); they may wear plain black tracksuit top/bottoms. </a:t>
            </a:r>
          </a:p>
          <a:p>
            <a:pPr algn="ctr">
              <a:buClr>
                <a:schemeClr val="accent1"/>
              </a:buClr>
            </a:pPr>
            <a:r>
              <a:rPr lang="en-GB" b="1" dirty="0">
                <a:solidFill>
                  <a:srgbClr val="7030A0"/>
                </a:solidFill>
                <a:latin typeface="Twinkl" panose="02000000000000000000" pitchFamily="2" charset="0"/>
              </a:rPr>
              <a:t>They should not wear a watch and earrings should be removed. Plain bobbles please in long hair</a:t>
            </a:r>
            <a:r>
              <a:rPr lang="en-GB" dirty="0">
                <a:solidFill>
                  <a:srgbClr val="7030A0"/>
                </a:solidFill>
                <a:latin typeface="Twinkl" panose="02000000000000000000" pitchFamily="2" charset="0"/>
              </a:rPr>
              <a:t>.</a:t>
            </a:r>
            <a:endParaRPr lang="en-GB" sz="2400" dirty="0">
              <a:solidFill>
                <a:srgbClr val="7030A0"/>
              </a:solidFill>
              <a:latin typeface="Twinkl" panose="02000000000000000000" pitchFamily="2" charset="0"/>
            </a:endParaRPr>
          </a:p>
        </p:txBody>
      </p:sp>
      <p:pic>
        <p:nvPicPr>
          <p:cNvPr id="1026" name="Picture 2" descr="Infinity Braid Tieback | Back-to-School Hairstyles - Cute Girls Hairstyles">
            <a:extLst>
              <a:ext uri="{FF2B5EF4-FFF2-40B4-BE49-F238E27FC236}">
                <a16:creationId xmlns:a16="http://schemas.microsoft.com/office/drawing/2014/main" id="{6CF4B742-7C5D-4CFF-BC10-91CE358C631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6473" y="1229491"/>
            <a:ext cx="1517915" cy="22768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asy hairstyles for girls that you can create in minutes">
            <a:extLst>
              <a:ext uri="{FF2B5EF4-FFF2-40B4-BE49-F238E27FC236}">
                <a16:creationId xmlns:a16="http://schemas.microsoft.com/office/drawing/2014/main" id="{BBE6EC3A-F888-4C52-9564-830F8D6759D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27507" y="4246910"/>
            <a:ext cx="1656184" cy="228950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Green Tick PNG Images Transparent Free Download | PNGMart">
            <a:extLst>
              <a:ext uri="{FF2B5EF4-FFF2-40B4-BE49-F238E27FC236}">
                <a16:creationId xmlns:a16="http://schemas.microsoft.com/office/drawing/2014/main" id="{939DD4BE-879B-4D17-BCDC-A2BD175B433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47926" y="5301208"/>
            <a:ext cx="1282823" cy="1455324"/>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Download RED CROSS Free PNG transparent image and clipart">
            <a:extLst>
              <a:ext uri="{FF2B5EF4-FFF2-40B4-BE49-F238E27FC236}">
                <a16:creationId xmlns:a16="http://schemas.microsoft.com/office/drawing/2014/main" id="{C01B0405-9860-4D29-9BBA-9B986AED3C8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99920" y="2653120"/>
            <a:ext cx="1328936" cy="1309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244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5F033-5A68-388F-8393-3378943164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83A1BB-C77A-80CD-CB4D-74D9C00616D7}"/>
              </a:ext>
            </a:extLst>
          </p:cNvPr>
          <p:cNvSpPr>
            <a:spLocks noGrp="1"/>
          </p:cNvSpPr>
          <p:nvPr>
            <p:ph type="title"/>
          </p:nvPr>
        </p:nvSpPr>
        <p:spPr>
          <a:xfrm>
            <a:off x="457200" y="338328"/>
            <a:ext cx="8229600" cy="1002440"/>
          </a:xfrm>
        </p:spPr>
        <p:txBody>
          <a:bodyPr/>
          <a:lstStyle/>
          <a:p>
            <a:r>
              <a:rPr lang="en-GB" dirty="0"/>
              <a:t>Swimming </a:t>
            </a:r>
          </a:p>
        </p:txBody>
      </p:sp>
      <p:sp>
        <p:nvSpPr>
          <p:cNvPr id="3" name="TextBox 2">
            <a:extLst>
              <a:ext uri="{FF2B5EF4-FFF2-40B4-BE49-F238E27FC236}">
                <a16:creationId xmlns:a16="http://schemas.microsoft.com/office/drawing/2014/main" id="{D10631A5-D9B7-2BD3-CC29-CAFC17746644}"/>
              </a:ext>
            </a:extLst>
          </p:cNvPr>
          <p:cNvSpPr txBox="1"/>
          <p:nvPr/>
        </p:nvSpPr>
        <p:spPr>
          <a:xfrm>
            <a:off x="224120" y="1330632"/>
            <a:ext cx="5976664" cy="5632311"/>
          </a:xfrm>
          <a:prstGeom prst="rect">
            <a:avLst/>
          </a:prstGeom>
          <a:noFill/>
        </p:spPr>
        <p:txBody>
          <a:bodyPr wrap="square" rtlCol="0">
            <a:spAutoFit/>
          </a:bodyPr>
          <a:lstStyle/>
          <a:p>
            <a:pPr marL="342900" indent="-342900">
              <a:buClr>
                <a:schemeClr val="accent1"/>
              </a:buClr>
              <a:buFont typeface="Candara" panose="020E0502030303020204" pitchFamily="34" charset="0"/>
              <a:buChar char="*"/>
            </a:pPr>
            <a:r>
              <a:rPr lang="en-GB" sz="2400" dirty="0">
                <a:latin typeface="Twinkl" panose="02000000000000000000" pitchFamily="2" charset="0"/>
              </a:rPr>
              <a:t>On Fridays (swimming day) children should wear their normal uniform</a:t>
            </a:r>
          </a:p>
          <a:p>
            <a:pPr marL="342900" indent="-342900">
              <a:buClr>
                <a:schemeClr val="accent1"/>
              </a:buClr>
              <a:buFont typeface="Candara" panose="020E0502030303020204" pitchFamily="34" charset="0"/>
              <a:buChar char="*"/>
            </a:pPr>
            <a:r>
              <a:rPr lang="en-GB" sz="2400" dirty="0">
                <a:latin typeface="Twinkl" panose="02000000000000000000" pitchFamily="2" charset="0"/>
              </a:rPr>
              <a:t>No watches</a:t>
            </a:r>
          </a:p>
          <a:p>
            <a:pPr marL="342900" indent="-342900">
              <a:buClr>
                <a:schemeClr val="accent1"/>
              </a:buClr>
              <a:buFont typeface="Candara" panose="020E0502030303020204" pitchFamily="34" charset="0"/>
              <a:buChar char="*"/>
            </a:pPr>
            <a:r>
              <a:rPr lang="en-GB" sz="2400" dirty="0">
                <a:latin typeface="Twinkl" panose="02000000000000000000" pitchFamily="2" charset="0"/>
              </a:rPr>
              <a:t>No earrings</a:t>
            </a:r>
          </a:p>
          <a:p>
            <a:pPr marL="342900" indent="-342900">
              <a:buClr>
                <a:schemeClr val="accent1"/>
              </a:buClr>
              <a:buFont typeface="Candara" panose="020E0502030303020204" pitchFamily="34" charset="0"/>
              <a:buChar char="*"/>
            </a:pPr>
            <a:r>
              <a:rPr lang="en-GB" sz="2400" dirty="0">
                <a:latin typeface="Twinkl" panose="02000000000000000000" pitchFamily="2" charset="0"/>
              </a:rPr>
              <a:t>Long hair tied back with plain accessories</a:t>
            </a:r>
          </a:p>
          <a:p>
            <a:pPr marL="342900" indent="-342900">
              <a:buClr>
                <a:schemeClr val="accent1"/>
              </a:buClr>
              <a:buFont typeface="Candara" panose="020E0502030303020204" pitchFamily="34" charset="0"/>
              <a:buChar cha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Children should bring:</a:t>
            </a:r>
          </a:p>
          <a:p>
            <a:pPr marL="800100" lvl="1" indent="-342900">
              <a:buClr>
                <a:schemeClr val="accent1"/>
              </a:buClr>
              <a:buFont typeface="Arial" panose="020B0604020202020204" pitchFamily="34" charset="0"/>
              <a:buChar char="•"/>
            </a:pPr>
            <a:r>
              <a:rPr lang="en-GB" sz="2400" dirty="0">
                <a:latin typeface="Twinkl" panose="02000000000000000000" pitchFamily="2" charset="0"/>
              </a:rPr>
              <a:t>Named bag</a:t>
            </a:r>
          </a:p>
          <a:p>
            <a:pPr marL="800100" lvl="1" indent="-342900">
              <a:buClr>
                <a:schemeClr val="accent1"/>
              </a:buClr>
              <a:buFont typeface="Arial" panose="020B0604020202020204" pitchFamily="34" charset="0"/>
              <a:buChar char="•"/>
            </a:pPr>
            <a:r>
              <a:rPr lang="en-GB" sz="2400" dirty="0">
                <a:latin typeface="Twinkl" panose="02000000000000000000" pitchFamily="2" charset="0"/>
              </a:rPr>
              <a:t>Towel</a:t>
            </a:r>
          </a:p>
          <a:p>
            <a:pPr marL="800100" lvl="1" indent="-342900">
              <a:buClr>
                <a:schemeClr val="accent1"/>
              </a:buClr>
              <a:buFont typeface="Arial" panose="020B0604020202020204" pitchFamily="34" charset="0"/>
              <a:buChar char="•"/>
            </a:pPr>
            <a:r>
              <a:rPr lang="en-GB" sz="2400" dirty="0">
                <a:latin typeface="Twinkl" panose="02000000000000000000" pitchFamily="2" charset="0"/>
              </a:rPr>
              <a:t>Swimming hat (all children)</a:t>
            </a:r>
          </a:p>
          <a:p>
            <a:pPr marL="800100" lvl="1" indent="-342900">
              <a:buClr>
                <a:schemeClr val="accent1"/>
              </a:buClr>
              <a:buFont typeface="Arial" panose="020B0604020202020204" pitchFamily="34" charset="0"/>
              <a:buChar char="•"/>
            </a:pPr>
            <a:r>
              <a:rPr lang="en-GB" sz="2400" dirty="0">
                <a:latin typeface="Twinkl" panose="02000000000000000000" pitchFamily="2" charset="0"/>
              </a:rPr>
              <a:t>Swimming Costume or Trunks (no bikinis or shorts)</a:t>
            </a:r>
          </a:p>
          <a:p>
            <a:pPr marL="800100" lvl="1" indent="-342900">
              <a:buClr>
                <a:schemeClr val="accent1"/>
              </a:buClr>
              <a:buFont typeface="Arial" panose="020B0604020202020204" pitchFamily="34" charset="0"/>
              <a:buChar char="•"/>
            </a:pPr>
            <a:r>
              <a:rPr lang="en-GB" sz="2400" dirty="0">
                <a:latin typeface="Twinkl" panose="02000000000000000000" pitchFamily="2" charset="0"/>
              </a:rPr>
              <a:t>Goggles</a:t>
            </a:r>
          </a:p>
          <a:p>
            <a:pPr marL="342900" indent="-342900">
              <a:buClr>
                <a:schemeClr val="accent1"/>
              </a:buClr>
              <a:buFont typeface="Arial" panose="020B0604020202020204" pitchFamily="34" charset="0"/>
              <a:buChar char="•"/>
            </a:pPr>
            <a:endParaRPr lang="en-GB" sz="2400" dirty="0">
              <a:latin typeface="Twinkl" panose="02000000000000000000" pitchFamily="2" charset="0"/>
            </a:endParaRPr>
          </a:p>
        </p:txBody>
      </p:sp>
      <p:pic>
        <p:nvPicPr>
          <p:cNvPr id="5" name="Picture 4" descr="A blue and white circle with a person swimming in the water&#10;&#10;AI-generated content may be incorrect.">
            <a:extLst>
              <a:ext uri="{FF2B5EF4-FFF2-40B4-BE49-F238E27FC236}">
                <a16:creationId xmlns:a16="http://schemas.microsoft.com/office/drawing/2014/main" id="{55E8B7C4-2038-C4B2-6EEA-1E3B619CB5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9665" y="1988840"/>
            <a:ext cx="2736304" cy="2654215"/>
          </a:xfrm>
          <a:prstGeom prst="rect">
            <a:avLst/>
          </a:prstGeom>
        </p:spPr>
      </p:pic>
    </p:spTree>
    <p:extLst>
      <p:ext uri="{BB962C8B-B14F-4D97-AF65-F5344CB8AC3E}">
        <p14:creationId xmlns:p14="http://schemas.microsoft.com/office/powerpoint/2010/main" val="2871319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596" y="338475"/>
            <a:ext cx="5472608" cy="858423"/>
          </a:xfrm>
        </p:spPr>
        <p:txBody>
          <a:bodyPr>
            <a:normAutofit/>
          </a:bodyPr>
          <a:lstStyle/>
          <a:p>
            <a:pPr algn="ctr"/>
            <a:r>
              <a:rPr lang="en-GB" dirty="0"/>
              <a:t>Healthy School</a:t>
            </a:r>
          </a:p>
        </p:txBody>
      </p:sp>
      <p:sp>
        <p:nvSpPr>
          <p:cNvPr id="12" name="TextBox 11"/>
          <p:cNvSpPr txBox="1"/>
          <p:nvPr/>
        </p:nvSpPr>
        <p:spPr>
          <a:xfrm>
            <a:off x="395536" y="1081278"/>
            <a:ext cx="6696744" cy="1200329"/>
          </a:xfrm>
          <a:prstGeom prst="rect">
            <a:avLst/>
          </a:prstGeom>
          <a:noFill/>
        </p:spPr>
        <p:txBody>
          <a:bodyPr wrap="square" rtlCol="0">
            <a:spAutoFit/>
          </a:bodyPr>
          <a:lstStyle/>
          <a:p>
            <a:pPr algn="ctr"/>
            <a:r>
              <a:rPr lang="en-US" sz="1800" dirty="0">
                <a:solidFill>
                  <a:srgbClr val="000000"/>
                </a:solidFill>
                <a:effectLst/>
                <a:latin typeface="Twinkl" panose="02000000000000000000" pitchFamily="2" charset="0"/>
                <a:ea typeface="Times New Roman" panose="02020603050405020304" pitchFamily="18" charset="0"/>
              </a:rPr>
              <a:t>We will do our best to ensure the healthy growth and development of our learners. We will do all that we can to build healthy eating and drinking patterns so that our learners thrive and lead healthy active lives. </a:t>
            </a:r>
            <a:endParaRPr lang="en-GB" sz="1800" dirty="0">
              <a:effectLst/>
              <a:latin typeface="Twinkl" panose="02000000000000000000" pitchFamily="2" charset="0"/>
              <a:ea typeface="Times New Roman" panose="02020603050405020304" pitchFamily="18" charset="0"/>
            </a:endParaRPr>
          </a:p>
        </p:txBody>
      </p:sp>
      <p:pic>
        <p:nvPicPr>
          <p:cNvPr id="4" name="Picture 3" descr="A group of different fruits&#10;&#10;Description automatically generated">
            <a:extLst>
              <a:ext uri="{FF2B5EF4-FFF2-40B4-BE49-F238E27FC236}">
                <a16:creationId xmlns:a16="http://schemas.microsoft.com/office/drawing/2014/main" id="{F7B5BEEB-6A2F-8B0A-4E58-CB8E7C0A3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341" y="4509121"/>
            <a:ext cx="3333750" cy="1990725"/>
          </a:xfrm>
          <a:prstGeom prst="rect">
            <a:avLst/>
          </a:prstGeom>
        </p:spPr>
      </p:pic>
      <p:pic>
        <p:nvPicPr>
          <p:cNvPr id="7" name="Picture 6">
            <a:extLst>
              <a:ext uri="{FF2B5EF4-FFF2-40B4-BE49-F238E27FC236}">
                <a16:creationId xmlns:a16="http://schemas.microsoft.com/office/drawing/2014/main" id="{DA9EAC66-0A2A-FD11-01B9-902DFA3BC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8204" y="2708920"/>
            <a:ext cx="792088" cy="2434222"/>
          </a:xfrm>
          <a:prstGeom prst="rect">
            <a:avLst/>
          </a:prstGeom>
        </p:spPr>
      </p:pic>
      <p:sp>
        <p:nvSpPr>
          <p:cNvPr id="8" name="TextBox 7">
            <a:extLst>
              <a:ext uri="{FF2B5EF4-FFF2-40B4-BE49-F238E27FC236}">
                <a16:creationId xmlns:a16="http://schemas.microsoft.com/office/drawing/2014/main" id="{4B0B5917-5869-BE28-FC23-03575828ADEF}"/>
              </a:ext>
            </a:extLst>
          </p:cNvPr>
          <p:cNvSpPr txBox="1"/>
          <p:nvPr/>
        </p:nvSpPr>
        <p:spPr>
          <a:xfrm>
            <a:off x="395536" y="2348880"/>
            <a:ext cx="5076564" cy="923330"/>
          </a:xfrm>
          <a:prstGeom prst="rect">
            <a:avLst/>
          </a:prstGeom>
          <a:noFill/>
        </p:spPr>
        <p:txBody>
          <a:bodyPr wrap="square" rtlCol="0">
            <a:spAutoFit/>
          </a:bodyPr>
          <a:lstStyle/>
          <a:p>
            <a:pPr algn="ctr"/>
            <a:r>
              <a:rPr lang="en-US" sz="1800" dirty="0">
                <a:solidFill>
                  <a:srgbClr val="000000"/>
                </a:solidFill>
                <a:effectLst/>
                <a:latin typeface="Twinkl" panose="02000000000000000000" pitchFamily="2" charset="0"/>
                <a:ea typeface="Times New Roman" panose="02020603050405020304" pitchFamily="18" charset="0"/>
              </a:rPr>
              <a:t>We provide healthy and balanced school meals that, where possible, contain sustainable and locally sourced produce.  </a:t>
            </a:r>
            <a:endParaRPr lang="en-GB" sz="1800" dirty="0">
              <a:effectLst/>
              <a:latin typeface="Twinkl" panose="02000000000000000000" pitchFamily="2" charset="0"/>
              <a:ea typeface="Times New Roman" panose="02020603050405020304" pitchFamily="18" charset="0"/>
            </a:endParaRPr>
          </a:p>
        </p:txBody>
      </p:sp>
      <p:sp>
        <p:nvSpPr>
          <p:cNvPr id="10" name="TextBox 9">
            <a:extLst>
              <a:ext uri="{FF2B5EF4-FFF2-40B4-BE49-F238E27FC236}">
                <a16:creationId xmlns:a16="http://schemas.microsoft.com/office/drawing/2014/main" id="{4CC71768-2A84-A989-3131-74FC63BD9867}"/>
              </a:ext>
            </a:extLst>
          </p:cNvPr>
          <p:cNvSpPr txBox="1"/>
          <p:nvPr/>
        </p:nvSpPr>
        <p:spPr>
          <a:xfrm>
            <a:off x="467544" y="3585791"/>
            <a:ext cx="5076564" cy="923330"/>
          </a:xfrm>
          <a:prstGeom prst="rect">
            <a:avLst/>
          </a:prstGeom>
          <a:noFill/>
        </p:spPr>
        <p:txBody>
          <a:bodyPr wrap="square" rtlCol="0">
            <a:spAutoFit/>
          </a:bodyPr>
          <a:lstStyle/>
          <a:p>
            <a:pPr algn="ctr"/>
            <a:r>
              <a:rPr lang="en-US" sz="1800" dirty="0">
                <a:solidFill>
                  <a:srgbClr val="000000"/>
                </a:solidFill>
                <a:effectLst/>
                <a:latin typeface="Twinkl" panose="02000000000000000000" pitchFamily="2" charset="0"/>
                <a:ea typeface="Times New Roman" panose="02020603050405020304" pitchFamily="18" charset="0"/>
              </a:rPr>
              <a:t>All children can bring in a healthy snack e.g. fruit for morning play or parents can pay for toast through Parent Pay.</a:t>
            </a:r>
            <a:endParaRPr lang="en-GB" sz="1800" dirty="0">
              <a:effectLst/>
              <a:latin typeface="Twinkl" panose="02000000000000000000" pitchFamily="2" charset="0"/>
              <a:ea typeface="Times New Roman" panose="02020603050405020304" pitchFamily="18" charset="0"/>
            </a:endParaRPr>
          </a:p>
        </p:txBody>
      </p:sp>
      <p:sp>
        <p:nvSpPr>
          <p:cNvPr id="11" name="TextBox 10">
            <a:extLst>
              <a:ext uri="{FF2B5EF4-FFF2-40B4-BE49-F238E27FC236}">
                <a16:creationId xmlns:a16="http://schemas.microsoft.com/office/drawing/2014/main" id="{A34A4D94-940A-F12A-92B3-DF1E7642C6CD}"/>
              </a:ext>
            </a:extLst>
          </p:cNvPr>
          <p:cNvSpPr txBox="1"/>
          <p:nvPr/>
        </p:nvSpPr>
        <p:spPr>
          <a:xfrm>
            <a:off x="3610625" y="5247289"/>
            <a:ext cx="5076564" cy="646331"/>
          </a:xfrm>
          <a:prstGeom prst="rect">
            <a:avLst/>
          </a:prstGeom>
          <a:solidFill>
            <a:schemeClr val="bg1"/>
          </a:solidFill>
        </p:spPr>
        <p:txBody>
          <a:bodyPr wrap="square" rtlCol="0">
            <a:spAutoFit/>
          </a:bodyPr>
          <a:lstStyle/>
          <a:p>
            <a:pPr algn="ctr"/>
            <a:r>
              <a:rPr lang="en-US" sz="1800" dirty="0">
                <a:solidFill>
                  <a:srgbClr val="000000"/>
                </a:solidFill>
                <a:effectLst/>
                <a:latin typeface="Twinkl" panose="02000000000000000000" pitchFamily="2" charset="0"/>
                <a:ea typeface="Times New Roman" panose="02020603050405020304" pitchFamily="18" charset="0"/>
              </a:rPr>
              <a:t>All children should bring a drinks bottle to school which contains </a:t>
            </a:r>
            <a:r>
              <a:rPr lang="en-US" sz="1800" b="1" dirty="0">
                <a:solidFill>
                  <a:srgbClr val="000000"/>
                </a:solidFill>
                <a:effectLst/>
                <a:latin typeface="Twinkl" panose="02000000000000000000" pitchFamily="2" charset="0"/>
                <a:ea typeface="Times New Roman" panose="02020603050405020304" pitchFamily="18" charset="0"/>
              </a:rPr>
              <a:t>water</a:t>
            </a:r>
            <a:r>
              <a:rPr lang="en-US" sz="1800" dirty="0">
                <a:solidFill>
                  <a:srgbClr val="000000"/>
                </a:solidFill>
                <a:effectLst/>
                <a:latin typeface="Twinkl" panose="02000000000000000000" pitchFamily="2" charset="0"/>
                <a:ea typeface="Times New Roman" panose="02020603050405020304" pitchFamily="18" charset="0"/>
              </a:rPr>
              <a:t>.</a:t>
            </a:r>
          </a:p>
        </p:txBody>
      </p:sp>
    </p:spTree>
    <p:extLst>
      <p:ext uri="{BB962C8B-B14F-4D97-AF65-F5344CB8AC3E}">
        <p14:creationId xmlns:p14="http://schemas.microsoft.com/office/powerpoint/2010/main" val="609681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FD21D-56B5-A8DE-4184-7780B56194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C9C7A9-E349-54F3-408B-C4D5C1CA6736}"/>
              </a:ext>
            </a:extLst>
          </p:cNvPr>
          <p:cNvSpPr>
            <a:spLocks noGrp="1"/>
          </p:cNvSpPr>
          <p:nvPr>
            <p:ph type="title"/>
          </p:nvPr>
        </p:nvSpPr>
        <p:spPr>
          <a:xfrm>
            <a:off x="107504" y="338475"/>
            <a:ext cx="8208912" cy="858423"/>
          </a:xfrm>
        </p:spPr>
        <p:txBody>
          <a:bodyPr>
            <a:normAutofit/>
          </a:bodyPr>
          <a:lstStyle/>
          <a:p>
            <a:pPr algn="ctr"/>
            <a:r>
              <a:rPr lang="en-GB" dirty="0"/>
              <a:t>What do I need to bring to school?</a:t>
            </a:r>
          </a:p>
        </p:txBody>
      </p:sp>
      <p:sp>
        <p:nvSpPr>
          <p:cNvPr id="12" name="TextBox 11">
            <a:extLst>
              <a:ext uri="{FF2B5EF4-FFF2-40B4-BE49-F238E27FC236}">
                <a16:creationId xmlns:a16="http://schemas.microsoft.com/office/drawing/2014/main" id="{57313533-5CCA-F27E-BCB2-CFC1AF388F81}"/>
              </a:ext>
            </a:extLst>
          </p:cNvPr>
          <p:cNvSpPr txBox="1"/>
          <p:nvPr/>
        </p:nvSpPr>
        <p:spPr>
          <a:xfrm>
            <a:off x="251520" y="1196898"/>
            <a:ext cx="6696744"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000000"/>
                </a:solidFill>
                <a:effectLst/>
                <a:latin typeface="Twinkl" panose="02000000000000000000" pitchFamily="2" charset="0"/>
                <a:ea typeface="Times New Roman" panose="02020603050405020304" pitchFamily="18" charset="0"/>
              </a:rPr>
              <a:t>Reading Book, Reading Record and Bag</a:t>
            </a:r>
          </a:p>
          <a:p>
            <a:pPr marL="342900" indent="-342900">
              <a:buFont typeface="Arial" panose="020B0604020202020204" pitchFamily="34" charset="0"/>
              <a:buChar char="•"/>
            </a:pPr>
            <a:r>
              <a:rPr lang="en-US" sz="2400" dirty="0">
                <a:solidFill>
                  <a:srgbClr val="000000"/>
                </a:solidFill>
                <a:latin typeface="Twinkl" panose="02000000000000000000" pitchFamily="2" charset="0"/>
                <a:ea typeface="Times New Roman" panose="02020603050405020304" pitchFamily="18" charset="0"/>
              </a:rPr>
              <a:t>Water bottle</a:t>
            </a:r>
          </a:p>
          <a:p>
            <a:pPr marL="342900" indent="-342900">
              <a:buFont typeface="Arial" panose="020B0604020202020204" pitchFamily="34" charset="0"/>
              <a:buChar char="•"/>
            </a:pPr>
            <a:r>
              <a:rPr lang="en-US" sz="2400" dirty="0">
                <a:solidFill>
                  <a:srgbClr val="000000"/>
                </a:solidFill>
                <a:latin typeface="Twinkl" panose="02000000000000000000" pitchFamily="2" charset="0"/>
                <a:ea typeface="Times New Roman" panose="02020603050405020304" pitchFamily="18" charset="0"/>
              </a:rPr>
              <a:t>Packed Lunch bag as required</a:t>
            </a:r>
          </a:p>
          <a:p>
            <a:pPr marL="342900" indent="-342900">
              <a:buFont typeface="Arial" panose="020B0604020202020204" pitchFamily="34" charset="0"/>
              <a:buChar char="•"/>
            </a:pPr>
            <a:r>
              <a:rPr lang="en-US" sz="2400" dirty="0">
                <a:solidFill>
                  <a:srgbClr val="000000"/>
                </a:solidFill>
                <a:latin typeface="Twinkl" panose="02000000000000000000" pitchFamily="2" charset="0"/>
                <a:ea typeface="Times New Roman" panose="02020603050405020304" pitchFamily="18" charset="0"/>
              </a:rPr>
              <a:t>Snack as required</a:t>
            </a:r>
          </a:p>
          <a:p>
            <a:pPr marL="342900" indent="-342900">
              <a:buFont typeface="Arial" panose="020B0604020202020204" pitchFamily="34" charset="0"/>
              <a:buChar char="•"/>
            </a:pPr>
            <a:r>
              <a:rPr lang="en-US" sz="2400" dirty="0">
                <a:solidFill>
                  <a:srgbClr val="000000"/>
                </a:solidFill>
                <a:latin typeface="Twinkl" panose="02000000000000000000" pitchFamily="2" charset="0"/>
                <a:ea typeface="Times New Roman" panose="02020603050405020304" pitchFamily="18" charset="0"/>
              </a:rPr>
              <a:t>Coat (especially as the term progresses!)</a:t>
            </a:r>
          </a:p>
          <a:p>
            <a:pPr marL="342900" indent="-342900">
              <a:buFont typeface="Arial" panose="020B0604020202020204" pitchFamily="34" charset="0"/>
              <a:buChar char="•"/>
            </a:pPr>
            <a:endParaRPr lang="en-US" sz="2400" dirty="0">
              <a:solidFill>
                <a:srgbClr val="000000"/>
              </a:solidFill>
              <a:latin typeface="Twinkl" panose="02000000000000000000" pitchFamily="2" charset="0"/>
              <a:ea typeface="Times New Roman" panose="02020603050405020304" pitchFamily="18" charset="0"/>
            </a:endParaRPr>
          </a:p>
        </p:txBody>
      </p:sp>
      <p:sp>
        <p:nvSpPr>
          <p:cNvPr id="3" name="Title 1">
            <a:extLst>
              <a:ext uri="{FF2B5EF4-FFF2-40B4-BE49-F238E27FC236}">
                <a16:creationId xmlns:a16="http://schemas.microsoft.com/office/drawing/2014/main" id="{E9A85C2C-4105-2A19-F29E-B24C08AB8DFB}"/>
              </a:ext>
            </a:extLst>
          </p:cNvPr>
          <p:cNvSpPr txBox="1">
            <a:spLocks/>
          </p:cNvSpPr>
          <p:nvPr/>
        </p:nvSpPr>
        <p:spPr>
          <a:xfrm>
            <a:off x="251520" y="3540718"/>
            <a:ext cx="8208912" cy="8584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dirty="0"/>
              <a:t>What should I leave at home?</a:t>
            </a:r>
          </a:p>
        </p:txBody>
      </p:sp>
      <p:sp>
        <p:nvSpPr>
          <p:cNvPr id="5" name="TextBox 4">
            <a:extLst>
              <a:ext uri="{FF2B5EF4-FFF2-40B4-BE49-F238E27FC236}">
                <a16:creationId xmlns:a16="http://schemas.microsoft.com/office/drawing/2014/main" id="{562B4896-879B-7B6F-24A5-08D3D5EF44DD}"/>
              </a:ext>
            </a:extLst>
          </p:cNvPr>
          <p:cNvSpPr txBox="1"/>
          <p:nvPr/>
        </p:nvSpPr>
        <p:spPr>
          <a:xfrm>
            <a:off x="467544" y="4429729"/>
            <a:ext cx="6696744"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000000"/>
                </a:solidFill>
                <a:effectLst/>
                <a:latin typeface="Twinkl" panose="02000000000000000000" pitchFamily="2" charset="0"/>
                <a:ea typeface="Times New Roman" panose="02020603050405020304" pitchFamily="18" charset="0"/>
              </a:rPr>
              <a:t>Toys/teddies</a:t>
            </a:r>
          </a:p>
          <a:p>
            <a:pPr marL="342900" indent="-342900">
              <a:buFont typeface="Arial" panose="020B0604020202020204" pitchFamily="34" charset="0"/>
              <a:buChar char="•"/>
            </a:pPr>
            <a:r>
              <a:rPr lang="en-US" sz="2400" dirty="0">
                <a:solidFill>
                  <a:srgbClr val="000000"/>
                </a:solidFill>
                <a:latin typeface="Twinkl" panose="02000000000000000000" pitchFamily="2" charset="0"/>
                <a:ea typeface="Times New Roman" panose="02020603050405020304" pitchFamily="18" charset="0"/>
              </a:rPr>
              <a:t>Pencil Cases</a:t>
            </a:r>
          </a:p>
          <a:p>
            <a:pPr marL="342900" indent="-342900">
              <a:buFont typeface="Arial" panose="020B0604020202020204" pitchFamily="34" charset="0"/>
              <a:buChar char="•"/>
            </a:pPr>
            <a:r>
              <a:rPr lang="en-US" sz="2400" dirty="0">
                <a:solidFill>
                  <a:srgbClr val="000000"/>
                </a:solidFill>
                <a:latin typeface="Twinkl" panose="02000000000000000000" pitchFamily="2" charset="0"/>
                <a:ea typeface="Times New Roman" panose="02020603050405020304" pitchFamily="18" charset="0"/>
              </a:rPr>
              <a:t>Lip Gloss/balms</a:t>
            </a:r>
          </a:p>
          <a:p>
            <a:pPr marL="342900" indent="-342900">
              <a:buFont typeface="Arial" panose="020B0604020202020204" pitchFamily="34" charset="0"/>
              <a:buChar char="•"/>
            </a:pPr>
            <a:endParaRPr lang="en-US" sz="2400" dirty="0">
              <a:solidFill>
                <a:srgbClr val="000000"/>
              </a:solidFill>
              <a:latin typeface="Twinkl" panose="02000000000000000000" pitchFamily="2" charset="0"/>
              <a:ea typeface="Times New Roman" panose="02020603050405020304" pitchFamily="18" charset="0"/>
            </a:endParaRPr>
          </a:p>
        </p:txBody>
      </p:sp>
    </p:spTree>
    <p:extLst>
      <p:ext uri="{BB962C8B-B14F-4D97-AF65-F5344CB8AC3E}">
        <p14:creationId xmlns:p14="http://schemas.microsoft.com/office/powerpoint/2010/main" val="1901079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0E69F-4E9E-4F31-9B5C-290318D95BA5}"/>
              </a:ext>
            </a:extLst>
          </p:cNvPr>
          <p:cNvSpPr>
            <a:spLocks noGrp="1"/>
          </p:cNvSpPr>
          <p:nvPr>
            <p:ph type="title"/>
          </p:nvPr>
        </p:nvSpPr>
        <p:spPr>
          <a:xfrm>
            <a:off x="457200" y="338328"/>
            <a:ext cx="8229600" cy="1002440"/>
          </a:xfrm>
        </p:spPr>
        <p:txBody>
          <a:bodyPr/>
          <a:lstStyle/>
          <a:p>
            <a:r>
              <a:rPr lang="en-GB" dirty="0"/>
              <a:t>School Assessments</a:t>
            </a:r>
          </a:p>
        </p:txBody>
      </p:sp>
      <p:sp>
        <p:nvSpPr>
          <p:cNvPr id="5" name="Rectangle 2">
            <a:extLst>
              <a:ext uri="{FF2B5EF4-FFF2-40B4-BE49-F238E27FC236}">
                <a16:creationId xmlns:a16="http://schemas.microsoft.com/office/drawing/2014/main" id="{7E1B51A7-E590-FBB9-3249-6DCE4BA7589B}"/>
              </a:ext>
            </a:extLst>
          </p:cNvPr>
          <p:cNvSpPr>
            <a:spLocks noChangeArrowheads="1"/>
          </p:cNvSpPr>
          <p:nvPr/>
        </p:nvSpPr>
        <p:spPr bwMode="auto">
          <a:xfrm>
            <a:off x="323528" y="988857"/>
            <a:ext cx="6499963"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At </a:t>
            </a:r>
            <a:r>
              <a:rPr kumimoji="0" lang="en-GB" altLang="en-US" sz="1400" b="0" i="0" u="none" strike="noStrike" cap="none" normalizeH="0" baseline="0" dirty="0">
                <a:ln>
                  <a:noFill/>
                </a:ln>
                <a:solidFill>
                  <a:schemeClr val="tx1"/>
                </a:solidFill>
                <a:effectLst/>
                <a:latin typeface="Twinkl" panose="02000000000000000000" pitchFamily="2" charset="0"/>
                <a:ea typeface="Calibri" panose="020F0502020204030204" pitchFamily="34" charset="0"/>
                <a:cs typeface="Calibri" panose="020F0502020204030204" pitchFamily="34" charset="0"/>
              </a:rPr>
              <a:t>Hesketh-with-</a:t>
            </a:r>
            <a:r>
              <a:rPr kumimoji="0" lang="en-GB" altLang="en-US" sz="1400" b="0" i="0" u="none" strike="noStrike" cap="none" normalizeH="0" baseline="0" dirty="0" err="1">
                <a:ln>
                  <a:noFill/>
                </a:ln>
                <a:solidFill>
                  <a:schemeClr val="tx1"/>
                </a:solidFill>
                <a:effectLst/>
                <a:latin typeface="Twinkl" panose="02000000000000000000" pitchFamily="2" charset="0"/>
                <a:ea typeface="Calibri" panose="020F0502020204030204" pitchFamily="34" charset="0"/>
                <a:cs typeface="Calibri" panose="020F0502020204030204" pitchFamily="34" charset="0"/>
              </a:rPr>
              <a:t>Becconsall</a:t>
            </a:r>
            <a:r>
              <a:rPr kumimoji="0" lang="en-GB" altLang="en-US" sz="1400" b="0" i="0" u="none" strike="noStrike" cap="none" normalizeH="0" baseline="0" dirty="0">
                <a:ln>
                  <a:noFill/>
                </a:ln>
                <a:solidFill>
                  <a:schemeClr val="tx1"/>
                </a:solidFill>
                <a:effectLst/>
                <a:latin typeface="Twinkl" panose="02000000000000000000" pitchFamily="2" charset="0"/>
                <a:ea typeface="Calibri" panose="020F0502020204030204" pitchFamily="34" charset="0"/>
                <a:cs typeface="Calibri" panose="020F0502020204030204" pitchFamily="34" charset="0"/>
              </a:rPr>
              <a:t> All Saints </a:t>
            </a:r>
            <a:r>
              <a:rPr kumimoji="0" lang="en-GB" altLang="en-US" sz="1400" b="0" i="0" u="none" strike="noStrike" cap="none" normalizeH="0" baseline="0" dirty="0">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Church of England Primary School, we believe that assessment should place the child at the centre of their learning, encouraging them to let their light shine and that it should raise achievement for all. We focus on the progress of each individual child. We believe that assessment should be thorough, manageable and relevant. Assessment for learning (</a:t>
            </a:r>
            <a:r>
              <a:rPr kumimoji="0" lang="en-GB" altLang="en-US" sz="1400" b="0" i="0" u="none" strike="noStrike" cap="none" normalizeH="0" baseline="0" dirty="0" err="1">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AfL</a:t>
            </a:r>
            <a:r>
              <a:rPr kumimoji="0" lang="en-GB" altLang="en-US" sz="1400" b="0" i="0" u="none" strike="noStrike" cap="none" normalizeH="0" baseline="0" dirty="0">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 is embedded throughout the school.</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chemeClr val="tx1"/>
              </a:solidFill>
              <a:effectLst/>
              <a:latin typeface="Twinkl" panose="02000000000000000000" pitchFamily="2"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200" b="0" i="1" u="none" strike="noStrike" cap="none" normalizeH="0" baseline="0" dirty="0">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a:t>
            </a:r>
            <a:r>
              <a:rPr kumimoji="0" lang="en-GB" altLang="en-US" sz="1200" b="0" i="1" u="none" strike="noStrike" cap="none" normalizeH="0" baseline="0" dirty="0" err="1">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AfL</a:t>
            </a:r>
            <a:r>
              <a:rPr kumimoji="0" lang="en-GB" altLang="en-US" sz="1200" b="0" i="1" u="none" strike="noStrike" cap="none" normalizeH="0" baseline="0" dirty="0">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 is the single most powerful tool we have for both raising standards and empowering lifelong </a:t>
            </a:r>
            <a:r>
              <a:rPr kumimoji="0" lang="en-GB" altLang="en-US" sz="1200" b="0" i="1" u="none" strike="noStrike" cap="none" normalizeH="0" baseline="0" dirty="0" err="1">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learners.”</a:t>
            </a:r>
            <a:r>
              <a:rPr kumimoji="0" lang="en-GB" altLang="en-US" sz="1200" b="1" i="0" u="none" strike="noStrike" cap="none" normalizeH="0" baseline="0" dirty="0" err="1">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Assessment</a:t>
            </a:r>
            <a:r>
              <a:rPr kumimoji="0" lang="en-GB" altLang="en-US" sz="1200" b="1" i="0" u="none" strike="noStrike" cap="none" normalizeH="0" baseline="0" dirty="0">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 Reform Group</a:t>
            </a:r>
            <a:endParaRPr kumimoji="0" lang="en-GB" altLang="en-US" sz="1200" b="1" i="0" u="none" strike="noStrike" cap="none" normalizeH="0" baseline="0" dirty="0">
              <a:ln>
                <a:noFill/>
              </a:ln>
              <a:solidFill>
                <a:schemeClr val="tx1"/>
              </a:solidFill>
              <a:effectLst/>
              <a:latin typeface="Twinkl"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pic>
        <p:nvPicPr>
          <p:cNvPr id="2049" name="Picture 4" descr="MC900438203[1]">
            <a:extLst>
              <a:ext uri="{FF2B5EF4-FFF2-40B4-BE49-F238E27FC236}">
                <a16:creationId xmlns:a16="http://schemas.microsoft.com/office/drawing/2014/main" id="{C49A8647-0B30-EAB7-3EFE-105BC60761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2348880"/>
            <a:ext cx="1440160" cy="116288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9E2F7183-1355-0887-1229-8C41DAF0F19A}"/>
              </a:ext>
            </a:extLst>
          </p:cNvPr>
          <p:cNvSpPr>
            <a:spLocks noChangeArrowheads="1"/>
          </p:cNvSpPr>
          <p:nvPr/>
        </p:nvSpPr>
        <p:spPr bwMode="auto">
          <a:xfrm>
            <a:off x="322564" y="3219745"/>
            <a:ext cx="7477039"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Assessment at </a:t>
            </a:r>
            <a:r>
              <a:rPr kumimoji="0" lang="en-GB" altLang="en-US" sz="1200" b="0" i="0" u="none" strike="noStrike" cap="none" normalizeH="0" baseline="0" dirty="0">
                <a:ln>
                  <a:noFill/>
                </a:ln>
                <a:solidFill>
                  <a:schemeClr val="tx1"/>
                </a:solidFill>
                <a:effectLst/>
                <a:latin typeface="Twinkl" panose="02000000000000000000" pitchFamily="2" charset="0"/>
                <a:ea typeface="Calibri" panose="020F0502020204030204" pitchFamily="34" charset="0"/>
                <a:cs typeface="Calibri" panose="020F0502020204030204" pitchFamily="34" charset="0"/>
              </a:rPr>
              <a:t>Hesketh-with-</a:t>
            </a:r>
            <a:r>
              <a:rPr kumimoji="0" lang="en-GB" altLang="en-US" sz="1200" b="0" i="0" u="none" strike="noStrike" cap="none" normalizeH="0" baseline="0" dirty="0" err="1">
                <a:ln>
                  <a:noFill/>
                </a:ln>
                <a:solidFill>
                  <a:schemeClr val="tx1"/>
                </a:solidFill>
                <a:effectLst/>
                <a:latin typeface="Twinkl" panose="02000000000000000000" pitchFamily="2" charset="0"/>
                <a:ea typeface="Calibri" panose="020F0502020204030204" pitchFamily="34" charset="0"/>
                <a:cs typeface="Calibri" panose="020F0502020204030204" pitchFamily="34" charset="0"/>
              </a:rPr>
              <a:t>Becconsall</a:t>
            </a:r>
            <a:r>
              <a:rPr kumimoji="0" lang="en-GB" altLang="en-US" sz="1200" b="0" i="0" u="none" strike="noStrike" cap="none" normalizeH="0" baseline="0" dirty="0">
                <a:ln>
                  <a:noFill/>
                </a:ln>
                <a:solidFill>
                  <a:schemeClr val="tx1"/>
                </a:solidFill>
                <a:effectLst/>
                <a:latin typeface="Twinkl" panose="02000000000000000000" pitchFamily="2" charset="0"/>
                <a:ea typeface="Calibri" panose="020F0502020204030204" pitchFamily="34" charset="0"/>
                <a:cs typeface="Calibri" panose="020F0502020204030204" pitchFamily="34" charset="0"/>
              </a:rPr>
              <a:t> All Saints </a:t>
            </a:r>
            <a:r>
              <a:rPr kumimoji="0" lang="en-GB" altLang="en-US" sz="1200" b="0" i="0" u="none" strike="noStrike" cap="none" normalizeH="0" baseline="0" dirty="0">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Church of England Primary School involves:</a:t>
            </a:r>
            <a:endParaRPr kumimoji="0" lang="en-GB" altLang="en-US" sz="1200" b="0" i="0" u="none" strike="noStrike" cap="none" normalizeH="0" baseline="0" dirty="0">
              <a:ln>
                <a:noFill/>
              </a:ln>
              <a:solidFill>
                <a:schemeClr val="tx1"/>
              </a:solidFill>
              <a:effectLst/>
              <a:latin typeface="Twinkl" panose="02000000000000000000" pitchFamily="2"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GB" altLang="en-US" sz="1200" b="1" i="0" u="none" strike="noStrike" cap="none" normalizeH="0" baseline="0" dirty="0">
                <a:ln>
                  <a:noFill/>
                </a:ln>
                <a:solidFill>
                  <a:schemeClr val="accent1">
                    <a:lumMod val="75000"/>
                  </a:schemeClr>
                </a:solidFill>
                <a:effectLst/>
                <a:latin typeface="Twinkl" panose="02000000000000000000" pitchFamily="2" charset="0"/>
                <a:ea typeface="Calibri" panose="020F0502020204030204" pitchFamily="34" charset="0"/>
                <a:cs typeface="Calibri" panose="020F0502020204030204" pitchFamily="34" charset="0"/>
              </a:rPr>
              <a:t>S</a:t>
            </a:r>
            <a:r>
              <a:rPr kumimoji="0" lang="en-GB" altLang="en-US" sz="1200" b="0" i="0" u="none" strike="noStrike" cap="none" normalizeH="0" baseline="0" dirty="0">
                <a:ln>
                  <a:noFill/>
                </a:ln>
                <a:solidFill>
                  <a:schemeClr val="accent1">
                    <a:lumMod val="75000"/>
                  </a:schemeClr>
                </a:solidFill>
                <a:effectLst/>
                <a:latin typeface="Twinkl" panose="02000000000000000000" pitchFamily="2" charset="0"/>
                <a:ea typeface="Calibri" panose="020F0502020204030204" pitchFamily="34" charset="0"/>
                <a:cs typeface="Calibri" panose="020F0502020204030204" pitchFamily="34" charset="0"/>
              </a:rPr>
              <a:t>etting Targets </a:t>
            </a:r>
            <a:r>
              <a:rPr kumimoji="0" lang="en-GB" altLang="en-US" sz="1200" b="0" i="0" u="none" strike="noStrike" cap="none" normalizeH="0" baseline="0" dirty="0">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 sharing achievable but challenging targets, objectives and success criteria with children, and allowing children to set their own targets with guidance.</a:t>
            </a:r>
            <a:endParaRPr kumimoji="0" lang="en-GB" altLang="en-US" sz="1200" b="0" i="0" u="none" strike="noStrike" cap="none" normalizeH="0" baseline="0" dirty="0">
              <a:ln>
                <a:noFill/>
              </a:ln>
              <a:solidFill>
                <a:schemeClr val="tx1"/>
              </a:solidFill>
              <a:effectLst/>
              <a:latin typeface="Twinkl" panose="02000000000000000000" pitchFamily="2"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GB" altLang="en-US" sz="1200" b="1" i="0" u="none" strike="noStrike" cap="none" normalizeH="0" baseline="0" dirty="0">
                <a:ln>
                  <a:noFill/>
                </a:ln>
                <a:solidFill>
                  <a:schemeClr val="accent1">
                    <a:lumMod val="75000"/>
                  </a:schemeClr>
                </a:solidFill>
                <a:effectLst/>
                <a:latin typeface="Twinkl" panose="02000000000000000000" pitchFamily="2" charset="0"/>
                <a:ea typeface="Calibri" panose="020F0502020204030204" pitchFamily="34" charset="0"/>
                <a:cs typeface="Calibri" panose="020F0502020204030204" pitchFamily="34" charset="0"/>
              </a:rPr>
              <a:t>T</a:t>
            </a:r>
            <a:r>
              <a:rPr kumimoji="0" lang="en-GB" altLang="en-US" sz="1200" b="0" i="0" u="none" strike="noStrike" cap="none" normalizeH="0" baseline="0" dirty="0">
                <a:ln>
                  <a:noFill/>
                </a:ln>
                <a:solidFill>
                  <a:schemeClr val="accent1">
                    <a:lumMod val="75000"/>
                  </a:schemeClr>
                </a:solidFill>
                <a:effectLst/>
                <a:latin typeface="Twinkl" panose="02000000000000000000" pitchFamily="2" charset="0"/>
                <a:ea typeface="Calibri" panose="020F0502020204030204" pitchFamily="34" charset="0"/>
                <a:cs typeface="Calibri" panose="020F0502020204030204" pitchFamily="34" charset="0"/>
              </a:rPr>
              <a:t>racking</a:t>
            </a:r>
            <a:r>
              <a:rPr kumimoji="0" lang="en-GB" altLang="en-US" sz="1200" b="0" i="0" u="none" strike="noStrike" cap="none" normalizeH="0" baseline="0" dirty="0">
                <a:ln>
                  <a:noFill/>
                </a:ln>
                <a:solidFill>
                  <a:srgbClr val="0000FF"/>
                </a:solidFill>
                <a:effectLst/>
                <a:latin typeface="Twinkl" panose="02000000000000000000" pitchFamily="2" charset="0"/>
                <a:ea typeface="Calibri" panose="020F0502020204030204" pitchFamily="34" charset="0"/>
                <a:cs typeface="Calibri" panose="020F0502020204030204" pitchFamily="34" charset="0"/>
              </a:rPr>
              <a:t> </a:t>
            </a:r>
            <a:r>
              <a:rPr kumimoji="0" lang="en-GB" altLang="en-US" sz="1200" b="0" i="0" u="none" strike="noStrike" cap="none" normalizeH="0" baseline="0" dirty="0">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 teacher and children evaluating progress in relation to these targets over the course of a lesson, unit of work, term, year or key stage.</a:t>
            </a:r>
            <a:endParaRPr kumimoji="0" lang="en-GB" altLang="en-US" sz="1200" b="0" i="0" u="none" strike="noStrike" cap="none" normalizeH="0" baseline="0" dirty="0">
              <a:ln>
                <a:noFill/>
              </a:ln>
              <a:solidFill>
                <a:schemeClr val="tx1"/>
              </a:solidFill>
              <a:effectLst/>
              <a:latin typeface="Twinkl" panose="02000000000000000000" pitchFamily="2"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GB" altLang="en-US" sz="1200" b="1" i="0" u="none" strike="noStrike" cap="none" normalizeH="0" baseline="0" dirty="0">
                <a:ln>
                  <a:noFill/>
                </a:ln>
                <a:solidFill>
                  <a:schemeClr val="accent1">
                    <a:lumMod val="75000"/>
                  </a:schemeClr>
                </a:solidFill>
                <a:effectLst/>
                <a:latin typeface="Twinkl" panose="02000000000000000000" pitchFamily="2" charset="0"/>
                <a:ea typeface="Calibri" panose="020F0502020204030204" pitchFamily="34" charset="0"/>
                <a:cs typeface="Calibri" panose="020F0502020204030204" pitchFamily="34" charset="0"/>
              </a:rPr>
              <a:t>A</a:t>
            </a:r>
            <a:r>
              <a:rPr kumimoji="0" lang="en-GB" altLang="en-US" sz="1200" b="0" i="0" u="none" strike="noStrike" cap="none" normalizeH="0" baseline="0" dirty="0">
                <a:ln>
                  <a:noFill/>
                </a:ln>
                <a:solidFill>
                  <a:schemeClr val="accent1">
                    <a:lumMod val="75000"/>
                  </a:schemeClr>
                </a:solidFill>
                <a:effectLst/>
                <a:latin typeface="Twinkl" panose="02000000000000000000" pitchFamily="2" charset="0"/>
                <a:ea typeface="Calibri" panose="020F0502020204030204" pitchFamily="34" charset="0"/>
                <a:cs typeface="Calibri" panose="020F0502020204030204" pitchFamily="34" charset="0"/>
              </a:rPr>
              <a:t>ctive Interventions </a:t>
            </a:r>
            <a:r>
              <a:rPr kumimoji="0" lang="en-GB" altLang="en-US" sz="1200" b="0" i="0" u="none" strike="noStrike" cap="none" normalizeH="0" baseline="0" dirty="0">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 teacher (with involvement of </a:t>
            </a:r>
            <a:r>
              <a:rPr kumimoji="0" lang="en-GB" altLang="en-US" sz="1200" b="0" i="0" u="none" strike="noStrike" cap="none" normalizeH="0" baseline="0" dirty="0" err="1">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SLT</a:t>
            </a:r>
            <a:r>
              <a:rPr kumimoji="0" lang="en-GB" altLang="en-US" sz="1200" b="0" i="0" u="none" strike="noStrike" cap="none" normalizeH="0" baseline="0" dirty="0">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 SENCO, TAs and parents where relevant) planning appropriate learning to support children in meeting these targets based on information gained from tracking.</a:t>
            </a:r>
            <a:endParaRPr kumimoji="0" lang="en-GB" altLang="en-US" sz="1200" b="0" i="0" u="none" strike="noStrike" cap="none" normalizeH="0" baseline="0" dirty="0">
              <a:ln>
                <a:noFill/>
              </a:ln>
              <a:solidFill>
                <a:schemeClr val="tx1"/>
              </a:solidFill>
              <a:effectLst/>
              <a:latin typeface="Twinkl" panose="02000000000000000000" pitchFamily="2"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GB" altLang="en-US" sz="1200" b="1" i="0" u="none" strike="noStrike" cap="none" normalizeH="0" baseline="0" dirty="0">
                <a:ln>
                  <a:noFill/>
                </a:ln>
                <a:solidFill>
                  <a:schemeClr val="accent1">
                    <a:lumMod val="75000"/>
                  </a:schemeClr>
                </a:solidFill>
                <a:effectLst/>
                <a:latin typeface="Twinkl" panose="02000000000000000000" pitchFamily="2" charset="0"/>
                <a:ea typeface="Calibri" panose="020F0502020204030204" pitchFamily="34" charset="0"/>
                <a:cs typeface="Calibri" panose="020F0502020204030204" pitchFamily="34" charset="0"/>
              </a:rPr>
              <a:t>R</a:t>
            </a:r>
            <a:r>
              <a:rPr kumimoji="0" lang="en-GB" altLang="en-US" sz="1200" b="0" i="0" u="none" strike="noStrike" cap="none" normalizeH="0" baseline="0" dirty="0">
                <a:ln>
                  <a:noFill/>
                </a:ln>
                <a:solidFill>
                  <a:schemeClr val="accent1">
                    <a:lumMod val="75000"/>
                  </a:schemeClr>
                </a:solidFill>
                <a:effectLst/>
                <a:latin typeface="Twinkl" panose="02000000000000000000" pitchFamily="2" charset="0"/>
                <a:ea typeface="Calibri" panose="020F0502020204030204" pitchFamily="34" charset="0"/>
                <a:cs typeface="Calibri" panose="020F0502020204030204" pitchFamily="34" charset="0"/>
              </a:rPr>
              <a:t>eviewing</a:t>
            </a:r>
            <a:r>
              <a:rPr kumimoji="0" lang="en-GB" altLang="en-US" sz="1200" b="0" i="0" u="none" strike="noStrike" cap="none" normalizeH="0" baseline="0" dirty="0">
                <a:ln>
                  <a:noFill/>
                </a:ln>
                <a:solidFill>
                  <a:srgbClr val="0000FF"/>
                </a:solidFill>
                <a:effectLst/>
                <a:latin typeface="Twinkl" panose="02000000000000000000" pitchFamily="2" charset="0"/>
                <a:ea typeface="Calibri" panose="020F0502020204030204" pitchFamily="34" charset="0"/>
                <a:cs typeface="Calibri" panose="020F0502020204030204" pitchFamily="34" charset="0"/>
              </a:rPr>
              <a:t> </a:t>
            </a:r>
            <a:r>
              <a:rPr kumimoji="0" lang="en-GB" altLang="en-US" sz="1200" b="0" i="0" u="none" strike="noStrike" cap="none" normalizeH="0" baseline="0" dirty="0">
                <a:ln>
                  <a:noFill/>
                </a:ln>
                <a:solidFill>
                  <a:srgbClr val="000000"/>
                </a:solidFill>
                <a:effectLst/>
                <a:latin typeface="Twinkl" panose="02000000000000000000" pitchFamily="2" charset="0"/>
                <a:ea typeface="Calibri" panose="020F0502020204030204" pitchFamily="34" charset="0"/>
                <a:cs typeface="Calibri" panose="020F0502020204030204" pitchFamily="34" charset="0"/>
              </a:rPr>
              <a:t>– teacher, child and other adults reviewing whether targets have been met and progress has been made.</a:t>
            </a:r>
            <a:endParaRPr kumimoji="0" lang="en-GB" altLang="en-US" sz="1200" b="0" i="0" u="none" strike="noStrike" cap="none" normalizeH="0" baseline="0" dirty="0">
              <a:ln>
                <a:noFill/>
              </a:ln>
              <a:solidFill>
                <a:schemeClr val="tx1"/>
              </a:solidFill>
              <a:effectLst/>
              <a:latin typeface="Twinkl"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a:ln>
                  <a:noFill/>
                </a:ln>
                <a:solidFill>
                  <a:schemeClr val="tx1"/>
                </a:solidFill>
                <a:effectLst/>
                <a:latin typeface="Twinkl" panose="02000000000000000000" pitchFamily="2" charset="0"/>
                <a:ea typeface="Calibri" panose="020F0502020204030204" pitchFamily="34" charset="0"/>
                <a:cs typeface="Calibri" panose="020F0502020204030204" pitchFamily="34" charset="0"/>
              </a:rPr>
              <a:t>The most valuable form of assessment is formative and is determined by daily interactions and questioning of pupils and marking of books to ascertain their starting points and next steps.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a:ln>
                  <a:noFill/>
                </a:ln>
                <a:solidFill>
                  <a:schemeClr val="tx1"/>
                </a:solidFill>
                <a:effectLst/>
                <a:latin typeface="Twinkl" panose="02000000000000000000" pitchFamily="2" charset="0"/>
                <a:ea typeface="Calibri" panose="020F0502020204030204" pitchFamily="34" charset="0"/>
                <a:cs typeface="Calibri" panose="020F0502020204030204" pitchFamily="34" charset="0"/>
              </a:rPr>
              <a:t>Teachers adapt teaching according to their assessment of pupils and to meet pupil needs, even if this means deviating from a planned lesson.</a:t>
            </a:r>
            <a:endParaRPr kumimoji="0" lang="en-GB" altLang="en-US" sz="1200" b="0" i="0" u="none" strike="noStrike" cap="none" normalizeH="0" baseline="0" dirty="0">
              <a:ln>
                <a:noFill/>
              </a:ln>
              <a:solidFill>
                <a:schemeClr val="tx1"/>
              </a:solidFill>
              <a:effectLst/>
              <a:latin typeface="Twinkl"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chemeClr val="tx1"/>
              </a:solidFill>
              <a:effectLst/>
              <a:latin typeface="Twinkl" panose="02000000000000000000" pitchFamily="2"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a:ln>
                  <a:noFill/>
                </a:ln>
                <a:solidFill>
                  <a:schemeClr val="tx1"/>
                </a:solidFill>
                <a:effectLst/>
                <a:latin typeface="Twinkl" panose="02000000000000000000" pitchFamily="2" charset="0"/>
                <a:ea typeface="Calibri" panose="020F0502020204030204" pitchFamily="34" charset="0"/>
              </a:rPr>
              <a:t>Three more formal assessment cycles take place during the year, at the end of each term.</a:t>
            </a:r>
            <a:r>
              <a:rPr kumimoji="0" lang="en-GB" altLang="en-US" sz="1200" b="0" i="0" u="none" strike="noStrike" cap="none" normalizeH="0" baseline="0" dirty="0">
                <a:ln>
                  <a:noFill/>
                </a:ln>
                <a:solidFill>
                  <a:schemeClr val="tx1"/>
                </a:solidFill>
                <a:effectLst/>
                <a:latin typeface="Twinkl" panose="02000000000000000000" pitchFamily="2" charset="0"/>
              </a:rPr>
              <a:t> </a:t>
            </a:r>
          </a:p>
        </p:txBody>
      </p:sp>
    </p:spTree>
    <p:extLst>
      <p:ext uri="{BB962C8B-B14F-4D97-AF65-F5344CB8AC3E}">
        <p14:creationId xmlns:p14="http://schemas.microsoft.com/office/powerpoint/2010/main" val="1931215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3284984"/>
            <a:ext cx="6395327" cy="830997"/>
          </a:xfrm>
        </p:spPr>
        <p:txBody>
          <a:bodyPr>
            <a:noAutofit/>
          </a:bodyPr>
          <a:lstStyle/>
          <a:p>
            <a:pPr algn="ctr"/>
            <a:r>
              <a:rPr lang="en-GB" sz="2800" b="1" dirty="0">
                <a:solidFill>
                  <a:schemeClr val="tx1"/>
                </a:solidFill>
              </a:rPr>
              <a:t>Parents’ Evening: </a:t>
            </a:r>
            <a:r>
              <a:rPr lang="en-GB" sz="2800" dirty="0">
                <a:solidFill>
                  <a:schemeClr val="tx1"/>
                </a:solidFill>
              </a:rPr>
              <a:t>5</a:t>
            </a:r>
            <a:r>
              <a:rPr lang="en-GB" sz="2800" baseline="30000" dirty="0">
                <a:solidFill>
                  <a:schemeClr val="tx1"/>
                </a:solidFill>
              </a:rPr>
              <a:t>th</a:t>
            </a:r>
            <a:r>
              <a:rPr lang="en-GB" sz="2800" dirty="0">
                <a:solidFill>
                  <a:schemeClr val="tx1"/>
                </a:solidFill>
              </a:rPr>
              <a:t> October 2026</a:t>
            </a:r>
            <a:br>
              <a:rPr lang="en-GB" sz="2800" dirty="0">
                <a:solidFill>
                  <a:schemeClr val="tx1"/>
                </a:solidFill>
              </a:rPr>
            </a:br>
            <a:r>
              <a:rPr lang="en-GB" sz="2800" b="1" dirty="0">
                <a:solidFill>
                  <a:schemeClr val="tx1"/>
                </a:solidFill>
              </a:rPr>
              <a:t>Let’s Go Sing: </a:t>
            </a:r>
            <a:r>
              <a:rPr lang="en-GB" sz="2800" dirty="0">
                <a:solidFill>
                  <a:schemeClr val="tx1"/>
                </a:solidFill>
              </a:rPr>
              <a:t>Spring 2027</a:t>
            </a:r>
            <a:br>
              <a:rPr lang="en-GB" sz="2800" dirty="0">
                <a:solidFill>
                  <a:schemeClr val="tx1"/>
                </a:solidFill>
              </a:rPr>
            </a:br>
            <a:r>
              <a:rPr lang="en-GB" sz="2800" b="1" dirty="0">
                <a:solidFill>
                  <a:schemeClr val="tx1"/>
                </a:solidFill>
              </a:rPr>
              <a:t>Dance Festival</a:t>
            </a:r>
            <a:r>
              <a:rPr lang="en-GB" sz="2800" b="1">
                <a:solidFill>
                  <a:schemeClr val="tx1"/>
                </a:solidFill>
              </a:rPr>
              <a:t>: </a:t>
            </a:r>
            <a:r>
              <a:rPr lang="en-GB" sz="2800">
                <a:solidFill>
                  <a:schemeClr val="tx1"/>
                </a:solidFill>
              </a:rPr>
              <a:t>29</a:t>
            </a:r>
            <a:r>
              <a:rPr lang="en-GB" sz="2800" baseline="30000">
                <a:solidFill>
                  <a:schemeClr val="tx1"/>
                </a:solidFill>
              </a:rPr>
              <a:t>th</a:t>
            </a:r>
            <a:r>
              <a:rPr lang="en-GB" sz="2800">
                <a:solidFill>
                  <a:schemeClr val="tx1"/>
                </a:solidFill>
              </a:rPr>
              <a:t> June 2027</a:t>
            </a:r>
            <a:endParaRPr lang="en-GB" sz="2800" dirty="0">
              <a:solidFill>
                <a:srgbClr val="7030A0"/>
              </a:solidFill>
            </a:endParaRPr>
          </a:p>
        </p:txBody>
      </p:sp>
      <p:sp>
        <p:nvSpPr>
          <p:cNvPr id="11" name="TextBox 10"/>
          <p:cNvSpPr txBox="1"/>
          <p:nvPr/>
        </p:nvSpPr>
        <p:spPr>
          <a:xfrm>
            <a:off x="726633" y="476672"/>
            <a:ext cx="7733799" cy="830997"/>
          </a:xfrm>
          <a:prstGeom prst="rect">
            <a:avLst/>
          </a:prstGeom>
          <a:noFill/>
        </p:spPr>
        <p:txBody>
          <a:bodyPr wrap="square" rtlCol="0">
            <a:spAutoFit/>
          </a:bodyPr>
          <a:lstStyle/>
          <a:p>
            <a:pPr algn="ctr"/>
            <a:r>
              <a:rPr lang="en-GB" sz="4800" dirty="0">
                <a:ln w="0"/>
                <a:solidFill>
                  <a:schemeClr val="accent1"/>
                </a:solidFill>
                <a:effectLst>
                  <a:outerShdw blurRad="38100" dist="25400" dir="5400000" algn="ctr" rotWithShape="0">
                    <a:srgbClr val="6E747A">
                      <a:alpha val="43000"/>
                    </a:srgbClr>
                  </a:outerShdw>
                </a:effectLst>
              </a:rPr>
              <a:t>Upcoming Events</a:t>
            </a:r>
          </a:p>
        </p:txBody>
      </p:sp>
    </p:spTree>
    <p:extLst>
      <p:ext uri="{BB962C8B-B14F-4D97-AF65-F5344CB8AC3E}">
        <p14:creationId xmlns:p14="http://schemas.microsoft.com/office/powerpoint/2010/main" val="1556178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66509-4720-44F5-AA07-B60BB9DE40F3}"/>
              </a:ext>
            </a:extLst>
          </p:cNvPr>
          <p:cNvSpPr>
            <a:spLocks noGrp="1"/>
          </p:cNvSpPr>
          <p:nvPr>
            <p:ph type="title"/>
          </p:nvPr>
        </p:nvSpPr>
        <p:spPr/>
        <p:txBody>
          <a:bodyPr/>
          <a:lstStyle/>
          <a:p>
            <a:r>
              <a:rPr lang="en-GB" dirty="0"/>
              <a:t>Any Questions?</a:t>
            </a:r>
          </a:p>
        </p:txBody>
      </p:sp>
      <p:pic>
        <p:nvPicPr>
          <p:cNvPr id="2050" name="Picture 2" descr="Question Marks - The Origins... - Creativelix.com ⦿ Expressing Concerns">
            <a:extLst>
              <a:ext uri="{FF2B5EF4-FFF2-40B4-BE49-F238E27FC236}">
                <a16:creationId xmlns:a16="http://schemas.microsoft.com/office/drawing/2014/main" id="{C14A223B-A49C-4681-A54F-0869939712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412776"/>
            <a:ext cx="4762500" cy="31527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F20629A-1A29-4CA7-9B3A-F36A37FE703E}"/>
              </a:ext>
            </a:extLst>
          </p:cNvPr>
          <p:cNvSpPr txBox="1"/>
          <p:nvPr/>
        </p:nvSpPr>
        <p:spPr>
          <a:xfrm>
            <a:off x="457200" y="4633258"/>
            <a:ext cx="8254143" cy="1323439"/>
          </a:xfrm>
          <a:prstGeom prst="rect">
            <a:avLst/>
          </a:prstGeom>
          <a:noFill/>
        </p:spPr>
        <p:txBody>
          <a:bodyPr wrap="square" rtlCol="0">
            <a:spAutoFit/>
          </a:bodyPr>
          <a:lstStyle/>
          <a:p>
            <a:r>
              <a:rPr lang="en-GB" sz="2000" dirty="0"/>
              <a:t>Website: </a:t>
            </a:r>
            <a:r>
              <a:rPr lang="en-GB" sz="2000" dirty="0">
                <a:solidFill>
                  <a:srgbClr val="0070C0"/>
                </a:solidFill>
                <a:hlinkClick r:id="rId3">
                  <a:extLst>
                    <a:ext uri="{A12FA001-AC4F-418D-AE19-62706E023703}">
                      <ahyp:hlinkClr xmlns:ahyp="http://schemas.microsoft.com/office/drawing/2018/hyperlinkcolor" val="tx"/>
                    </a:ext>
                  </a:extLst>
                </a:hlinkClick>
              </a:rPr>
              <a:t>https://www.allsaintshwb.co.uk/class/year-3</a:t>
            </a:r>
            <a:r>
              <a:rPr lang="en-GB" sz="2000" dirty="0">
                <a:solidFill>
                  <a:srgbClr val="0070C0"/>
                </a:solidFill>
              </a:rPr>
              <a:t> </a:t>
            </a:r>
          </a:p>
          <a:p>
            <a:endParaRPr lang="en-GB" sz="2000" dirty="0"/>
          </a:p>
          <a:p>
            <a:r>
              <a:rPr lang="en-GB" sz="2000" dirty="0"/>
              <a:t>Email:  </a:t>
            </a:r>
            <a:r>
              <a:rPr lang="en-GB" sz="2000" dirty="0">
                <a:solidFill>
                  <a:srgbClr val="0070C0"/>
                </a:solidFill>
                <a:hlinkClick r:id="rId4">
                  <a:extLst>
                    <a:ext uri="{A12FA001-AC4F-418D-AE19-62706E023703}">
                      <ahyp:hlinkClr xmlns:ahyp="http://schemas.microsoft.com/office/drawing/2018/hyperlinkcolor" val="tx"/>
                    </a:ext>
                  </a:extLst>
                </a:hlinkClick>
              </a:rPr>
              <a:t>priestmanh@hesketh-with-becconsall.lancs.sch.uk</a:t>
            </a:r>
            <a:r>
              <a:rPr lang="en-GB" sz="2000" dirty="0">
                <a:solidFill>
                  <a:srgbClr val="0070C0"/>
                </a:solidFill>
              </a:rPr>
              <a:t> </a:t>
            </a:r>
          </a:p>
          <a:p>
            <a:endParaRPr lang="en-GB" sz="2000" dirty="0"/>
          </a:p>
        </p:txBody>
      </p:sp>
    </p:spTree>
    <p:extLst>
      <p:ext uri="{BB962C8B-B14F-4D97-AF65-F5344CB8AC3E}">
        <p14:creationId xmlns:p14="http://schemas.microsoft.com/office/powerpoint/2010/main" val="3636675072"/>
      </p:ext>
    </p:extLst>
  </p:cSld>
  <p:clrMapOvr>
    <a:masterClrMapping/>
  </p:clrMapOvr>
</p:sld>
</file>

<file path=ppt/theme/theme1.xml><?xml version="1.0" encoding="utf-8"?>
<a:theme xmlns:a="http://schemas.openxmlformats.org/drawingml/2006/main" name="Facet">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2529</TotalTime>
  <Words>1461</Words>
  <Application>Microsoft Office PowerPoint</Application>
  <PresentationFormat>On-screen Show (4:3)</PresentationFormat>
  <Paragraphs>125</Paragraphs>
  <Slides>17</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Candara</vt:lpstr>
      <vt:lpstr>Trebuchet MS</vt:lpstr>
      <vt:lpstr>Twinkl</vt:lpstr>
      <vt:lpstr>Wingdings</vt:lpstr>
      <vt:lpstr>Wingdings 3</vt:lpstr>
      <vt:lpstr>Facet</vt:lpstr>
      <vt:lpstr>Meet the Teacher </vt:lpstr>
      <vt:lpstr>Class Teacher Mrs Priestman</vt:lpstr>
      <vt:lpstr>The Year 3 Classroom Routine</vt:lpstr>
      <vt:lpstr>The Year 3 Timetable Please note that this may change in light of set themed days/trips</vt:lpstr>
      <vt:lpstr> The Year 3 Curriculum </vt:lpstr>
      <vt:lpstr> The Year 3 Maths Curriculum </vt:lpstr>
      <vt:lpstr> The Year 3 Cornerstones Topics </vt:lpstr>
      <vt:lpstr>Reading</vt:lpstr>
      <vt:lpstr>Reading Phase &amp; Book Bands</vt:lpstr>
      <vt:lpstr>Home Learning</vt:lpstr>
      <vt:lpstr>School Uniform</vt:lpstr>
      <vt:lpstr>Swimming </vt:lpstr>
      <vt:lpstr>Healthy School</vt:lpstr>
      <vt:lpstr>What do I need to bring to school?</vt:lpstr>
      <vt:lpstr>School Assessments</vt:lpstr>
      <vt:lpstr>Parents’ Evening: 5th October 2026 Let’s Go Sing: Spring 2027 Dance Festival: 29th June 2027</vt:lpstr>
      <vt:lpstr>Any Questions?</vt:lpstr>
    </vt:vector>
  </TitlesOfParts>
  <Company>LCFT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Eaves Robert (LCFT)</dc:creator>
  <cp:lastModifiedBy>Holly Priestman</cp:lastModifiedBy>
  <cp:revision>89</cp:revision>
  <dcterms:created xsi:type="dcterms:W3CDTF">2015-09-16T20:08:32Z</dcterms:created>
  <dcterms:modified xsi:type="dcterms:W3CDTF">2026-09-11T09:49:22Z</dcterms:modified>
</cp:coreProperties>
</file>