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notesMasterIdLst>
    <p:notesMasterId r:id="rId22"/>
  </p:notesMasterIdLst>
  <p:sldIdLst>
    <p:sldId id="256" r:id="rId2"/>
    <p:sldId id="263" r:id="rId3"/>
    <p:sldId id="270" r:id="rId4"/>
    <p:sldId id="266" r:id="rId5"/>
    <p:sldId id="279" r:id="rId6"/>
    <p:sldId id="278" r:id="rId7"/>
    <p:sldId id="285" r:id="rId8"/>
    <p:sldId id="286" r:id="rId9"/>
    <p:sldId id="287" r:id="rId10"/>
    <p:sldId id="257" r:id="rId11"/>
    <p:sldId id="264" r:id="rId12"/>
    <p:sldId id="258" r:id="rId13"/>
    <p:sldId id="281" r:id="rId14"/>
    <p:sldId id="284" r:id="rId15"/>
    <p:sldId id="267" r:id="rId16"/>
    <p:sldId id="272" r:id="rId17"/>
    <p:sldId id="273" r:id="rId18"/>
    <p:sldId id="274" r:id="rId19"/>
    <p:sldId id="288" r:id="rId20"/>
    <p:sldId id="26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F436C4-85C2-6929-8117-70FB3E24554F}" v="13" dt="2026-09-10T06:24:45.4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161" autoAdjust="0"/>
  </p:normalViewPr>
  <p:slideViewPr>
    <p:cSldViewPr>
      <p:cViewPr varScale="1">
        <p:scale>
          <a:sx n="105" d="100"/>
          <a:sy n="105" d="100"/>
        </p:scale>
        <p:origin x="179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87B261-224F-4C1A-99CB-B72495A5370E}" type="datetimeFigureOut">
              <a:rPr lang="en-GB" smtClean="0"/>
              <a:t>09/09/2026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337969-2940-4C04-B8C6-2795343EFECA}" type="slidenum">
              <a:rPr lang="en-GB" smtClean="0"/>
              <a:t>‹#›</a:t>
            </a:fld>
            <a:endParaRPr lang="en-GB"/>
          </a:p>
        </p:txBody>
      </p:sp>
    </p:spTree>
    <p:extLst>
      <p:ext uri="{BB962C8B-B14F-4D97-AF65-F5344CB8AC3E}">
        <p14:creationId xmlns:p14="http://schemas.microsoft.com/office/powerpoint/2010/main" val="682967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5337969-2940-4C04-B8C6-2795343EFECA}" type="slidenum">
              <a:rPr lang="en-GB" smtClean="0"/>
              <a:t>2</a:t>
            </a:fld>
            <a:endParaRPr lang="en-GB"/>
          </a:p>
        </p:txBody>
      </p:sp>
    </p:spTree>
    <p:extLst>
      <p:ext uri="{BB962C8B-B14F-4D97-AF65-F5344CB8AC3E}">
        <p14:creationId xmlns:p14="http://schemas.microsoft.com/office/powerpoint/2010/main" val="2340997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7969-2940-4C04-B8C6-2795343EFECA}" type="slidenum">
              <a:rPr lang="en-GB" smtClean="0"/>
              <a:t>3</a:t>
            </a:fld>
            <a:endParaRPr lang="en-GB"/>
          </a:p>
        </p:txBody>
      </p:sp>
    </p:spTree>
    <p:extLst>
      <p:ext uri="{BB962C8B-B14F-4D97-AF65-F5344CB8AC3E}">
        <p14:creationId xmlns:p14="http://schemas.microsoft.com/office/powerpoint/2010/main" val="2829433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7969-2940-4C04-B8C6-2795343EFECA}" type="slidenum">
              <a:rPr lang="en-GB" smtClean="0"/>
              <a:t>4</a:t>
            </a:fld>
            <a:endParaRPr lang="en-GB"/>
          </a:p>
        </p:txBody>
      </p:sp>
    </p:spTree>
    <p:extLst>
      <p:ext uri="{BB962C8B-B14F-4D97-AF65-F5344CB8AC3E}">
        <p14:creationId xmlns:p14="http://schemas.microsoft.com/office/powerpoint/2010/main" val="4111351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5337969-2940-4C04-B8C6-2795343EFECA}" type="slidenum">
              <a:rPr lang="en-GB" smtClean="0"/>
              <a:t>6</a:t>
            </a:fld>
            <a:endParaRPr lang="en-GB"/>
          </a:p>
        </p:txBody>
      </p:sp>
    </p:spTree>
    <p:extLst>
      <p:ext uri="{BB962C8B-B14F-4D97-AF65-F5344CB8AC3E}">
        <p14:creationId xmlns:p14="http://schemas.microsoft.com/office/powerpoint/2010/main" val="630332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Evidence suggests that there is a positive relationship between reading frequency, reading enjoyment and attainment.</a:t>
            </a:r>
          </a:p>
          <a:p>
            <a:r>
              <a:rPr lang="en-GB" dirty="0"/>
              <a:t>Reading enjoyment has been reported as more important for children’s educational success, rather than their family’s socio-economic status.</a:t>
            </a:r>
          </a:p>
          <a:p>
            <a:r>
              <a:rPr lang="en-GB" dirty="0"/>
              <a:t>There is a positive link between positive attitudes towards reading and scoring well on reading assessments.</a:t>
            </a:r>
          </a:p>
          <a:p>
            <a:r>
              <a:rPr lang="en-GB" dirty="0"/>
              <a:t>Regularly reading stories or novels outside of school is associated with higher scores in reading assessments.</a:t>
            </a:r>
          </a:p>
          <a:p>
            <a:r>
              <a:rPr lang="en-GB" dirty="0"/>
              <a:t>International evidence supports these findings’; US research reports that independent reading is the best predictor of reading achievement.</a:t>
            </a:r>
          </a:p>
          <a:p>
            <a:r>
              <a:rPr lang="en-GB" dirty="0"/>
              <a:t>Other benefits to reading for pleasure include: text comprehension and grammar, positive reading attitudes, pleasure in reading in later life, increased general knowledge.</a:t>
            </a:r>
          </a:p>
        </p:txBody>
      </p:sp>
      <p:sp>
        <p:nvSpPr>
          <p:cNvPr id="4" name="Slide Number Placeholder 3"/>
          <p:cNvSpPr>
            <a:spLocks noGrp="1"/>
          </p:cNvSpPr>
          <p:nvPr>
            <p:ph type="sldNum" sz="quarter" idx="5"/>
          </p:nvPr>
        </p:nvSpPr>
        <p:spPr/>
        <p:txBody>
          <a:bodyPr/>
          <a:lstStyle/>
          <a:p>
            <a:fld id="{05337969-2940-4C04-B8C6-2795343EFECA}" type="slidenum">
              <a:rPr lang="en-GB" smtClean="0"/>
              <a:t>10</a:t>
            </a:fld>
            <a:endParaRPr lang="en-GB"/>
          </a:p>
        </p:txBody>
      </p:sp>
    </p:spTree>
    <p:extLst>
      <p:ext uri="{BB962C8B-B14F-4D97-AF65-F5344CB8AC3E}">
        <p14:creationId xmlns:p14="http://schemas.microsoft.com/office/powerpoint/2010/main" val="1614214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7969-2940-4C04-B8C6-2795343EFECA}" type="slidenum">
              <a:rPr lang="en-GB" smtClean="0"/>
              <a:t>15</a:t>
            </a:fld>
            <a:endParaRPr lang="en-GB"/>
          </a:p>
        </p:txBody>
      </p:sp>
    </p:spTree>
    <p:extLst>
      <p:ext uri="{BB962C8B-B14F-4D97-AF65-F5344CB8AC3E}">
        <p14:creationId xmlns:p14="http://schemas.microsoft.com/office/powerpoint/2010/main" val="2867208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7969-2940-4C04-B8C6-2795343EFECA}" type="slidenum">
              <a:rPr lang="en-GB" smtClean="0"/>
              <a:t>17</a:t>
            </a:fld>
            <a:endParaRPr lang="en-GB"/>
          </a:p>
        </p:txBody>
      </p:sp>
    </p:spTree>
    <p:extLst>
      <p:ext uri="{BB962C8B-B14F-4D97-AF65-F5344CB8AC3E}">
        <p14:creationId xmlns:p14="http://schemas.microsoft.com/office/powerpoint/2010/main" val="460164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7969-2940-4C04-B8C6-2795343EFECA}" type="slidenum">
              <a:rPr lang="en-GB" smtClean="0"/>
              <a:t>18</a:t>
            </a:fld>
            <a:endParaRPr lang="en-GB"/>
          </a:p>
        </p:txBody>
      </p:sp>
    </p:spTree>
    <p:extLst>
      <p:ext uri="{BB962C8B-B14F-4D97-AF65-F5344CB8AC3E}">
        <p14:creationId xmlns:p14="http://schemas.microsoft.com/office/powerpoint/2010/main" val="382403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47E39C-4E81-4101-A1B1-2E979EB6405C}" type="datetime1">
              <a:rPr lang="en-GB" smtClean="0"/>
              <a:t>09/09/2026</a:t>
            </a:fld>
            <a:endParaRPr lang="en-GB"/>
          </a:p>
        </p:txBody>
      </p:sp>
      <p:sp>
        <p:nvSpPr>
          <p:cNvPr id="5" name="Footer Placeholder 4"/>
          <p:cNvSpPr>
            <a:spLocks noGrp="1"/>
          </p:cNvSpPr>
          <p:nvPr>
            <p:ph type="ftr" sz="quarter" idx="11"/>
          </p:nvPr>
        </p:nvSpPr>
        <p:spPr/>
        <p:txBody>
          <a:bodyPr/>
          <a:lstStyle/>
          <a:p>
            <a:r>
              <a:rPr lang="en-GB"/>
              <a:t>Year 5</a:t>
            </a:r>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2097033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7EE020-2339-4350-BF6C-C02F992194E4}" type="datetime1">
              <a:rPr lang="en-GB" smtClean="0"/>
              <a:t>09/09/2026</a:t>
            </a:fld>
            <a:endParaRPr lang="en-GB"/>
          </a:p>
        </p:txBody>
      </p:sp>
      <p:sp>
        <p:nvSpPr>
          <p:cNvPr id="5" name="Footer Placeholder 4"/>
          <p:cNvSpPr>
            <a:spLocks noGrp="1"/>
          </p:cNvSpPr>
          <p:nvPr>
            <p:ph type="ftr" sz="quarter" idx="11"/>
          </p:nvPr>
        </p:nvSpPr>
        <p:spPr/>
        <p:txBody>
          <a:bodyPr/>
          <a:lstStyle/>
          <a:p>
            <a:r>
              <a:rPr lang="en-GB"/>
              <a:t>Year 5</a:t>
            </a:r>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398521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61CC72-2475-47D9-9DAF-841A1A14A8F4}" type="datetime1">
              <a:rPr lang="en-GB" smtClean="0"/>
              <a:t>09/09/2026</a:t>
            </a:fld>
            <a:endParaRPr lang="en-GB"/>
          </a:p>
        </p:txBody>
      </p:sp>
      <p:sp>
        <p:nvSpPr>
          <p:cNvPr id="5" name="Footer Placeholder 4"/>
          <p:cNvSpPr>
            <a:spLocks noGrp="1"/>
          </p:cNvSpPr>
          <p:nvPr>
            <p:ph type="ftr" sz="quarter" idx="11"/>
          </p:nvPr>
        </p:nvSpPr>
        <p:spPr/>
        <p:txBody>
          <a:bodyPr/>
          <a:lstStyle/>
          <a:p>
            <a:r>
              <a:rPr lang="en-GB"/>
              <a:t>Year 5</a:t>
            </a:r>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4232323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12180C-0C56-4B11-AD85-B5EED09B12D3}" type="datetime1">
              <a:rPr lang="en-GB" smtClean="0"/>
              <a:t>09/09/2026</a:t>
            </a:fld>
            <a:endParaRPr lang="en-GB"/>
          </a:p>
        </p:txBody>
      </p:sp>
      <p:sp>
        <p:nvSpPr>
          <p:cNvPr id="6" name="Footer Placeholder 5"/>
          <p:cNvSpPr>
            <a:spLocks noGrp="1"/>
          </p:cNvSpPr>
          <p:nvPr>
            <p:ph type="ftr" sz="quarter" idx="11"/>
          </p:nvPr>
        </p:nvSpPr>
        <p:spPr/>
        <p:txBody>
          <a:bodyPr/>
          <a:lstStyle/>
          <a:p>
            <a:r>
              <a:rPr lang="en-GB"/>
              <a:t>Year 5</a:t>
            </a:r>
          </a:p>
        </p:txBody>
      </p:sp>
      <p:sp>
        <p:nvSpPr>
          <p:cNvPr id="7" name="Slide Number Placeholder 6"/>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835161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65A386-2E86-4742-915C-317F34936B12}" type="datetime1">
              <a:rPr lang="en-GB" smtClean="0"/>
              <a:t>09/09/2026</a:t>
            </a:fld>
            <a:endParaRPr lang="en-GB"/>
          </a:p>
        </p:txBody>
      </p:sp>
      <p:sp>
        <p:nvSpPr>
          <p:cNvPr id="8" name="Footer Placeholder 7"/>
          <p:cNvSpPr>
            <a:spLocks noGrp="1"/>
          </p:cNvSpPr>
          <p:nvPr>
            <p:ph type="ftr" sz="quarter" idx="11"/>
          </p:nvPr>
        </p:nvSpPr>
        <p:spPr/>
        <p:txBody>
          <a:bodyPr/>
          <a:lstStyle/>
          <a:p>
            <a:r>
              <a:rPr lang="en-GB"/>
              <a:t>Year 5</a:t>
            </a:r>
          </a:p>
        </p:txBody>
      </p:sp>
      <p:sp>
        <p:nvSpPr>
          <p:cNvPr id="9" name="Slide Number Placeholder 8"/>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3290246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248C69-1D15-49B7-BC29-FEBF3F4BD9EC}" type="datetime1">
              <a:rPr lang="en-GB" smtClean="0"/>
              <a:t>09/09/2026</a:t>
            </a:fld>
            <a:endParaRPr lang="en-GB"/>
          </a:p>
        </p:txBody>
      </p:sp>
      <p:sp>
        <p:nvSpPr>
          <p:cNvPr id="4" name="Footer Placeholder 3"/>
          <p:cNvSpPr>
            <a:spLocks noGrp="1"/>
          </p:cNvSpPr>
          <p:nvPr>
            <p:ph type="ftr" sz="quarter" idx="11"/>
          </p:nvPr>
        </p:nvSpPr>
        <p:spPr/>
        <p:txBody>
          <a:bodyPr/>
          <a:lstStyle/>
          <a:p>
            <a:r>
              <a:rPr lang="en-GB"/>
              <a:t>Year 5</a:t>
            </a:r>
          </a:p>
        </p:txBody>
      </p:sp>
      <p:sp>
        <p:nvSpPr>
          <p:cNvPr id="5" name="Slide Number Placeholder 4"/>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3083231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F4E58E-038D-4921-AC9E-CEECD5F560F1}" type="datetime1">
              <a:rPr lang="en-GB" smtClean="0"/>
              <a:t>09/09/2026</a:t>
            </a:fld>
            <a:endParaRPr lang="en-GB"/>
          </a:p>
        </p:txBody>
      </p:sp>
      <p:sp>
        <p:nvSpPr>
          <p:cNvPr id="3" name="Footer Placeholder 2"/>
          <p:cNvSpPr>
            <a:spLocks noGrp="1"/>
          </p:cNvSpPr>
          <p:nvPr>
            <p:ph type="ftr" sz="quarter" idx="11"/>
          </p:nvPr>
        </p:nvSpPr>
        <p:spPr/>
        <p:txBody>
          <a:bodyPr/>
          <a:lstStyle/>
          <a:p>
            <a:r>
              <a:rPr lang="en-GB"/>
              <a:t>Year 5</a:t>
            </a:r>
          </a:p>
        </p:txBody>
      </p:sp>
      <p:sp>
        <p:nvSpPr>
          <p:cNvPr id="4" name="Slide Number Placeholder 3"/>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305531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7727E9-90DE-4C5C-8466-8CBB4F195A63}" type="datetime1">
              <a:rPr lang="en-GB" smtClean="0"/>
              <a:t>09/09/2026</a:t>
            </a:fld>
            <a:endParaRPr lang="en-GB"/>
          </a:p>
        </p:txBody>
      </p:sp>
      <p:sp>
        <p:nvSpPr>
          <p:cNvPr id="6" name="Footer Placeholder 5"/>
          <p:cNvSpPr>
            <a:spLocks noGrp="1"/>
          </p:cNvSpPr>
          <p:nvPr>
            <p:ph type="ftr" sz="quarter" idx="11"/>
          </p:nvPr>
        </p:nvSpPr>
        <p:spPr/>
        <p:txBody>
          <a:bodyPr/>
          <a:lstStyle/>
          <a:p>
            <a:r>
              <a:rPr lang="en-GB"/>
              <a:t>Year 5</a:t>
            </a:r>
          </a:p>
        </p:txBody>
      </p:sp>
      <p:sp>
        <p:nvSpPr>
          <p:cNvPr id="7" name="Slide Number Placeholder 6"/>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2301470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DE5541-41BD-4B4D-8671-641F9F4AD294}" type="datetime1">
              <a:rPr lang="en-GB" smtClean="0"/>
              <a:t>09/09/2026</a:t>
            </a:fld>
            <a:endParaRPr lang="en-GB"/>
          </a:p>
        </p:txBody>
      </p:sp>
      <p:sp>
        <p:nvSpPr>
          <p:cNvPr id="6" name="Footer Placeholder 5"/>
          <p:cNvSpPr>
            <a:spLocks noGrp="1"/>
          </p:cNvSpPr>
          <p:nvPr>
            <p:ph type="ftr" sz="quarter" idx="11"/>
          </p:nvPr>
        </p:nvSpPr>
        <p:spPr/>
        <p:txBody>
          <a:bodyPr/>
          <a:lstStyle/>
          <a:p>
            <a:r>
              <a:rPr lang="en-GB"/>
              <a:t>Year 5</a:t>
            </a:r>
          </a:p>
        </p:txBody>
      </p:sp>
      <p:sp>
        <p:nvSpPr>
          <p:cNvPr id="7" name="Slide Number Placeholder 6"/>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3133347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FCCA50-5248-46F3-8694-20F53719EFE2}" type="datetime1">
              <a:rPr lang="en-GB" smtClean="0"/>
              <a:t>09/09/2026</a:t>
            </a:fld>
            <a:endParaRPr lang="en-GB"/>
          </a:p>
        </p:txBody>
      </p:sp>
      <p:sp>
        <p:nvSpPr>
          <p:cNvPr id="5" name="Footer Placeholder 4"/>
          <p:cNvSpPr>
            <a:spLocks noGrp="1"/>
          </p:cNvSpPr>
          <p:nvPr>
            <p:ph type="ftr" sz="quarter" idx="11"/>
          </p:nvPr>
        </p:nvSpPr>
        <p:spPr/>
        <p:txBody>
          <a:bodyPr/>
          <a:lstStyle/>
          <a:p>
            <a:r>
              <a:rPr lang="en-GB"/>
              <a:t>Year 5</a:t>
            </a:r>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3316997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80813C-FF9E-4803-83D5-CFB8A35C880E}" type="datetime1">
              <a:rPr lang="en-GB" smtClean="0"/>
              <a:t>09/09/2026</a:t>
            </a:fld>
            <a:endParaRPr lang="en-GB"/>
          </a:p>
        </p:txBody>
      </p:sp>
      <p:sp>
        <p:nvSpPr>
          <p:cNvPr id="5" name="Footer Placeholder 4"/>
          <p:cNvSpPr>
            <a:spLocks noGrp="1"/>
          </p:cNvSpPr>
          <p:nvPr>
            <p:ph type="ftr" sz="quarter" idx="11"/>
          </p:nvPr>
        </p:nvSpPr>
        <p:spPr/>
        <p:txBody>
          <a:bodyPr/>
          <a:lstStyle/>
          <a:p>
            <a:r>
              <a:rPr lang="en-GB"/>
              <a:t>Year 5</a:t>
            </a:r>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80275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CB5F446-4D87-48CD-B911-E03DB8C99902}" type="datetime1">
              <a:rPr lang="en-GB" smtClean="0"/>
              <a:t>09/09/2026</a:t>
            </a:fld>
            <a:endParaRPr lang="en-GB"/>
          </a:p>
        </p:txBody>
      </p:sp>
      <p:sp>
        <p:nvSpPr>
          <p:cNvPr id="5" name="Footer Placeholder 4"/>
          <p:cNvSpPr>
            <a:spLocks noGrp="1"/>
          </p:cNvSpPr>
          <p:nvPr>
            <p:ph type="ftr" sz="quarter" idx="11"/>
          </p:nvPr>
        </p:nvSpPr>
        <p:spPr/>
        <p:txBody>
          <a:bodyPr/>
          <a:lstStyle/>
          <a:p>
            <a:r>
              <a:rPr lang="en-GB"/>
              <a:t>Year 5</a:t>
            </a:r>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2949298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2551B7-8FF9-46A8-ACA3-3BCA6C107B49}" type="datetime1">
              <a:rPr lang="en-GB" smtClean="0"/>
              <a:t>09/09/2026</a:t>
            </a:fld>
            <a:endParaRPr lang="en-GB"/>
          </a:p>
        </p:txBody>
      </p:sp>
      <p:sp>
        <p:nvSpPr>
          <p:cNvPr id="5" name="Footer Placeholder 4"/>
          <p:cNvSpPr>
            <a:spLocks noGrp="1"/>
          </p:cNvSpPr>
          <p:nvPr>
            <p:ph type="ftr" sz="quarter" idx="11"/>
          </p:nvPr>
        </p:nvSpPr>
        <p:spPr/>
        <p:txBody>
          <a:bodyPr/>
          <a:lstStyle/>
          <a:p>
            <a:r>
              <a:rPr lang="en-GB"/>
              <a:t>Year 5</a:t>
            </a:r>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99521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19377B-F887-40FF-8CB4-2D42AFFCA6B5}" type="datetime1">
              <a:rPr lang="en-GB" smtClean="0"/>
              <a:t>09/09/2026</a:t>
            </a:fld>
            <a:endParaRPr lang="en-GB"/>
          </a:p>
        </p:txBody>
      </p:sp>
      <p:sp>
        <p:nvSpPr>
          <p:cNvPr id="5" name="Footer Placeholder 4"/>
          <p:cNvSpPr>
            <a:spLocks noGrp="1"/>
          </p:cNvSpPr>
          <p:nvPr>
            <p:ph type="ftr" sz="quarter" idx="11"/>
          </p:nvPr>
        </p:nvSpPr>
        <p:spPr/>
        <p:txBody>
          <a:bodyPr/>
          <a:lstStyle/>
          <a:p>
            <a:r>
              <a:rPr lang="en-GB"/>
              <a:t>Year 5</a:t>
            </a:r>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34282962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EF9D71-38CD-453F-A4EE-23541C1686C5}" type="datetime1">
              <a:rPr lang="en-GB" smtClean="0"/>
              <a:t>09/09/2026</a:t>
            </a:fld>
            <a:endParaRPr lang="en-GB"/>
          </a:p>
        </p:txBody>
      </p:sp>
      <p:sp>
        <p:nvSpPr>
          <p:cNvPr id="5" name="Footer Placeholder 4"/>
          <p:cNvSpPr>
            <a:spLocks noGrp="1"/>
          </p:cNvSpPr>
          <p:nvPr>
            <p:ph type="ftr" sz="quarter" idx="11"/>
          </p:nvPr>
        </p:nvSpPr>
        <p:spPr/>
        <p:txBody>
          <a:bodyPr/>
          <a:lstStyle/>
          <a:p>
            <a:r>
              <a:rPr lang="en-GB"/>
              <a:t>Year 5</a:t>
            </a:r>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3702817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822E23-612A-4BAF-B885-E441A11328EA}" type="datetime1">
              <a:rPr lang="en-GB" smtClean="0"/>
              <a:t>09/09/2026</a:t>
            </a:fld>
            <a:endParaRPr lang="en-GB"/>
          </a:p>
        </p:txBody>
      </p:sp>
      <p:sp>
        <p:nvSpPr>
          <p:cNvPr id="5" name="Footer Placeholder 4"/>
          <p:cNvSpPr>
            <a:spLocks noGrp="1"/>
          </p:cNvSpPr>
          <p:nvPr>
            <p:ph type="ftr" sz="quarter" idx="11"/>
          </p:nvPr>
        </p:nvSpPr>
        <p:spPr/>
        <p:txBody>
          <a:bodyPr/>
          <a:lstStyle/>
          <a:p>
            <a:r>
              <a:rPr lang="en-GB"/>
              <a:t>Year 5</a:t>
            </a:r>
          </a:p>
        </p:txBody>
      </p:sp>
      <p:sp>
        <p:nvSpPr>
          <p:cNvPr id="6" name="Slide Number Placeholder 5"/>
          <p:cNvSpPr>
            <a:spLocks noGrp="1"/>
          </p:cNvSpPr>
          <p:nvPr>
            <p:ph type="sldNum" sz="quarter" idx="12"/>
          </p:nvPr>
        </p:nvSpPr>
        <p:spPr/>
        <p:txBody>
          <a:bodyPr/>
          <a:lstStyle/>
          <a:p>
            <a:fld id="{335EE627-6FE2-46E3-AD95-FD30DCAC514D}" type="slidenum">
              <a:rPr lang="en-GB" smtClean="0"/>
              <a:pPr/>
              <a:t>‹#›</a:t>
            </a:fld>
            <a:endParaRPr lang="en-GB"/>
          </a:p>
        </p:txBody>
      </p:sp>
    </p:spTree>
    <p:extLst>
      <p:ext uri="{BB962C8B-B14F-4D97-AF65-F5344CB8AC3E}">
        <p14:creationId xmlns:p14="http://schemas.microsoft.com/office/powerpoint/2010/main" val="2408045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FC4D54F-559A-4EEB-95EA-F11A6E9EA9A3}" type="datetime1">
              <a:rPr lang="en-GB" smtClean="0"/>
              <a:t>09/09/2026</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GB"/>
              <a:t>Year 5</a:t>
            </a: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335EE627-6FE2-46E3-AD95-FD30DCAC514D}" type="slidenum">
              <a:rPr lang="en-GB" smtClean="0"/>
              <a:pPr/>
              <a:t>‹#›</a:t>
            </a:fld>
            <a:endParaRPr lang="en-GB"/>
          </a:p>
        </p:txBody>
      </p:sp>
    </p:spTree>
    <p:extLst>
      <p:ext uri="{BB962C8B-B14F-4D97-AF65-F5344CB8AC3E}">
        <p14:creationId xmlns:p14="http://schemas.microsoft.com/office/powerpoint/2010/main" val="2274977703"/>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Lst>
  <p:hf sldNum="0" hdr="0" ftr="0" dt="0"/>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www.allsaintshwb.co.uk/" TargetMode="External"/><Relationship Id="rId2" Type="http://schemas.openxmlformats.org/officeDocument/2006/relationships/image" Target="../media/image3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9592" y="5229200"/>
            <a:ext cx="5558232" cy="706896"/>
          </a:xfrm>
        </p:spPr>
        <p:txBody>
          <a:bodyPr>
            <a:noAutofit/>
          </a:bodyPr>
          <a:lstStyle/>
          <a:p>
            <a:pPr algn="ctr"/>
            <a:r>
              <a:rPr lang="en-GB" dirty="0"/>
              <a:t>Year 5 </a:t>
            </a:r>
            <a:br>
              <a:rPr lang="en-GB" dirty="0"/>
            </a:br>
            <a:r>
              <a:rPr lang="en-GB" dirty="0"/>
              <a:t>Meet the Teacher </a:t>
            </a:r>
          </a:p>
        </p:txBody>
      </p:sp>
      <p:pic>
        <p:nvPicPr>
          <p:cNvPr id="4" name="Picture 3" descr="A logo for a school&#10;&#10;Description automatically generated">
            <a:extLst>
              <a:ext uri="{FF2B5EF4-FFF2-40B4-BE49-F238E27FC236}">
                <a16:creationId xmlns:a16="http://schemas.microsoft.com/office/drawing/2014/main" id="{71304C5F-B79E-ADEA-A35D-4511D8419A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4772" y="460741"/>
            <a:ext cx="2987871" cy="2987871"/>
          </a:xfrm>
          <a:prstGeom prst="rect">
            <a:avLst/>
          </a:prstGeom>
        </p:spPr>
      </p:pic>
    </p:spTree>
    <p:extLst>
      <p:ext uri="{BB962C8B-B14F-4D97-AF65-F5344CB8AC3E}">
        <p14:creationId xmlns:p14="http://schemas.microsoft.com/office/powerpoint/2010/main" val="3469011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809" y="4509120"/>
            <a:ext cx="2218125" cy="830997"/>
          </a:xfrm>
        </p:spPr>
        <p:txBody>
          <a:bodyPr/>
          <a:lstStyle/>
          <a:p>
            <a:pPr algn="ctr"/>
            <a:r>
              <a:rPr lang="en-GB">
                <a:solidFill>
                  <a:schemeClr val="tx1"/>
                </a:solidFill>
              </a:rPr>
              <a:t>Class Teacher</a:t>
            </a:r>
            <a:br>
              <a:rPr lang="en-GB" dirty="0">
                <a:solidFill>
                  <a:schemeClr val="tx1"/>
                </a:solidFill>
              </a:rPr>
            </a:br>
            <a:r>
              <a:rPr lang="en-GB">
                <a:solidFill>
                  <a:schemeClr val="tx1"/>
                </a:solidFill>
              </a:rPr>
              <a:t>Mrs Robinson</a:t>
            </a:r>
            <a:endParaRPr lang="en-GB" dirty="0">
              <a:solidFill>
                <a:schemeClr val="tx1"/>
              </a:solidFill>
            </a:endParaRPr>
          </a:p>
        </p:txBody>
      </p:sp>
      <p:sp>
        <p:nvSpPr>
          <p:cNvPr id="9" name="Rectangle 8"/>
          <p:cNvSpPr/>
          <p:nvPr/>
        </p:nvSpPr>
        <p:spPr>
          <a:xfrm>
            <a:off x="3324424" y="4509120"/>
            <a:ext cx="3135883" cy="1200329"/>
          </a:xfrm>
          <a:prstGeom prst="rect">
            <a:avLst/>
          </a:prstGeom>
        </p:spPr>
        <p:txBody>
          <a:bodyPr wrap="square" lIns="91440" tIns="45720" rIns="91440" bIns="45720" anchor="t">
            <a:spAutoFit/>
          </a:bodyPr>
          <a:lstStyle/>
          <a:p>
            <a:pPr algn="ctr"/>
            <a:r>
              <a:rPr lang="en-GB" sz="2400" dirty="0"/>
              <a:t>Teaching Assistant</a:t>
            </a:r>
          </a:p>
          <a:p>
            <a:pPr algn="ctr"/>
            <a:r>
              <a:rPr lang="en-GB" sz="2400" dirty="0"/>
              <a:t>Miss Stephenson</a:t>
            </a:r>
            <a:br>
              <a:rPr lang="en-GB" sz="2400" dirty="0"/>
            </a:br>
            <a:endParaRPr lang="en-GB" sz="2400"/>
          </a:p>
        </p:txBody>
      </p:sp>
      <p:sp>
        <p:nvSpPr>
          <p:cNvPr id="10" name="Title 1"/>
          <p:cNvSpPr txBox="1">
            <a:spLocks/>
          </p:cNvSpPr>
          <p:nvPr/>
        </p:nvSpPr>
        <p:spPr>
          <a:xfrm>
            <a:off x="6436962" y="4426725"/>
            <a:ext cx="2351544" cy="995785"/>
          </a:xfrm>
          <a:prstGeom prst="rect">
            <a:avLst/>
          </a:prstGeom>
        </p:spPr>
        <p:txBody>
          <a:bodyPr vert="horz" lIns="91440" tIns="45720" rIns="91440" bIns="45720" rtlCol="0" anchor="b">
            <a:noAutofit/>
          </a:bodyPr>
          <a:lstStyle>
            <a:lvl1pPr algn="l" defTabSz="914400" rtl="0" eaLnBrk="1" latinLnBrk="0" hangingPunct="1">
              <a:spcBef>
                <a:spcPct val="0"/>
              </a:spcBef>
              <a:buNone/>
              <a:defRPr sz="2800" b="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2400" dirty="0">
                <a:solidFill>
                  <a:schemeClr val="tx1"/>
                </a:solidFill>
              </a:rPr>
              <a:t>PPA</a:t>
            </a:r>
            <a:br>
              <a:rPr lang="en-GB" sz="2400" dirty="0">
                <a:solidFill>
                  <a:schemeClr val="tx1"/>
                </a:solidFill>
              </a:rPr>
            </a:br>
            <a:r>
              <a:rPr lang="en-GB" sz="2400" dirty="0">
                <a:solidFill>
                  <a:schemeClr val="tx1"/>
                </a:solidFill>
              </a:rPr>
              <a:t>Mrs </a:t>
            </a:r>
            <a:r>
              <a:rPr lang="en-GB" sz="2400" dirty="0" err="1">
                <a:solidFill>
                  <a:schemeClr val="tx1"/>
                </a:solidFill>
              </a:rPr>
              <a:t>Loynton</a:t>
            </a:r>
          </a:p>
        </p:txBody>
      </p:sp>
      <p:sp>
        <p:nvSpPr>
          <p:cNvPr id="11" name="TextBox 10"/>
          <p:cNvSpPr txBox="1"/>
          <p:nvPr/>
        </p:nvSpPr>
        <p:spPr>
          <a:xfrm>
            <a:off x="726633" y="476672"/>
            <a:ext cx="7733799" cy="830997"/>
          </a:xfrm>
          <a:prstGeom prst="rect">
            <a:avLst/>
          </a:prstGeom>
          <a:noFill/>
        </p:spPr>
        <p:txBody>
          <a:bodyPr wrap="square" rtlCol="0">
            <a:spAutoFit/>
          </a:bodyPr>
          <a:lstStyle/>
          <a:p>
            <a:pPr algn="ctr"/>
            <a:r>
              <a:rPr lang="en-GB" sz="4800" dirty="0">
                <a:ln w="0"/>
                <a:solidFill>
                  <a:schemeClr val="accent1"/>
                </a:solidFill>
                <a:effectLst>
                  <a:outerShdw blurRad="38100" dist="25400" dir="5400000" algn="ctr" rotWithShape="0">
                    <a:srgbClr val="6E747A">
                      <a:alpha val="43000"/>
                    </a:srgbClr>
                  </a:outerShdw>
                </a:effectLst>
              </a:rPr>
              <a:t>Meet our Team</a:t>
            </a:r>
          </a:p>
        </p:txBody>
      </p:sp>
    </p:spTree>
    <p:extLst>
      <p:ext uri="{BB962C8B-B14F-4D97-AF65-F5344CB8AC3E}">
        <p14:creationId xmlns:p14="http://schemas.microsoft.com/office/powerpoint/2010/main" val="2065296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5B039-5470-4380-93FF-3E5BC671E720}"/>
              </a:ext>
            </a:extLst>
          </p:cNvPr>
          <p:cNvSpPr>
            <a:spLocks noGrp="1"/>
          </p:cNvSpPr>
          <p:nvPr>
            <p:ph type="title"/>
          </p:nvPr>
        </p:nvSpPr>
        <p:spPr/>
        <p:txBody>
          <a:bodyPr/>
          <a:lstStyle/>
          <a:p>
            <a:r>
              <a:rPr lang="en-GB" dirty="0"/>
              <a:t>The Year 5 Classroom Routine</a:t>
            </a:r>
          </a:p>
        </p:txBody>
      </p:sp>
      <p:sp>
        <p:nvSpPr>
          <p:cNvPr id="3" name="TextBox 2"/>
          <p:cNvSpPr txBox="1"/>
          <p:nvPr/>
        </p:nvSpPr>
        <p:spPr>
          <a:xfrm>
            <a:off x="755576" y="1772816"/>
            <a:ext cx="7416824" cy="341632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dirty="0"/>
              <a:t>On arrival to school, children are invited into school by a member of staff, children put coats, bags and water bottles away in cloakroom.</a:t>
            </a:r>
          </a:p>
          <a:p>
            <a:pPr marL="285750" indent="-285750">
              <a:buFont typeface="Arial" panose="020B0604020202020204" pitchFamily="34" charset="0"/>
              <a:buChar char="•"/>
            </a:pPr>
            <a:r>
              <a:rPr lang="en-GB" dirty="0"/>
              <a:t>On entry to the classroom, children enter quietly and start their "Strong Start" activity. This is usually a maths, grammar or reading activity designed to practice previously learnt skills. </a:t>
            </a:r>
          </a:p>
          <a:p>
            <a:pPr marL="285750" indent="-285750">
              <a:buFont typeface="Arial" panose="020B0604020202020204" pitchFamily="34" charset="0"/>
              <a:buChar char="•"/>
            </a:pPr>
            <a:r>
              <a:rPr lang="en-GB" dirty="0"/>
              <a:t>In the morning, the day often starts with collective worship or an</a:t>
            </a:r>
          </a:p>
          <a:p>
            <a:pPr marL="285750" indent="-285750">
              <a:buFont typeface="Arial" panose="020B0604020202020204" pitchFamily="34" charset="0"/>
              <a:buChar char="•"/>
            </a:pPr>
            <a:r>
              <a:rPr lang="en-GB" dirty="0"/>
              <a:t>Assembly where the whole school congregates.</a:t>
            </a:r>
          </a:p>
          <a:p>
            <a:pPr marL="285750" indent="-285750">
              <a:buFont typeface="Arial" panose="020B0604020202020204" pitchFamily="34" charset="0"/>
              <a:buChar char="•"/>
            </a:pPr>
            <a:r>
              <a:rPr lang="en-GB" dirty="0"/>
              <a:t>Break time is at 10.30-10.45</a:t>
            </a:r>
          </a:p>
          <a:p>
            <a:pPr marL="285750" indent="-285750">
              <a:buFont typeface="Arial" panose="020B0604020202020204" pitchFamily="34" charset="0"/>
              <a:buChar char="•"/>
            </a:pPr>
            <a:r>
              <a:rPr lang="en-GB" dirty="0"/>
              <a:t>Lunch time 12.15-13.15</a:t>
            </a:r>
          </a:p>
          <a:p>
            <a:pPr marL="285750" indent="-285750">
              <a:buFont typeface="Arial" panose="020B0604020202020204" pitchFamily="34" charset="0"/>
              <a:buChar char="•"/>
            </a:pPr>
            <a:r>
              <a:rPr lang="en-GB" dirty="0"/>
              <a:t>Home time 15.25</a:t>
            </a:r>
          </a:p>
          <a:p>
            <a:endParaRPr lang="en-GB" dirty="0"/>
          </a:p>
        </p:txBody>
      </p:sp>
    </p:spTree>
    <p:extLst>
      <p:ext uri="{BB962C8B-B14F-4D97-AF65-F5344CB8AC3E}">
        <p14:creationId xmlns:p14="http://schemas.microsoft.com/office/powerpoint/2010/main" val="3054636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5B039-5470-4380-93FF-3E5BC671E720}"/>
              </a:ext>
            </a:extLst>
          </p:cNvPr>
          <p:cNvSpPr>
            <a:spLocks noGrp="1"/>
          </p:cNvSpPr>
          <p:nvPr>
            <p:ph type="title"/>
          </p:nvPr>
        </p:nvSpPr>
        <p:spPr/>
        <p:txBody>
          <a:bodyPr/>
          <a:lstStyle/>
          <a:p>
            <a:r>
              <a:rPr lang="en-GB" dirty="0"/>
              <a:t>The Timetable</a:t>
            </a:r>
          </a:p>
        </p:txBody>
      </p:sp>
      <p:pic>
        <p:nvPicPr>
          <p:cNvPr id="3" name="Picture 2">
            <a:extLst>
              <a:ext uri="{FF2B5EF4-FFF2-40B4-BE49-F238E27FC236}">
                <a16:creationId xmlns:a16="http://schemas.microsoft.com/office/drawing/2014/main" id="{E9B91B8C-864C-436A-BDDC-D98E5C24C22B}"/>
              </a:ext>
            </a:extLst>
          </p:cNvPr>
          <p:cNvPicPr>
            <a:picLocks noChangeAspect="1"/>
          </p:cNvPicPr>
          <p:nvPr/>
        </p:nvPicPr>
        <p:blipFill>
          <a:blip r:embed="rId3"/>
          <a:stretch>
            <a:fillRect/>
          </a:stretch>
        </p:blipFill>
        <p:spPr>
          <a:xfrm>
            <a:off x="395536" y="1340768"/>
            <a:ext cx="7992888" cy="5056291"/>
          </a:xfrm>
          <a:prstGeom prst="rect">
            <a:avLst/>
          </a:prstGeom>
        </p:spPr>
      </p:pic>
    </p:spTree>
    <p:extLst>
      <p:ext uri="{BB962C8B-B14F-4D97-AF65-F5344CB8AC3E}">
        <p14:creationId xmlns:p14="http://schemas.microsoft.com/office/powerpoint/2010/main" val="2455257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94078"/>
            <a:ext cx="7633108" cy="1320800"/>
          </a:xfrm>
        </p:spPr>
        <p:txBody>
          <a:bodyPr>
            <a:normAutofit/>
          </a:bodyPr>
          <a:lstStyle/>
          <a:p>
            <a:r>
              <a:rPr lang="en-GB" sz="4800" dirty="0"/>
              <a:t> The Year 5 Curriculum </a:t>
            </a:r>
          </a:p>
        </p:txBody>
      </p:sp>
      <p:pic>
        <p:nvPicPr>
          <p:cNvPr id="6" name="Picture 5"/>
          <p:cNvPicPr>
            <a:picLocks noChangeAspect="1"/>
          </p:cNvPicPr>
          <p:nvPr/>
        </p:nvPicPr>
        <p:blipFill rotWithShape="1">
          <a:blip r:embed="rId2"/>
          <a:srcRect l="30313" t="20600" r="18500" b="17801"/>
          <a:stretch/>
        </p:blipFill>
        <p:spPr>
          <a:xfrm>
            <a:off x="467544" y="1052736"/>
            <a:ext cx="7785079" cy="5269900"/>
          </a:xfrm>
          <a:prstGeom prst="rect">
            <a:avLst/>
          </a:prstGeom>
        </p:spPr>
      </p:pic>
      <p:pic>
        <p:nvPicPr>
          <p:cNvPr id="7" name="Picture 6"/>
          <p:cNvPicPr>
            <a:picLocks noChangeAspect="1"/>
          </p:cNvPicPr>
          <p:nvPr/>
        </p:nvPicPr>
        <p:blipFill>
          <a:blip r:embed="rId3"/>
          <a:stretch>
            <a:fillRect/>
          </a:stretch>
        </p:blipFill>
        <p:spPr>
          <a:xfrm>
            <a:off x="7092280" y="333042"/>
            <a:ext cx="1409700" cy="1409700"/>
          </a:xfrm>
          <a:prstGeom prst="rect">
            <a:avLst/>
          </a:prstGeom>
        </p:spPr>
      </p:pic>
    </p:spTree>
    <p:extLst>
      <p:ext uri="{BB962C8B-B14F-4D97-AF65-F5344CB8AC3E}">
        <p14:creationId xmlns:p14="http://schemas.microsoft.com/office/powerpoint/2010/main" val="1741320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94078"/>
            <a:ext cx="7633108" cy="1320800"/>
          </a:xfrm>
        </p:spPr>
        <p:txBody>
          <a:bodyPr>
            <a:normAutofit/>
          </a:bodyPr>
          <a:lstStyle/>
          <a:p>
            <a:r>
              <a:rPr lang="en-GB" sz="4800" dirty="0"/>
              <a:t> The Year 5 Curriculum </a:t>
            </a:r>
          </a:p>
        </p:txBody>
      </p:sp>
      <p:sp>
        <p:nvSpPr>
          <p:cNvPr id="4" name="TextBox 3"/>
          <p:cNvSpPr txBox="1"/>
          <p:nvPr/>
        </p:nvSpPr>
        <p:spPr>
          <a:xfrm>
            <a:off x="609599" y="988255"/>
            <a:ext cx="4178425" cy="3693319"/>
          </a:xfrm>
          <a:prstGeom prst="rect">
            <a:avLst/>
          </a:prstGeom>
          <a:noFill/>
        </p:spPr>
        <p:txBody>
          <a:bodyPr wrap="square" lIns="91440" tIns="45720" rIns="91440" bIns="45720" rtlCol="0" anchor="t">
            <a:spAutoFit/>
          </a:bodyPr>
          <a:lstStyle/>
          <a:p>
            <a:r>
              <a:rPr lang="en-GB" b="1" u="sng" dirty="0">
                <a:solidFill>
                  <a:schemeClr val="accent1"/>
                </a:solidFill>
              </a:rPr>
              <a:t>English</a:t>
            </a:r>
          </a:p>
          <a:p>
            <a:r>
              <a:rPr lang="en-GB" u="sng" dirty="0"/>
              <a:t>Autumn 1 </a:t>
            </a:r>
          </a:p>
          <a:p>
            <a:pPr marL="285750" indent="-285750">
              <a:buFont typeface="Arial" panose="020B0604020202020204" pitchFamily="34" charset="0"/>
              <a:buChar char="•"/>
            </a:pPr>
            <a:r>
              <a:rPr lang="en-GB" dirty="0"/>
              <a:t>Text: </a:t>
            </a:r>
            <a:r>
              <a:rPr lang="en-GB"/>
              <a:t>Beowulf</a:t>
            </a:r>
          </a:p>
          <a:p>
            <a:endParaRPr lang="en-GB" dirty="0"/>
          </a:p>
          <a:p>
            <a:r>
              <a:rPr lang="en-GB" u="sng" dirty="0"/>
              <a:t>Autumn 2</a:t>
            </a:r>
          </a:p>
          <a:p>
            <a:pPr marL="285750" indent="-285750">
              <a:buFont typeface="Arial" panose="020B0604020202020204" pitchFamily="34" charset="0"/>
              <a:buChar char="•"/>
            </a:pPr>
            <a:r>
              <a:rPr lang="en-GB"/>
              <a:t>Text: Stanley in Space</a:t>
            </a:r>
          </a:p>
          <a:p>
            <a:endParaRPr lang="en-GB" dirty="0"/>
          </a:p>
          <a:p>
            <a:r>
              <a:rPr lang="en-GB" u="sng" dirty="0"/>
              <a:t>Spring 1</a:t>
            </a:r>
          </a:p>
          <a:p>
            <a:pPr marL="285750" indent="-285750">
              <a:buFont typeface="Arial" panose="020B0604020202020204" pitchFamily="34" charset="0"/>
              <a:buChar char="•"/>
            </a:pPr>
            <a:r>
              <a:rPr lang="en-GB"/>
              <a:t>Text: Hugo Cabret</a:t>
            </a:r>
          </a:p>
          <a:p>
            <a:pPr marL="285750" indent="-285750">
              <a:buFont typeface="Arial" panose="020B0604020202020204" pitchFamily="34" charset="0"/>
              <a:buChar char="•"/>
            </a:pPr>
            <a:endParaRPr lang="en-GB" dirty="0"/>
          </a:p>
          <a:p>
            <a:r>
              <a:rPr lang="en-GB" u="sng" dirty="0"/>
              <a:t>Spring 2</a:t>
            </a:r>
          </a:p>
          <a:p>
            <a:pPr marL="285750" indent="-285750">
              <a:buFont typeface="Arial" panose="020B0604020202020204" pitchFamily="34" charset="0"/>
              <a:buChar char="•"/>
            </a:pPr>
            <a:r>
              <a:rPr lang="en-GB"/>
              <a:t>Text: The Kapok Tree</a:t>
            </a:r>
          </a:p>
          <a:p>
            <a:endParaRPr lang="en-GB" dirty="0"/>
          </a:p>
        </p:txBody>
      </p:sp>
      <p:sp>
        <p:nvSpPr>
          <p:cNvPr id="6" name="TextBox 5"/>
          <p:cNvSpPr txBox="1"/>
          <p:nvPr/>
        </p:nvSpPr>
        <p:spPr>
          <a:xfrm>
            <a:off x="4644008" y="1052736"/>
            <a:ext cx="4178425" cy="1754326"/>
          </a:xfrm>
          <a:prstGeom prst="rect">
            <a:avLst/>
          </a:prstGeom>
          <a:noFill/>
        </p:spPr>
        <p:txBody>
          <a:bodyPr wrap="square" lIns="91440" tIns="45720" rIns="91440" bIns="45720" rtlCol="0" anchor="t">
            <a:spAutoFit/>
          </a:bodyPr>
          <a:lstStyle/>
          <a:p>
            <a:r>
              <a:rPr lang="en-GB" u="sng" dirty="0"/>
              <a:t>Summer 1 </a:t>
            </a:r>
          </a:p>
          <a:p>
            <a:pPr marL="285750" indent="-285750">
              <a:buFont typeface="Arial" panose="020B0604020202020204" pitchFamily="34" charset="0"/>
              <a:buChar char="•"/>
            </a:pPr>
            <a:r>
              <a:rPr lang="en-GB"/>
              <a:t>Text: The Orchard book of Greek Myths</a:t>
            </a:r>
          </a:p>
          <a:p>
            <a:pPr marL="285750" indent="-285750">
              <a:buFont typeface="Arial" panose="020B0604020202020204" pitchFamily="34" charset="0"/>
              <a:buChar char="•"/>
            </a:pPr>
            <a:endParaRPr lang="en-GB" dirty="0"/>
          </a:p>
          <a:p>
            <a:r>
              <a:rPr lang="en-GB" u="sng" dirty="0"/>
              <a:t>Summer 2</a:t>
            </a:r>
          </a:p>
          <a:p>
            <a:pPr marL="285750" indent="-285750">
              <a:buFont typeface="Arial" panose="020B0604020202020204" pitchFamily="34" charset="0"/>
              <a:buChar char="•"/>
            </a:pPr>
            <a:r>
              <a:rPr lang="en-GB"/>
              <a:t>Text: Oliver Twist</a:t>
            </a:r>
          </a:p>
        </p:txBody>
      </p:sp>
      <p:pic>
        <p:nvPicPr>
          <p:cNvPr id="1026" name="Picture 2" descr="The Invention of Hugo Cabret (Hardbac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2691" y="4774939"/>
            <a:ext cx="1086350" cy="1692134"/>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4" descr="Journey to the River Sea By Eva Ibbots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descr="A cover of a book&#10;&#10;AI-generated content may be incorrect.">
            <a:extLst>
              <a:ext uri="{FF2B5EF4-FFF2-40B4-BE49-F238E27FC236}">
                <a16:creationId xmlns:a16="http://schemas.microsoft.com/office/drawing/2014/main" id="{056356EB-50CE-50E5-27FA-25E1DC430E91}"/>
              </a:ext>
            </a:extLst>
          </p:cNvPr>
          <p:cNvPicPr>
            <a:picLocks noChangeAspect="1"/>
          </p:cNvPicPr>
          <p:nvPr/>
        </p:nvPicPr>
        <p:blipFill>
          <a:blip r:embed="rId4"/>
          <a:stretch>
            <a:fillRect/>
          </a:stretch>
        </p:blipFill>
        <p:spPr>
          <a:xfrm>
            <a:off x="4572000" y="4685618"/>
            <a:ext cx="1603829" cy="1739447"/>
          </a:xfrm>
          <a:prstGeom prst="rect">
            <a:avLst/>
          </a:prstGeom>
        </p:spPr>
      </p:pic>
      <p:pic>
        <p:nvPicPr>
          <p:cNvPr id="7" name="Picture 6" descr="A children in a car&#10;&#10;AI-generated content may be incorrect.">
            <a:extLst>
              <a:ext uri="{FF2B5EF4-FFF2-40B4-BE49-F238E27FC236}">
                <a16:creationId xmlns:a16="http://schemas.microsoft.com/office/drawing/2014/main" id="{87C7F7AF-777C-8BA2-4ECD-DE53D5C54D9F}"/>
              </a:ext>
            </a:extLst>
          </p:cNvPr>
          <p:cNvPicPr>
            <a:picLocks noChangeAspect="1"/>
          </p:cNvPicPr>
          <p:nvPr/>
        </p:nvPicPr>
        <p:blipFill>
          <a:blip r:embed="rId5"/>
          <a:stretch>
            <a:fillRect/>
          </a:stretch>
        </p:blipFill>
        <p:spPr>
          <a:xfrm>
            <a:off x="2166937" y="4937125"/>
            <a:ext cx="1268640" cy="1606550"/>
          </a:xfrm>
          <a:prstGeom prst="rect">
            <a:avLst/>
          </a:prstGeom>
        </p:spPr>
      </p:pic>
      <p:pic>
        <p:nvPicPr>
          <p:cNvPr id="8" name="Picture 7" descr="A book cover with a tree and a person&#10;&#10;AI-generated content may be incorrect.">
            <a:extLst>
              <a:ext uri="{FF2B5EF4-FFF2-40B4-BE49-F238E27FC236}">
                <a16:creationId xmlns:a16="http://schemas.microsoft.com/office/drawing/2014/main" id="{0C3C45B0-86F5-DD5B-9551-815081B0AC06}"/>
              </a:ext>
            </a:extLst>
          </p:cNvPr>
          <p:cNvPicPr>
            <a:picLocks noChangeAspect="1"/>
          </p:cNvPicPr>
          <p:nvPr/>
        </p:nvPicPr>
        <p:blipFill>
          <a:blip r:embed="rId6"/>
          <a:stretch>
            <a:fillRect/>
          </a:stretch>
        </p:blipFill>
        <p:spPr>
          <a:xfrm>
            <a:off x="7536316" y="1931534"/>
            <a:ext cx="1459140" cy="1833789"/>
          </a:xfrm>
          <a:prstGeom prst="rect">
            <a:avLst/>
          </a:prstGeom>
        </p:spPr>
      </p:pic>
      <p:pic>
        <p:nvPicPr>
          <p:cNvPr id="9" name="Picture 8" descr="A book cover with a cartoon of a person flying with wings&#10;&#10;AI-generated content may be incorrect.">
            <a:extLst>
              <a:ext uri="{FF2B5EF4-FFF2-40B4-BE49-F238E27FC236}">
                <a16:creationId xmlns:a16="http://schemas.microsoft.com/office/drawing/2014/main" id="{76C0D3F6-964D-375B-D438-CDB6577B5998}"/>
              </a:ext>
            </a:extLst>
          </p:cNvPr>
          <p:cNvPicPr>
            <a:picLocks noChangeAspect="1"/>
          </p:cNvPicPr>
          <p:nvPr/>
        </p:nvPicPr>
        <p:blipFill>
          <a:blip r:embed="rId7"/>
          <a:stretch>
            <a:fillRect/>
          </a:stretch>
        </p:blipFill>
        <p:spPr>
          <a:xfrm>
            <a:off x="3657374" y="2979510"/>
            <a:ext cx="1495425" cy="1581150"/>
          </a:xfrm>
          <a:prstGeom prst="rect">
            <a:avLst/>
          </a:prstGeom>
        </p:spPr>
      </p:pic>
      <p:pic>
        <p:nvPicPr>
          <p:cNvPr id="10" name="Picture 9" descr="A cover of a book&#10;&#10;AI-generated content may be incorrect.">
            <a:extLst>
              <a:ext uri="{FF2B5EF4-FFF2-40B4-BE49-F238E27FC236}">
                <a16:creationId xmlns:a16="http://schemas.microsoft.com/office/drawing/2014/main" id="{C07CE0FE-6035-7CD5-7B41-EE14DD58A124}"/>
              </a:ext>
            </a:extLst>
          </p:cNvPr>
          <p:cNvPicPr>
            <a:picLocks noChangeAspect="1"/>
          </p:cNvPicPr>
          <p:nvPr/>
        </p:nvPicPr>
        <p:blipFill>
          <a:blip r:embed="rId8"/>
          <a:stretch>
            <a:fillRect/>
          </a:stretch>
        </p:blipFill>
        <p:spPr>
          <a:xfrm>
            <a:off x="6488112" y="3921805"/>
            <a:ext cx="1777547" cy="2222047"/>
          </a:xfrm>
          <a:prstGeom prst="rect">
            <a:avLst/>
          </a:prstGeom>
        </p:spPr>
      </p:pic>
    </p:spTree>
    <p:extLst>
      <p:ext uri="{BB962C8B-B14F-4D97-AF65-F5344CB8AC3E}">
        <p14:creationId xmlns:p14="http://schemas.microsoft.com/office/powerpoint/2010/main" val="2345141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440F6-F6B3-F90E-F1B8-71405102B5B8}"/>
              </a:ext>
            </a:extLst>
          </p:cNvPr>
          <p:cNvSpPr>
            <a:spLocks noGrp="1"/>
          </p:cNvSpPr>
          <p:nvPr>
            <p:ph type="title"/>
          </p:nvPr>
        </p:nvSpPr>
        <p:spPr/>
        <p:txBody>
          <a:bodyPr/>
          <a:lstStyle/>
          <a:p>
            <a:r>
              <a:rPr lang="en-GB" dirty="0"/>
              <a:t>The year 5 Curricu</a:t>
            </a:r>
            <a:r>
              <a:rPr lang="en-GB"/>
              <a:t>lum</a:t>
            </a:r>
          </a:p>
        </p:txBody>
      </p:sp>
      <p:pic>
        <p:nvPicPr>
          <p:cNvPr id="4" name="Picture 3">
            <a:extLst>
              <a:ext uri="{FF2B5EF4-FFF2-40B4-BE49-F238E27FC236}">
                <a16:creationId xmlns:a16="http://schemas.microsoft.com/office/drawing/2014/main" id="{1AB082E8-5FD6-4A51-86ED-544EE173102E}"/>
              </a:ext>
            </a:extLst>
          </p:cNvPr>
          <p:cNvPicPr>
            <a:picLocks noChangeAspect="1"/>
          </p:cNvPicPr>
          <p:nvPr/>
        </p:nvPicPr>
        <p:blipFill>
          <a:blip r:embed="rId2"/>
          <a:stretch>
            <a:fillRect/>
          </a:stretch>
        </p:blipFill>
        <p:spPr>
          <a:xfrm>
            <a:off x="491145" y="1340768"/>
            <a:ext cx="8028384" cy="5050239"/>
          </a:xfrm>
          <a:prstGeom prst="rect">
            <a:avLst/>
          </a:prstGeom>
        </p:spPr>
      </p:pic>
    </p:spTree>
    <p:extLst>
      <p:ext uri="{BB962C8B-B14F-4D97-AF65-F5344CB8AC3E}">
        <p14:creationId xmlns:p14="http://schemas.microsoft.com/office/powerpoint/2010/main" val="2344471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E2039-53E6-E945-DD8A-F416A6F2EAB7}"/>
              </a:ext>
            </a:extLst>
          </p:cNvPr>
          <p:cNvSpPr>
            <a:spLocks noGrp="1"/>
          </p:cNvSpPr>
          <p:nvPr>
            <p:ph type="title"/>
          </p:nvPr>
        </p:nvSpPr>
        <p:spPr/>
        <p:txBody>
          <a:bodyPr/>
          <a:lstStyle/>
          <a:p>
            <a:r>
              <a:rPr lang="en-US" dirty="0"/>
              <a:t>New </a:t>
            </a:r>
            <a:r>
              <a:rPr lang="en-US" dirty="0" err="1"/>
              <a:t>Questful</a:t>
            </a:r>
            <a:r>
              <a:rPr lang="en-US" dirty="0"/>
              <a:t> RE 2026</a:t>
            </a:r>
          </a:p>
        </p:txBody>
      </p:sp>
      <p:pic>
        <p:nvPicPr>
          <p:cNvPr id="3" name="Picture 2">
            <a:extLst>
              <a:ext uri="{FF2B5EF4-FFF2-40B4-BE49-F238E27FC236}">
                <a16:creationId xmlns:a16="http://schemas.microsoft.com/office/drawing/2014/main" id="{0E47F66F-96BE-9B26-67D5-6DD313B14A85}"/>
              </a:ext>
            </a:extLst>
          </p:cNvPr>
          <p:cNvPicPr>
            <a:picLocks noChangeAspect="1"/>
          </p:cNvPicPr>
          <p:nvPr/>
        </p:nvPicPr>
        <p:blipFill>
          <a:blip r:embed="rId2"/>
          <a:stretch>
            <a:fillRect/>
          </a:stretch>
        </p:blipFill>
        <p:spPr>
          <a:xfrm>
            <a:off x="387556" y="1269890"/>
            <a:ext cx="5518330" cy="2430187"/>
          </a:xfrm>
          <a:prstGeom prst="rect">
            <a:avLst/>
          </a:prstGeom>
        </p:spPr>
      </p:pic>
      <p:pic>
        <p:nvPicPr>
          <p:cNvPr id="4" name="Picture 3">
            <a:extLst>
              <a:ext uri="{FF2B5EF4-FFF2-40B4-BE49-F238E27FC236}">
                <a16:creationId xmlns:a16="http://schemas.microsoft.com/office/drawing/2014/main" id="{1861150E-B3CB-F3F2-609B-F52D427883D5}"/>
              </a:ext>
            </a:extLst>
          </p:cNvPr>
          <p:cNvPicPr>
            <a:picLocks noChangeAspect="1"/>
          </p:cNvPicPr>
          <p:nvPr/>
        </p:nvPicPr>
        <p:blipFill>
          <a:blip r:embed="rId3"/>
          <a:stretch>
            <a:fillRect/>
          </a:stretch>
        </p:blipFill>
        <p:spPr>
          <a:xfrm>
            <a:off x="2628283" y="2876201"/>
            <a:ext cx="5220164" cy="3299045"/>
          </a:xfrm>
          <a:prstGeom prst="rect">
            <a:avLst/>
          </a:prstGeom>
        </p:spPr>
      </p:pic>
    </p:spTree>
    <p:extLst>
      <p:ext uri="{BB962C8B-B14F-4D97-AF65-F5344CB8AC3E}">
        <p14:creationId xmlns:p14="http://schemas.microsoft.com/office/powerpoint/2010/main" val="1158975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79CEE-B25C-BF36-5D20-5E34140F3518}"/>
              </a:ext>
            </a:extLst>
          </p:cNvPr>
          <p:cNvSpPr>
            <a:spLocks noGrp="1"/>
          </p:cNvSpPr>
          <p:nvPr>
            <p:ph type="title"/>
          </p:nvPr>
        </p:nvSpPr>
        <p:spPr/>
        <p:txBody>
          <a:bodyPr/>
          <a:lstStyle/>
          <a:p>
            <a:r>
              <a:rPr lang="en-US" dirty="0"/>
              <a:t>New </a:t>
            </a:r>
            <a:r>
              <a:rPr lang="en-US" dirty="0" err="1"/>
              <a:t>Questful</a:t>
            </a:r>
            <a:r>
              <a:rPr lang="en-US" dirty="0"/>
              <a:t> RE 2026</a:t>
            </a:r>
          </a:p>
        </p:txBody>
      </p:sp>
      <p:pic>
        <p:nvPicPr>
          <p:cNvPr id="3" name="Picture 2">
            <a:extLst>
              <a:ext uri="{FF2B5EF4-FFF2-40B4-BE49-F238E27FC236}">
                <a16:creationId xmlns:a16="http://schemas.microsoft.com/office/drawing/2014/main" id="{E993E7F3-6227-608C-79A2-94FFB73EB0F1}"/>
              </a:ext>
            </a:extLst>
          </p:cNvPr>
          <p:cNvPicPr>
            <a:picLocks noChangeAspect="1"/>
          </p:cNvPicPr>
          <p:nvPr/>
        </p:nvPicPr>
        <p:blipFill>
          <a:blip r:embed="rId2"/>
          <a:stretch>
            <a:fillRect/>
          </a:stretch>
        </p:blipFill>
        <p:spPr>
          <a:xfrm>
            <a:off x="138826" y="1715432"/>
            <a:ext cx="3970422" cy="2492375"/>
          </a:xfrm>
          <a:prstGeom prst="rect">
            <a:avLst/>
          </a:prstGeom>
        </p:spPr>
      </p:pic>
      <p:pic>
        <p:nvPicPr>
          <p:cNvPr id="4" name="Picture 3">
            <a:extLst>
              <a:ext uri="{FF2B5EF4-FFF2-40B4-BE49-F238E27FC236}">
                <a16:creationId xmlns:a16="http://schemas.microsoft.com/office/drawing/2014/main" id="{89247544-6B91-4337-E1C9-F0CCBBAD0B4B}"/>
              </a:ext>
            </a:extLst>
          </p:cNvPr>
          <p:cNvPicPr>
            <a:picLocks noChangeAspect="1"/>
          </p:cNvPicPr>
          <p:nvPr/>
        </p:nvPicPr>
        <p:blipFill>
          <a:blip r:embed="rId3"/>
          <a:stretch>
            <a:fillRect/>
          </a:stretch>
        </p:blipFill>
        <p:spPr>
          <a:xfrm>
            <a:off x="4442429" y="1388007"/>
            <a:ext cx="4433175" cy="2860316"/>
          </a:xfrm>
          <a:prstGeom prst="rect">
            <a:avLst/>
          </a:prstGeom>
        </p:spPr>
      </p:pic>
      <p:pic>
        <p:nvPicPr>
          <p:cNvPr id="5" name="Picture 4">
            <a:extLst>
              <a:ext uri="{FF2B5EF4-FFF2-40B4-BE49-F238E27FC236}">
                <a16:creationId xmlns:a16="http://schemas.microsoft.com/office/drawing/2014/main" id="{25524A08-F013-D46F-A2CF-CA0FA6F3B2E8}"/>
              </a:ext>
            </a:extLst>
          </p:cNvPr>
          <p:cNvPicPr>
            <a:picLocks noChangeAspect="1"/>
          </p:cNvPicPr>
          <p:nvPr/>
        </p:nvPicPr>
        <p:blipFill>
          <a:blip r:embed="rId4"/>
          <a:stretch>
            <a:fillRect/>
          </a:stretch>
        </p:blipFill>
        <p:spPr>
          <a:xfrm>
            <a:off x="610834" y="4067599"/>
            <a:ext cx="4118503" cy="2508122"/>
          </a:xfrm>
          <a:prstGeom prst="rect">
            <a:avLst/>
          </a:prstGeom>
        </p:spPr>
      </p:pic>
    </p:spTree>
    <p:extLst>
      <p:ext uri="{BB962C8B-B14F-4D97-AF65-F5344CB8AC3E}">
        <p14:creationId xmlns:p14="http://schemas.microsoft.com/office/powerpoint/2010/main" val="4158975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8328"/>
            <a:ext cx="8229600" cy="786416"/>
          </a:xfrm>
        </p:spPr>
        <p:txBody>
          <a:bodyPr/>
          <a:lstStyle/>
          <a:p>
            <a:r>
              <a:rPr lang="en-GB" dirty="0"/>
              <a:t>Reading</a:t>
            </a:r>
          </a:p>
        </p:txBody>
      </p:sp>
      <p:sp>
        <p:nvSpPr>
          <p:cNvPr id="2" name="Content Placeholder 1"/>
          <p:cNvSpPr>
            <a:spLocks noGrp="1"/>
          </p:cNvSpPr>
          <p:nvPr>
            <p:ph idx="1"/>
          </p:nvPr>
        </p:nvSpPr>
        <p:spPr>
          <a:xfrm>
            <a:off x="251521" y="1124745"/>
            <a:ext cx="8435280" cy="2031326"/>
          </a:xfrm>
        </p:spPr>
        <p:txBody>
          <a:bodyPr vert="horz" lIns="91440" tIns="45720" rIns="91440" bIns="45720" rtlCol="0" anchor="t">
            <a:normAutofit/>
          </a:bodyPr>
          <a:lstStyle/>
          <a:p>
            <a:r>
              <a:rPr lang="en-GB">
                <a:solidFill>
                  <a:schemeClr val="tx1"/>
                </a:solidFill>
              </a:rPr>
              <a:t>Please listen to your child read for at least 10 minutes, at least 3 times per week as a bare minimum, </a:t>
            </a:r>
            <a:r>
              <a:rPr lang="en-GB" dirty="0">
                <a:solidFill>
                  <a:schemeClr val="tx1"/>
                </a:solidFill>
              </a:rPr>
              <a:t>preferably every day.</a:t>
            </a:r>
          </a:p>
          <a:p>
            <a:r>
              <a:rPr lang="en-GB" dirty="0">
                <a:solidFill>
                  <a:schemeClr val="tx1"/>
                </a:solidFill>
              </a:rPr>
              <a:t>Children get stickers every time they read, not just for completed books, so please keep a record in their yellow reading diaries.</a:t>
            </a:r>
          </a:p>
          <a:p>
            <a:pPr marL="0" indent="0">
              <a:buNone/>
            </a:pPr>
            <a:endParaRPr lang="en-GB" dirty="0"/>
          </a:p>
        </p:txBody>
      </p:sp>
      <p:sp>
        <p:nvSpPr>
          <p:cNvPr id="4" name="Rectangle 3">
            <a:extLst>
              <a:ext uri="{FF2B5EF4-FFF2-40B4-BE49-F238E27FC236}">
                <a16:creationId xmlns:a16="http://schemas.microsoft.com/office/drawing/2014/main" id="{CD5E10A4-44C3-46CA-BDDA-E946B3B05B39}"/>
              </a:ext>
            </a:extLst>
          </p:cNvPr>
          <p:cNvSpPr/>
          <p:nvPr/>
        </p:nvSpPr>
        <p:spPr>
          <a:xfrm>
            <a:off x="233266" y="3000340"/>
            <a:ext cx="4986805" cy="3416320"/>
          </a:xfrm>
          <a:prstGeom prst="rect">
            <a:avLst/>
          </a:prstGeom>
        </p:spPr>
        <p:txBody>
          <a:bodyPr wrap="square" lIns="91440" tIns="45720" rIns="91440" bIns="45720" anchor="t">
            <a:spAutoFit/>
          </a:bodyPr>
          <a:lstStyle/>
          <a:p>
            <a:pPr marL="342900" indent="-342900">
              <a:buClr>
                <a:schemeClr val="accent1"/>
              </a:buClr>
              <a:buFont typeface="Candara" panose="020E0502030303020204" pitchFamily="34" charset="0"/>
              <a:buChar char="*"/>
            </a:pPr>
            <a:r>
              <a:rPr lang="en-GB" sz="2400" dirty="0"/>
              <a:t>Please read to your child as well, read for enjoyment and interest.  Be a reading role model.</a:t>
            </a:r>
          </a:p>
          <a:p>
            <a:pPr marL="342900" indent="-342900">
              <a:buClr>
                <a:schemeClr val="accent1"/>
              </a:buClr>
              <a:buFont typeface="Candara" panose="020E0502030303020204" pitchFamily="34" charset="0"/>
              <a:buChar char="*"/>
            </a:pPr>
            <a:r>
              <a:rPr lang="en-GB" sz="2400" dirty="0"/>
              <a:t>In school children read during daily guided reading sessions in small groups.</a:t>
            </a:r>
          </a:p>
          <a:p>
            <a:pPr marL="342900" indent="-342900">
              <a:buClr>
                <a:schemeClr val="accent1"/>
              </a:buClr>
              <a:buFont typeface="Candara" panose="020E0502030303020204" pitchFamily="34" charset="0"/>
              <a:buChar char="*"/>
            </a:pPr>
            <a:r>
              <a:rPr lang="en-GB" sz="2400"/>
              <a:t>Reading books are changed when needed.</a:t>
            </a:r>
          </a:p>
        </p:txBody>
      </p:sp>
      <p:pic>
        <p:nvPicPr>
          <p:cNvPr id="6" name="Picture 5">
            <a:extLst>
              <a:ext uri="{FF2B5EF4-FFF2-40B4-BE49-F238E27FC236}">
                <a16:creationId xmlns:a16="http://schemas.microsoft.com/office/drawing/2014/main" id="{9D8B998D-7C52-4F23-9B70-A71254629201}"/>
              </a:ext>
            </a:extLst>
          </p:cNvPr>
          <p:cNvPicPr>
            <a:picLocks noChangeAspect="1"/>
          </p:cNvPicPr>
          <p:nvPr/>
        </p:nvPicPr>
        <p:blipFill>
          <a:blip r:embed="rId3"/>
          <a:stretch>
            <a:fillRect/>
          </a:stretch>
        </p:blipFill>
        <p:spPr>
          <a:xfrm>
            <a:off x="5369269" y="2708920"/>
            <a:ext cx="3335786" cy="40770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83998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596" y="338475"/>
            <a:ext cx="5472608" cy="858423"/>
          </a:xfrm>
        </p:spPr>
        <p:txBody>
          <a:bodyPr>
            <a:normAutofit fontScale="90000"/>
          </a:bodyPr>
          <a:lstStyle/>
          <a:p>
            <a:pPr algn="r"/>
            <a:r>
              <a:rPr lang="en-GB" dirty="0"/>
              <a:t>Reading Phase &amp; Book Bands</a:t>
            </a:r>
          </a:p>
        </p:txBody>
      </p:sp>
      <p:sp>
        <p:nvSpPr>
          <p:cNvPr id="12" name="TextBox 11"/>
          <p:cNvSpPr txBox="1"/>
          <p:nvPr/>
        </p:nvSpPr>
        <p:spPr>
          <a:xfrm>
            <a:off x="395536" y="1028700"/>
            <a:ext cx="4680520" cy="5755422"/>
          </a:xfrm>
          <a:prstGeom prst="rect">
            <a:avLst/>
          </a:prstGeom>
          <a:noFill/>
        </p:spPr>
        <p:txBody>
          <a:bodyPr wrap="square" rtlCol="0">
            <a:spAutoFit/>
          </a:bodyPr>
          <a:lstStyle/>
          <a:p>
            <a:pPr algn="ctr"/>
            <a:r>
              <a:rPr lang="en-GB" sz="1600" dirty="0"/>
              <a:t>In the infants, children are given reading books which are phonetically decodable aligned to the Red Rose Letters and Sounds phonics scheme trajectory.  It may be that in order for gaps in your child’s phonic knowledge to be bridged a books with the focus grapheme will be sent home from a previous phase to ensure confidence and fluency in word reading.</a:t>
            </a:r>
          </a:p>
          <a:p>
            <a:endParaRPr lang="en-GB" sz="1600" dirty="0"/>
          </a:p>
          <a:p>
            <a:pPr algn="ctr"/>
            <a:r>
              <a:rPr lang="en-GB" sz="1600" dirty="0"/>
              <a:t>They may be reading a more challenging book in school during guided reading and when I feel they are confident at this in school, I will then move them up at home too.</a:t>
            </a:r>
          </a:p>
          <a:p>
            <a:pPr algn="ctr"/>
            <a:endParaRPr lang="en-GB" sz="1600" dirty="0"/>
          </a:p>
          <a:p>
            <a:pPr algn="ctr"/>
            <a:r>
              <a:rPr lang="en-GB" sz="1600" dirty="0"/>
              <a:t>When children are more fluent readers, they are able to recognise many words on sight and are able to use their phonic knowledge to segment and blend more complex words.  The focus now becomes more on understanding of a text and comprehension.  When listening to your child read, please also focus on discussion of the text, new vocabulary and understanding of characters thoughts and feelings.</a:t>
            </a:r>
          </a:p>
        </p:txBody>
      </p:sp>
      <p:pic>
        <p:nvPicPr>
          <p:cNvPr id="5" name="Picture 4" descr="A chart of different colors&#10;&#10;Description automatically generated">
            <a:extLst>
              <a:ext uri="{FF2B5EF4-FFF2-40B4-BE49-F238E27FC236}">
                <a16:creationId xmlns:a16="http://schemas.microsoft.com/office/drawing/2014/main" id="{3AEEFBC9-E82D-06B7-40C8-09532569AE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1211853"/>
            <a:ext cx="2762250" cy="4800600"/>
          </a:xfrm>
          <a:prstGeom prst="rect">
            <a:avLst/>
          </a:prstGeom>
        </p:spPr>
      </p:pic>
    </p:spTree>
    <p:extLst>
      <p:ext uri="{BB962C8B-B14F-4D97-AF65-F5344CB8AC3E}">
        <p14:creationId xmlns:p14="http://schemas.microsoft.com/office/powerpoint/2010/main" val="2919083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62246" y="430403"/>
            <a:ext cx="6347713" cy="1320800"/>
          </a:xfrm>
        </p:spPr>
        <p:txBody>
          <a:bodyPr/>
          <a:lstStyle/>
          <a:p>
            <a:r>
              <a:rPr lang="en-GB" dirty="0"/>
              <a:t>Home Learning</a:t>
            </a:r>
          </a:p>
        </p:txBody>
      </p:sp>
      <p:sp>
        <p:nvSpPr>
          <p:cNvPr id="2" name="Content Placeholder 1"/>
          <p:cNvSpPr>
            <a:spLocks noGrp="1"/>
          </p:cNvSpPr>
          <p:nvPr>
            <p:ph idx="1"/>
          </p:nvPr>
        </p:nvSpPr>
        <p:spPr>
          <a:xfrm>
            <a:off x="562246" y="1414270"/>
            <a:ext cx="8229600" cy="3273814"/>
          </a:xfrm>
        </p:spPr>
        <p:txBody>
          <a:bodyPr vert="horz" lIns="91440" tIns="45720" rIns="91440" bIns="45720" rtlCol="0" anchor="t">
            <a:normAutofit/>
          </a:bodyPr>
          <a:lstStyle/>
          <a:p>
            <a:r>
              <a:rPr lang="en-GB" dirty="0">
                <a:solidFill>
                  <a:schemeClr val="tx1"/>
                </a:solidFill>
              </a:rPr>
              <a:t>Home learning will be given out on a Friday and home learning books are to be given back in on a Wednesday. Each week there will be spelling, maths and times table homework. There may also be a challenge every half-term.</a:t>
            </a:r>
          </a:p>
          <a:p>
            <a:r>
              <a:rPr lang="en-GB" dirty="0">
                <a:solidFill>
                  <a:schemeClr val="tx1"/>
                </a:solidFill>
              </a:rPr>
              <a:t>Children are expected to read at least three times a week as part of </a:t>
            </a:r>
            <a:r>
              <a:rPr lang="en-GB">
                <a:solidFill>
                  <a:schemeClr val="tx1"/>
                </a:solidFill>
              </a:rPr>
              <a:t>their </a:t>
            </a:r>
            <a:r>
              <a:rPr lang="en-GB" dirty="0">
                <a:solidFill>
                  <a:schemeClr val="tx1"/>
                </a:solidFill>
              </a:rPr>
              <a:t>home learning.</a:t>
            </a:r>
          </a:p>
          <a:p>
            <a:r>
              <a:rPr lang="en-GB" dirty="0">
                <a:solidFill>
                  <a:schemeClr val="tx1"/>
                </a:solidFill>
              </a:rPr>
              <a:t>Spelling  lists will be sent home on a Friday and tested on a Wednesday. Short, sharp bursts of regular practise will help spellings to “stick” better.</a:t>
            </a:r>
          </a:p>
          <a:p>
            <a:r>
              <a:rPr lang="en-GB" dirty="0">
                <a:solidFill>
                  <a:schemeClr val="tx1"/>
                </a:solidFill>
              </a:rPr>
              <a:t>All log-in details for our on-line subscriptions are found in the front of your yellow reading diaries.</a:t>
            </a:r>
          </a:p>
        </p:txBody>
      </p:sp>
      <p:pic>
        <p:nvPicPr>
          <p:cNvPr id="2050" name="Picture 2" descr="http://www.angelfire.com/planet/kappweb/689_images/MotherSonHomewor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5830" y="38989"/>
            <a:ext cx="2274245" cy="13752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umBots: Amazon.co.uk: Welcom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9673" y="5171367"/>
            <a:ext cx="2026568" cy="98953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8D1E83D-2DB6-4016-87F4-00804C6739CB}"/>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700885" y="5119512"/>
            <a:ext cx="1224136" cy="989535"/>
          </a:xfrm>
          <a:prstGeom prst="rect">
            <a:avLst/>
          </a:prstGeom>
        </p:spPr>
      </p:pic>
      <p:pic>
        <p:nvPicPr>
          <p:cNvPr id="4" name="Picture 2" descr="NumBots | ttrockstars logo colour">
            <a:extLst>
              <a:ext uri="{FF2B5EF4-FFF2-40B4-BE49-F238E27FC236}">
                <a16:creationId xmlns:a16="http://schemas.microsoft.com/office/drawing/2014/main" id="{1E260E6F-77DC-42B5-24F7-919D065D93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36500" y="4761259"/>
            <a:ext cx="2524125" cy="1809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4600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1560" y="1047836"/>
            <a:ext cx="6347713" cy="1320800"/>
          </a:xfrm>
        </p:spPr>
        <p:txBody>
          <a:bodyPr/>
          <a:lstStyle/>
          <a:p>
            <a:r>
              <a:rPr lang="en-GB" dirty="0"/>
              <a:t>Times tables</a:t>
            </a:r>
          </a:p>
        </p:txBody>
      </p:sp>
      <p:sp>
        <p:nvSpPr>
          <p:cNvPr id="2" name="Content Placeholder 1"/>
          <p:cNvSpPr>
            <a:spLocks noGrp="1"/>
          </p:cNvSpPr>
          <p:nvPr>
            <p:ph idx="1"/>
          </p:nvPr>
        </p:nvSpPr>
        <p:spPr>
          <a:xfrm>
            <a:off x="589856" y="1928041"/>
            <a:ext cx="8229600" cy="3273814"/>
          </a:xfrm>
        </p:spPr>
        <p:txBody>
          <a:bodyPr>
            <a:normAutofit/>
          </a:bodyPr>
          <a:lstStyle/>
          <a:p>
            <a:pPr marL="0" indent="0">
              <a:buNone/>
            </a:pPr>
            <a:r>
              <a:rPr lang="en-GB" sz="2400" b="1" u="sng" dirty="0">
                <a:solidFill>
                  <a:schemeClr val="tx1"/>
                </a:solidFill>
              </a:rPr>
              <a:t>Year 5 </a:t>
            </a:r>
          </a:p>
          <a:p>
            <a:pPr marL="0" indent="0">
              <a:buNone/>
            </a:pPr>
            <a:r>
              <a:rPr lang="en-GB" sz="2400" dirty="0">
                <a:solidFill>
                  <a:schemeClr val="tx1"/>
                </a:solidFill>
              </a:rPr>
              <a:t>Revision of all multiplication and division</a:t>
            </a:r>
          </a:p>
          <a:p>
            <a:pPr marL="0" indent="0">
              <a:buNone/>
            </a:pPr>
            <a:r>
              <a:rPr lang="en-GB" sz="2400" dirty="0">
                <a:solidFill>
                  <a:schemeClr val="tx1"/>
                </a:solidFill>
              </a:rPr>
              <a:t>facts up to 12 x 12</a:t>
            </a:r>
          </a:p>
        </p:txBody>
      </p:sp>
      <p:pic>
        <p:nvPicPr>
          <p:cNvPr id="4" name="Picture 2" descr="NumBots | ttrockstars logo colour">
            <a:extLst>
              <a:ext uri="{FF2B5EF4-FFF2-40B4-BE49-F238E27FC236}">
                <a16:creationId xmlns:a16="http://schemas.microsoft.com/office/drawing/2014/main" id="{1E260E6F-77DC-42B5-24F7-919D065D93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2593" y="3645024"/>
            <a:ext cx="2524125" cy="18097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a:stretch>
            <a:fillRect/>
          </a:stretch>
        </p:blipFill>
        <p:spPr>
          <a:xfrm>
            <a:off x="6973341" y="387535"/>
            <a:ext cx="2143125" cy="2143125"/>
          </a:xfrm>
          <a:prstGeom prst="rect">
            <a:avLst/>
          </a:prstGeom>
        </p:spPr>
      </p:pic>
    </p:spTree>
    <p:extLst>
      <p:ext uri="{BB962C8B-B14F-4D97-AF65-F5344CB8AC3E}">
        <p14:creationId xmlns:p14="http://schemas.microsoft.com/office/powerpoint/2010/main" val="1384133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62246" y="167451"/>
            <a:ext cx="6347713" cy="1320800"/>
          </a:xfrm>
        </p:spPr>
        <p:txBody>
          <a:bodyPr/>
          <a:lstStyle/>
          <a:p>
            <a:r>
              <a:rPr lang="en-GB" dirty="0" err="1"/>
              <a:t>Bikeability</a:t>
            </a:r>
            <a:endParaRPr lang="en-GB" dirty="0"/>
          </a:p>
        </p:txBody>
      </p:sp>
      <p:sp>
        <p:nvSpPr>
          <p:cNvPr id="2" name="Content Placeholder 1"/>
          <p:cNvSpPr>
            <a:spLocks noGrp="1"/>
          </p:cNvSpPr>
          <p:nvPr>
            <p:ph idx="1"/>
          </p:nvPr>
        </p:nvSpPr>
        <p:spPr>
          <a:xfrm>
            <a:off x="422756" y="1461676"/>
            <a:ext cx="8229600" cy="3191460"/>
          </a:xfrm>
        </p:spPr>
        <p:txBody>
          <a:bodyPr>
            <a:normAutofit fontScale="85000" lnSpcReduction="20000"/>
          </a:bodyPr>
          <a:lstStyle/>
          <a:p>
            <a:r>
              <a:rPr lang="en-GB" sz="2200" dirty="0">
                <a:solidFill>
                  <a:schemeClr val="tx1"/>
                </a:solidFill>
              </a:rPr>
              <a:t>Year 5 pupils will have the opportunity to participate in the </a:t>
            </a:r>
            <a:r>
              <a:rPr lang="en-GB" sz="2200" dirty="0" err="1">
                <a:solidFill>
                  <a:schemeClr val="tx1"/>
                </a:solidFill>
              </a:rPr>
              <a:t>Bikeability</a:t>
            </a:r>
            <a:r>
              <a:rPr lang="en-GB" sz="2200" dirty="0">
                <a:solidFill>
                  <a:schemeClr val="tx1"/>
                </a:solidFill>
              </a:rPr>
              <a:t> programme in November. To take part children must be able to ride a bike unaided. </a:t>
            </a:r>
          </a:p>
          <a:p>
            <a:r>
              <a:rPr lang="en-GB" sz="2200" dirty="0" err="1">
                <a:solidFill>
                  <a:schemeClr val="tx1"/>
                </a:solidFill>
              </a:rPr>
              <a:t>Bikeability</a:t>
            </a:r>
            <a:r>
              <a:rPr lang="en-GB" sz="2200" dirty="0">
                <a:solidFill>
                  <a:schemeClr val="tx1"/>
                </a:solidFill>
              </a:rPr>
              <a:t> is the government’s national cycle training programme. It helps children learn practical skills and understand how to cycle on today’s roads. </a:t>
            </a:r>
          </a:p>
          <a:p>
            <a:r>
              <a:rPr lang="en-GB" sz="2200" dirty="0">
                <a:solidFill>
                  <a:schemeClr val="tx1"/>
                </a:solidFill>
              </a:rPr>
              <a:t>Pupils bikes must be in working order with fully functional brakes and must be of an appropriate size. Please note that all bikes are acceptable (BMX, Mountain, Racing or Hybrid)</a:t>
            </a:r>
          </a:p>
          <a:p>
            <a:r>
              <a:rPr lang="en-GB" sz="2200" dirty="0">
                <a:solidFill>
                  <a:schemeClr val="tx1"/>
                </a:solidFill>
              </a:rPr>
              <a:t>All participants must wear a helmet at all times during the course.</a:t>
            </a:r>
          </a:p>
          <a:p>
            <a:r>
              <a:rPr lang="en-GB" sz="2200" dirty="0">
                <a:solidFill>
                  <a:schemeClr val="tx1"/>
                </a:solidFill>
              </a:rPr>
              <a:t>More information will be provided in the next few weeks</a:t>
            </a:r>
          </a:p>
          <a:p>
            <a:endParaRPr lang="en-GB" dirty="0">
              <a:solidFill>
                <a:schemeClr val="tx1"/>
              </a:solidFill>
            </a:endParaRPr>
          </a:p>
        </p:txBody>
      </p:sp>
      <p:sp>
        <p:nvSpPr>
          <p:cNvPr id="5" name="TextBox 4">
            <a:extLst>
              <a:ext uri="{FF2B5EF4-FFF2-40B4-BE49-F238E27FC236}">
                <a16:creationId xmlns:a16="http://schemas.microsoft.com/office/drawing/2014/main" id="{86B23FD1-C5D3-9FB1-1198-325E00F66466}"/>
              </a:ext>
            </a:extLst>
          </p:cNvPr>
          <p:cNvSpPr txBox="1"/>
          <p:nvPr/>
        </p:nvSpPr>
        <p:spPr>
          <a:xfrm>
            <a:off x="562246" y="328923"/>
            <a:ext cx="4297786" cy="584775"/>
          </a:xfrm>
          <a:prstGeom prst="rect">
            <a:avLst/>
          </a:prstGeom>
          <a:noFill/>
        </p:spPr>
        <p:txBody>
          <a:bodyPr wrap="square">
            <a:spAutoFit/>
          </a:bodyPr>
          <a:lstStyle/>
          <a:p>
            <a:endParaRPr lang="en-GB" sz="3200" b="1" dirty="0">
              <a:solidFill>
                <a:srgbClr val="FF0000"/>
              </a:solidFill>
            </a:endParaRPr>
          </a:p>
        </p:txBody>
      </p:sp>
      <p:pic>
        <p:nvPicPr>
          <p:cNvPr id="7" name="Picture 6"/>
          <p:cNvPicPr>
            <a:picLocks noChangeAspect="1"/>
          </p:cNvPicPr>
          <p:nvPr/>
        </p:nvPicPr>
        <p:blipFill>
          <a:blip r:embed="rId2"/>
          <a:stretch>
            <a:fillRect/>
          </a:stretch>
        </p:blipFill>
        <p:spPr>
          <a:xfrm>
            <a:off x="6871455" y="0"/>
            <a:ext cx="1488251" cy="1488251"/>
          </a:xfrm>
          <a:prstGeom prst="rect">
            <a:avLst/>
          </a:prstGeom>
        </p:spPr>
      </p:pic>
      <p:pic>
        <p:nvPicPr>
          <p:cNvPr id="8" name="Picture 7"/>
          <p:cNvPicPr>
            <a:picLocks noChangeAspect="1"/>
          </p:cNvPicPr>
          <p:nvPr/>
        </p:nvPicPr>
        <p:blipFill>
          <a:blip r:embed="rId3"/>
          <a:stretch>
            <a:fillRect/>
          </a:stretch>
        </p:blipFill>
        <p:spPr>
          <a:xfrm>
            <a:off x="7226587" y="4797152"/>
            <a:ext cx="1425769" cy="1886402"/>
          </a:xfrm>
          <a:prstGeom prst="rect">
            <a:avLst/>
          </a:prstGeom>
        </p:spPr>
      </p:pic>
    </p:spTree>
    <p:extLst>
      <p:ext uri="{BB962C8B-B14F-4D97-AF65-F5344CB8AC3E}">
        <p14:creationId xmlns:p14="http://schemas.microsoft.com/office/powerpoint/2010/main" val="663248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0E69F-4E9E-4F31-9B5C-290318D95BA5}"/>
              </a:ext>
            </a:extLst>
          </p:cNvPr>
          <p:cNvSpPr>
            <a:spLocks noGrp="1"/>
          </p:cNvSpPr>
          <p:nvPr>
            <p:ph type="title"/>
          </p:nvPr>
        </p:nvSpPr>
        <p:spPr>
          <a:xfrm>
            <a:off x="457200" y="338328"/>
            <a:ext cx="8229600" cy="1002440"/>
          </a:xfrm>
        </p:spPr>
        <p:txBody>
          <a:bodyPr/>
          <a:lstStyle/>
          <a:p>
            <a:r>
              <a:rPr lang="en-GB" dirty="0"/>
              <a:t>School Uniform</a:t>
            </a:r>
          </a:p>
        </p:txBody>
      </p:sp>
      <p:sp>
        <p:nvSpPr>
          <p:cNvPr id="3" name="TextBox 2">
            <a:extLst>
              <a:ext uri="{FF2B5EF4-FFF2-40B4-BE49-F238E27FC236}">
                <a16:creationId xmlns:a16="http://schemas.microsoft.com/office/drawing/2014/main" id="{ACE47FA9-43A8-4181-BF78-0050A77FAF0C}"/>
              </a:ext>
            </a:extLst>
          </p:cNvPr>
          <p:cNvSpPr txBox="1"/>
          <p:nvPr/>
        </p:nvSpPr>
        <p:spPr>
          <a:xfrm>
            <a:off x="323528" y="1585447"/>
            <a:ext cx="5338936" cy="4401205"/>
          </a:xfrm>
          <a:prstGeom prst="rect">
            <a:avLst/>
          </a:prstGeom>
          <a:noFill/>
        </p:spPr>
        <p:txBody>
          <a:bodyPr wrap="square" rtlCol="0">
            <a:spAutoFit/>
          </a:bodyPr>
          <a:lstStyle/>
          <a:p>
            <a:pPr marL="342900" indent="-342900">
              <a:buClr>
                <a:schemeClr val="accent1"/>
              </a:buClr>
              <a:buFont typeface="Candara" panose="020E0502030303020204" pitchFamily="34" charset="0"/>
              <a:buChar char="*"/>
            </a:pPr>
            <a:r>
              <a:rPr lang="en-GB" sz="2000" dirty="0"/>
              <a:t>Please ensure that full uniform is worn except on PE days, this includes black shoes. Trainers should not be worn unless it is a PE day.</a:t>
            </a:r>
          </a:p>
          <a:p>
            <a:pPr marL="342900" indent="-342900">
              <a:buClr>
                <a:schemeClr val="accent1"/>
              </a:buClr>
              <a:buFont typeface="Candara" panose="020E0502030303020204" pitchFamily="34" charset="0"/>
              <a:buChar char="*"/>
            </a:pPr>
            <a:r>
              <a:rPr lang="en-GB" sz="2000" dirty="0"/>
              <a:t>Please make sure that long hair is always fully tied back.</a:t>
            </a:r>
          </a:p>
          <a:p>
            <a:pPr marL="342900" indent="-342900">
              <a:buClr>
                <a:schemeClr val="accent1"/>
              </a:buClr>
              <a:buFont typeface="Candara" panose="020E0502030303020204" pitchFamily="34" charset="0"/>
              <a:buChar char="*"/>
            </a:pPr>
            <a:r>
              <a:rPr lang="en-GB" sz="2000" dirty="0"/>
              <a:t>Children are allowed to wear small earrings and a watch – Not a Smart Watch.</a:t>
            </a:r>
          </a:p>
          <a:p>
            <a:pPr marL="342900" indent="-342900">
              <a:buClr>
                <a:schemeClr val="accent1"/>
              </a:buClr>
              <a:buFont typeface="Candara" panose="020E0502030303020204" pitchFamily="34" charset="0"/>
              <a:buChar char="*"/>
            </a:pPr>
            <a:r>
              <a:rPr lang="en-GB" sz="2000" dirty="0"/>
              <a:t>On PE days (Monday and Wednesday) children should wear their P.E. kit (purple shorts and white T-Shirt); they may wear plain black tracksuit top/bottoms.  On these days earrings should be removed.</a:t>
            </a:r>
            <a:endParaRPr lang="en-GB" sz="2400" dirty="0"/>
          </a:p>
        </p:txBody>
      </p:sp>
      <p:pic>
        <p:nvPicPr>
          <p:cNvPr id="1026" name="Picture 2" descr="Infinity Braid Tieback | Back-to-School Hairstyles - Cute Girls Hairstyles">
            <a:extLst>
              <a:ext uri="{FF2B5EF4-FFF2-40B4-BE49-F238E27FC236}">
                <a16:creationId xmlns:a16="http://schemas.microsoft.com/office/drawing/2014/main" id="{6CF4B742-7C5D-4CFF-BC10-91CE358C631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6473" y="1229491"/>
            <a:ext cx="1517915" cy="22768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asy hairstyles for girls that you can create in minutes">
            <a:extLst>
              <a:ext uri="{FF2B5EF4-FFF2-40B4-BE49-F238E27FC236}">
                <a16:creationId xmlns:a16="http://schemas.microsoft.com/office/drawing/2014/main" id="{BBE6EC3A-F888-4C52-9564-830F8D6759D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27507" y="4246910"/>
            <a:ext cx="1656184" cy="228950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Green Tick PNG Images Transparent Free Download | PNGMart">
            <a:extLst>
              <a:ext uri="{FF2B5EF4-FFF2-40B4-BE49-F238E27FC236}">
                <a16:creationId xmlns:a16="http://schemas.microsoft.com/office/drawing/2014/main" id="{939DD4BE-879B-4D17-BCDC-A2BD175B433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47926" y="5301208"/>
            <a:ext cx="1282823" cy="1455324"/>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Download RED CROSS Free PNG transparent image and clipart">
            <a:extLst>
              <a:ext uri="{FF2B5EF4-FFF2-40B4-BE49-F238E27FC236}">
                <a16:creationId xmlns:a16="http://schemas.microsoft.com/office/drawing/2014/main" id="{C01B0405-9860-4D29-9BBA-9B986AED3C8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99920" y="2653120"/>
            <a:ext cx="1328936" cy="1309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6244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596" y="338475"/>
            <a:ext cx="5472608" cy="858423"/>
          </a:xfrm>
        </p:spPr>
        <p:txBody>
          <a:bodyPr>
            <a:normAutofit/>
          </a:bodyPr>
          <a:lstStyle/>
          <a:p>
            <a:pPr algn="ctr"/>
            <a:r>
              <a:rPr lang="en-GB" dirty="0"/>
              <a:t>Healthy School</a:t>
            </a:r>
          </a:p>
        </p:txBody>
      </p:sp>
      <p:sp>
        <p:nvSpPr>
          <p:cNvPr id="12" name="TextBox 11"/>
          <p:cNvSpPr txBox="1"/>
          <p:nvPr/>
        </p:nvSpPr>
        <p:spPr>
          <a:xfrm>
            <a:off x="395536" y="1081278"/>
            <a:ext cx="6696744" cy="1200329"/>
          </a:xfrm>
          <a:prstGeom prst="rect">
            <a:avLst/>
          </a:prstGeom>
          <a:noFill/>
        </p:spPr>
        <p:txBody>
          <a:bodyPr wrap="square" rtlCol="0">
            <a:spAutoFit/>
          </a:bodyPr>
          <a:lstStyle/>
          <a:p>
            <a:pPr algn="ctr"/>
            <a:r>
              <a:rPr lang="en-US" sz="1800" dirty="0">
                <a:solidFill>
                  <a:srgbClr val="000000"/>
                </a:solidFill>
                <a:effectLst/>
                <a:latin typeface="Trebuchet MS" panose="020B0603020202020204" pitchFamily="34" charset="0"/>
                <a:ea typeface="Times New Roman" panose="02020603050405020304" pitchFamily="18" charset="0"/>
              </a:rPr>
              <a:t>We will do our best to ensure the healthy growth and development of our learners. We will do all that we can to build healthy eating and drinking patterns so that our learners thrive and lead healthy active lives. </a:t>
            </a:r>
            <a:endParaRPr lang="en-GB" sz="1800" dirty="0">
              <a:effectLst/>
              <a:latin typeface="Trebuchet MS" panose="020B0603020202020204" pitchFamily="34" charset="0"/>
              <a:ea typeface="Times New Roman" panose="02020603050405020304" pitchFamily="18" charset="0"/>
            </a:endParaRPr>
          </a:p>
        </p:txBody>
      </p:sp>
      <p:pic>
        <p:nvPicPr>
          <p:cNvPr id="4" name="Picture 3" descr="A group of different fruits&#10;&#10;Description automatically generated">
            <a:extLst>
              <a:ext uri="{FF2B5EF4-FFF2-40B4-BE49-F238E27FC236}">
                <a16:creationId xmlns:a16="http://schemas.microsoft.com/office/drawing/2014/main" id="{F7B5BEEB-6A2F-8B0A-4E58-CB8E7C0A3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158" y="4849513"/>
            <a:ext cx="3333750" cy="1990725"/>
          </a:xfrm>
          <a:prstGeom prst="rect">
            <a:avLst/>
          </a:prstGeom>
        </p:spPr>
      </p:pic>
      <p:pic>
        <p:nvPicPr>
          <p:cNvPr id="7" name="Picture 6">
            <a:extLst>
              <a:ext uri="{FF2B5EF4-FFF2-40B4-BE49-F238E27FC236}">
                <a16:creationId xmlns:a16="http://schemas.microsoft.com/office/drawing/2014/main" id="{DA9EAC66-0A2A-FD11-01B9-902DFA3BC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8204" y="2708920"/>
            <a:ext cx="792088" cy="2434222"/>
          </a:xfrm>
          <a:prstGeom prst="rect">
            <a:avLst/>
          </a:prstGeom>
        </p:spPr>
      </p:pic>
      <p:sp>
        <p:nvSpPr>
          <p:cNvPr id="8" name="TextBox 7">
            <a:extLst>
              <a:ext uri="{FF2B5EF4-FFF2-40B4-BE49-F238E27FC236}">
                <a16:creationId xmlns:a16="http://schemas.microsoft.com/office/drawing/2014/main" id="{4B0B5917-5869-BE28-FC23-03575828ADEF}"/>
              </a:ext>
            </a:extLst>
          </p:cNvPr>
          <p:cNvSpPr txBox="1"/>
          <p:nvPr/>
        </p:nvSpPr>
        <p:spPr>
          <a:xfrm>
            <a:off x="395536" y="2348880"/>
            <a:ext cx="5076564" cy="923330"/>
          </a:xfrm>
          <a:prstGeom prst="rect">
            <a:avLst/>
          </a:prstGeom>
          <a:noFill/>
        </p:spPr>
        <p:txBody>
          <a:bodyPr wrap="square" rtlCol="0">
            <a:spAutoFit/>
          </a:bodyPr>
          <a:lstStyle/>
          <a:p>
            <a:pPr algn="ctr"/>
            <a:r>
              <a:rPr lang="en-US" sz="1800" dirty="0">
                <a:solidFill>
                  <a:srgbClr val="000000"/>
                </a:solidFill>
                <a:effectLst/>
                <a:ea typeface="Times New Roman" panose="02020603050405020304" pitchFamily="18" charset="0"/>
              </a:rPr>
              <a:t>We provide healthy and balanced school meals that, where possible, contain sustainable and locally sourced produce.  </a:t>
            </a:r>
            <a:endParaRPr lang="en-GB" sz="1800" dirty="0">
              <a:effectLst/>
              <a:ea typeface="Times New Roman" panose="02020603050405020304" pitchFamily="18" charset="0"/>
            </a:endParaRPr>
          </a:p>
        </p:txBody>
      </p:sp>
      <p:sp>
        <p:nvSpPr>
          <p:cNvPr id="9" name="TextBox 8">
            <a:extLst>
              <a:ext uri="{FF2B5EF4-FFF2-40B4-BE49-F238E27FC236}">
                <a16:creationId xmlns:a16="http://schemas.microsoft.com/office/drawing/2014/main" id="{C948E0BF-346D-15C7-8036-463D78D764F3}"/>
              </a:ext>
            </a:extLst>
          </p:cNvPr>
          <p:cNvSpPr txBox="1"/>
          <p:nvPr/>
        </p:nvSpPr>
        <p:spPr>
          <a:xfrm>
            <a:off x="395536" y="3259097"/>
            <a:ext cx="5328592" cy="646331"/>
          </a:xfrm>
          <a:prstGeom prst="rect">
            <a:avLst/>
          </a:prstGeom>
          <a:noFill/>
        </p:spPr>
        <p:txBody>
          <a:bodyPr wrap="square" rtlCol="0">
            <a:spAutoFit/>
          </a:bodyPr>
          <a:lstStyle/>
          <a:p>
            <a:pPr algn="ctr"/>
            <a:r>
              <a:rPr lang="en-US" sz="1800" dirty="0">
                <a:solidFill>
                  <a:srgbClr val="000000"/>
                </a:solidFill>
                <a:effectLst/>
                <a:ea typeface="Times New Roman" panose="02020603050405020304" pitchFamily="18" charset="0"/>
              </a:rPr>
              <a:t>Children in the Infants are provided with a snack  through the School Fruit &amp; Vegetable Scheme.</a:t>
            </a:r>
            <a:endParaRPr lang="en-GB" sz="1800" dirty="0">
              <a:effectLst/>
              <a:ea typeface="Times New Roman" panose="02020603050405020304" pitchFamily="18" charset="0"/>
            </a:endParaRPr>
          </a:p>
        </p:txBody>
      </p:sp>
      <p:sp>
        <p:nvSpPr>
          <p:cNvPr id="10" name="TextBox 9">
            <a:extLst>
              <a:ext uri="{FF2B5EF4-FFF2-40B4-BE49-F238E27FC236}">
                <a16:creationId xmlns:a16="http://schemas.microsoft.com/office/drawing/2014/main" id="{4CC71768-2A84-A989-3131-74FC63BD9867}"/>
              </a:ext>
            </a:extLst>
          </p:cNvPr>
          <p:cNvSpPr txBox="1"/>
          <p:nvPr/>
        </p:nvSpPr>
        <p:spPr>
          <a:xfrm>
            <a:off x="521550" y="3899906"/>
            <a:ext cx="5076564" cy="1200329"/>
          </a:xfrm>
          <a:prstGeom prst="rect">
            <a:avLst/>
          </a:prstGeom>
          <a:noFill/>
        </p:spPr>
        <p:txBody>
          <a:bodyPr wrap="square" rtlCol="0">
            <a:spAutoFit/>
          </a:bodyPr>
          <a:lstStyle/>
          <a:p>
            <a:pPr algn="ctr"/>
            <a:r>
              <a:rPr lang="en-US" sz="1800" dirty="0">
                <a:solidFill>
                  <a:srgbClr val="000000"/>
                </a:solidFill>
                <a:effectLst/>
                <a:ea typeface="Times New Roman" panose="02020603050405020304" pitchFamily="18" charset="0"/>
              </a:rPr>
              <a:t>All children can bring in a healthy snack e.g. fruit for morning play or parents can pay for toast through Parent Pay.</a:t>
            </a:r>
          </a:p>
          <a:p>
            <a:pPr algn="ctr"/>
            <a:r>
              <a:rPr lang="en-US" dirty="0">
                <a:solidFill>
                  <a:srgbClr val="000000"/>
                </a:solidFill>
                <a:highlight>
                  <a:srgbClr val="FFFF00"/>
                </a:highlight>
                <a:ea typeface="Times New Roman" panose="02020603050405020304" pitchFamily="18" charset="0"/>
              </a:rPr>
              <a:t>Please note that we are a “nut free” school.</a:t>
            </a:r>
            <a:endParaRPr lang="en-GB" sz="1800" dirty="0">
              <a:effectLst/>
              <a:highlight>
                <a:srgbClr val="FFFF00"/>
              </a:highlight>
              <a:ea typeface="Times New Roman" panose="02020603050405020304" pitchFamily="18" charset="0"/>
            </a:endParaRPr>
          </a:p>
        </p:txBody>
      </p:sp>
      <p:sp>
        <p:nvSpPr>
          <p:cNvPr id="11" name="TextBox 10">
            <a:extLst>
              <a:ext uri="{FF2B5EF4-FFF2-40B4-BE49-F238E27FC236}">
                <a16:creationId xmlns:a16="http://schemas.microsoft.com/office/drawing/2014/main" id="{A34A4D94-940A-F12A-92B3-DF1E7642C6CD}"/>
              </a:ext>
            </a:extLst>
          </p:cNvPr>
          <p:cNvSpPr txBox="1"/>
          <p:nvPr/>
        </p:nvSpPr>
        <p:spPr>
          <a:xfrm>
            <a:off x="3923928" y="5292019"/>
            <a:ext cx="5076564" cy="1200329"/>
          </a:xfrm>
          <a:prstGeom prst="rect">
            <a:avLst/>
          </a:prstGeom>
          <a:solidFill>
            <a:schemeClr val="bg1"/>
          </a:solidFill>
        </p:spPr>
        <p:txBody>
          <a:bodyPr wrap="square" rtlCol="0">
            <a:spAutoFit/>
          </a:bodyPr>
          <a:lstStyle/>
          <a:p>
            <a:pPr algn="ctr"/>
            <a:r>
              <a:rPr lang="en-US" sz="1800" dirty="0">
                <a:solidFill>
                  <a:srgbClr val="000000"/>
                </a:solidFill>
                <a:effectLst/>
                <a:ea typeface="Times New Roman" panose="02020603050405020304" pitchFamily="18" charset="0"/>
              </a:rPr>
              <a:t>All children should bring a drinks bottle to school which contains </a:t>
            </a:r>
            <a:r>
              <a:rPr lang="en-US" sz="1800" b="1" dirty="0">
                <a:solidFill>
                  <a:srgbClr val="000000"/>
                </a:solidFill>
                <a:effectLst/>
                <a:ea typeface="Times New Roman" panose="02020603050405020304" pitchFamily="18" charset="0"/>
              </a:rPr>
              <a:t>water</a:t>
            </a:r>
            <a:r>
              <a:rPr lang="en-US" sz="1800" dirty="0">
                <a:solidFill>
                  <a:srgbClr val="000000"/>
                </a:solidFill>
                <a:effectLst/>
                <a:ea typeface="Times New Roman" panose="02020603050405020304" pitchFamily="18" charset="0"/>
              </a:rPr>
              <a:t>.</a:t>
            </a:r>
          </a:p>
          <a:p>
            <a:pPr algn="ctr"/>
            <a:r>
              <a:rPr lang="en-US" sz="1800" dirty="0">
                <a:solidFill>
                  <a:srgbClr val="000000"/>
                </a:solidFill>
                <a:effectLst/>
                <a:ea typeface="Times New Roman" panose="02020603050405020304" pitchFamily="18" charset="0"/>
              </a:rPr>
              <a:t>Milk is available to order for Infants and for under 5’s it is free.</a:t>
            </a:r>
            <a:endParaRPr lang="en-GB" sz="1800" dirty="0">
              <a:effectLst/>
              <a:ea typeface="Times New Roman" panose="02020603050405020304" pitchFamily="18" charset="0"/>
            </a:endParaRPr>
          </a:p>
        </p:txBody>
      </p:sp>
    </p:spTree>
    <p:extLst>
      <p:ext uri="{BB962C8B-B14F-4D97-AF65-F5344CB8AC3E}">
        <p14:creationId xmlns:p14="http://schemas.microsoft.com/office/powerpoint/2010/main" val="609681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0E69F-4E9E-4F31-9B5C-290318D95BA5}"/>
              </a:ext>
            </a:extLst>
          </p:cNvPr>
          <p:cNvSpPr>
            <a:spLocks noGrp="1"/>
          </p:cNvSpPr>
          <p:nvPr>
            <p:ph type="title"/>
          </p:nvPr>
        </p:nvSpPr>
        <p:spPr>
          <a:xfrm>
            <a:off x="457200" y="338328"/>
            <a:ext cx="8229600" cy="1002440"/>
          </a:xfrm>
        </p:spPr>
        <p:txBody>
          <a:bodyPr/>
          <a:lstStyle/>
          <a:p>
            <a:r>
              <a:rPr lang="en-GB" dirty="0"/>
              <a:t>National Statutory Assessments</a:t>
            </a:r>
          </a:p>
        </p:txBody>
      </p:sp>
      <p:pic>
        <p:nvPicPr>
          <p:cNvPr id="3" name="Picture 2" descr="A white text on a white background&#10;&#10;AI-generated content may be incorrect.">
            <a:extLst>
              <a:ext uri="{FF2B5EF4-FFF2-40B4-BE49-F238E27FC236}">
                <a16:creationId xmlns:a16="http://schemas.microsoft.com/office/drawing/2014/main" id="{7A3E1B38-4861-B751-D857-4A3B78ADFA64}"/>
              </a:ext>
            </a:extLst>
          </p:cNvPr>
          <p:cNvPicPr>
            <a:picLocks noChangeAspect="1"/>
          </p:cNvPicPr>
          <p:nvPr/>
        </p:nvPicPr>
        <p:blipFill>
          <a:blip r:embed="rId3"/>
          <a:stretch>
            <a:fillRect/>
          </a:stretch>
        </p:blipFill>
        <p:spPr>
          <a:xfrm>
            <a:off x="743612" y="1023256"/>
            <a:ext cx="5704603" cy="5500915"/>
          </a:xfrm>
          <a:prstGeom prst="rect">
            <a:avLst/>
          </a:prstGeom>
        </p:spPr>
      </p:pic>
    </p:spTree>
    <p:extLst>
      <p:ext uri="{BB962C8B-B14F-4D97-AF65-F5344CB8AC3E}">
        <p14:creationId xmlns:p14="http://schemas.microsoft.com/office/powerpoint/2010/main" val="431278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0E69F-4E9E-4F31-9B5C-290318D95BA5}"/>
              </a:ext>
            </a:extLst>
          </p:cNvPr>
          <p:cNvSpPr>
            <a:spLocks noGrp="1"/>
          </p:cNvSpPr>
          <p:nvPr>
            <p:ph type="title"/>
          </p:nvPr>
        </p:nvSpPr>
        <p:spPr>
          <a:xfrm>
            <a:off x="457200" y="338328"/>
            <a:ext cx="8229600" cy="1002440"/>
          </a:xfrm>
        </p:spPr>
        <p:txBody>
          <a:bodyPr/>
          <a:lstStyle/>
          <a:p>
            <a:r>
              <a:rPr lang="en-GB" dirty="0"/>
              <a:t>School Assessments</a:t>
            </a:r>
          </a:p>
        </p:txBody>
      </p:sp>
      <p:sp>
        <p:nvSpPr>
          <p:cNvPr id="5" name="Rectangle 2">
            <a:extLst>
              <a:ext uri="{FF2B5EF4-FFF2-40B4-BE49-F238E27FC236}">
                <a16:creationId xmlns:a16="http://schemas.microsoft.com/office/drawing/2014/main" id="{7E1B51A7-E590-FBB9-3249-6DCE4BA7589B}"/>
              </a:ext>
            </a:extLst>
          </p:cNvPr>
          <p:cNvSpPr>
            <a:spLocks noChangeArrowheads="1"/>
          </p:cNvSpPr>
          <p:nvPr/>
        </p:nvSpPr>
        <p:spPr bwMode="auto">
          <a:xfrm>
            <a:off x="323528" y="988857"/>
            <a:ext cx="6499963"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400" b="0" i="0" u="none" strike="noStrike" cap="none" normalizeH="0" baseline="0" dirty="0">
                <a:ln>
                  <a:noFill/>
                </a:ln>
                <a:solidFill>
                  <a:srgbClr val="000000"/>
                </a:solidFill>
                <a:effectLst/>
                <a:latin typeface="+mj-lt"/>
                <a:ea typeface="Calibri" panose="020F0502020204030204" pitchFamily="34" charset="0"/>
                <a:cs typeface="Calibri" panose="020F0502020204030204" pitchFamily="34" charset="0"/>
              </a:rPr>
              <a:t>At </a:t>
            </a:r>
            <a:r>
              <a:rPr kumimoji="0" lang="en-GB" altLang="en-US" sz="1400" b="0" i="0"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Hesketh-with-</a:t>
            </a:r>
            <a:r>
              <a:rPr kumimoji="0" lang="en-GB" altLang="en-US" sz="1400" b="0" i="0" u="none" strike="noStrike" cap="none" normalizeH="0" baseline="0" dirty="0" err="1">
                <a:ln>
                  <a:noFill/>
                </a:ln>
                <a:solidFill>
                  <a:schemeClr val="tx1"/>
                </a:solidFill>
                <a:effectLst/>
                <a:latin typeface="+mj-lt"/>
                <a:ea typeface="Calibri" panose="020F0502020204030204" pitchFamily="34" charset="0"/>
                <a:cs typeface="Calibri" panose="020F0502020204030204" pitchFamily="34" charset="0"/>
              </a:rPr>
              <a:t>Becconsall</a:t>
            </a:r>
            <a:r>
              <a:rPr kumimoji="0" lang="en-GB" altLang="en-US" sz="1400" b="0" i="0"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 All Saints </a:t>
            </a:r>
            <a:r>
              <a:rPr kumimoji="0" lang="en-GB" altLang="en-US" sz="1400" b="0" i="0" u="none" strike="noStrike" cap="none" normalizeH="0" baseline="0" dirty="0">
                <a:ln>
                  <a:noFill/>
                </a:ln>
                <a:solidFill>
                  <a:srgbClr val="000000"/>
                </a:solidFill>
                <a:effectLst/>
                <a:latin typeface="+mj-lt"/>
                <a:ea typeface="Calibri" panose="020F0502020204030204" pitchFamily="34" charset="0"/>
                <a:cs typeface="Calibri" panose="020F0502020204030204" pitchFamily="34" charset="0"/>
              </a:rPr>
              <a:t>Church of England Primary School, we believe that assessment should place the child at the centre of their learning, encouraging them to let their light shine and that it should raise achievement for all. We focus on the progress of each individual child. We believe that assessment should be thorough, manageable and relevant. Assessment for learning (</a:t>
            </a:r>
            <a:r>
              <a:rPr kumimoji="0" lang="en-GB" altLang="en-US" sz="1400" b="0" i="0" u="none" strike="noStrike" cap="none" normalizeH="0" baseline="0" dirty="0" err="1">
                <a:ln>
                  <a:noFill/>
                </a:ln>
                <a:solidFill>
                  <a:srgbClr val="000000"/>
                </a:solidFill>
                <a:effectLst/>
                <a:latin typeface="+mj-lt"/>
                <a:ea typeface="Calibri" panose="020F0502020204030204" pitchFamily="34" charset="0"/>
                <a:cs typeface="Calibri" panose="020F0502020204030204" pitchFamily="34" charset="0"/>
              </a:rPr>
              <a:t>AfL</a:t>
            </a:r>
            <a:r>
              <a:rPr kumimoji="0" lang="en-GB" altLang="en-US" sz="1400" b="0" i="0" u="none" strike="noStrike" cap="none" normalizeH="0" baseline="0" dirty="0">
                <a:ln>
                  <a:noFill/>
                </a:ln>
                <a:solidFill>
                  <a:srgbClr val="000000"/>
                </a:solidFill>
                <a:effectLst/>
                <a:latin typeface="+mj-lt"/>
                <a:ea typeface="Calibri" panose="020F0502020204030204" pitchFamily="34" charset="0"/>
                <a:cs typeface="Calibri" panose="020F0502020204030204" pitchFamily="34" charset="0"/>
              </a:rPr>
              <a:t>) is embedded throughout the school.</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a:ln>
                <a:noFill/>
              </a:ln>
              <a:solidFill>
                <a:schemeClr val="tx1"/>
              </a:solidFill>
              <a:effectLst/>
              <a:latin typeface="+mj-l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1200" b="0" i="1" u="none" strike="noStrike" cap="none" normalizeH="0" baseline="0" dirty="0">
                <a:ln>
                  <a:noFill/>
                </a:ln>
                <a:solidFill>
                  <a:srgbClr val="000000"/>
                </a:solidFill>
                <a:effectLst/>
                <a:latin typeface="+mj-lt"/>
                <a:ea typeface="Calibri" panose="020F0502020204030204" pitchFamily="34" charset="0"/>
                <a:cs typeface="Calibri" panose="020F0502020204030204" pitchFamily="34" charset="0"/>
              </a:rPr>
              <a:t>“</a:t>
            </a:r>
            <a:r>
              <a:rPr kumimoji="0" lang="en-GB" altLang="en-US" sz="1200" b="0" i="1" u="none" strike="noStrike" cap="none" normalizeH="0" baseline="0" dirty="0" err="1">
                <a:ln>
                  <a:noFill/>
                </a:ln>
                <a:solidFill>
                  <a:srgbClr val="000000"/>
                </a:solidFill>
                <a:effectLst/>
                <a:latin typeface="+mj-lt"/>
                <a:ea typeface="Calibri" panose="020F0502020204030204" pitchFamily="34" charset="0"/>
                <a:cs typeface="Calibri" panose="020F0502020204030204" pitchFamily="34" charset="0"/>
              </a:rPr>
              <a:t>AfL</a:t>
            </a:r>
            <a:r>
              <a:rPr kumimoji="0" lang="en-GB" altLang="en-US" sz="1200" b="0" i="1" u="none" strike="noStrike" cap="none" normalizeH="0" baseline="0" dirty="0">
                <a:ln>
                  <a:noFill/>
                </a:ln>
                <a:solidFill>
                  <a:srgbClr val="000000"/>
                </a:solidFill>
                <a:effectLst/>
                <a:latin typeface="+mj-lt"/>
                <a:ea typeface="Calibri" panose="020F0502020204030204" pitchFamily="34" charset="0"/>
                <a:cs typeface="Calibri" panose="020F0502020204030204" pitchFamily="34" charset="0"/>
              </a:rPr>
              <a:t> is the single most powerful tool we have for both raising standards and empowering lifelong </a:t>
            </a:r>
            <a:r>
              <a:rPr kumimoji="0" lang="en-GB" altLang="en-US" sz="1200" b="0" i="1" u="none" strike="noStrike" cap="none" normalizeH="0" baseline="0" dirty="0" err="1">
                <a:ln>
                  <a:noFill/>
                </a:ln>
                <a:solidFill>
                  <a:srgbClr val="000000"/>
                </a:solidFill>
                <a:effectLst/>
                <a:latin typeface="+mj-lt"/>
                <a:ea typeface="Calibri" panose="020F0502020204030204" pitchFamily="34" charset="0"/>
                <a:cs typeface="Calibri" panose="020F0502020204030204" pitchFamily="34" charset="0"/>
              </a:rPr>
              <a:t>learners.”</a:t>
            </a:r>
            <a:r>
              <a:rPr kumimoji="0" lang="en-GB" altLang="en-US" sz="1200" b="1" i="0" u="none" strike="noStrike" cap="none" normalizeH="0" baseline="0" dirty="0" err="1">
                <a:ln>
                  <a:noFill/>
                </a:ln>
                <a:solidFill>
                  <a:srgbClr val="000000"/>
                </a:solidFill>
                <a:effectLst/>
                <a:latin typeface="+mj-lt"/>
                <a:ea typeface="Calibri" panose="020F0502020204030204" pitchFamily="34" charset="0"/>
                <a:cs typeface="Calibri" panose="020F0502020204030204" pitchFamily="34" charset="0"/>
              </a:rPr>
              <a:t>Assessment</a:t>
            </a:r>
            <a:r>
              <a:rPr kumimoji="0" lang="en-GB" altLang="en-US" sz="1200" b="1" i="0" u="none" strike="noStrike" cap="none" normalizeH="0" baseline="0" dirty="0">
                <a:ln>
                  <a:noFill/>
                </a:ln>
                <a:solidFill>
                  <a:srgbClr val="000000"/>
                </a:solidFill>
                <a:effectLst/>
                <a:latin typeface="+mj-lt"/>
                <a:ea typeface="Calibri" panose="020F0502020204030204" pitchFamily="34" charset="0"/>
                <a:cs typeface="Calibri" panose="020F0502020204030204" pitchFamily="34" charset="0"/>
              </a:rPr>
              <a:t> Reform Group</a:t>
            </a:r>
            <a:endParaRPr kumimoji="0" lang="en-GB" altLang="en-US" sz="1200" b="1"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pic>
        <p:nvPicPr>
          <p:cNvPr id="2049" name="Picture 4" descr="MC900438203[1]">
            <a:extLst>
              <a:ext uri="{FF2B5EF4-FFF2-40B4-BE49-F238E27FC236}">
                <a16:creationId xmlns:a16="http://schemas.microsoft.com/office/drawing/2014/main" id="{C49A8647-0B30-EAB7-3EFE-105BC60761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48264" y="2348880"/>
            <a:ext cx="1440160" cy="116288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a:extLst>
              <a:ext uri="{FF2B5EF4-FFF2-40B4-BE49-F238E27FC236}">
                <a16:creationId xmlns:a16="http://schemas.microsoft.com/office/drawing/2014/main" id="{9E2F7183-1355-0887-1229-8C41DAF0F19A}"/>
              </a:ext>
            </a:extLst>
          </p:cNvPr>
          <p:cNvSpPr>
            <a:spLocks noChangeArrowheads="1"/>
          </p:cNvSpPr>
          <p:nvPr/>
        </p:nvSpPr>
        <p:spPr bwMode="auto">
          <a:xfrm>
            <a:off x="322564" y="3219745"/>
            <a:ext cx="7477039"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dirty="0">
                <a:ln>
                  <a:noFill/>
                </a:ln>
                <a:solidFill>
                  <a:srgbClr val="000000"/>
                </a:solidFill>
                <a:effectLst/>
                <a:latin typeface="+mj-lt"/>
                <a:ea typeface="Calibri" panose="020F0502020204030204" pitchFamily="34" charset="0"/>
                <a:cs typeface="Calibri" panose="020F0502020204030204" pitchFamily="34" charset="0"/>
              </a:rPr>
              <a:t>Assessment at </a:t>
            </a:r>
            <a:r>
              <a:rPr kumimoji="0" lang="en-GB" altLang="en-US" sz="1200" b="0" i="0"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Hesketh-with-</a:t>
            </a:r>
            <a:r>
              <a:rPr kumimoji="0" lang="en-GB" altLang="en-US" sz="1200" b="0" i="0" u="none" strike="noStrike" cap="none" normalizeH="0" baseline="0" dirty="0" err="1">
                <a:ln>
                  <a:noFill/>
                </a:ln>
                <a:solidFill>
                  <a:schemeClr val="tx1"/>
                </a:solidFill>
                <a:effectLst/>
                <a:latin typeface="+mj-lt"/>
                <a:ea typeface="Calibri" panose="020F0502020204030204" pitchFamily="34" charset="0"/>
                <a:cs typeface="Calibri" panose="020F0502020204030204" pitchFamily="34" charset="0"/>
              </a:rPr>
              <a:t>Becconsall</a:t>
            </a:r>
            <a:r>
              <a:rPr kumimoji="0" lang="en-GB" altLang="en-US" sz="1200" b="0" i="0"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 All Saints </a:t>
            </a:r>
            <a:r>
              <a:rPr kumimoji="0" lang="en-GB" altLang="en-US" sz="1200" b="0" i="0" u="none" strike="noStrike" cap="none" normalizeH="0" baseline="0" dirty="0">
                <a:ln>
                  <a:noFill/>
                </a:ln>
                <a:solidFill>
                  <a:srgbClr val="000000"/>
                </a:solidFill>
                <a:effectLst/>
                <a:latin typeface="+mj-lt"/>
                <a:ea typeface="Calibri" panose="020F0502020204030204" pitchFamily="34" charset="0"/>
                <a:cs typeface="Calibri" panose="020F0502020204030204" pitchFamily="34" charset="0"/>
              </a:rPr>
              <a:t>Church of England Primary School involves:</a:t>
            </a:r>
            <a:endParaRPr kumimoji="0" lang="en-GB" altLang="en-US" sz="1200" b="0" i="0" u="none" strike="noStrike" cap="none" normalizeH="0" baseline="0" dirty="0">
              <a:ln>
                <a:noFill/>
              </a:ln>
              <a:solidFill>
                <a:schemeClr val="tx1"/>
              </a:solidFill>
              <a:effectLst/>
              <a:latin typeface="+mj-lt"/>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GB" altLang="en-US" sz="1200" b="1" i="0" u="none" strike="noStrike" cap="none" normalizeH="0" baseline="0" dirty="0">
                <a:ln>
                  <a:noFill/>
                </a:ln>
                <a:solidFill>
                  <a:schemeClr val="accent1">
                    <a:lumMod val="75000"/>
                  </a:schemeClr>
                </a:solidFill>
                <a:effectLst/>
                <a:latin typeface="+mj-lt"/>
                <a:ea typeface="Calibri" panose="020F0502020204030204" pitchFamily="34" charset="0"/>
                <a:cs typeface="Calibri" panose="020F0502020204030204" pitchFamily="34" charset="0"/>
              </a:rPr>
              <a:t>S</a:t>
            </a:r>
            <a:r>
              <a:rPr kumimoji="0" lang="en-GB" altLang="en-US" sz="1200" b="0" i="0" u="none" strike="noStrike" cap="none" normalizeH="0" baseline="0" dirty="0">
                <a:ln>
                  <a:noFill/>
                </a:ln>
                <a:solidFill>
                  <a:schemeClr val="accent1">
                    <a:lumMod val="75000"/>
                  </a:schemeClr>
                </a:solidFill>
                <a:effectLst/>
                <a:latin typeface="+mj-lt"/>
                <a:ea typeface="Calibri" panose="020F0502020204030204" pitchFamily="34" charset="0"/>
                <a:cs typeface="Calibri" panose="020F0502020204030204" pitchFamily="34" charset="0"/>
              </a:rPr>
              <a:t>etting Targets </a:t>
            </a:r>
            <a:r>
              <a:rPr kumimoji="0" lang="en-GB" altLang="en-US" sz="1200" b="0" i="0" u="none" strike="noStrike" cap="none" normalizeH="0" baseline="0" dirty="0">
                <a:ln>
                  <a:noFill/>
                </a:ln>
                <a:solidFill>
                  <a:srgbClr val="000000"/>
                </a:solidFill>
                <a:effectLst/>
                <a:latin typeface="+mj-lt"/>
                <a:ea typeface="Calibri" panose="020F0502020204030204" pitchFamily="34" charset="0"/>
                <a:cs typeface="Calibri" panose="020F0502020204030204" pitchFamily="34" charset="0"/>
              </a:rPr>
              <a:t>– sharing achievable but challenging targets, objectives and success criteria with children, and allowing children to set their own targets with guidance.</a:t>
            </a:r>
            <a:endParaRPr kumimoji="0" lang="en-GB" altLang="en-US" sz="1200" b="0" i="0" u="none" strike="noStrike" cap="none" normalizeH="0" baseline="0" dirty="0">
              <a:ln>
                <a:noFill/>
              </a:ln>
              <a:solidFill>
                <a:schemeClr val="tx1"/>
              </a:solidFill>
              <a:effectLst/>
              <a:latin typeface="+mj-lt"/>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GB" altLang="en-US" sz="1200" b="1" i="0" u="none" strike="noStrike" cap="none" normalizeH="0" baseline="0" dirty="0">
                <a:ln>
                  <a:noFill/>
                </a:ln>
                <a:solidFill>
                  <a:schemeClr val="accent1">
                    <a:lumMod val="75000"/>
                  </a:schemeClr>
                </a:solidFill>
                <a:effectLst/>
                <a:latin typeface="+mj-lt"/>
                <a:ea typeface="Calibri" panose="020F0502020204030204" pitchFamily="34" charset="0"/>
                <a:cs typeface="Calibri" panose="020F0502020204030204" pitchFamily="34" charset="0"/>
              </a:rPr>
              <a:t>T</a:t>
            </a:r>
            <a:r>
              <a:rPr kumimoji="0" lang="en-GB" altLang="en-US" sz="1200" b="0" i="0" u="none" strike="noStrike" cap="none" normalizeH="0" baseline="0" dirty="0">
                <a:ln>
                  <a:noFill/>
                </a:ln>
                <a:solidFill>
                  <a:schemeClr val="accent1">
                    <a:lumMod val="75000"/>
                  </a:schemeClr>
                </a:solidFill>
                <a:effectLst/>
                <a:latin typeface="+mj-lt"/>
                <a:ea typeface="Calibri" panose="020F0502020204030204" pitchFamily="34" charset="0"/>
                <a:cs typeface="Calibri" panose="020F0502020204030204" pitchFamily="34" charset="0"/>
              </a:rPr>
              <a:t>racking</a:t>
            </a:r>
            <a:r>
              <a:rPr kumimoji="0" lang="en-GB" altLang="en-US" sz="1200" b="0" i="0" u="none" strike="noStrike" cap="none" normalizeH="0" baseline="0" dirty="0">
                <a:ln>
                  <a:noFill/>
                </a:ln>
                <a:solidFill>
                  <a:srgbClr val="0000FF"/>
                </a:solidFill>
                <a:effectLst/>
                <a:latin typeface="+mj-lt"/>
                <a:ea typeface="Calibri" panose="020F0502020204030204" pitchFamily="34" charset="0"/>
                <a:cs typeface="Calibri" panose="020F0502020204030204" pitchFamily="34" charset="0"/>
              </a:rPr>
              <a:t> </a:t>
            </a:r>
            <a:r>
              <a:rPr kumimoji="0" lang="en-GB" altLang="en-US" sz="1200" b="0" i="0" u="none" strike="noStrike" cap="none" normalizeH="0" baseline="0" dirty="0">
                <a:ln>
                  <a:noFill/>
                </a:ln>
                <a:solidFill>
                  <a:srgbClr val="000000"/>
                </a:solidFill>
                <a:effectLst/>
                <a:latin typeface="+mj-lt"/>
                <a:ea typeface="Calibri" panose="020F0502020204030204" pitchFamily="34" charset="0"/>
                <a:cs typeface="Calibri" panose="020F0502020204030204" pitchFamily="34" charset="0"/>
              </a:rPr>
              <a:t>– teacher and children evaluating progress in relation to these targets over the course of a lesson, unit of work, term, year or key stage.</a:t>
            </a:r>
            <a:endParaRPr kumimoji="0" lang="en-GB" altLang="en-US" sz="1200" b="0" i="0" u="none" strike="noStrike" cap="none" normalizeH="0" baseline="0" dirty="0">
              <a:ln>
                <a:noFill/>
              </a:ln>
              <a:solidFill>
                <a:schemeClr val="tx1"/>
              </a:solidFill>
              <a:effectLst/>
              <a:latin typeface="+mj-lt"/>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GB" altLang="en-US" sz="1200" b="1" i="0" u="none" strike="noStrike" cap="none" normalizeH="0" baseline="0" dirty="0">
                <a:ln>
                  <a:noFill/>
                </a:ln>
                <a:solidFill>
                  <a:schemeClr val="accent1">
                    <a:lumMod val="75000"/>
                  </a:schemeClr>
                </a:solidFill>
                <a:effectLst/>
                <a:latin typeface="+mj-lt"/>
                <a:ea typeface="Calibri" panose="020F0502020204030204" pitchFamily="34" charset="0"/>
                <a:cs typeface="Calibri" panose="020F0502020204030204" pitchFamily="34" charset="0"/>
              </a:rPr>
              <a:t>A</a:t>
            </a:r>
            <a:r>
              <a:rPr kumimoji="0" lang="en-GB" altLang="en-US" sz="1200" b="0" i="0" u="none" strike="noStrike" cap="none" normalizeH="0" baseline="0" dirty="0">
                <a:ln>
                  <a:noFill/>
                </a:ln>
                <a:solidFill>
                  <a:schemeClr val="accent1">
                    <a:lumMod val="75000"/>
                  </a:schemeClr>
                </a:solidFill>
                <a:effectLst/>
                <a:latin typeface="+mj-lt"/>
                <a:ea typeface="Calibri" panose="020F0502020204030204" pitchFamily="34" charset="0"/>
                <a:cs typeface="Calibri" panose="020F0502020204030204" pitchFamily="34" charset="0"/>
              </a:rPr>
              <a:t>ctive Interventions </a:t>
            </a:r>
            <a:r>
              <a:rPr kumimoji="0" lang="en-GB" altLang="en-US" sz="1200" b="0" i="0" u="none" strike="noStrike" cap="none" normalizeH="0" baseline="0" dirty="0">
                <a:ln>
                  <a:noFill/>
                </a:ln>
                <a:solidFill>
                  <a:srgbClr val="000000"/>
                </a:solidFill>
                <a:effectLst/>
                <a:latin typeface="+mj-lt"/>
                <a:ea typeface="Calibri" panose="020F0502020204030204" pitchFamily="34" charset="0"/>
                <a:cs typeface="Calibri" panose="020F0502020204030204" pitchFamily="34" charset="0"/>
              </a:rPr>
              <a:t>– teacher (with involvement of </a:t>
            </a:r>
            <a:r>
              <a:rPr kumimoji="0" lang="en-GB" altLang="en-US" sz="1200" b="0" i="0" u="none" strike="noStrike" cap="none" normalizeH="0" baseline="0" dirty="0" err="1">
                <a:ln>
                  <a:noFill/>
                </a:ln>
                <a:solidFill>
                  <a:srgbClr val="000000"/>
                </a:solidFill>
                <a:effectLst/>
                <a:latin typeface="+mj-lt"/>
                <a:ea typeface="Calibri" panose="020F0502020204030204" pitchFamily="34" charset="0"/>
                <a:cs typeface="Calibri" panose="020F0502020204030204" pitchFamily="34" charset="0"/>
              </a:rPr>
              <a:t>SLT</a:t>
            </a:r>
            <a:r>
              <a:rPr kumimoji="0" lang="en-GB" altLang="en-US" sz="1200" b="0" i="0" u="none" strike="noStrike" cap="none" normalizeH="0" baseline="0" dirty="0">
                <a:ln>
                  <a:noFill/>
                </a:ln>
                <a:solidFill>
                  <a:srgbClr val="000000"/>
                </a:solidFill>
                <a:effectLst/>
                <a:latin typeface="+mj-lt"/>
                <a:ea typeface="Calibri" panose="020F0502020204030204" pitchFamily="34" charset="0"/>
                <a:cs typeface="Calibri" panose="020F0502020204030204" pitchFamily="34" charset="0"/>
              </a:rPr>
              <a:t>, SENCO, TAs and parents where relevant) planning appropriate learning to support children in meeting these targets based on information gained from tracking.</a:t>
            </a:r>
            <a:endParaRPr kumimoji="0" lang="en-GB" altLang="en-US" sz="1200" b="0" i="0" u="none" strike="noStrike" cap="none" normalizeH="0" baseline="0" dirty="0">
              <a:ln>
                <a:noFill/>
              </a:ln>
              <a:solidFill>
                <a:schemeClr val="tx1"/>
              </a:solidFill>
              <a:effectLst/>
              <a:latin typeface="+mj-lt"/>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en-GB" altLang="en-US" sz="1200" b="1" i="0" u="none" strike="noStrike" cap="none" normalizeH="0" baseline="0" dirty="0">
                <a:ln>
                  <a:noFill/>
                </a:ln>
                <a:solidFill>
                  <a:schemeClr val="accent1">
                    <a:lumMod val="75000"/>
                  </a:schemeClr>
                </a:solidFill>
                <a:effectLst/>
                <a:latin typeface="+mj-lt"/>
                <a:ea typeface="Calibri" panose="020F0502020204030204" pitchFamily="34" charset="0"/>
                <a:cs typeface="Calibri" panose="020F0502020204030204" pitchFamily="34" charset="0"/>
              </a:rPr>
              <a:t>R</a:t>
            </a:r>
            <a:r>
              <a:rPr kumimoji="0" lang="en-GB" altLang="en-US" sz="1200" b="0" i="0" u="none" strike="noStrike" cap="none" normalizeH="0" baseline="0" dirty="0">
                <a:ln>
                  <a:noFill/>
                </a:ln>
                <a:solidFill>
                  <a:schemeClr val="accent1">
                    <a:lumMod val="75000"/>
                  </a:schemeClr>
                </a:solidFill>
                <a:effectLst/>
                <a:latin typeface="+mj-lt"/>
                <a:ea typeface="Calibri" panose="020F0502020204030204" pitchFamily="34" charset="0"/>
                <a:cs typeface="Calibri" panose="020F0502020204030204" pitchFamily="34" charset="0"/>
              </a:rPr>
              <a:t>eviewing</a:t>
            </a:r>
            <a:r>
              <a:rPr kumimoji="0" lang="en-GB" altLang="en-US" sz="1200" b="0" i="0" u="none" strike="noStrike" cap="none" normalizeH="0" baseline="0" dirty="0">
                <a:ln>
                  <a:noFill/>
                </a:ln>
                <a:solidFill>
                  <a:srgbClr val="0000FF"/>
                </a:solidFill>
                <a:effectLst/>
                <a:latin typeface="+mj-lt"/>
                <a:ea typeface="Calibri" panose="020F0502020204030204" pitchFamily="34" charset="0"/>
                <a:cs typeface="Calibri" panose="020F0502020204030204" pitchFamily="34" charset="0"/>
              </a:rPr>
              <a:t> </a:t>
            </a:r>
            <a:r>
              <a:rPr kumimoji="0" lang="en-GB" altLang="en-US" sz="1200" b="0" i="0" u="none" strike="noStrike" cap="none" normalizeH="0" baseline="0" dirty="0">
                <a:ln>
                  <a:noFill/>
                </a:ln>
                <a:solidFill>
                  <a:srgbClr val="000000"/>
                </a:solidFill>
                <a:effectLst/>
                <a:latin typeface="+mj-lt"/>
                <a:ea typeface="Calibri" panose="020F0502020204030204" pitchFamily="34" charset="0"/>
                <a:cs typeface="Calibri" panose="020F0502020204030204" pitchFamily="34" charset="0"/>
              </a:rPr>
              <a:t>– teacher, child and other adults reviewing whether targets have been met and progress has been made.</a:t>
            </a:r>
            <a:endParaRPr kumimoji="0" lang="en-GB" altLang="en-US" sz="12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The most valuable form of assessment is formative and is determined by daily interactions and questioning of pupils and marking of books to ascertain their starting points and next steps.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Teachers adapt teaching according to their assessment of pupils and to meet pupil needs, even if this means deviating from a planned lesson.</a:t>
            </a:r>
            <a:endParaRPr kumimoji="0" lang="en-GB" altLang="en-US" sz="12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200" b="0" i="0" u="none" strike="noStrike" cap="none" normalizeH="0" baseline="0" dirty="0">
              <a:ln>
                <a:noFill/>
              </a:ln>
              <a:solidFill>
                <a:schemeClr val="tx1"/>
              </a:solidFill>
              <a:effectLst/>
              <a:latin typeface="+mj-lt"/>
              <a:ea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dirty="0">
                <a:ln>
                  <a:noFill/>
                </a:ln>
                <a:solidFill>
                  <a:schemeClr val="tx1"/>
                </a:solidFill>
                <a:effectLst/>
                <a:latin typeface="+mj-lt"/>
                <a:ea typeface="Calibri" panose="020F0502020204030204" pitchFamily="34" charset="0"/>
              </a:rPr>
              <a:t>Three more formal assessment cycles take place during the year, at the end of each term.</a:t>
            </a:r>
            <a:r>
              <a:rPr kumimoji="0" lang="en-GB" altLang="en-US" sz="1200" b="0" i="0" u="none" strike="noStrike" cap="none" normalizeH="0" baseline="0" dirty="0">
                <a:ln>
                  <a:noFill/>
                </a:ln>
                <a:solidFill>
                  <a:schemeClr val="tx1"/>
                </a:solidFill>
                <a:effectLst/>
                <a:latin typeface="+mj-lt"/>
              </a:rPr>
              <a:t> </a:t>
            </a:r>
          </a:p>
        </p:txBody>
      </p:sp>
    </p:spTree>
    <p:extLst>
      <p:ext uri="{BB962C8B-B14F-4D97-AF65-F5344CB8AC3E}">
        <p14:creationId xmlns:p14="http://schemas.microsoft.com/office/powerpoint/2010/main" val="19312151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6FCE3-6966-7407-8BF1-BAE34B619570}"/>
              </a:ext>
            </a:extLst>
          </p:cNvPr>
          <p:cNvSpPr>
            <a:spLocks noGrp="1"/>
          </p:cNvSpPr>
          <p:nvPr>
            <p:ph type="title"/>
          </p:nvPr>
        </p:nvSpPr>
        <p:spPr/>
        <p:txBody>
          <a:bodyPr/>
          <a:lstStyle/>
          <a:p>
            <a:r>
              <a:rPr lang="en-US" dirty="0"/>
              <a:t>Special events</a:t>
            </a:r>
          </a:p>
        </p:txBody>
      </p:sp>
      <p:sp>
        <p:nvSpPr>
          <p:cNvPr id="3" name="TextBox 2">
            <a:extLst>
              <a:ext uri="{FF2B5EF4-FFF2-40B4-BE49-F238E27FC236}">
                <a16:creationId xmlns:a16="http://schemas.microsoft.com/office/drawing/2014/main" id="{D04E0EB4-65E4-D818-02D5-EF88F8B8F92F}"/>
              </a:ext>
            </a:extLst>
          </p:cNvPr>
          <p:cNvSpPr txBox="1"/>
          <p:nvPr/>
        </p:nvSpPr>
        <p:spPr>
          <a:xfrm>
            <a:off x="869893" y="1577947"/>
            <a:ext cx="6271327"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Dance Festival year – July</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Let's Go Sing - March</a:t>
            </a:r>
          </a:p>
          <a:p>
            <a:endParaRPr lang="en-US" dirty="0"/>
          </a:p>
        </p:txBody>
      </p:sp>
      <p:pic>
        <p:nvPicPr>
          <p:cNvPr id="4" name="Picture 3">
            <a:extLst>
              <a:ext uri="{FF2B5EF4-FFF2-40B4-BE49-F238E27FC236}">
                <a16:creationId xmlns:a16="http://schemas.microsoft.com/office/drawing/2014/main" id="{14A69F87-08CC-DB3A-2D51-E7C4E8D04D2F}"/>
              </a:ext>
            </a:extLst>
          </p:cNvPr>
          <p:cNvPicPr>
            <a:picLocks noChangeAspect="1"/>
          </p:cNvPicPr>
          <p:nvPr/>
        </p:nvPicPr>
        <p:blipFill>
          <a:blip r:embed="rId2"/>
          <a:stretch>
            <a:fillRect/>
          </a:stretch>
        </p:blipFill>
        <p:spPr>
          <a:xfrm>
            <a:off x="3929063" y="1765618"/>
            <a:ext cx="4577715" cy="2422525"/>
          </a:xfrm>
          <a:prstGeom prst="rect">
            <a:avLst/>
          </a:prstGeom>
        </p:spPr>
      </p:pic>
      <p:pic>
        <p:nvPicPr>
          <p:cNvPr id="5" name="Picture 4">
            <a:extLst>
              <a:ext uri="{FF2B5EF4-FFF2-40B4-BE49-F238E27FC236}">
                <a16:creationId xmlns:a16="http://schemas.microsoft.com/office/drawing/2014/main" id="{87F5A12D-A03A-162C-ADD8-34094CBD3096}"/>
              </a:ext>
            </a:extLst>
          </p:cNvPr>
          <p:cNvPicPr>
            <a:picLocks noChangeAspect="1"/>
          </p:cNvPicPr>
          <p:nvPr/>
        </p:nvPicPr>
        <p:blipFill>
          <a:blip r:embed="rId3"/>
          <a:stretch>
            <a:fillRect/>
          </a:stretch>
        </p:blipFill>
        <p:spPr>
          <a:xfrm>
            <a:off x="3110865" y="4682172"/>
            <a:ext cx="2190750" cy="1781175"/>
          </a:xfrm>
          <a:prstGeom prst="rect">
            <a:avLst/>
          </a:prstGeom>
        </p:spPr>
      </p:pic>
    </p:spTree>
    <p:extLst>
      <p:ext uri="{BB962C8B-B14F-4D97-AF65-F5344CB8AC3E}">
        <p14:creationId xmlns:p14="http://schemas.microsoft.com/office/powerpoint/2010/main" val="1808798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66509-4720-44F5-AA07-B60BB9DE40F3}"/>
              </a:ext>
            </a:extLst>
          </p:cNvPr>
          <p:cNvSpPr>
            <a:spLocks noGrp="1"/>
          </p:cNvSpPr>
          <p:nvPr>
            <p:ph type="title"/>
          </p:nvPr>
        </p:nvSpPr>
        <p:spPr/>
        <p:txBody>
          <a:bodyPr/>
          <a:lstStyle/>
          <a:p>
            <a:r>
              <a:rPr lang="en-GB" dirty="0"/>
              <a:t>Any Questions?</a:t>
            </a:r>
          </a:p>
        </p:txBody>
      </p:sp>
      <p:pic>
        <p:nvPicPr>
          <p:cNvPr id="2050" name="Picture 2" descr="Question Marks - The Origins... - Creativelix.com ⦿ Expressing Concerns">
            <a:extLst>
              <a:ext uri="{FF2B5EF4-FFF2-40B4-BE49-F238E27FC236}">
                <a16:creationId xmlns:a16="http://schemas.microsoft.com/office/drawing/2014/main" id="{C14A223B-A49C-4681-A54F-0869939712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412776"/>
            <a:ext cx="4762500" cy="31527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F20629A-1A29-4CA7-9B3A-F36A37FE703E}"/>
              </a:ext>
            </a:extLst>
          </p:cNvPr>
          <p:cNvSpPr txBox="1"/>
          <p:nvPr/>
        </p:nvSpPr>
        <p:spPr>
          <a:xfrm>
            <a:off x="457200" y="4633258"/>
            <a:ext cx="8254143" cy="1323439"/>
          </a:xfrm>
          <a:prstGeom prst="rect">
            <a:avLst/>
          </a:prstGeom>
          <a:noFill/>
        </p:spPr>
        <p:txBody>
          <a:bodyPr wrap="square" lIns="91440" tIns="45720" rIns="91440" bIns="45720" rtlCol="0" anchor="t">
            <a:spAutoFit/>
          </a:bodyPr>
          <a:lstStyle/>
          <a:p>
            <a:r>
              <a:rPr lang="en-GB" sz="2000"/>
              <a:t>Website:</a:t>
            </a:r>
            <a:r>
              <a:rPr lang="en-GB" sz="2000" dirty="0">
                <a:ea typeface="+mn-lt"/>
                <a:cs typeface="+mn-lt"/>
              </a:rPr>
              <a:t> </a:t>
            </a:r>
            <a:r>
              <a:rPr lang="en-GB" sz="2000" dirty="0">
                <a:ea typeface="+mn-lt"/>
                <a:cs typeface="+mn-lt"/>
                <a:hlinkClick r:id="rId3"/>
              </a:rPr>
              <a:t>https://www.allsaintshwb.co.uk/</a:t>
            </a:r>
            <a:r>
              <a:rPr lang="en-GB" sz="2000" dirty="0">
                <a:ea typeface="+mn-lt"/>
                <a:cs typeface="+mn-lt"/>
              </a:rPr>
              <a:t> </a:t>
            </a:r>
            <a:endParaRPr lang="en-GB" sz="2000" dirty="0">
              <a:solidFill>
                <a:schemeClr val="accent2">
                  <a:lumMod val="75000"/>
                </a:schemeClr>
              </a:solidFill>
            </a:endParaRPr>
          </a:p>
          <a:p>
            <a:endParaRPr lang="en-GB" sz="2000" dirty="0"/>
          </a:p>
          <a:p>
            <a:r>
              <a:rPr lang="en-GB" sz="2000"/>
              <a:t>Email: s.robinson@hesketh-with-becconsall.lancs.sch.uk</a:t>
            </a:r>
          </a:p>
          <a:p>
            <a:endParaRPr lang="en-GB" sz="2000" dirty="0"/>
          </a:p>
        </p:txBody>
      </p:sp>
    </p:spTree>
    <p:extLst>
      <p:ext uri="{BB962C8B-B14F-4D97-AF65-F5344CB8AC3E}">
        <p14:creationId xmlns:p14="http://schemas.microsoft.com/office/powerpoint/2010/main" val="3636675072"/>
      </p:ext>
    </p:extLst>
  </p:cSld>
  <p:clrMapOvr>
    <a:masterClrMapping/>
  </p:clrMapOvr>
</p:sld>
</file>

<file path=ppt/theme/theme1.xml><?xml version="1.0" encoding="utf-8"?>
<a:theme xmlns:a="http://schemas.openxmlformats.org/drawingml/2006/main" name="Facet">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1250</TotalTime>
  <Words>1391</Words>
  <Application>Microsoft Office PowerPoint</Application>
  <PresentationFormat>On-screen Show (4:3)</PresentationFormat>
  <Paragraphs>106</Paragraphs>
  <Slides>20</Slides>
  <Notes>8</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Facet</vt:lpstr>
      <vt:lpstr>Year 5  Meet the Teacher </vt:lpstr>
      <vt:lpstr>Class Teacher Mrs Robinson</vt:lpstr>
      <vt:lpstr>The Year 5 Classroom Routine</vt:lpstr>
      <vt:lpstr>The Timetable</vt:lpstr>
      <vt:lpstr> The Year 5 Curriculum </vt:lpstr>
      <vt:lpstr> The Year 5 Curriculum </vt:lpstr>
      <vt:lpstr>The year 5 Curriculum</vt:lpstr>
      <vt:lpstr>New Questful RE 2026</vt:lpstr>
      <vt:lpstr>New Questful RE 2026</vt:lpstr>
      <vt:lpstr>Reading</vt:lpstr>
      <vt:lpstr>Reading Phase &amp; Book Bands</vt:lpstr>
      <vt:lpstr>Home Learning</vt:lpstr>
      <vt:lpstr>Times tables</vt:lpstr>
      <vt:lpstr>Bikeability</vt:lpstr>
      <vt:lpstr>School Uniform</vt:lpstr>
      <vt:lpstr>Healthy School</vt:lpstr>
      <vt:lpstr>National Statutory Assessments</vt:lpstr>
      <vt:lpstr>School Assessments</vt:lpstr>
      <vt:lpstr>Special events</vt:lpstr>
      <vt:lpstr>Any Questions?</vt:lpstr>
    </vt:vector>
  </TitlesOfParts>
  <Company>LCFT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Eaves Robert (LCFT)</dc:creator>
  <cp:lastModifiedBy>Sue Robinson</cp:lastModifiedBy>
  <cp:revision>235</cp:revision>
  <dcterms:created xsi:type="dcterms:W3CDTF">2015-09-16T20:08:32Z</dcterms:created>
  <dcterms:modified xsi:type="dcterms:W3CDTF">2026-09-10T06:24:58Z</dcterms:modified>
</cp:coreProperties>
</file>