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1"/>
  </p:sldMasterIdLst>
  <p:notesMasterIdLst>
    <p:notesMasterId r:id="rId19"/>
  </p:notesMasterIdLst>
  <p:sldIdLst>
    <p:sldId id="256" r:id="rId2"/>
    <p:sldId id="263" r:id="rId3"/>
    <p:sldId id="277" r:id="rId4"/>
    <p:sldId id="270" r:id="rId5"/>
    <p:sldId id="278" r:id="rId6"/>
    <p:sldId id="267" r:id="rId7"/>
    <p:sldId id="272" r:id="rId8"/>
    <p:sldId id="261" r:id="rId9"/>
    <p:sldId id="279" r:id="rId10"/>
    <p:sldId id="257" r:id="rId11"/>
    <p:sldId id="264" r:id="rId12"/>
    <p:sldId id="258" r:id="rId13"/>
    <p:sldId id="273" r:id="rId14"/>
    <p:sldId id="274" r:id="rId15"/>
    <p:sldId id="275" r:id="rId16"/>
    <p:sldId id="276" r:id="rId17"/>
    <p:sldId id="268"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AB68C32-96A0-4FB7-BD36-21EC8FE18FE0}" v="1073" dt="2025-09-02T10:54:14.42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161" autoAdjust="0"/>
  </p:normalViewPr>
  <p:slideViewPr>
    <p:cSldViewPr>
      <p:cViewPr>
        <p:scale>
          <a:sx n="89" d="100"/>
          <a:sy n="89" d="100"/>
        </p:scale>
        <p:origin x="-1258"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87B261-224F-4C1A-99CB-B72495A5370E}" type="datetimeFigureOut">
              <a:rPr lang="en-GB" smtClean="0"/>
              <a:t>02/09/2025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337969-2940-4C04-B8C6-2795343EFECA}" type="slidenum">
              <a:rPr lang="en-GB" smtClean="0"/>
              <a:t>‹#›</a:t>
            </a:fld>
            <a:endParaRPr lang="en-GB"/>
          </a:p>
        </p:txBody>
      </p:sp>
    </p:spTree>
    <p:extLst>
      <p:ext uri="{BB962C8B-B14F-4D97-AF65-F5344CB8AC3E}">
        <p14:creationId xmlns:p14="http://schemas.microsoft.com/office/powerpoint/2010/main" val="682967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337969-2940-4C04-B8C6-2795343EFECA}" type="slidenum">
              <a:rPr lang="en-GB" smtClean="0"/>
              <a:t>4</a:t>
            </a:fld>
            <a:endParaRPr lang="en-GB"/>
          </a:p>
        </p:txBody>
      </p:sp>
    </p:spTree>
    <p:extLst>
      <p:ext uri="{BB962C8B-B14F-4D97-AF65-F5344CB8AC3E}">
        <p14:creationId xmlns:p14="http://schemas.microsoft.com/office/powerpoint/2010/main" val="28294337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6C8FAB1A-E3E5-1B98-7861-FF6E5EC71C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xmlns="" id="{0847B662-B6A8-AB7D-44E6-2797FC3BDA5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xmlns="" id="{B5328323-A90D-43B8-2620-BB1E3FFEB0D1}"/>
              </a:ext>
            </a:extLst>
          </p:cNvPr>
          <p:cNvSpPr>
            <a:spLocks noGrp="1"/>
          </p:cNvSpPr>
          <p:nvPr>
            <p:ph type="body" idx="1"/>
          </p:nvPr>
        </p:nvSpPr>
        <p:spPr/>
        <p:txBody>
          <a:bodyPr/>
          <a:lstStyle/>
          <a:p>
            <a:r>
              <a:rPr lang="en-GB" dirty="0"/>
              <a:t>Evidence suggests that there is a positive relationship between reading frequency, reading enjoyment and attainment.</a:t>
            </a:r>
          </a:p>
          <a:p>
            <a:r>
              <a:rPr lang="en-GB" dirty="0"/>
              <a:t>Reading enjoyment has been reported as more important for children’s educational success, rather than their family’s socio-economic status.</a:t>
            </a:r>
          </a:p>
          <a:p>
            <a:r>
              <a:rPr lang="en-GB" dirty="0"/>
              <a:t>There is a positive link between positive attitudes towards reading and scoring well on reading assessments.</a:t>
            </a:r>
          </a:p>
          <a:p>
            <a:r>
              <a:rPr lang="en-GB" dirty="0"/>
              <a:t>Regularly reading stories or novels outside of school is associated with higher scores in reading assessments.</a:t>
            </a:r>
          </a:p>
          <a:p>
            <a:r>
              <a:rPr lang="en-GB" dirty="0"/>
              <a:t>International evidence supports these findings’; US research reports that independent reading is the best predictor of reading achievement.</a:t>
            </a:r>
          </a:p>
          <a:p>
            <a:r>
              <a:rPr lang="en-GB" dirty="0"/>
              <a:t>Other benefits to reading for pleasure include: text comprehension and grammar, positive reading attitudes, pleasure in reading in later life, increased general knowledge.</a:t>
            </a:r>
          </a:p>
        </p:txBody>
      </p:sp>
      <p:sp>
        <p:nvSpPr>
          <p:cNvPr id="4" name="Slide Number Placeholder 3">
            <a:extLst>
              <a:ext uri="{FF2B5EF4-FFF2-40B4-BE49-F238E27FC236}">
                <a16:creationId xmlns:a16="http://schemas.microsoft.com/office/drawing/2014/main" xmlns="" id="{06D327CB-93CA-CDD3-4CA5-68EBE7FDD04B}"/>
              </a:ext>
            </a:extLst>
          </p:cNvPr>
          <p:cNvSpPr>
            <a:spLocks noGrp="1"/>
          </p:cNvSpPr>
          <p:nvPr>
            <p:ph type="sldNum" sz="quarter" idx="5"/>
          </p:nvPr>
        </p:nvSpPr>
        <p:spPr/>
        <p:txBody>
          <a:bodyPr/>
          <a:lstStyle/>
          <a:p>
            <a:fld id="{05337969-2940-4C04-B8C6-2795343EFECA}" type="slidenum">
              <a:rPr lang="en-GB" smtClean="0"/>
              <a:t>5</a:t>
            </a:fld>
            <a:endParaRPr lang="en-GB"/>
          </a:p>
        </p:txBody>
      </p:sp>
    </p:spTree>
    <p:extLst>
      <p:ext uri="{BB962C8B-B14F-4D97-AF65-F5344CB8AC3E}">
        <p14:creationId xmlns:p14="http://schemas.microsoft.com/office/powerpoint/2010/main" val="104532923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337969-2940-4C04-B8C6-2795343EFECA}" type="slidenum">
              <a:rPr lang="en-GB" smtClean="0"/>
              <a:t>6</a:t>
            </a:fld>
            <a:endParaRPr lang="en-GB"/>
          </a:p>
        </p:txBody>
      </p:sp>
    </p:spTree>
    <p:extLst>
      <p:ext uri="{BB962C8B-B14F-4D97-AF65-F5344CB8AC3E}">
        <p14:creationId xmlns:p14="http://schemas.microsoft.com/office/powerpoint/2010/main" val="28672087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Evidence suggests that there is a positive relationship between reading frequency, reading enjoyment and attainment.</a:t>
            </a:r>
          </a:p>
          <a:p>
            <a:r>
              <a:rPr lang="en-GB" dirty="0"/>
              <a:t>Reading enjoyment has been reported as more important for children’s educational success, rather than their family’s socio-economic status.</a:t>
            </a:r>
          </a:p>
          <a:p>
            <a:r>
              <a:rPr lang="en-GB" dirty="0"/>
              <a:t>There is a positive link between positive attitudes towards reading and scoring well on reading assessments.</a:t>
            </a:r>
          </a:p>
          <a:p>
            <a:r>
              <a:rPr lang="en-GB" dirty="0"/>
              <a:t>Regularly reading stories or novels outside of school is associated with higher scores in reading assessments.</a:t>
            </a:r>
          </a:p>
          <a:p>
            <a:r>
              <a:rPr lang="en-GB" dirty="0"/>
              <a:t>International evidence supports these findings’; US research reports that independent reading is the best predictor of reading achievement.</a:t>
            </a:r>
          </a:p>
          <a:p>
            <a:r>
              <a:rPr lang="en-GB" dirty="0"/>
              <a:t>Other benefits to reading for pleasure include: text comprehension and grammar, positive reading attitudes, pleasure in reading in later life, increased general knowledge.</a:t>
            </a:r>
          </a:p>
        </p:txBody>
      </p:sp>
      <p:sp>
        <p:nvSpPr>
          <p:cNvPr id="4" name="Slide Number Placeholder 3"/>
          <p:cNvSpPr>
            <a:spLocks noGrp="1"/>
          </p:cNvSpPr>
          <p:nvPr>
            <p:ph type="sldNum" sz="quarter" idx="5"/>
          </p:nvPr>
        </p:nvSpPr>
        <p:spPr/>
        <p:txBody>
          <a:bodyPr/>
          <a:lstStyle/>
          <a:p>
            <a:fld id="{05337969-2940-4C04-B8C6-2795343EFECA}" type="slidenum">
              <a:rPr lang="en-GB" smtClean="0"/>
              <a:t>10</a:t>
            </a:fld>
            <a:endParaRPr lang="en-GB"/>
          </a:p>
        </p:txBody>
      </p:sp>
    </p:spTree>
    <p:extLst>
      <p:ext uri="{BB962C8B-B14F-4D97-AF65-F5344CB8AC3E}">
        <p14:creationId xmlns:p14="http://schemas.microsoft.com/office/powerpoint/2010/main" val="16142140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337969-2940-4C04-B8C6-2795343EFECA}" type="slidenum">
              <a:rPr lang="en-GB" smtClean="0"/>
              <a:t>13</a:t>
            </a:fld>
            <a:endParaRPr lang="en-GB"/>
          </a:p>
        </p:txBody>
      </p:sp>
    </p:spTree>
    <p:extLst>
      <p:ext uri="{BB962C8B-B14F-4D97-AF65-F5344CB8AC3E}">
        <p14:creationId xmlns:p14="http://schemas.microsoft.com/office/powerpoint/2010/main" val="4601642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05337969-2940-4C04-B8C6-2795343EFECA}" type="slidenum">
              <a:rPr lang="en-GB" smtClean="0"/>
              <a:t>14</a:t>
            </a:fld>
            <a:endParaRPr lang="en-GB"/>
          </a:p>
        </p:txBody>
      </p:sp>
    </p:spTree>
    <p:extLst>
      <p:ext uri="{BB962C8B-B14F-4D97-AF65-F5344CB8AC3E}">
        <p14:creationId xmlns:p14="http://schemas.microsoft.com/office/powerpoint/2010/main" val="38240311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5337969-2940-4C04-B8C6-2795343EFECA}"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284042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lumMod val="75000"/>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D0EF509-B5E2-40EC-B5AE-443797105430}" type="datetimeFigureOut">
              <a:rPr lang="en-GB" smtClean="0"/>
              <a:pPr/>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5EE627-6FE2-46E3-AD95-FD30DCAC514D}" type="slidenum">
              <a:rPr lang="en-GB" smtClean="0"/>
              <a:pPr/>
              <a:t>‹#›</a:t>
            </a:fld>
            <a:endParaRPr lang="en-GB"/>
          </a:p>
        </p:txBody>
      </p:sp>
    </p:spTree>
    <p:extLst>
      <p:ext uri="{BB962C8B-B14F-4D97-AF65-F5344CB8AC3E}">
        <p14:creationId xmlns:p14="http://schemas.microsoft.com/office/powerpoint/2010/main" val="2097033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0EF509-B5E2-40EC-B5AE-443797105430}" type="datetimeFigureOut">
              <a:rPr lang="en-GB" smtClean="0"/>
              <a:pPr/>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5EE627-6FE2-46E3-AD95-FD30DCAC514D}" type="slidenum">
              <a:rPr lang="en-GB" smtClean="0"/>
              <a:pPr/>
              <a:t>‹#›</a:t>
            </a:fld>
            <a:endParaRPr lang="en-GB"/>
          </a:p>
        </p:txBody>
      </p:sp>
    </p:spTree>
    <p:extLst>
      <p:ext uri="{BB962C8B-B14F-4D97-AF65-F5344CB8AC3E}">
        <p14:creationId xmlns:p14="http://schemas.microsoft.com/office/powerpoint/2010/main" val="3316997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0EF509-B5E2-40EC-B5AE-443797105430}" type="datetimeFigureOut">
              <a:rPr lang="en-GB" smtClean="0"/>
              <a:pPr/>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5EE627-6FE2-46E3-AD95-FD30DCAC514D}" type="slidenum">
              <a:rPr lang="en-GB" smtClean="0"/>
              <a:pPr/>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802751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0EF509-B5E2-40EC-B5AE-443797105430}" type="datetimeFigureOut">
              <a:rPr lang="en-GB" smtClean="0"/>
              <a:pPr/>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5EE627-6FE2-46E3-AD95-FD30DCAC514D}" type="slidenum">
              <a:rPr lang="en-GB" smtClean="0"/>
              <a:pPr/>
              <a:t>‹#›</a:t>
            </a:fld>
            <a:endParaRPr lang="en-GB"/>
          </a:p>
        </p:txBody>
      </p:sp>
    </p:spTree>
    <p:extLst>
      <p:ext uri="{BB962C8B-B14F-4D97-AF65-F5344CB8AC3E}">
        <p14:creationId xmlns:p14="http://schemas.microsoft.com/office/powerpoint/2010/main" val="29492983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0EF509-B5E2-40EC-B5AE-443797105430}" type="datetimeFigureOut">
              <a:rPr lang="en-GB" smtClean="0"/>
              <a:pPr/>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5EE627-6FE2-46E3-AD95-FD30DCAC514D}" type="slidenum">
              <a:rPr lang="en-GB" smtClean="0"/>
              <a:pPr/>
              <a:t>‹#›</a:t>
            </a:fld>
            <a:endParaRPr lang="en-GB"/>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995213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0EF509-B5E2-40EC-B5AE-443797105430}" type="datetimeFigureOut">
              <a:rPr lang="en-GB" smtClean="0"/>
              <a:pPr/>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5EE627-6FE2-46E3-AD95-FD30DCAC514D}" type="slidenum">
              <a:rPr lang="en-GB" smtClean="0"/>
              <a:pPr/>
              <a:t>‹#›</a:t>
            </a:fld>
            <a:endParaRPr lang="en-GB"/>
          </a:p>
        </p:txBody>
      </p:sp>
    </p:spTree>
    <p:extLst>
      <p:ext uri="{BB962C8B-B14F-4D97-AF65-F5344CB8AC3E}">
        <p14:creationId xmlns:p14="http://schemas.microsoft.com/office/powerpoint/2010/main" val="34282962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0EF509-B5E2-40EC-B5AE-443797105430}" type="datetimeFigureOut">
              <a:rPr lang="en-GB" smtClean="0"/>
              <a:pPr/>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5EE627-6FE2-46E3-AD95-FD30DCAC514D}" type="slidenum">
              <a:rPr lang="en-GB" smtClean="0"/>
              <a:pPr/>
              <a:t>‹#›</a:t>
            </a:fld>
            <a:endParaRPr lang="en-GB"/>
          </a:p>
        </p:txBody>
      </p:sp>
    </p:spTree>
    <p:extLst>
      <p:ext uri="{BB962C8B-B14F-4D97-AF65-F5344CB8AC3E}">
        <p14:creationId xmlns:p14="http://schemas.microsoft.com/office/powerpoint/2010/main" val="37028175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0EF509-B5E2-40EC-B5AE-443797105430}" type="datetimeFigureOut">
              <a:rPr lang="en-GB" smtClean="0"/>
              <a:pPr/>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5EE627-6FE2-46E3-AD95-FD30DCAC514D}" type="slidenum">
              <a:rPr lang="en-GB" smtClean="0"/>
              <a:pPr/>
              <a:t>‹#›</a:t>
            </a:fld>
            <a:endParaRPr lang="en-GB"/>
          </a:p>
        </p:txBody>
      </p:sp>
    </p:spTree>
    <p:extLst>
      <p:ext uri="{BB962C8B-B14F-4D97-AF65-F5344CB8AC3E}">
        <p14:creationId xmlns:p14="http://schemas.microsoft.com/office/powerpoint/2010/main" val="24080455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0EF509-B5E2-40EC-B5AE-443797105430}" type="datetimeFigureOut">
              <a:rPr lang="en-GB" smtClean="0"/>
              <a:pPr/>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5EE627-6FE2-46E3-AD95-FD30DCAC514D}" type="slidenum">
              <a:rPr lang="en-GB" smtClean="0"/>
              <a:pPr/>
              <a:t>‹#›</a:t>
            </a:fld>
            <a:endParaRPr lang="en-GB"/>
          </a:p>
        </p:txBody>
      </p:sp>
    </p:spTree>
    <p:extLst>
      <p:ext uri="{BB962C8B-B14F-4D97-AF65-F5344CB8AC3E}">
        <p14:creationId xmlns:p14="http://schemas.microsoft.com/office/powerpoint/2010/main" val="3985211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0EF509-B5E2-40EC-B5AE-443797105430}" type="datetimeFigureOut">
              <a:rPr lang="en-GB" smtClean="0"/>
              <a:pPr/>
              <a:t>02/09/2025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35EE627-6FE2-46E3-AD95-FD30DCAC514D}" type="slidenum">
              <a:rPr lang="en-GB" smtClean="0"/>
              <a:pPr/>
              <a:t>‹#›</a:t>
            </a:fld>
            <a:endParaRPr lang="en-GB"/>
          </a:p>
        </p:txBody>
      </p:sp>
    </p:spTree>
    <p:extLst>
      <p:ext uri="{BB962C8B-B14F-4D97-AF65-F5344CB8AC3E}">
        <p14:creationId xmlns:p14="http://schemas.microsoft.com/office/powerpoint/2010/main" val="42323233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0EF509-B5E2-40EC-B5AE-443797105430}" type="datetimeFigureOut">
              <a:rPr lang="en-GB" smtClean="0"/>
              <a:pPr/>
              <a:t>02/09/2025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5EE627-6FE2-46E3-AD95-FD30DCAC514D}" type="slidenum">
              <a:rPr lang="en-GB" smtClean="0"/>
              <a:pPr/>
              <a:t>‹#›</a:t>
            </a:fld>
            <a:endParaRPr lang="en-GB"/>
          </a:p>
        </p:txBody>
      </p:sp>
    </p:spTree>
    <p:extLst>
      <p:ext uri="{BB962C8B-B14F-4D97-AF65-F5344CB8AC3E}">
        <p14:creationId xmlns:p14="http://schemas.microsoft.com/office/powerpoint/2010/main" val="835161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D0EF509-B5E2-40EC-B5AE-443797105430}" type="datetimeFigureOut">
              <a:rPr lang="en-GB" smtClean="0"/>
              <a:pPr/>
              <a:t>02/09/2025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35EE627-6FE2-46E3-AD95-FD30DCAC514D}" type="slidenum">
              <a:rPr lang="en-GB" smtClean="0"/>
              <a:pPr/>
              <a:t>‹#›</a:t>
            </a:fld>
            <a:endParaRPr lang="en-GB"/>
          </a:p>
        </p:txBody>
      </p:sp>
    </p:spTree>
    <p:extLst>
      <p:ext uri="{BB962C8B-B14F-4D97-AF65-F5344CB8AC3E}">
        <p14:creationId xmlns:p14="http://schemas.microsoft.com/office/powerpoint/2010/main" val="32902460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D0EF509-B5E2-40EC-B5AE-443797105430}" type="datetimeFigureOut">
              <a:rPr lang="en-GB" smtClean="0"/>
              <a:pPr/>
              <a:t>02/09/2025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35EE627-6FE2-46E3-AD95-FD30DCAC514D}" type="slidenum">
              <a:rPr lang="en-GB" smtClean="0"/>
              <a:pPr/>
              <a:t>‹#›</a:t>
            </a:fld>
            <a:endParaRPr lang="en-GB"/>
          </a:p>
        </p:txBody>
      </p:sp>
    </p:spTree>
    <p:extLst>
      <p:ext uri="{BB962C8B-B14F-4D97-AF65-F5344CB8AC3E}">
        <p14:creationId xmlns:p14="http://schemas.microsoft.com/office/powerpoint/2010/main" val="30832311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0EF509-B5E2-40EC-B5AE-443797105430}" type="datetimeFigureOut">
              <a:rPr lang="en-GB" smtClean="0"/>
              <a:pPr/>
              <a:t>02/09/2025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35EE627-6FE2-46E3-AD95-FD30DCAC514D}" type="slidenum">
              <a:rPr lang="en-GB" smtClean="0"/>
              <a:pPr/>
              <a:t>‹#›</a:t>
            </a:fld>
            <a:endParaRPr lang="en-GB"/>
          </a:p>
        </p:txBody>
      </p:sp>
    </p:spTree>
    <p:extLst>
      <p:ext uri="{BB962C8B-B14F-4D97-AF65-F5344CB8AC3E}">
        <p14:creationId xmlns:p14="http://schemas.microsoft.com/office/powerpoint/2010/main" val="305531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D0EF509-B5E2-40EC-B5AE-443797105430}" type="datetimeFigureOut">
              <a:rPr lang="en-GB" smtClean="0"/>
              <a:pPr/>
              <a:t>02/09/2025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5EE627-6FE2-46E3-AD95-FD30DCAC514D}" type="slidenum">
              <a:rPr lang="en-GB" smtClean="0"/>
              <a:pPr/>
              <a:t>‹#›</a:t>
            </a:fld>
            <a:endParaRPr lang="en-GB"/>
          </a:p>
        </p:txBody>
      </p:sp>
    </p:spTree>
    <p:extLst>
      <p:ext uri="{BB962C8B-B14F-4D97-AF65-F5344CB8AC3E}">
        <p14:creationId xmlns:p14="http://schemas.microsoft.com/office/powerpoint/2010/main" val="23014704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D0EF509-B5E2-40EC-B5AE-443797105430}" type="datetimeFigureOut">
              <a:rPr lang="en-GB" smtClean="0"/>
              <a:pPr/>
              <a:t>02/09/2025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35EE627-6FE2-46E3-AD95-FD30DCAC514D}" type="slidenum">
              <a:rPr lang="en-GB" smtClean="0"/>
              <a:pPr/>
              <a:t>‹#›</a:t>
            </a:fld>
            <a:endParaRPr lang="en-GB"/>
          </a:p>
        </p:txBody>
      </p:sp>
    </p:spTree>
    <p:extLst>
      <p:ext uri="{BB962C8B-B14F-4D97-AF65-F5344CB8AC3E}">
        <p14:creationId xmlns:p14="http://schemas.microsoft.com/office/powerpoint/2010/main" val="3133347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cxnSp>
          <p:nvCxnSpPr>
            <p:cNvPr id="7" name="Straight Connector 6"/>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9" name="Freeform 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50000"/>
                <a:alpha val="7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D0EF509-B5E2-40EC-B5AE-443797105430}" type="datetimeFigureOut">
              <a:rPr lang="en-GB" smtClean="0"/>
              <a:pPr/>
              <a:t>02/09/2025</a:t>
            </a:fld>
            <a:endParaRPr lang="en-GB"/>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335EE627-6FE2-46E3-AD95-FD30DCAC514D}" type="slidenum">
              <a:rPr lang="en-GB" smtClean="0"/>
              <a:pPr/>
              <a:t>‹#›</a:t>
            </a:fld>
            <a:endParaRPr lang="en-GB"/>
          </a:p>
        </p:txBody>
      </p:sp>
    </p:spTree>
    <p:extLst>
      <p:ext uri="{BB962C8B-B14F-4D97-AF65-F5344CB8AC3E}">
        <p14:creationId xmlns:p14="http://schemas.microsoft.com/office/powerpoint/2010/main" val="2274977703"/>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 id="2147483743" r:id="rId13"/>
    <p:sldLayoutId id="2147483744" r:id="rId14"/>
    <p:sldLayoutId id="2147483745" r:id="rId15"/>
    <p:sldLayoutId id="2147483746"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png"/><Relationship Id="rId1" Type="http://schemas.openxmlformats.org/officeDocument/2006/relationships/slideLayout" Target="../slideLayouts/slideLayout2.xml"/><Relationship Id="rId5" Type="http://schemas.openxmlformats.org/officeDocument/2006/relationships/image" Target="../media/image15.png"/><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8.JP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s://www.allsaintshwb.co.uk/" TargetMode="External"/><Relationship Id="rId2" Type="http://schemas.openxmlformats.org/officeDocument/2006/relationships/image" Target="../media/image19.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jpeg"/></Relationships>
</file>

<file path=ppt/slides/_rels/slide7.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5229200"/>
            <a:ext cx="5558232" cy="706896"/>
          </a:xfrm>
        </p:spPr>
        <p:txBody>
          <a:bodyPr>
            <a:noAutofit/>
          </a:bodyPr>
          <a:lstStyle/>
          <a:p>
            <a:pPr algn="ctr"/>
            <a:r>
              <a:rPr lang="en-GB" sz="7200" dirty="0"/>
              <a:t>Meet the Teacher </a:t>
            </a:r>
          </a:p>
        </p:txBody>
      </p:sp>
      <p:pic>
        <p:nvPicPr>
          <p:cNvPr id="4" name="Picture 3" descr="A logo for a school&#10;&#10;Description automatically generated">
            <a:extLst>
              <a:ext uri="{FF2B5EF4-FFF2-40B4-BE49-F238E27FC236}">
                <a16:creationId xmlns:a16="http://schemas.microsoft.com/office/drawing/2014/main" xmlns="" id="{71304C5F-B79E-ADEA-A35D-4511D8419AB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84772" y="460741"/>
            <a:ext cx="2987871" cy="2987871"/>
          </a:xfrm>
          <a:prstGeom prst="rect">
            <a:avLst/>
          </a:prstGeom>
        </p:spPr>
      </p:pic>
    </p:spTree>
    <p:extLst>
      <p:ext uri="{BB962C8B-B14F-4D97-AF65-F5344CB8AC3E}">
        <p14:creationId xmlns:p14="http://schemas.microsoft.com/office/powerpoint/2010/main" val="3469011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8328"/>
            <a:ext cx="8229600" cy="786416"/>
          </a:xfrm>
        </p:spPr>
        <p:txBody>
          <a:bodyPr/>
          <a:lstStyle/>
          <a:p>
            <a:r>
              <a:rPr lang="en-GB" dirty="0"/>
              <a:t>Reading</a:t>
            </a:r>
          </a:p>
        </p:txBody>
      </p:sp>
      <p:sp>
        <p:nvSpPr>
          <p:cNvPr id="2" name="Content Placeholder 1"/>
          <p:cNvSpPr>
            <a:spLocks noGrp="1"/>
          </p:cNvSpPr>
          <p:nvPr>
            <p:ph idx="1"/>
          </p:nvPr>
        </p:nvSpPr>
        <p:spPr>
          <a:xfrm>
            <a:off x="251521" y="1124745"/>
            <a:ext cx="8435280" cy="2031326"/>
          </a:xfrm>
        </p:spPr>
        <p:txBody>
          <a:bodyPr vert="horz" lIns="91440" tIns="45720" rIns="91440" bIns="45720" rtlCol="0" anchor="t">
            <a:normAutofit/>
          </a:bodyPr>
          <a:lstStyle/>
          <a:p>
            <a:r>
              <a:rPr lang="en-GB" dirty="0">
                <a:solidFill>
                  <a:schemeClr val="tx1"/>
                </a:solidFill>
              </a:rPr>
              <a:t>Please listen to your child read for at least 10 minutes, 3 times per week, preferably every day. </a:t>
            </a:r>
          </a:p>
          <a:p>
            <a:r>
              <a:rPr lang="en-GB">
                <a:solidFill>
                  <a:schemeClr val="tx1"/>
                </a:solidFill>
              </a:rPr>
              <a:t>Reading records must be in school everyday, as they are collected and written in </a:t>
            </a:r>
            <a:r>
              <a:rPr lang="en-GB" dirty="0">
                <a:solidFill>
                  <a:schemeClr val="tx1"/>
                </a:solidFill>
              </a:rPr>
              <a:t>when the children read in school.</a:t>
            </a:r>
          </a:p>
          <a:p>
            <a:r>
              <a:rPr lang="en-GB" dirty="0">
                <a:solidFill>
                  <a:schemeClr val="tx1"/>
                </a:solidFill>
              </a:rPr>
              <a:t>100 club </a:t>
            </a:r>
            <a:r>
              <a:rPr lang="en-GB">
                <a:solidFill>
                  <a:schemeClr val="tx1"/>
                </a:solidFill>
              </a:rPr>
              <a:t>certificates are provided</a:t>
            </a:r>
            <a:endParaRPr lang="en-GB" dirty="0">
              <a:solidFill>
                <a:schemeClr val="tx1"/>
              </a:solidFill>
            </a:endParaRPr>
          </a:p>
        </p:txBody>
      </p:sp>
      <p:sp>
        <p:nvSpPr>
          <p:cNvPr id="4" name="Rectangle 3">
            <a:extLst>
              <a:ext uri="{FF2B5EF4-FFF2-40B4-BE49-F238E27FC236}">
                <a16:creationId xmlns:a16="http://schemas.microsoft.com/office/drawing/2014/main" xmlns="" id="{CD5E10A4-44C3-46CA-BDDA-E946B3B05B39}"/>
              </a:ext>
            </a:extLst>
          </p:cNvPr>
          <p:cNvSpPr/>
          <p:nvPr/>
        </p:nvSpPr>
        <p:spPr>
          <a:xfrm>
            <a:off x="233266" y="3000340"/>
            <a:ext cx="4986805" cy="3477875"/>
          </a:xfrm>
          <a:prstGeom prst="rect">
            <a:avLst/>
          </a:prstGeom>
        </p:spPr>
        <p:txBody>
          <a:bodyPr wrap="square" lIns="91440" tIns="45720" rIns="91440" bIns="45720" anchor="t">
            <a:spAutoFit/>
          </a:bodyPr>
          <a:lstStyle/>
          <a:p>
            <a:pPr marL="342900" indent="-342900">
              <a:buClr>
                <a:schemeClr val="accent1"/>
              </a:buClr>
              <a:buFont typeface="Candara" panose="020E0502030303020204" pitchFamily="34" charset="0"/>
              <a:buChar char="*"/>
            </a:pPr>
            <a:r>
              <a:rPr lang="en-GB" sz="2000" dirty="0"/>
              <a:t>Please read to your child as well, read for enjoyment and interest.  Be a reading role model.</a:t>
            </a:r>
          </a:p>
          <a:p>
            <a:pPr marL="342900" indent="-342900">
              <a:buClr>
                <a:schemeClr val="accent1"/>
              </a:buClr>
              <a:buFont typeface="Candara" panose="020E0502030303020204" pitchFamily="34" charset="0"/>
              <a:buChar char="*"/>
            </a:pPr>
            <a:r>
              <a:rPr lang="en-GB" sz="2000" dirty="0"/>
              <a:t>In school children read during daily guided reading sessions in small groups.</a:t>
            </a:r>
          </a:p>
          <a:p>
            <a:pPr marL="342900" indent="-342900">
              <a:buClr>
                <a:schemeClr val="accent1"/>
              </a:buClr>
              <a:buFont typeface="Candara" panose="020E0502030303020204" pitchFamily="34" charset="0"/>
              <a:buChar char="*"/>
            </a:pPr>
            <a:r>
              <a:rPr lang="en-GB" sz="2000" dirty="0"/>
              <a:t>Reading books are changed when they have finished their </a:t>
            </a:r>
            <a:r>
              <a:rPr lang="en-GB" sz="2000"/>
              <a:t>books.</a:t>
            </a:r>
            <a:endParaRPr lang="en-GB" sz="2000" dirty="0"/>
          </a:p>
          <a:p>
            <a:pPr marL="342900" indent="-342900">
              <a:buClr>
                <a:schemeClr val="accent1"/>
              </a:buClr>
              <a:buFont typeface="Candara" panose="020E0502030303020204" pitchFamily="34" charset="0"/>
              <a:buChar char="*"/>
            </a:pPr>
            <a:r>
              <a:rPr lang="en-GB" sz="2000"/>
              <a:t>We recommend that the children persist through the book they have chosen. </a:t>
            </a:r>
            <a:endParaRPr lang="en-GB" sz="2000" dirty="0"/>
          </a:p>
        </p:txBody>
      </p:sp>
      <p:pic>
        <p:nvPicPr>
          <p:cNvPr id="6" name="Picture 5">
            <a:extLst>
              <a:ext uri="{FF2B5EF4-FFF2-40B4-BE49-F238E27FC236}">
                <a16:creationId xmlns:a16="http://schemas.microsoft.com/office/drawing/2014/main" xmlns="" id="{9D8B998D-7C52-4F23-9B70-A71254629201}"/>
              </a:ext>
            </a:extLst>
          </p:cNvPr>
          <p:cNvPicPr>
            <a:picLocks noChangeAspect="1"/>
          </p:cNvPicPr>
          <p:nvPr/>
        </p:nvPicPr>
        <p:blipFill>
          <a:blip r:embed="rId3"/>
          <a:stretch>
            <a:fillRect/>
          </a:stretch>
        </p:blipFill>
        <p:spPr>
          <a:xfrm>
            <a:off x="5369269" y="2708920"/>
            <a:ext cx="3335786" cy="40770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14839986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5596" y="338475"/>
            <a:ext cx="5472608" cy="858423"/>
          </a:xfrm>
        </p:spPr>
        <p:txBody>
          <a:bodyPr>
            <a:normAutofit fontScale="90000"/>
          </a:bodyPr>
          <a:lstStyle/>
          <a:p>
            <a:pPr algn="r"/>
            <a:r>
              <a:rPr lang="en-GB" dirty="0"/>
              <a:t>Reading Phase &amp; Book Bands</a:t>
            </a:r>
          </a:p>
        </p:txBody>
      </p:sp>
      <p:sp>
        <p:nvSpPr>
          <p:cNvPr id="12" name="TextBox 11"/>
          <p:cNvSpPr txBox="1"/>
          <p:nvPr/>
        </p:nvSpPr>
        <p:spPr>
          <a:xfrm>
            <a:off x="395536" y="1028700"/>
            <a:ext cx="4680520" cy="5755422"/>
          </a:xfrm>
          <a:prstGeom prst="rect">
            <a:avLst/>
          </a:prstGeom>
          <a:noFill/>
        </p:spPr>
        <p:txBody>
          <a:bodyPr wrap="square" rtlCol="0">
            <a:spAutoFit/>
          </a:bodyPr>
          <a:lstStyle/>
          <a:p>
            <a:pPr algn="ctr"/>
            <a:r>
              <a:rPr lang="en-GB" sz="1600" dirty="0"/>
              <a:t>In the infants, children are given reading books which are phonetically decodable aligned to the Red Rose Letters and Sounds phonics scheme trajectory.  It may be that in order for gaps in your child’s phonic knowledge to be bridged a books with the focus grapheme will be sent home from a previous phase to ensure confidence and fluency in word reading.</a:t>
            </a:r>
          </a:p>
          <a:p>
            <a:endParaRPr lang="en-GB" sz="1600" dirty="0"/>
          </a:p>
          <a:p>
            <a:pPr algn="ctr"/>
            <a:r>
              <a:rPr lang="en-GB" sz="1600" dirty="0"/>
              <a:t>Children may be reading a more challenging book in school during guided reading and when I feel they are confident at this in school, I will then move them up at home too.</a:t>
            </a:r>
          </a:p>
          <a:p>
            <a:pPr algn="ctr"/>
            <a:endParaRPr lang="en-GB" sz="1600" dirty="0"/>
          </a:p>
          <a:p>
            <a:pPr algn="ctr"/>
            <a:r>
              <a:rPr lang="en-GB" sz="1600" dirty="0"/>
              <a:t>When children are more fluent readers, they are able to recognise many words on sight and are able to use their phonic knowledge to segment and blend more complex words.  The focus now becomes more on understanding of a text and comprehension.  When listening to your child read, please also focus on discussion of the text, new vocabulary and understanding of characters thoughts and feelings.</a:t>
            </a:r>
          </a:p>
        </p:txBody>
      </p:sp>
      <p:pic>
        <p:nvPicPr>
          <p:cNvPr id="5" name="Picture 4" descr="A chart of different colors&#10;&#10;Description automatically generated">
            <a:extLst>
              <a:ext uri="{FF2B5EF4-FFF2-40B4-BE49-F238E27FC236}">
                <a16:creationId xmlns:a16="http://schemas.microsoft.com/office/drawing/2014/main" xmlns="" id="{3AEEFBC9-E82D-06B7-40C8-09532569AE7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80112" y="1211853"/>
            <a:ext cx="2762250" cy="4800600"/>
          </a:xfrm>
          <a:prstGeom prst="rect">
            <a:avLst/>
          </a:prstGeom>
        </p:spPr>
      </p:pic>
    </p:spTree>
    <p:extLst>
      <p:ext uri="{BB962C8B-B14F-4D97-AF65-F5344CB8AC3E}">
        <p14:creationId xmlns:p14="http://schemas.microsoft.com/office/powerpoint/2010/main" val="29190837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11560" y="1047836"/>
            <a:ext cx="6347713" cy="1320800"/>
          </a:xfrm>
        </p:spPr>
        <p:txBody>
          <a:bodyPr/>
          <a:lstStyle/>
          <a:p>
            <a:r>
              <a:rPr lang="en-GB" dirty="0"/>
              <a:t>Home Learning</a:t>
            </a:r>
          </a:p>
        </p:txBody>
      </p:sp>
      <p:sp>
        <p:nvSpPr>
          <p:cNvPr id="2" name="Content Placeholder 1"/>
          <p:cNvSpPr>
            <a:spLocks noGrp="1"/>
          </p:cNvSpPr>
          <p:nvPr>
            <p:ph idx="1"/>
          </p:nvPr>
        </p:nvSpPr>
        <p:spPr>
          <a:xfrm>
            <a:off x="562246" y="2636912"/>
            <a:ext cx="8229600" cy="3273814"/>
          </a:xfrm>
        </p:spPr>
        <p:txBody>
          <a:bodyPr>
            <a:normAutofit/>
          </a:bodyPr>
          <a:lstStyle/>
          <a:p>
            <a:r>
              <a:rPr lang="en-GB" dirty="0">
                <a:solidFill>
                  <a:schemeClr val="tx1"/>
                </a:solidFill>
              </a:rPr>
              <a:t>Independent spelling lists will be sent home and tested throughout the term. Do not complete in one go!  Short, sharp bursts of regular practise will help spellings to “stick” better.</a:t>
            </a:r>
          </a:p>
          <a:p>
            <a:r>
              <a:rPr lang="en-GB" dirty="0">
                <a:solidFill>
                  <a:schemeClr val="tx1"/>
                </a:solidFill>
              </a:rPr>
              <a:t>All log-in details for our on-line subscriptions are found in the front of your green reading diaries.</a:t>
            </a:r>
          </a:p>
          <a:p>
            <a:r>
              <a:rPr lang="en-GB" dirty="0">
                <a:solidFill>
                  <a:schemeClr val="tx1"/>
                </a:solidFill>
              </a:rPr>
              <a:t>Maths and English homework will be sent out each week, based on what the children have learnt in school.</a:t>
            </a:r>
          </a:p>
        </p:txBody>
      </p:sp>
      <p:pic>
        <p:nvPicPr>
          <p:cNvPr id="2050" name="Picture 2" descr="http://www.angelfire.com/planet/kappweb/689_images/MotherSonHomework.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77046" y="485966"/>
            <a:ext cx="3228975" cy="195262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NumBots: Amazon.co.uk: Welcom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443" y="5810164"/>
            <a:ext cx="2026568" cy="989535"/>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a:extLst>
              <a:ext uri="{FF2B5EF4-FFF2-40B4-BE49-F238E27FC236}">
                <a16:creationId xmlns:a16="http://schemas.microsoft.com/office/drawing/2014/main" xmlns="" id="{48D1E83D-2DB6-4016-87F4-00804C6739CB}"/>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6804248" y="5684234"/>
            <a:ext cx="1224136" cy="989535"/>
          </a:xfrm>
          <a:prstGeom prst="rect">
            <a:avLst/>
          </a:prstGeom>
        </p:spPr>
      </p:pic>
      <p:pic>
        <p:nvPicPr>
          <p:cNvPr id="4" name="Picture 2" descr="NumBots | ttrockstars logo colour">
            <a:extLst>
              <a:ext uri="{FF2B5EF4-FFF2-40B4-BE49-F238E27FC236}">
                <a16:creationId xmlns:a16="http://schemas.microsoft.com/office/drawing/2014/main" xmlns="" id="{1E260E6F-77DC-42B5-24F7-919D065D933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09937" y="4957529"/>
            <a:ext cx="2524125" cy="1809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4600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D0E69F-4E9E-4F31-9B5C-290318D95BA5}"/>
              </a:ext>
            </a:extLst>
          </p:cNvPr>
          <p:cNvSpPr>
            <a:spLocks noGrp="1"/>
          </p:cNvSpPr>
          <p:nvPr>
            <p:ph type="title"/>
          </p:nvPr>
        </p:nvSpPr>
        <p:spPr>
          <a:xfrm>
            <a:off x="457200" y="338328"/>
            <a:ext cx="8229600" cy="1002440"/>
          </a:xfrm>
        </p:spPr>
        <p:txBody>
          <a:bodyPr/>
          <a:lstStyle/>
          <a:p>
            <a:r>
              <a:rPr lang="en-GB" dirty="0"/>
              <a:t>National Statutory Assessments</a:t>
            </a:r>
          </a:p>
        </p:txBody>
      </p:sp>
      <p:pic>
        <p:nvPicPr>
          <p:cNvPr id="4" name="Picture 3">
            <a:extLst>
              <a:ext uri="{FF2B5EF4-FFF2-40B4-BE49-F238E27FC236}">
                <a16:creationId xmlns:a16="http://schemas.microsoft.com/office/drawing/2014/main" xmlns="" id="{D2644CD3-DA06-7CDC-200C-FAB1D46A738A}"/>
              </a:ext>
            </a:extLst>
          </p:cNvPr>
          <p:cNvPicPr>
            <a:picLocks noChangeAspect="1"/>
          </p:cNvPicPr>
          <p:nvPr/>
        </p:nvPicPr>
        <p:blipFill>
          <a:blip r:embed="rId3"/>
          <a:stretch>
            <a:fillRect/>
          </a:stretch>
        </p:blipFill>
        <p:spPr>
          <a:xfrm>
            <a:off x="611560" y="1157873"/>
            <a:ext cx="5688632" cy="5126258"/>
          </a:xfrm>
          <a:prstGeom prst="rect">
            <a:avLst/>
          </a:prstGeom>
        </p:spPr>
      </p:pic>
      <p:sp>
        <p:nvSpPr>
          <p:cNvPr id="5" name="Arrow: Left 4">
            <a:extLst>
              <a:ext uri="{FF2B5EF4-FFF2-40B4-BE49-F238E27FC236}">
                <a16:creationId xmlns:a16="http://schemas.microsoft.com/office/drawing/2014/main" xmlns="" id="{638759B3-B4F2-20E2-BB95-6986A97FDED6}"/>
              </a:ext>
            </a:extLst>
          </p:cNvPr>
          <p:cNvSpPr/>
          <p:nvPr/>
        </p:nvSpPr>
        <p:spPr>
          <a:xfrm>
            <a:off x="6283401" y="4077072"/>
            <a:ext cx="2253433" cy="504056"/>
          </a:xfrm>
          <a:prstGeom prst="leftArrow">
            <a:avLst/>
          </a:prstGeom>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GB" sz="1600"/>
              <a:t>Optional from 2024 </a:t>
            </a:r>
          </a:p>
        </p:txBody>
      </p:sp>
    </p:spTree>
    <p:extLst>
      <p:ext uri="{BB962C8B-B14F-4D97-AF65-F5344CB8AC3E}">
        <p14:creationId xmlns:p14="http://schemas.microsoft.com/office/powerpoint/2010/main" val="4312787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D0E69F-4E9E-4F31-9B5C-290318D95BA5}"/>
              </a:ext>
            </a:extLst>
          </p:cNvPr>
          <p:cNvSpPr>
            <a:spLocks noGrp="1"/>
          </p:cNvSpPr>
          <p:nvPr>
            <p:ph type="title"/>
          </p:nvPr>
        </p:nvSpPr>
        <p:spPr>
          <a:xfrm>
            <a:off x="457200" y="338328"/>
            <a:ext cx="8229600" cy="1002440"/>
          </a:xfrm>
        </p:spPr>
        <p:txBody>
          <a:bodyPr/>
          <a:lstStyle/>
          <a:p>
            <a:r>
              <a:rPr lang="en-GB" dirty="0"/>
              <a:t>School Assessments</a:t>
            </a:r>
          </a:p>
        </p:txBody>
      </p:sp>
      <p:sp>
        <p:nvSpPr>
          <p:cNvPr id="5" name="Rectangle 2">
            <a:extLst>
              <a:ext uri="{FF2B5EF4-FFF2-40B4-BE49-F238E27FC236}">
                <a16:creationId xmlns:a16="http://schemas.microsoft.com/office/drawing/2014/main" xmlns="" id="{7E1B51A7-E590-FBB9-3249-6DCE4BA7589B}"/>
              </a:ext>
            </a:extLst>
          </p:cNvPr>
          <p:cNvSpPr>
            <a:spLocks noChangeArrowheads="1"/>
          </p:cNvSpPr>
          <p:nvPr/>
        </p:nvSpPr>
        <p:spPr bwMode="auto">
          <a:xfrm>
            <a:off x="323528" y="988857"/>
            <a:ext cx="6499963" cy="22159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GB" altLang="en-US" sz="1400" b="0" i="0" u="none" strike="noStrike" cap="none" normalizeH="0" baseline="0" dirty="0">
                <a:ln>
                  <a:noFill/>
                </a:ln>
                <a:solidFill>
                  <a:srgbClr val="000000"/>
                </a:solidFill>
                <a:effectLst/>
                <a:latin typeface="+mj-lt"/>
                <a:ea typeface="Calibri"/>
                <a:cs typeface="Calibri"/>
              </a:rPr>
              <a:t>At </a:t>
            </a:r>
            <a:r>
              <a:rPr kumimoji="0" lang="en-GB" altLang="en-US" sz="1400" b="0" i="0" u="none" strike="noStrike" cap="none" normalizeH="0" baseline="0" dirty="0">
                <a:ln>
                  <a:noFill/>
                </a:ln>
                <a:effectLst/>
                <a:latin typeface="+mj-lt"/>
                <a:ea typeface="Calibri"/>
                <a:cs typeface="Calibri"/>
              </a:rPr>
              <a:t>Hesketh-with-</a:t>
            </a:r>
            <a:r>
              <a:rPr kumimoji="0" lang="en-GB" altLang="en-US" sz="1400" b="0" i="0" u="none" strike="noStrike" cap="none" normalizeH="0" baseline="0" err="1">
                <a:ln>
                  <a:noFill/>
                </a:ln>
                <a:effectLst/>
                <a:latin typeface="+mj-lt"/>
                <a:ea typeface="Calibri"/>
                <a:cs typeface="Calibri"/>
              </a:rPr>
              <a:t>Becconsall</a:t>
            </a:r>
            <a:r>
              <a:rPr kumimoji="0" lang="en-GB" altLang="en-US" sz="1400" b="0" i="0" u="none" strike="noStrike" cap="none" normalizeH="0" baseline="0" dirty="0">
                <a:ln>
                  <a:noFill/>
                </a:ln>
                <a:effectLst/>
                <a:latin typeface="+mj-lt"/>
                <a:ea typeface="Calibri"/>
                <a:cs typeface="Calibri"/>
              </a:rPr>
              <a:t> All Saints </a:t>
            </a:r>
            <a:r>
              <a:rPr kumimoji="0" lang="en-GB" altLang="en-US" sz="1400" b="0" i="0" u="none" strike="noStrike" cap="none" normalizeH="0" baseline="0" dirty="0">
                <a:ln>
                  <a:noFill/>
                </a:ln>
                <a:solidFill>
                  <a:srgbClr val="000000"/>
                </a:solidFill>
                <a:effectLst/>
                <a:latin typeface="+mj-lt"/>
                <a:ea typeface="Calibri"/>
                <a:cs typeface="Calibri"/>
              </a:rPr>
              <a:t>Church of England Primary School, we believe that assessment should place the child at the centre of their learning, encouraging them to let their light shine and that it should raise achievement for all. We focus on the progress of each individual child. We believe that assessment should be thorough, manageable and relevant. </a:t>
            </a:r>
            <a:r>
              <a:rPr kumimoji="0" lang="en-GB" altLang="en-US" sz="1400" b="1" i="0" u="none" strike="noStrike" cap="none" normalizeH="0" baseline="0" dirty="0">
                <a:ln>
                  <a:noFill/>
                </a:ln>
                <a:solidFill>
                  <a:srgbClr val="000000"/>
                </a:solidFill>
                <a:effectLst/>
                <a:latin typeface="+mj-lt"/>
                <a:ea typeface="Calibri"/>
                <a:cs typeface="Calibri"/>
              </a:rPr>
              <a:t>Assessment for learning (</a:t>
            </a:r>
            <a:r>
              <a:rPr kumimoji="0" lang="en-GB" altLang="en-US" sz="1400" b="1" i="0" u="none" strike="noStrike" cap="none" normalizeH="0" baseline="0" err="1">
                <a:ln>
                  <a:noFill/>
                </a:ln>
                <a:solidFill>
                  <a:srgbClr val="000000"/>
                </a:solidFill>
                <a:effectLst/>
                <a:latin typeface="+mj-lt"/>
                <a:ea typeface="Calibri"/>
                <a:cs typeface="Calibri"/>
              </a:rPr>
              <a:t>AfL</a:t>
            </a:r>
            <a:r>
              <a:rPr kumimoji="0" lang="en-GB" altLang="en-US" sz="1400" b="1" i="0" u="none" strike="noStrike" cap="none" normalizeH="0" baseline="0" dirty="0">
                <a:ln>
                  <a:noFill/>
                </a:ln>
                <a:solidFill>
                  <a:srgbClr val="000000"/>
                </a:solidFill>
                <a:effectLst/>
                <a:latin typeface="+mj-lt"/>
                <a:ea typeface="Calibri"/>
                <a:cs typeface="Calibri"/>
              </a:rPr>
              <a:t>)</a:t>
            </a:r>
            <a:r>
              <a:rPr kumimoji="0" lang="en-GB" altLang="en-US" sz="1400" b="0" i="0" u="none" strike="noStrike" cap="none" normalizeH="0" baseline="0" dirty="0">
                <a:ln>
                  <a:noFill/>
                </a:ln>
                <a:solidFill>
                  <a:srgbClr val="000000"/>
                </a:solidFill>
                <a:effectLst/>
                <a:latin typeface="+mj-lt"/>
                <a:ea typeface="Calibri"/>
                <a:cs typeface="Calibri"/>
              </a:rPr>
              <a:t> is embedded throughout the school.</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GB" altLang="en-US" sz="1200" b="0" i="0" u="none" strike="noStrike" cap="none" normalizeH="0" baseline="0" dirty="0">
              <a:ln>
                <a:noFill/>
              </a:ln>
              <a:solidFill>
                <a:schemeClr val="tx1"/>
              </a:solidFill>
              <a:effectLst/>
              <a:latin typeface="+mj-lt"/>
            </a:endParaRPr>
          </a:p>
          <a:p>
            <a:pPr algn="ctr" defTabSz="914400" eaLnBrk="0" fontAlgn="base" hangingPunct="0">
              <a:spcBef>
                <a:spcPct val="0"/>
              </a:spcBef>
              <a:spcAft>
                <a:spcPct val="0"/>
              </a:spcAft>
            </a:pPr>
            <a:r>
              <a:rPr kumimoji="0" lang="en-GB" altLang="en-US" sz="1200" b="0" i="1" u="none" strike="noStrike" cap="none" normalizeH="0" baseline="0">
                <a:ln>
                  <a:noFill/>
                </a:ln>
                <a:solidFill>
                  <a:srgbClr val="000000"/>
                </a:solidFill>
                <a:effectLst/>
                <a:latin typeface="+mj-lt"/>
                <a:ea typeface="Calibri"/>
                <a:cs typeface="Calibri"/>
              </a:rPr>
              <a:t>“</a:t>
            </a:r>
            <a:r>
              <a:rPr lang="en-GB" altLang="en-US" sz="1200" i="1">
                <a:solidFill>
                  <a:srgbClr val="000000"/>
                </a:solidFill>
                <a:latin typeface="+mj-lt"/>
                <a:ea typeface="Calibri"/>
                <a:cs typeface="Calibri"/>
              </a:rPr>
              <a:t>Assement for Learning</a:t>
            </a:r>
            <a:r>
              <a:rPr kumimoji="0" lang="en-GB" altLang="en-US" sz="1200" b="0" i="1" u="none" strike="noStrike" cap="none" normalizeH="0" baseline="0">
                <a:ln>
                  <a:noFill/>
                </a:ln>
                <a:solidFill>
                  <a:srgbClr val="000000"/>
                </a:solidFill>
                <a:effectLst/>
                <a:latin typeface="+mj-lt"/>
                <a:ea typeface="Calibri"/>
                <a:cs typeface="Calibri"/>
              </a:rPr>
              <a:t> is the single most powerful tool we have for both raising standards and empowering lifelong </a:t>
            </a:r>
            <a:r>
              <a:rPr kumimoji="0" lang="en-GB" altLang="en-US" sz="1200" b="0" i="1" u="none" strike="noStrike" cap="none" normalizeH="0" baseline="0" err="1">
                <a:ln>
                  <a:noFill/>
                </a:ln>
                <a:solidFill>
                  <a:srgbClr val="000000"/>
                </a:solidFill>
                <a:effectLst/>
                <a:latin typeface="+mj-lt"/>
                <a:ea typeface="Calibri"/>
                <a:cs typeface="Calibri"/>
              </a:rPr>
              <a:t>learners.”</a:t>
            </a:r>
            <a:r>
              <a:rPr kumimoji="0" lang="en-GB" altLang="en-US" sz="1200" b="1" i="0" u="none" strike="noStrike" cap="none" normalizeH="0" baseline="0" err="1">
                <a:ln>
                  <a:noFill/>
                </a:ln>
                <a:solidFill>
                  <a:srgbClr val="000000"/>
                </a:solidFill>
                <a:effectLst/>
                <a:latin typeface="+mj-lt"/>
                <a:ea typeface="Calibri"/>
                <a:cs typeface="Calibri"/>
              </a:rPr>
              <a:t>Assessment</a:t>
            </a:r>
            <a:r>
              <a:rPr kumimoji="0" lang="en-GB" altLang="en-US" sz="1200" b="1" i="0" u="none" strike="noStrike" cap="none" normalizeH="0" baseline="0" dirty="0">
                <a:ln>
                  <a:noFill/>
                </a:ln>
                <a:solidFill>
                  <a:srgbClr val="000000"/>
                </a:solidFill>
                <a:effectLst/>
                <a:latin typeface="+mj-lt"/>
                <a:ea typeface="Calibri"/>
                <a:cs typeface="Calibri"/>
              </a:rPr>
              <a:t> Reform Group</a:t>
            </a:r>
            <a:endParaRPr kumimoji="0" lang="en-GB" altLang="en-US" sz="1200" b="1" i="0" u="none" strike="noStrike" cap="none" normalizeH="0" baseline="0" dirty="0">
              <a:ln>
                <a:noFill/>
              </a:ln>
              <a:solidFill>
                <a:schemeClr val="tx1"/>
              </a:solidFill>
              <a:effectLst/>
              <a:latin typeface="+mj-lt"/>
              <a:ea typeface="Calibri"/>
              <a:cs typeface="Calibri"/>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2049" name="Picture 4" descr="MC900438203[1]">
            <a:extLst>
              <a:ext uri="{FF2B5EF4-FFF2-40B4-BE49-F238E27FC236}">
                <a16:creationId xmlns:a16="http://schemas.microsoft.com/office/drawing/2014/main" xmlns="" id="{C49A8647-0B30-EAB7-3EFE-105BC607610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48264" y="2348880"/>
            <a:ext cx="1440160" cy="1162886"/>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a:extLst>
              <a:ext uri="{FF2B5EF4-FFF2-40B4-BE49-F238E27FC236}">
                <a16:creationId xmlns:a16="http://schemas.microsoft.com/office/drawing/2014/main" xmlns="" id="{9E2F7183-1355-0887-1229-8C41DAF0F19A}"/>
              </a:ext>
            </a:extLst>
          </p:cNvPr>
          <p:cNvSpPr>
            <a:spLocks noChangeArrowheads="1"/>
          </p:cNvSpPr>
          <p:nvPr/>
        </p:nvSpPr>
        <p:spPr bwMode="auto">
          <a:xfrm>
            <a:off x="322564" y="3219745"/>
            <a:ext cx="7477039"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solidFill>
                  <a:srgbClr val="000000"/>
                </a:solidFill>
                <a:effectLst/>
                <a:latin typeface="+mj-lt"/>
                <a:ea typeface="Calibri" panose="020F0502020204030204" pitchFamily="34" charset="0"/>
                <a:cs typeface="Calibri" panose="020F0502020204030204" pitchFamily="34" charset="0"/>
              </a:rPr>
              <a:t>Assessment at </a:t>
            </a:r>
            <a:r>
              <a:rPr kumimoji="0" lang="en-GB" altLang="en-US" sz="1200" b="0" i="0" u="none" strike="noStrike" cap="none" normalizeH="0" baseline="0" dirty="0">
                <a:ln>
                  <a:noFill/>
                </a:ln>
                <a:solidFill>
                  <a:schemeClr val="tx1"/>
                </a:solidFill>
                <a:effectLst/>
                <a:latin typeface="+mj-lt"/>
                <a:ea typeface="Calibri" panose="020F0502020204030204" pitchFamily="34" charset="0"/>
                <a:cs typeface="Calibri" panose="020F0502020204030204" pitchFamily="34" charset="0"/>
              </a:rPr>
              <a:t>Hesketh-with-</a:t>
            </a:r>
            <a:r>
              <a:rPr kumimoji="0" lang="en-GB" altLang="en-US" sz="1200" b="0" i="0" u="none" strike="noStrike" cap="none" normalizeH="0" baseline="0" dirty="0" err="1">
                <a:ln>
                  <a:noFill/>
                </a:ln>
                <a:solidFill>
                  <a:schemeClr val="tx1"/>
                </a:solidFill>
                <a:effectLst/>
                <a:latin typeface="+mj-lt"/>
                <a:ea typeface="Calibri" panose="020F0502020204030204" pitchFamily="34" charset="0"/>
                <a:cs typeface="Calibri" panose="020F0502020204030204" pitchFamily="34" charset="0"/>
              </a:rPr>
              <a:t>Becconsall</a:t>
            </a:r>
            <a:r>
              <a:rPr kumimoji="0" lang="en-GB" altLang="en-US" sz="1200" b="0" i="0" u="none" strike="noStrike" cap="none" normalizeH="0" baseline="0" dirty="0">
                <a:ln>
                  <a:noFill/>
                </a:ln>
                <a:solidFill>
                  <a:schemeClr val="tx1"/>
                </a:solidFill>
                <a:effectLst/>
                <a:latin typeface="+mj-lt"/>
                <a:ea typeface="Calibri" panose="020F0502020204030204" pitchFamily="34" charset="0"/>
                <a:cs typeface="Calibri" panose="020F0502020204030204" pitchFamily="34" charset="0"/>
              </a:rPr>
              <a:t> All Saints </a:t>
            </a:r>
            <a:r>
              <a:rPr kumimoji="0" lang="en-GB" altLang="en-US" sz="1200" b="0" i="0" u="none" strike="noStrike" cap="none" normalizeH="0" baseline="0" dirty="0">
                <a:ln>
                  <a:noFill/>
                </a:ln>
                <a:solidFill>
                  <a:srgbClr val="000000"/>
                </a:solidFill>
                <a:effectLst/>
                <a:latin typeface="+mj-lt"/>
                <a:ea typeface="Calibri" panose="020F0502020204030204" pitchFamily="34" charset="0"/>
                <a:cs typeface="Calibri" panose="020F0502020204030204" pitchFamily="34" charset="0"/>
              </a:rPr>
              <a:t>Church of England Primary School involves:</a:t>
            </a:r>
            <a:endParaRPr kumimoji="0" lang="en-GB" altLang="en-US" sz="1200" b="0" i="0" u="none" strike="noStrike" cap="none" normalizeH="0" baseline="0" dirty="0">
              <a:ln>
                <a:noFill/>
              </a:ln>
              <a:solidFill>
                <a:schemeClr val="tx1"/>
              </a:solidFill>
              <a:effectLst/>
              <a:latin typeface="+mj-lt"/>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GB" altLang="en-US" sz="1200" b="1" i="0" u="none" strike="noStrike" cap="none" normalizeH="0" baseline="0" dirty="0">
                <a:ln>
                  <a:noFill/>
                </a:ln>
                <a:solidFill>
                  <a:schemeClr val="accent1">
                    <a:lumMod val="75000"/>
                  </a:schemeClr>
                </a:solidFill>
                <a:effectLst/>
                <a:latin typeface="+mj-lt"/>
                <a:ea typeface="Calibri" panose="020F0502020204030204" pitchFamily="34" charset="0"/>
                <a:cs typeface="Calibri" panose="020F0502020204030204" pitchFamily="34" charset="0"/>
              </a:rPr>
              <a:t>S</a:t>
            </a:r>
            <a:r>
              <a:rPr kumimoji="0" lang="en-GB" altLang="en-US" sz="1200" b="0" i="0" u="none" strike="noStrike" cap="none" normalizeH="0" baseline="0" dirty="0">
                <a:ln>
                  <a:noFill/>
                </a:ln>
                <a:solidFill>
                  <a:schemeClr val="accent1">
                    <a:lumMod val="75000"/>
                  </a:schemeClr>
                </a:solidFill>
                <a:effectLst/>
                <a:latin typeface="+mj-lt"/>
                <a:ea typeface="Calibri" panose="020F0502020204030204" pitchFamily="34" charset="0"/>
                <a:cs typeface="Calibri" panose="020F0502020204030204" pitchFamily="34" charset="0"/>
              </a:rPr>
              <a:t>etting Targets </a:t>
            </a:r>
            <a:r>
              <a:rPr kumimoji="0" lang="en-GB" altLang="en-US" sz="1200" b="0" i="0" u="none" strike="noStrike" cap="none" normalizeH="0" baseline="0" dirty="0">
                <a:ln>
                  <a:noFill/>
                </a:ln>
                <a:solidFill>
                  <a:srgbClr val="000000"/>
                </a:solidFill>
                <a:effectLst/>
                <a:latin typeface="+mj-lt"/>
                <a:ea typeface="Calibri" panose="020F0502020204030204" pitchFamily="34" charset="0"/>
                <a:cs typeface="Calibri" panose="020F0502020204030204" pitchFamily="34" charset="0"/>
              </a:rPr>
              <a:t>– sharing achievable but challenging targets, objectives and success criteria with children, and allowing children to set their own targets with guidance.</a:t>
            </a:r>
            <a:endParaRPr kumimoji="0" lang="en-GB" altLang="en-US" sz="1200" b="0" i="0" u="none" strike="noStrike" cap="none" normalizeH="0" baseline="0" dirty="0">
              <a:ln>
                <a:noFill/>
              </a:ln>
              <a:solidFill>
                <a:schemeClr val="tx1"/>
              </a:solidFill>
              <a:effectLst/>
              <a:latin typeface="+mj-lt"/>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GB" altLang="en-US" sz="1200" b="1" i="0" u="none" strike="noStrike" cap="none" normalizeH="0" baseline="0" dirty="0">
                <a:ln>
                  <a:noFill/>
                </a:ln>
                <a:solidFill>
                  <a:schemeClr val="accent1">
                    <a:lumMod val="75000"/>
                  </a:schemeClr>
                </a:solidFill>
                <a:effectLst/>
                <a:latin typeface="+mj-lt"/>
                <a:ea typeface="Calibri" panose="020F0502020204030204" pitchFamily="34" charset="0"/>
                <a:cs typeface="Calibri" panose="020F0502020204030204" pitchFamily="34" charset="0"/>
              </a:rPr>
              <a:t>T</a:t>
            </a:r>
            <a:r>
              <a:rPr kumimoji="0" lang="en-GB" altLang="en-US" sz="1200" b="0" i="0" u="none" strike="noStrike" cap="none" normalizeH="0" baseline="0" dirty="0">
                <a:ln>
                  <a:noFill/>
                </a:ln>
                <a:solidFill>
                  <a:schemeClr val="accent1">
                    <a:lumMod val="75000"/>
                  </a:schemeClr>
                </a:solidFill>
                <a:effectLst/>
                <a:latin typeface="+mj-lt"/>
                <a:ea typeface="Calibri" panose="020F0502020204030204" pitchFamily="34" charset="0"/>
                <a:cs typeface="Calibri" panose="020F0502020204030204" pitchFamily="34" charset="0"/>
              </a:rPr>
              <a:t>racking</a:t>
            </a:r>
            <a:r>
              <a:rPr kumimoji="0" lang="en-GB" altLang="en-US" sz="1200" b="0" i="0" u="none" strike="noStrike" cap="none" normalizeH="0" baseline="0" dirty="0">
                <a:ln>
                  <a:noFill/>
                </a:ln>
                <a:solidFill>
                  <a:srgbClr val="0000FF"/>
                </a:solidFill>
                <a:effectLst/>
                <a:latin typeface="+mj-lt"/>
                <a:ea typeface="Calibri" panose="020F0502020204030204" pitchFamily="34" charset="0"/>
                <a:cs typeface="Calibri" panose="020F0502020204030204" pitchFamily="34" charset="0"/>
              </a:rPr>
              <a:t> </a:t>
            </a:r>
            <a:r>
              <a:rPr kumimoji="0" lang="en-GB" altLang="en-US" sz="1200" b="0" i="0" u="none" strike="noStrike" cap="none" normalizeH="0" baseline="0" dirty="0">
                <a:ln>
                  <a:noFill/>
                </a:ln>
                <a:solidFill>
                  <a:srgbClr val="000000"/>
                </a:solidFill>
                <a:effectLst/>
                <a:latin typeface="+mj-lt"/>
                <a:ea typeface="Calibri" panose="020F0502020204030204" pitchFamily="34" charset="0"/>
                <a:cs typeface="Calibri" panose="020F0502020204030204" pitchFamily="34" charset="0"/>
              </a:rPr>
              <a:t>– teacher and children evaluating progress in relation to these targets over the course of a lesson, unit of work, term, year or key stage.</a:t>
            </a:r>
            <a:endParaRPr kumimoji="0" lang="en-GB" altLang="en-US" sz="1200" b="0" i="0" u="none" strike="noStrike" cap="none" normalizeH="0" baseline="0" dirty="0">
              <a:ln>
                <a:noFill/>
              </a:ln>
              <a:solidFill>
                <a:schemeClr val="tx1"/>
              </a:solidFill>
              <a:effectLst/>
              <a:latin typeface="+mj-lt"/>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GB" altLang="en-US" sz="1200" b="1" i="0" u="none" strike="noStrike" cap="none" normalizeH="0" baseline="0" dirty="0">
                <a:ln>
                  <a:noFill/>
                </a:ln>
                <a:solidFill>
                  <a:schemeClr val="accent1">
                    <a:lumMod val="75000"/>
                  </a:schemeClr>
                </a:solidFill>
                <a:effectLst/>
                <a:latin typeface="+mj-lt"/>
                <a:ea typeface="Calibri" panose="020F0502020204030204" pitchFamily="34" charset="0"/>
                <a:cs typeface="Calibri" panose="020F0502020204030204" pitchFamily="34" charset="0"/>
              </a:rPr>
              <a:t>A</a:t>
            </a:r>
            <a:r>
              <a:rPr kumimoji="0" lang="en-GB" altLang="en-US" sz="1200" b="0" i="0" u="none" strike="noStrike" cap="none" normalizeH="0" baseline="0" dirty="0">
                <a:ln>
                  <a:noFill/>
                </a:ln>
                <a:solidFill>
                  <a:schemeClr val="accent1">
                    <a:lumMod val="75000"/>
                  </a:schemeClr>
                </a:solidFill>
                <a:effectLst/>
                <a:latin typeface="+mj-lt"/>
                <a:ea typeface="Calibri" panose="020F0502020204030204" pitchFamily="34" charset="0"/>
                <a:cs typeface="Calibri" panose="020F0502020204030204" pitchFamily="34" charset="0"/>
              </a:rPr>
              <a:t>ctive Interventions </a:t>
            </a:r>
            <a:r>
              <a:rPr kumimoji="0" lang="en-GB" altLang="en-US" sz="1200" b="0" i="0" u="none" strike="noStrike" cap="none" normalizeH="0" baseline="0" dirty="0">
                <a:ln>
                  <a:noFill/>
                </a:ln>
                <a:solidFill>
                  <a:srgbClr val="000000"/>
                </a:solidFill>
                <a:effectLst/>
                <a:latin typeface="+mj-lt"/>
                <a:ea typeface="Calibri" panose="020F0502020204030204" pitchFamily="34" charset="0"/>
                <a:cs typeface="Calibri" panose="020F0502020204030204" pitchFamily="34" charset="0"/>
              </a:rPr>
              <a:t>– teacher (with involvement of </a:t>
            </a:r>
            <a:r>
              <a:rPr kumimoji="0" lang="en-GB" altLang="en-US" sz="1200" b="0" i="0" u="none" strike="noStrike" cap="none" normalizeH="0" baseline="0" dirty="0" err="1">
                <a:ln>
                  <a:noFill/>
                </a:ln>
                <a:solidFill>
                  <a:srgbClr val="000000"/>
                </a:solidFill>
                <a:effectLst/>
                <a:latin typeface="+mj-lt"/>
                <a:ea typeface="Calibri" panose="020F0502020204030204" pitchFamily="34" charset="0"/>
                <a:cs typeface="Calibri" panose="020F0502020204030204" pitchFamily="34" charset="0"/>
              </a:rPr>
              <a:t>SLT</a:t>
            </a:r>
            <a:r>
              <a:rPr kumimoji="0" lang="en-GB" altLang="en-US" sz="1200" b="0" i="0" u="none" strike="noStrike" cap="none" normalizeH="0" baseline="0" dirty="0">
                <a:ln>
                  <a:noFill/>
                </a:ln>
                <a:solidFill>
                  <a:srgbClr val="000000"/>
                </a:solidFill>
                <a:effectLst/>
                <a:latin typeface="+mj-lt"/>
                <a:ea typeface="Calibri" panose="020F0502020204030204" pitchFamily="34" charset="0"/>
                <a:cs typeface="Calibri" panose="020F0502020204030204" pitchFamily="34" charset="0"/>
              </a:rPr>
              <a:t>, SENCO, TAs and parents where relevant) planning appropriate learning to support children in meeting these targets based on information gained from tracking.</a:t>
            </a:r>
            <a:endParaRPr kumimoji="0" lang="en-GB" altLang="en-US" sz="1200" b="0" i="0" u="none" strike="noStrike" cap="none" normalizeH="0" baseline="0" dirty="0">
              <a:ln>
                <a:noFill/>
              </a:ln>
              <a:solidFill>
                <a:schemeClr val="tx1"/>
              </a:solidFill>
              <a:effectLst/>
              <a:latin typeface="+mj-lt"/>
            </a:endParaRPr>
          </a:p>
          <a:p>
            <a:pPr marL="171450" marR="0" lvl="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
              <a:tabLst/>
            </a:pPr>
            <a:r>
              <a:rPr kumimoji="0" lang="en-GB" altLang="en-US" sz="1200" b="1" i="0" u="none" strike="noStrike" cap="none" normalizeH="0" baseline="0" dirty="0">
                <a:ln>
                  <a:noFill/>
                </a:ln>
                <a:solidFill>
                  <a:schemeClr val="accent1">
                    <a:lumMod val="75000"/>
                  </a:schemeClr>
                </a:solidFill>
                <a:effectLst/>
                <a:latin typeface="+mj-lt"/>
                <a:ea typeface="Calibri" panose="020F0502020204030204" pitchFamily="34" charset="0"/>
                <a:cs typeface="Calibri" panose="020F0502020204030204" pitchFamily="34" charset="0"/>
              </a:rPr>
              <a:t>R</a:t>
            </a:r>
            <a:r>
              <a:rPr kumimoji="0" lang="en-GB" altLang="en-US" sz="1200" b="0" i="0" u="none" strike="noStrike" cap="none" normalizeH="0" baseline="0" dirty="0">
                <a:ln>
                  <a:noFill/>
                </a:ln>
                <a:solidFill>
                  <a:schemeClr val="accent1">
                    <a:lumMod val="75000"/>
                  </a:schemeClr>
                </a:solidFill>
                <a:effectLst/>
                <a:latin typeface="+mj-lt"/>
                <a:ea typeface="Calibri" panose="020F0502020204030204" pitchFamily="34" charset="0"/>
                <a:cs typeface="Calibri" panose="020F0502020204030204" pitchFamily="34" charset="0"/>
              </a:rPr>
              <a:t>eviewing</a:t>
            </a:r>
            <a:r>
              <a:rPr kumimoji="0" lang="en-GB" altLang="en-US" sz="1200" b="0" i="0" u="none" strike="noStrike" cap="none" normalizeH="0" baseline="0" dirty="0">
                <a:ln>
                  <a:noFill/>
                </a:ln>
                <a:solidFill>
                  <a:srgbClr val="0000FF"/>
                </a:solidFill>
                <a:effectLst/>
                <a:latin typeface="+mj-lt"/>
                <a:ea typeface="Calibri" panose="020F0502020204030204" pitchFamily="34" charset="0"/>
                <a:cs typeface="Calibri" panose="020F0502020204030204" pitchFamily="34" charset="0"/>
              </a:rPr>
              <a:t> </a:t>
            </a:r>
            <a:r>
              <a:rPr kumimoji="0" lang="en-GB" altLang="en-US" sz="1200" b="0" i="0" u="none" strike="noStrike" cap="none" normalizeH="0" baseline="0" dirty="0">
                <a:ln>
                  <a:noFill/>
                </a:ln>
                <a:solidFill>
                  <a:srgbClr val="000000"/>
                </a:solidFill>
                <a:effectLst/>
                <a:latin typeface="+mj-lt"/>
                <a:ea typeface="Calibri" panose="020F0502020204030204" pitchFamily="34" charset="0"/>
                <a:cs typeface="Calibri" panose="020F0502020204030204" pitchFamily="34" charset="0"/>
              </a:rPr>
              <a:t>– teacher, child and other adults reviewing whether targets have been met and progress has been made.</a:t>
            </a:r>
            <a:endParaRPr kumimoji="0" lang="en-GB" altLang="en-US" sz="120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solidFill>
                  <a:schemeClr val="tx1"/>
                </a:solidFill>
                <a:effectLst/>
                <a:latin typeface="+mj-lt"/>
                <a:ea typeface="Calibri" panose="020F0502020204030204" pitchFamily="34" charset="0"/>
                <a:cs typeface="Calibri" panose="020F0502020204030204" pitchFamily="34" charset="0"/>
              </a:rPr>
              <a:t>The most valuable form of assessment is formative and is determined by daily interactions and questioning of pupils and marking of books to ascertain their starting points and next steps.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solidFill>
                  <a:schemeClr val="tx1"/>
                </a:solidFill>
                <a:effectLst/>
                <a:latin typeface="+mj-lt"/>
                <a:ea typeface="Calibri" panose="020F0502020204030204" pitchFamily="34" charset="0"/>
                <a:cs typeface="Calibri" panose="020F0502020204030204" pitchFamily="34" charset="0"/>
              </a:rPr>
              <a:t>Teachers adapt teaching according to their assessment of pupils and to meet pupil needs, even if this means deviating from a planned lesson.</a:t>
            </a:r>
            <a:endParaRPr kumimoji="0" lang="en-GB" altLang="en-US" sz="120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200" b="0" i="0" u="none" strike="noStrike" cap="none" normalizeH="0" baseline="0" dirty="0">
              <a:ln>
                <a:noFill/>
              </a:ln>
              <a:solidFill>
                <a:schemeClr val="tx1"/>
              </a:solidFill>
              <a:effectLst/>
              <a:latin typeface="+mj-l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solidFill>
                  <a:schemeClr val="tx1"/>
                </a:solidFill>
                <a:effectLst/>
                <a:latin typeface="+mj-lt"/>
                <a:ea typeface="Calibri" panose="020F0502020204030204" pitchFamily="34" charset="0"/>
              </a:rPr>
              <a:t>Three more formal assessment cycles take place during the year, at the end of each term.</a:t>
            </a:r>
            <a:r>
              <a:rPr kumimoji="0" lang="en-GB" altLang="en-US" sz="1200" b="0" i="0" u="none" strike="noStrike" cap="none" normalizeH="0" baseline="0" dirty="0">
                <a:ln>
                  <a:noFill/>
                </a:ln>
                <a:solidFill>
                  <a:schemeClr val="tx1"/>
                </a:solidFill>
                <a:effectLst/>
                <a:latin typeface="+mj-lt"/>
              </a:rPr>
              <a:t> </a:t>
            </a:r>
          </a:p>
        </p:txBody>
      </p:sp>
    </p:spTree>
    <p:extLst>
      <p:ext uri="{BB962C8B-B14F-4D97-AF65-F5344CB8AC3E}">
        <p14:creationId xmlns:p14="http://schemas.microsoft.com/office/powerpoint/2010/main" val="1931215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3">
            <a:extLst>
              <a:ext uri="{FF2B5EF4-FFF2-40B4-BE49-F238E27FC236}">
                <a16:creationId xmlns:a16="http://schemas.microsoft.com/office/drawing/2014/main" xmlns="" id="{44B00B69-CAAE-D0A1-8E60-86512CBCB75C}"/>
              </a:ext>
            </a:extLst>
          </p:cNvPr>
          <p:cNvSpPr>
            <a:spLocks noChangeArrowheads="1"/>
          </p:cNvSpPr>
          <p:nvPr/>
        </p:nvSpPr>
        <p:spPr bwMode="auto">
          <a:xfrm>
            <a:off x="804968" y="1196752"/>
            <a:ext cx="6490183" cy="3456384"/>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en-GB"/>
          </a:p>
        </p:txBody>
      </p:sp>
      <p:sp>
        <p:nvSpPr>
          <p:cNvPr id="6" name="Oval 2">
            <a:extLst>
              <a:ext uri="{FF2B5EF4-FFF2-40B4-BE49-F238E27FC236}">
                <a16:creationId xmlns:a16="http://schemas.microsoft.com/office/drawing/2014/main" xmlns="" id="{A4466B0C-19FF-7338-F937-A6BDB3F597E5}"/>
              </a:ext>
            </a:extLst>
          </p:cNvPr>
          <p:cNvSpPr>
            <a:spLocks noChangeArrowheads="1"/>
          </p:cNvSpPr>
          <p:nvPr/>
        </p:nvSpPr>
        <p:spPr bwMode="auto">
          <a:xfrm>
            <a:off x="768762" y="1730350"/>
            <a:ext cx="3194050" cy="2389187"/>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SEN</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Cognition and Learning</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Communication and Interaction</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Social, Emotional and Mental Health difficulties</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Sensory and Physical</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7" name="Text Box 1">
            <a:extLst>
              <a:ext uri="{FF2B5EF4-FFF2-40B4-BE49-F238E27FC236}">
                <a16:creationId xmlns:a16="http://schemas.microsoft.com/office/drawing/2014/main" xmlns="" id="{CD1A8A21-A1D4-A8C3-F6AD-A90CBABA2AE7}"/>
              </a:ext>
            </a:extLst>
          </p:cNvPr>
          <p:cNvSpPr txBox="1">
            <a:spLocks noChangeArrowheads="1"/>
          </p:cNvSpPr>
          <p:nvPr/>
        </p:nvSpPr>
        <p:spPr bwMode="auto">
          <a:xfrm>
            <a:off x="4409104" y="1988840"/>
            <a:ext cx="2073275" cy="2022475"/>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AEN</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Medical needs</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FSM eligibility</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EAL</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err="1">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Behaviour</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Children Looked After</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Attendance</a:t>
            </a:r>
            <a:endParaRPr kumimoji="0" lang="en-US" altLang="en-US" sz="6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Disabilities</a:t>
            </a: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
        <p:nvSpPr>
          <p:cNvPr id="8" name="Rectangle 4">
            <a:extLst>
              <a:ext uri="{FF2B5EF4-FFF2-40B4-BE49-F238E27FC236}">
                <a16:creationId xmlns:a16="http://schemas.microsoft.com/office/drawing/2014/main" xmlns="" id="{C843AA4D-54BD-795E-E0CE-773D1F55DF9F}"/>
              </a:ext>
            </a:extLst>
          </p:cNvPr>
          <p:cNvSpPr>
            <a:spLocks noChangeArrowheads="1"/>
          </p:cNvSpPr>
          <p:nvPr/>
        </p:nvSpPr>
        <p:spPr bwMode="auto">
          <a:xfrm>
            <a:off x="51819" y="212446"/>
            <a:ext cx="7272808"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2600" b="1" i="0" u="none" strike="noStrike" cap="none" normalizeH="0" baseline="0" dirty="0">
                <a:ln>
                  <a:noFill/>
                </a:ln>
                <a:solidFill>
                  <a:schemeClr val="accent1">
                    <a:lumMod val="75000"/>
                  </a:schemeClr>
                </a:solidFill>
                <a:effectLst/>
                <a:latin typeface="+mj-lt"/>
                <a:ea typeface="Calibri" panose="020F0502020204030204" pitchFamily="34" charset="0"/>
                <a:cs typeface="Arial" panose="020B0604020202020204" pitchFamily="34" charset="0"/>
              </a:rPr>
              <a:t>SEND (Special Educational Needs &amp; Disability)</a:t>
            </a:r>
            <a:endParaRPr kumimoji="0" lang="en-GB" altLang="en-US" sz="600" b="0" i="0" u="none" strike="noStrike" cap="none" normalizeH="0" baseline="0" dirty="0">
              <a:ln>
                <a:noFill/>
              </a:ln>
              <a:solidFill>
                <a:schemeClr val="accent1">
                  <a:lumMod val="75000"/>
                </a:schemeClr>
              </a:solidFill>
              <a:effectLst/>
              <a:latin typeface="+mj-l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mj-lt"/>
                <a:ea typeface="Calibri" panose="020F0502020204030204" pitchFamily="34" charset="0"/>
                <a:cs typeface="Arial" panose="020B0604020202020204" pitchFamily="34" charset="0"/>
              </a:rPr>
              <a:t>SEND covers those children with SEN (Special Educational Needs) &amp; </a:t>
            </a:r>
            <a:r>
              <a:rPr kumimoji="0" lang="en-US" altLang="en-US" sz="1400" b="0" i="0" u="none" strike="noStrike" cap="none" normalizeH="0" baseline="0" dirty="0" err="1">
                <a:ln>
                  <a:noFill/>
                </a:ln>
                <a:solidFill>
                  <a:schemeClr val="tx1"/>
                </a:solidFill>
                <a:effectLst/>
                <a:latin typeface="+mj-lt"/>
                <a:ea typeface="Calibri" panose="020F0502020204030204" pitchFamily="34" charset="0"/>
                <a:cs typeface="Arial" panose="020B0604020202020204" pitchFamily="34" charset="0"/>
              </a:rPr>
              <a:t>AEN</a:t>
            </a:r>
            <a:r>
              <a:rPr kumimoji="0" lang="en-US" altLang="en-US" sz="1400" b="0" i="0" u="none" strike="noStrike" cap="none" normalizeH="0" baseline="0" dirty="0">
                <a:ln>
                  <a:noFill/>
                </a:ln>
                <a:solidFill>
                  <a:schemeClr val="tx1"/>
                </a:solidFill>
                <a:effectLst/>
                <a:latin typeface="+mj-lt"/>
                <a:ea typeface="Calibri" panose="020F0502020204030204" pitchFamily="34" charset="0"/>
                <a:cs typeface="Arial" panose="020B0604020202020204" pitchFamily="34" charset="0"/>
              </a:rPr>
              <a:t> (Additional Educational Needs), examples of need are shown below:</a:t>
            </a:r>
            <a:endParaRPr kumimoji="0" lang="en-GB" altLang="en-US" sz="600" b="0" i="0" u="none" strike="noStrike" cap="none" normalizeH="0" baseline="0" dirty="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
        <p:nvSpPr>
          <p:cNvPr id="9" name="Rectangle 8">
            <a:extLst>
              <a:ext uri="{FF2B5EF4-FFF2-40B4-BE49-F238E27FC236}">
                <a16:creationId xmlns:a16="http://schemas.microsoft.com/office/drawing/2014/main" xmlns="" id="{9464A5D2-1B3D-96E1-B6AB-5AC42A84C9D6}"/>
              </a:ext>
            </a:extLst>
          </p:cNvPr>
          <p:cNvSpPr>
            <a:spLocks noChangeArrowheads="1"/>
          </p:cNvSpPr>
          <p:nvPr/>
        </p:nvSpPr>
        <p:spPr bwMode="auto">
          <a:xfrm>
            <a:off x="395536" y="4658653"/>
            <a:ext cx="6768751" cy="1661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mj-lt"/>
                <a:ea typeface="Calibri" panose="020F0502020204030204" pitchFamily="34" charset="0"/>
                <a:cs typeface="Arial" panose="020B0604020202020204" pitchFamily="34" charset="0"/>
              </a:rPr>
              <a:t>Children with </a:t>
            </a:r>
            <a:r>
              <a:rPr kumimoji="0" lang="en-US" altLang="en-US" sz="1400" b="0" i="0" u="none" strike="noStrike" cap="none" normalizeH="0" baseline="0" dirty="0" err="1">
                <a:ln>
                  <a:noFill/>
                </a:ln>
                <a:solidFill>
                  <a:schemeClr val="tx1"/>
                </a:solidFill>
                <a:effectLst/>
                <a:latin typeface="+mj-lt"/>
                <a:ea typeface="Calibri" panose="020F0502020204030204" pitchFamily="34" charset="0"/>
                <a:cs typeface="Arial" panose="020B0604020202020204" pitchFamily="34" charset="0"/>
              </a:rPr>
              <a:t>AEN</a:t>
            </a:r>
            <a:r>
              <a:rPr kumimoji="0" lang="en-US" altLang="en-US" sz="1400" b="0" i="0" u="none" strike="noStrike" cap="none" normalizeH="0" baseline="0" dirty="0">
                <a:ln>
                  <a:noFill/>
                </a:ln>
                <a:solidFill>
                  <a:schemeClr val="tx1"/>
                </a:solidFill>
                <a:effectLst/>
                <a:latin typeface="+mj-lt"/>
                <a:ea typeface="Calibri" panose="020F0502020204030204" pitchFamily="34" charset="0"/>
                <a:cs typeface="Arial" panose="020B0604020202020204" pitchFamily="34" charset="0"/>
              </a:rPr>
              <a:t> may have SEN however a large number of children who have </a:t>
            </a:r>
            <a:r>
              <a:rPr kumimoji="0" lang="en-US" altLang="en-US" sz="1400" b="0" i="0" u="none" strike="noStrike" cap="none" normalizeH="0" baseline="0" dirty="0" err="1">
                <a:ln>
                  <a:noFill/>
                </a:ln>
                <a:solidFill>
                  <a:schemeClr val="tx1"/>
                </a:solidFill>
                <a:effectLst/>
                <a:latin typeface="+mj-lt"/>
                <a:ea typeface="Calibri" panose="020F0502020204030204" pitchFamily="34" charset="0"/>
                <a:cs typeface="Arial" panose="020B0604020202020204" pitchFamily="34" charset="0"/>
              </a:rPr>
              <a:t>AEN</a:t>
            </a:r>
            <a:r>
              <a:rPr kumimoji="0" lang="en-US" altLang="en-US" sz="1400" b="0" i="0" u="none" strike="noStrike" cap="none" normalizeH="0" baseline="0" dirty="0">
                <a:ln>
                  <a:noFill/>
                </a:ln>
                <a:solidFill>
                  <a:schemeClr val="tx1"/>
                </a:solidFill>
                <a:effectLst/>
                <a:latin typeface="+mj-lt"/>
                <a:ea typeface="Calibri" panose="020F0502020204030204" pitchFamily="34" charset="0"/>
                <a:cs typeface="Arial" panose="020B0604020202020204" pitchFamily="34" charset="0"/>
              </a:rPr>
              <a:t> do not have SEN e.g., a child with poor attendance requiring catch-up doesn’t necessarily have SEN i.e., an inability to catch up.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mj-lt"/>
                <a:ea typeface="Calibri" panose="020F0502020204030204" pitchFamily="34" charset="0"/>
                <a:cs typeface="Arial" panose="020B0604020202020204" pitchFamily="34" charset="0"/>
              </a:rPr>
              <a:t>Likewise, a child with SEN e.g., dyslexia may not have any </a:t>
            </a:r>
            <a:r>
              <a:rPr kumimoji="0" lang="en-US" altLang="en-US" sz="1400" b="0" i="0" u="none" strike="noStrike" cap="none" normalizeH="0" baseline="0" dirty="0" err="1">
                <a:ln>
                  <a:noFill/>
                </a:ln>
                <a:solidFill>
                  <a:schemeClr val="tx1"/>
                </a:solidFill>
                <a:effectLst/>
                <a:latin typeface="+mj-lt"/>
                <a:ea typeface="Calibri" panose="020F0502020204030204" pitchFamily="34" charset="0"/>
                <a:cs typeface="Arial" panose="020B0604020202020204" pitchFamily="34" charset="0"/>
              </a:rPr>
              <a:t>AEN</a:t>
            </a:r>
            <a:r>
              <a:rPr kumimoji="0" lang="en-US" altLang="en-US" sz="1400" b="0" i="0" u="none" strike="noStrike" cap="none" normalizeH="0" baseline="0" dirty="0">
                <a:ln>
                  <a:noFill/>
                </a:ln>
                <a:solidFill>
                  <a:schemeClr val="tx1"/>
                </a:solidFill>
                <a:effectLst/>
                <a:latin typeface="+mj-lt"/>
                <a:ea typeface="Calibri" panose="020F0502020204030204" pitchFamily="34" charset="0"/>
                <a:cs typeface="Arial" panose="020B0604020202020204" pitchFamily="34" charset="0"/>
              </a:rPr>
              <a:t>.</a:t>
            </a:r>
            <a:endParaRPr kumimoji="0" lang="en-GB" altLang="en-US" sz="600" b="0" i="0" u="none" strike="noStrike" cap="none" normalizeH="0" baseline="0" dirty="0">
              <a:ln>
                <a:noFill/>
              </a:ln>
              <a:solidFill>
                <a:schemeClr val="tx1"/>
              </a:solidFill>
              <a:effectLst/>
              <a:latin typeface="+mj-l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mj-lt"/>
                <a:ea typeface="Calibri" panose="020F0502020204030204" pitchFamily="34" charset="0"/>
                <a:cs typeface="Arial" panose="020B0604020202020204" pitchFamily="34" charset="0"/>
              </a:rPr>
              <a:t>SEND children are supported appropriately and their progress is tracked regularly in consultation with parents. </a:t>
            </a:r>
          </a:p>
          <a:p>
            <a:pPr marL="0" marR="0" lvl="0" indent="0" algn="ctr" defTabSz="914400" rtl="0" eaLnBrk="0" fontAlgn="base" latinLnBrk="0" hangingPunct="0">
              <a:lnSpc>
                <a:spcPct val="100000"/>
              </a:lnSpc>
              <a:spcBef>
                <a:spcPct val="0"/>
              </a:spcBef>
              <a:spcAft>
                <a:spcPct val="0"/>
              </a:spcAft>
              <a:buClrTx/>
              <a:buSzTx/>
              <a:buFontTx/>
              <a:buNone/>
              <a:tabLst/>
            </a:pPr>
            <a:r>
              <a:rPr lang="en-US" altLang="en-US" sz="1400" dirty="0">
                <a:latin typeface="+mj-lt"/>
                <a:cs typeface="Arial" panose="020B0604020202020204" pitchFamily="34" charset="0"/>
              </a:rPr>
              <a:t>We call this a graduated response.</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6458366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71F4BCC-D6A7-526B-28E7-295BC8914431}"/>
              </a:ext>
            </a:extLst>
          </p:cNvPr>
          <p:cNvSpPr>
            <a:spLocks noGrp="1"/>
          </p:cNvSpPr>
          <p:nvPr>
            <p:ph type="title"/>
          </p:nvPr>
        </p:nvSpPr>
        <p:spPr/>
        <p:txBody>
          <a:bodyPr/>
          <a:lstStyle/>
          <a:p>
            <a:r>
              <a:rPr lang="en-GB" dirty="0"/>
              <a:t>SEND </a:t>
            </a:r>
          </a:p>
        </p:txBody>
      </p:sp>
      <p:pic>
        <p:nvPicPr>
          <p:cNvPr id="4" name="Picture 3" descr="A close-up of a document&#10;&#10;Description automatically generated">
            <a:extLst>
              <a:ext uri="{FF2B5EF4-FFF2-40B4-BE49-F238E27FC236}">
                <a16:creationId xmlns:a16="http://schemas.microsoft.com/office/drawing/2014/main" xmlns="" id="{30EC4FA1-EE2B-9668-0561-6E790DC1D7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7704" y="116632"/>
            <a:ext cx="4752528" cy="6734698"/>
          </a:xfrm>
          <a:prstGeom prst="rect">
            <a:avLst/>
          </a:prstGeom>
        </p:spPr>
      </p:pic>
    </p:spTree>
    <p:extLst>
      <p:ext uri="{BB962C8B-B14F-4D97-AF65-F5344CB8AC3E}">
        <p14:creationId xmlns:p14="http://schemas.microsoft.com/office/powerpoint/2010/main" val="38820741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6A66509-4720-44F5-AA07-B60BB9DE40F3}"/>
              </a:ext>
            </a:extLst>
          </p:cNvPr>
          <p:cNvSpPr>
            <a:spLocks noGrp="1"/>
          </p:cNvSpPr>
          <p:nvPr>
            <p:ph type="title"/>
          </p:nvPr>
        </p:nvSpPr>
        <p:spPr/>
        <p:txBody>
          <a:bodyPr/>
          <a:lstStyle/>
          <a:p>
            <a:r>
              <a:rPr lang="en-GB" dirty="0"/>
              <a:t>Any Questions?</a:t>
            </a:r>
          </a:p>
        </p:txBody>
      </p:sp>
      <p:pic>
        <p:nvPicPr>
          <p:cNvPr id="2050" name="Picture 2" descr="Question Marks - The Origins... - Creativelix.com ⦿ Expressing Concerns">
            <a:extLst>
              <a:ext uri="{FF2B5EF4-FFF2-40B4-BE49-F238E27FC236}">
                <a16:creationId xmlns:a16="http://schemas.microsoft.com/office/drawing/2014/main" xmlns="" id="{C14A223B-A49C-4681-A54F-08699397123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664" y="1412776"/>
            <a:ext cx="4762500" cy="3152775"/>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xmlns="" id="{0F20629A-1A29-4CA7-9B3A-F36A37FE703E}"/>
              </a:ext>
            </a:extLst>
          </p:cNvPr>
          <p:cNvSpPr txBox="1"/>
          <p:nvPr/>
        </p:nvSpPr>
        <p:spPr>
          <a:xfrm>
            <a:off x="457200" y="4633258"/>
            <a:ext cx="8254143" cy="1323439"/>
          </a:xfrm>
          <a:prstGeom prst="rect">
            <a:avLst/>
          </a:prstGeom>
          <a:noFill/>
        </p:spPr>
        <p:txBody>
          <a:bodyPr wrap="square" rtlCol="0">
            <a:spAutoFit/>
          </a:bodyPr>
          <a:lstStyle/>
          <a:p>
            <a:r>
              <a:rPr lang="en-GB" sz="2000" dirty="0"/>
              <a:t>Website: </a:t>
            </a:r>
            <a:r>
              <a:rPr lang="en-GB" sz="2000" dirty="0">
                <a:solidFill>
                  <a:schemeClr val="accent2">
                    <a:lumMod val="75000"/>
                  </a:schemeClr>
                </a:solidFill>
                <a:hlinkClick r:id="rId3"/>
              </a:rPr>
              <a:t>https://www.allsaintshwb.co.uk/</a:t>
            </a:r>
            <a:endParaRPr lang="en-GB" sz="2000" dirty="0">
              <a:solidFill>
                <a:schemeClr val="accent2">
                  <a:lumMod val="75000"/>
                </a:schemeClr>
              </a:solidFill>
            </a:endParaRPr>
          </a:p>
          <a:p>
            <a:endParaRPr lang="en-GB" sz="2000" dirty="0"/>
          </a:p>
          <a:p>
            <a:r>
              <a:rPr lang="en-GB" sz="2000" dirty="0"/>
              <a:t>Email:  maguireb@hesketh-with-becconsall.lancs.sch.uk</a:t>
            </a:r>
          </a:p>
          <a:p>
            <a:endParaRPr lang="en-GB" sz="2000" dirty="0"/>
          </a:p>
        </p:txBody>
      </p:sp>
    </p:spTree>
    <p:extLst>
      <p:ext uri="{BB962C8B-B14F-4D97-AF65-F5344CB8AC3E}">
        <p14:creationId xmlns:p14="http://schemas.microsoft.com/office/powerpoint/2010/main" val="36366750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204864"/>
            <a:ext cx="2218125" cy="830997"/>
          </a:xfrm>
        </p:spPr>
        <p:txBody>
          <a:bodyPr>
            <a:normAutofit fontScale="90000"/>
          </a:bodyPr>
          <a:lstStyle/>
          <a:p>
            <a:pPr algn="ctr"/>
            <a:r>
              <a:rPr lang="en-GB" b="1" dirty="0">
                <a:solidFill>
                  <a:schemeClr val="tx1"/>
                </a:solidFill>
              </a:rPr>
              <a:t>Class Teacher</a:t>
            </a:r>
            <a:br>
              <a:rPr lang="en-GB" b="1" dirty="0">
                <a:solidFill>
                  <a:schemeClr val="tx1"/>
                </a:solidFill>
              </a:rPr>
            </a:br>
            <a:r>
              <a:rPr lang="en-GB" dirty="0">
                <a:solidFill>
                  <a:schemeClr val="tx1"/>
                </a:solidFill>
              </a:rPr>
              <a:t/>
            </a:r>
            <a:br>
              <a:rPr lang="en-GB" dirty="0">
                <a:solidFill>
                  <a:schemeClr val="tx1"/>
                </a:solidFill>
              </a:rPr>
            </a:br>
            <a:r>
              <a:rPr lang="en-GB" dirty="0">
                <a:solidFill>
                  <a:schemeClr val="tx1"/>
                </a:solidFill>
              </a:rPr>
              <a:t>Mr Maguire</a:t>
            </a:r>
          </a:p>
        </p:txBody>
      </p:sp>
      <p:sp>
        <p:nvSpPr>
          <p:cNvPr id="10" name="Title 1"/>
          <p:cNvSpPr txBox="1">
            <a:spLocks/>
          </p:cNvSpPr>
          <p:nvPr/>
        </p:nvSpPr>
        <p:spPr>
          <a:xfrm>
            <a:off x="2924832" y="4436661"/>
            <a:ext cx="3809283" cy="995785"/>
          </a:xfrm>
          <a:prstGeom prst="rect">
            <a:avLst/>
          </a:prstGeom>
        </p:spPr>
        <p:txBody>
          <a:bodyPr vert="horz" lIns="91440" tIns="45720" rIns="91440" bIns="45720" rtlCol="0" anchor="b">
            <a:noAutofit/>
          </a:bodyPr>
          <a:lstStyle>
            <a:lvl1pPr algn="l" defTabSz="914400" rtl="0" eaLnBrk="1" latinLnBrk="0" hangingPunct="1">
              <a:spcBef>
                <a:spcPct val="0"/>
              </a:spcBef>
              <a:buNone/>
              <a:defRPr sz="2800" b="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GB" sz="2400" b="1" dirty="0">
                <a:solidFill>
                  <a:schemeClr val="tx1"/>
                </a:solidFill>
              </a:rPr>
              <a:t>PPA</a:t>
            </a:r>
          </a:p>
          <a:p>
            <a:pPr algn="ctr"/>
            <a:r>
              <a:rPr lang="en-GB" sz="2400" dirty="0">
                <a:solidFill>
                  <a:schemeClr val="tx1"/>
                </a:solidFill>
              </a:rPr>
              <a:t/>
            </a:r>
            <a:br>
              <a:rPr lang="en-GB" sz="2400" dirty="0">
                <a:solidFill>
                  <a:schemeClr val="tx1"/>
                </a:solidFill>
              </a:rPr>
            </a:br>
            <a:r>
              <a:rPr lang="en-GB" sz="2400" dirty="0">
                <a:solidFill>
                  <a:schemeClr val="tx1"/>
                </a:solidFill>
              </a:rPr>
              <a:t>Tuesday</a:t>
            </a:r>
          </a:p>
          <a:p>
            <a:pPr algn="ctr"/>
            <a:endParaRPr lang="en-GB" sz="2400" dirty="0">
              <a:solidFill>
                <a:schemeClr val="tx1"/>
              </a:solidFill>
            </a:endParaRPr>
          </a:p>
          <a:p>
            <a:pPr algn="ctr"/>
            <a:r>
              <a:rPr lang="en-GB" sz="2400" dirty="0">
                <a:solidFill>
                  <a:schemeClr val="tx1"/>
                </a:solidFill>
              </a:rPr>
              <a:t>10:00 – 12:15</a:t>
            </a:r>
          </a:p>
          <a:p>
            <a:pPr algn="ctr"/>
            <a:endParaRPr lang="en-GB" sz="2400" dirty="0">
              <a:solidFill>
                <a:schemeClr val="tx1"/>
              </a:solidFill>
            </a:endParaRPr>
          </a:p>
          <a:p>
            <a:pPr algn="ctr"/>
            <a:r>
              <a:rPr lang="en-GB" sz="2400" dirty="0">
                <a:solidFill>
                  <a:schemeClr val="tx1"/>
                </a:solidFill>
              </a:rPr>
              <a:t>Mrs </a:t>
            </a:r>
            <a:r>
              <a:rPr lang="en-GB" sz="2400" dirty="0" err="1">
                <a:solidFill>
                  <a:schemeClr val="tx1"/>
                </a:solidFill>
              </a:rPr>
              <a:t>Loynton</a:t>
            </a:r>
            <a:endParaRPr lang="en-GB" sz="2400" dirty="0">
              <a:solidFill>
                <a:schemeClr val="tx1"/>
              </a:solidFill>
            </a:endParaRPr>
          </a:p>
          <a:p>
            <a:pPr algn="ctr"/>
            <a:r>
              <a:rPr lang="en-GB" sz="2400" dirty="0">
                <a:solidFill>
                  <a:schemeClr val="tx1"/>
                </a:solidFill>
              </a:rPr>
              <a:t>covering History/Geography</a:t>
            </a:r>
          </a:p>
        </p:txBody>
      </p:sp>
      <p:sp>
        <p:nvSpPr>
          <p:cNvPr id="11" name="TextBox 10"/>
          <p:cNvSpPr txBox="1"/>
          <p:nvPr/>
        </p:nvSpPr>
        <p:spPr>
          <a:xfrm>
            <a:off x="726633" y="476672"/>
            <a:ext cx="7733799" cy="830997"/>
          </a:xfrm>
          <a:prstGeom prst="rect">
            <a:avLst/>
          </a:prstGeom>
          <a:noFill/>
        </p:spPr>
        <p:txBody>
          <a:bodyPr wrap="square" lIns="91440" tIns="45720" rIns="91440" bIns="45720" rtlCol="0" anchor="t">
            <a:spAutoFit/>
          </a:bodyPr>
          <a:lstStyle/>
          <a:p>
            <a:pPr algn="ctr"/>
            <a:r>
              <a:rPr lang="en-GB" sz="4800" dirty="0">
                <a:ln w="0"/>
                <a:solidFill>
                  <a:schemeClr val="accent1"/>
                </a:solidFill>
                <a:effectLst>
                  <a:outerShdw blurRad="38100" dist="25400" dir="5400000" algn="ctr" rotWithShape="0">
                    <a:srgbClr val="6E747A">
                      <a:alpha val="43000"/>
                    </a:srgbClr>
                  </a:outerShdw>
                </a:effectLst>
              </a:rPr>
              <a:t>Meet our Team</a:t>
            </a:r>
          </a:p>
        </p:txBody>
      </p:sp>
    </p:spTree>
    <p:extLst>
      <p:ext uri="{BB962C8B-B14F-4D97-AF65-F5344CB8AC3E}">
        <p14:creationId xmlns:p14="http://schemas.microsoft.com/office/powerpoint/2010/main" val="2065296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xmlns="" id="{3E1BBE64-0B0C-17EE-DA18-255CBB81D8D9}"/>
              </a:ext>
            </a:extLst>
          </p:cNvPr>
          <p:cNvPicPr>
            <a:picLocks noChangeAspect="1"/>
          </p:cNvPicPr>
          <p:nvPr/>
        </p:nvPicPr>
        <p:blipFill>
          <a:blip r:embed="rId2"/>
          <a:stretch>
            <a:fillRect/>
          </a:stretch>
        </p:blipFill>
        <p:spPr>
          <a:xfrm>
            <a:off x="0" y="1541477"/>
            <a:ext cx="9144000" cy="4381756"/>
          </a:xfrm>
          <a:prstGeom prst="rect">
            <a:avLst/>
          </a:prstGeom>
        </p:spPr>
      </p:pic>
      <p:sp>
        <p:nvSpPr>
          <p:cNvPr id="14" name="TextBox 13">
            <a:extLst>
              <a:ext uri="{FF2B5EF4-FFF2-40B4-BE49-F238E27FC236}">
                <a16:creationId xmlns:a16="http://schemas.microsoft.com/office/drawing/2014/main" xmlns="" id="{20FE326D-6E4B-BA32-A525-0981B2E7D2AA}"/>
              </a:ext>
            </a:extLst>
          </p:cNvPr>
          <p:cNvSpPr txBox="1"/>
          <p:nvPr/>
        </p:nvSpPr>
        <p:spPr>
          <a:xfrm>
            <a:off x="726633" y="476672"/>
            <a:ext cx="7733799" cy="830997"/>
          </a:xfrm>
          <a:prstGeom prst="rect">
            <a:avLst/>
          </a:prstGeom>
          <a:noFill/>
        </p:spPr>
        <p:txBody>
          <a:bodyPr wrap="square" lIns="91440" tIns="45720" rIns="91440" bIns="45720" rtlCol="0" anchor="t">
            <a:spAutoFit/>
          </a:bodyPr>
          <a:lstStyle/>
          <a:p>
            <a:pPr algn="ctr"/>
            <a:r>
              <a:rPr lang="en-GB" sz="4800" dirty="0">
                <a:ln w="0"/>
                <a:solidFill>
                  <a:schemeClr val="accent1"/>
                </a:solidFill>
                <a:effectLst>
                  <a:outerShdw blurRad="38100" dist="25400" dir="5400000" algn="ctr" rotWithShape="0">
                    <a:srgbClr val="6E747A">
                      <a:alpha val="43000"/>
                    </a:srgbClr>
                  </a:outerShdw>
                </a:effectLst>
              </a:rPr>
              <a:t>Timetable</a:t>
            </a:r>
          </a:p>
        </p:txBody>
      </p:sp>
    </p:spTree>
    <p:extLst>
      <p:ext uri="{BB962C8B-B14F-4D97-AF65-F5344CB8AC3E}">
        <p14:creationId xmlns:p14="http://schemas.microsoft.com/office/powerpoint/2010/main" val="1779792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5C5B039-5470-4380-93FF-3E5BC671E720}"/>
              </a:ext>
            </a:extLst>
          </p:cNvPr>
          <p:cNvSpPr>
            <a:spLocks noGrp="1"/>
          </p:cNvSpPr>
          <p:nvPr>
            <p:ph type="title"/>
          </p:nvPr>
        </p:nvSpPr>
        <p:spPr>
          <a:xfrm>
            <a:off x="707106" y="230406"/>
            <a:ext cx="6347714" cy="1320800"/>
          </a:xfrm>
        </p:spPr>
        <p:txBody>
          <a:bodyPr/>
          <a:lstStyle/>
          <a:p>
            <a:r>
              <a:rPr lang="en-GB" dirty="0"/>
              <a:t>Year 5/6 Classroom Routine</a:t>
            </a:r>
          </a:p>
        </p:txBody>
      </p:sp>
      <p:sp>
        <p:nvSpPr>
          <p:cNvPr id="3" name="TextBox 2">
            <a:extLst>
              <a:ext uri="{FF2B5EF4-FFF2-40B4-BE49-F238E27FC236}">
                <a16:creationId xmlns:a16="http://schemas.microsoft.com/office/drawing/2014/main" xmlns="" id="{A13F89B0-88BD-9F45-ED2C-E81199A23A11}"/>
              </a:ext>
            </a:extLst>
          </p:cNvPr>
          <p:cNvSpPr txBox="1"/>
          <p:nvPr/>
        </p:nvSpPr>
        <p:spPr>
          <a:xfrm>
            <a:off x="705236" y="1101759"/>
            <a:ext cx="7717007" cy="5693866"/>
          </a:xfrm>
          <a:prstGeom prst="rect">
            <a:avLst/>
          </a:prstGeom>
          <a:noFill/>
        </p:spPr>
        <p:txBody>
          <a:bodyPr wrap="square" lIns="91440" tIns="45720" rIns="91440" bIns="45720" rtlCol="0" anchor="t">
            <a:spAutoFit/>
          </a:bodyPr>
          <a:lstStyle/>
          <a:p>
            <a:r>
              <a:rPr lang="en-GB" sz="1400" b="1" u="sng"/>
              <a:t>Morning </a:t>
            </a:r>
            <a:endParaRPr lang="en-US" sz="1400"/>
          </a:p>
          <a:p>
            <a:pPr marL="285750" indent="-285750">
              <a:buFont typeface="Arial" panose="020B0604020202020204" pitchFamily="34" charset="0"/>
              <a:buChar char="•"/>
            </a:pPr>
            <a:r>
              <a:rPr lang="en-GB" sz="1400" dirty="0"/>
              <a:t>Hang up coats and bags</a:t>
            </a:r>
          </a:p>
          <a:p>
            <a:pPr marL="285750" indent="-285750">
              <a:buFont typeface="Arial" panose="020B0604020202020204" pitchFamily="34" charset="0"/>
              <a:buChar char="•"/>
            </a:pPr>
            <a:r>
              <a:rPr lang="en-GB" sz="1400" dirty="0"/>
              <a:t>Morning Activity – Flashback 4</a:t>
            </a:r>
          </a:p>
          <a:p>
            <a:pPr marL="285750" indent="-285750">
              <a:buFont typeface="Arial" panose="020B0604020202020204" pitchFamily="34" charset="0"/>
              <a:buChar char="•"/>
            </a:pPr>
            <a:r>
              <a:rPr lang="en-GB" sz="1400" dirty="0"/>
              <a:t>Worship (Mon - Wed) PSHE (Thurs) Music (Fri)</a:t>
            </a:r>
            <a:endParaRPr lang="en-GB" sz="1400"/>
          </a:p>
          <a:p>
            <a:pPr marL="285750" indent="-285750">
              <a:buFont typeface="Arial" panose="020B0604020202020204" pitchFamily="34" charset="0"/>
              <a:buChar char="•"/>
            </a:pPr>
            <a:r>
              <a:rPr lang="en-GB" sz="1400"/>
              <a:t>Maths (White Rose Mathematics)</a:t>
            </a:r>
          </a:p>
          <a:p>
            <a:pPr marL="285750" indent="-285750">
              <a:buFont typeface="Arial" panose="020B0604020202020204" pitchFamily="34" charset="0"/>
              <a:buChar char="•"/>
            </a:pPr>
            <a:endParaRPr lang="en-GB" sz="1400" dirty="0"/>
          </a:p>
          <a:p>
            <a:r>
              <a:rPr lang="en-GB" sz="1400" u="sng"/>
              <a:t>Break – 10:15 – 10:30 </a:t>
            </a:r>
          </a:p>
          <a:p>
            <a:endParaRPr lang="en-GB" sz="1400" dirty="0"/>
          </a:p>
          <a:p>
            <a:r>
              <a:rPr lang="en-GB" sz="1400" b="1" u="sng" dirty="0"/>
              <a:t>Morning (After Break)</a:t>
            </a:r>
          </a:p>
          <a:p>
            <a:endParaRPr lang="en-GB" sz="1400" dirty="0"/>
          </a:p>
          <a:p>
            <a:pPr marL="285750" indent="-285750">
              <a:buFont typeface="Arial" panose="020B0604020202020204" pitchFamily="34" charset="0"/>
              <a:buChar char="•"/>
            </a:pPr>
            <a:r>
              <a:rPr lang="en-GB" sz="1400" dirty="0"/>
              <a:t>Guided Reading</a:t>
            </a:r>
          </a:p>
          <a:p>
            <a:pPr marL="285750" indent="-285750">
              <a:buFont typeface="Arial" panose="020B0604020202020204" pitchFamily="34" charset="0"/>
              <a:buChar char="•"/>
            </a:pPr>
            <a:r>
              <a:rPr lang="en-GB" sz="1400"/>
              <a:t>English (Lancashire Planning)</a:t>
            </a:r>
          </a:p>
          <a:p>
            <a:endParaRPr lang="en-GB" sz="1400" dirty="0"/>
          </a:p>
          <a:p>
            <a:r>
              <a:rPr lang="en-GB" sz="1400" b="1"/>
              <a:t>Lunch – 12:15 – 13:15</a:t>
            </a:r>
          </a:p>
          <a:p>
            <a:pPr marL="285750" indent="-285750">
              <a:buFont typeface="Arial" panose="020B0604020202020204" pitchFamily="34" charset="0"/>
              <a:buChar char="•"/>
            </a:pPr>
            <a:endParaRPr lang="en-GB" sz="1400" dirty="0"/>
          </a:p>
          <a:p>
            <a:r>
              <a:rPr lang="en-GB" sz="1400" b="1" u="sng"/>
              <a:t>Afternoon</a:t>
            </a:r>
            <a:endParaRPr lang="en-GB" sz="1400" b="1" u="sng" dirty="0"/>
          </a:p>
          <a:p>
            <a:endParaRPr lang="en-GB" sz="1400" dirty="0"/>
          </a:p>
          <a:p>
            <a:pPr marL="285750" indent="-285750">
              <a:buFont typeface="Arial"/>
              <a:buChar char="•"/>
            </a:pPr>
            <a:r>
              <a:rPr lang="en-GB" sz="1400" dirty="0"/>
              <a:t>Spellings</a:t>
            </a:r>
          </a:p>
          <a:p>
            <a:pPr marL="285750" indent="-285750">
              <a:buFont typeface="Arial"/>
              <a:buChar char="•"/>
            </a:pPr>
            <a:r>
              <a:rPr lang="en-GB" sz="1400"/>
              <a:t>Foundation Lesson (Cornerstones / Questful RE / SCARF / Charanga / WLSP)</a:t>
            </a:r>
          </a:p>
          <a:p>
            <a:pPr marL="285750" indent="-285750">
              <a:buFont typeface="Arial"/>
              <a:buChar char="•"/>
            </a:pPr>
            <a:r>
              <a:rPr lang="en-GB" sz="1400" dirty="0"/>
              <a:t>Worship (Thurs) Celebration Assembly (Fri) </a:t>
            </a:r>
            <a:endParaRPr lang="en-GB" sz="1400"/>
          </a:p>
          <a:p>
            <a:pPr marL="285750" indent="-285750">
              <a:buFont typeface="Arial"/>
              <a:buChar char="•"/>
            </a:pPr>
            <a:r>
              <a:rPr lang="en-GB" sz="1400" dirty="0"/>
              <a:t>Class Novel</a:t>
            </a:r>
            <a:endParaRPr lang="en-GB" sz="1400"/>
          </a:p>
          <a:p>
            <a:endParaRPr lang="en-GB" sz="1400" dirty="0"/>
          </a:p>
          <a:p>
            <a:r>
              <a:rPr lang="en-GB" sz="1400" b="1" u="sng"/>
              <a:t>Home time – 15:25</a:t>
            </a:r>
            <a:endParaRPr lang="en-GB" sz="1400" b="1" u="sng" dirty="0"/>
          </a:p>
          <a:p>
            <a:endParaRPr lang="en-GB" sz="1400" b="1" u="sng" dirty="0"/>
          </a:p>
          <a:p>
            <a:pPr marL="285750" indent="-285750">
              <a:buFont typeface="Arial"/>
              <a:buChar char="•"/>
            </a:pPr>
            <a:r>
              <a:rPr lang="en-GB" sz="1400" dirty="0"/>
              <a:t>Children leave from the Year 6 classroom door</a:t>
            </a:r>
          </a:p>
        </p:txBody>
      </p:sp>
    </p:spTree>
    <p:extLst>
      <p:ext uri="{BB962C8B-B14F-4D97-AF65-F5344CB8AC3E}">
        <p14:creationId xmlns:p14="http://schemas.microsoft.com/office/powerpoint/2010/main" val="30546368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02C17450-BD83-C428-6960-D8DCA74A831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xmlns="" id="{59335018-A222-17D8-C16C-149113293CD8}"/>
              </a:ext>
            </a:extLst>
          </p:cNvPr>
          <p:cNvSpPr>
            <a:spLocks noGrp="1"/>
          </p:cNvSpPr>
          <p:nvPr>
            <p:ph type="title"/>
          </p:nvPr>
        </p:nvSpPr>
        <p:spPr>
          <a:xfrm>
            <a:off x="457200" y="338328"/>
            <a:ext cx="8229600" cy="786416"/>
          </a:xfrm>
        </p:spPr>
        <p:txBody>
          <a:bodyPr/>
          <a:lstStyle/>
          <a:p>
            <a:r>
              <a:rPr lang="en-GB"/>
              <a:t>PE Day</a:t>
            </a:r>
            <a:endParaRPr lang="en-GB" dirty="0"/>
          </a:p>
        </p:txBody>
      </p:sp>
      <p:sp>
        <p:nvSpPr>
          <p:cNvPr id="2" name="Content Placeholder 1">
            <a:extLst>
              <a:ext uri="{FF2B5EF4-FFF2-40B4-BE49-F238E27FC236}">
                <a16:creationId xmlns:a16="http://schemas.microsoft.com/office/drawing/2014/main" xmlns="" id="{68F38F64-1CCA-24B6-D65E-B8210F162EDC}"/>
              </a:ext>
            </a:extLst>
          </p:cNvPr>
          <p:cNvSpPr>
            <a:spLocks noGrp="1"/>
          </p:cNvSpPr>
          <p:nvPr>
            <p:ph idx="1"/>
          </p:nvPr>
        </p:nvSpPr>
        <p:spPr>
          <a:xfrm>
            <a:off x="242486" y="1124745"/>
            <a:ext cx="8444315" cy="4371539"/>
          </a:xfrm>
        </p:spPr>
        <p:txBody>
          <a:bodyPr vert="horz" lIns="91440" tIns="45720" rIns="91440" bIns="45720" rtlCol="0" anchor="t">
            <a:normAutofit/>
          </a:bodyPr>
          <a:lstStyle/>
          <a:p>
            <a:pPr marL="0" indent="0" algn="ctr">
              <a:buNone/>
            </a:pPr>
            <a:endParaRPr lang="en-GB" sz="6600" dirty="0">
              <a:solidFill>
                <a:schemeClr val="tx1"/>
              </a:solidFill>
            </a:endParaRPr>
          </a:p>
          <a:p>
            <a:pPr marL="0" indent="0" algn="ctr">
              <a:buNone/>
            </a:pPr>
            <a:r>
              <a:rPr lang="en-GB" sz="6600">
                <a:solidFill>
                  <a:schemeClr val="tx1"/>
                </a:solidFill>
              </a:rPr>
              <a:t>Thursday</a:t>
            </a:r>
            <a:endParaRPr lang="en-GB" sz="6600" dirty="0">
              <a:solidFill>
                <a:schemeClr val="tx1"/>
              </a:solidFill>
            </a:endParaRPr>
          </a:p>
          <a:p>
            <a:pPr marL="0" indent="0" algn="ctr">
              <a:buNone/>
            </a:pPr>
            <a:endParaRPr lang="en-GB" sz="6600" dirty="0">
              <a:solidFill>
                <a:schemeClr val="tx1"/>
              </a:solidFill>
            </a:endParaRPr>
          </a:p>
          <a:p>
            <a:pPr marL="0" indent="0" algn="ctr">
              <a:buNone/>
            </a:pPr>
            <a:r>
              <a:rPr lang="en-GB" sz="2400">
                <a:solidFill>
                  <a:schemeClr val="tx1"/>
                </a:solidFill>
              </a:rPr>
              <a:t>Year 6 will have a double PE slot on a Thursday afternoon.</a:t>
            </a:r>
          </a:p>
        </p:txBody>
      </p:sp>
      <p:sp>
        <p:nvSpPr>
          <p:cNvPr id="4" name="Rectangle 3">
            <a:extLst>
              <a:ext uri="{FF2B5EF4-FFF2-40B4-BE49-F238E27FC236}">
                <a16:creationId xmlns:a16="http://schemas.microsoft.com/office/drawing/2014/main" xmlns="" id="{8F28FDF7-873B-908C-AF19-1822469BC2AB}"/>
              </a:ext>
            </a:extLst>
          </p:cNvPr>
          <p:cNvSpPr/>
          <p:nvPr/>
        </p:nvSpPr>
        <p:spPr>
          <a:xfrm>
            <a:off x="233266" y="3000340"/>
            <a:ext cx="4986805" cy="461665"/>
          </a:xfrm>
          <a:prstGeom prst="rect">
            <a:avLst/>
          </a:prstGeom>
        </p:spPr>
        <p:txBody>
          <a:bodyPr wrap="square" lIns="91440" tIns="45720" rIns="91440" bIns="45720" anchor="t">
            <a:spAutoFit/>
          </a:bodyPr>
          <a:lstStyle/>
          <a:p>
            <a:pPr marL="342900" indent="-342900">
              <a:buClr>
                <a:schemeClr val="accent1"/>
              </a:buClr>
              <a:buFont typeface="Candara" panose="020E0502030303020204" pitchFamily="34" charset="0"/>
              <a:buChar char="*"/>
            </a:pPr>
            <a:endParaRPr lang="en-GB" sz="2400" dirty="0"/>
          </a:p>
        </p:txBody>
      </p:sp>
    </p:spTree>
    <p:extLst>
      <p:ext uri="{BB962C8B-B14F-4D97-AF65-F5344CB8AC3E}">
        <p14:creationId xmlns:p14="http://schemas.microsoft.com/office/powerpoint/2010/main" val="3510110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BD0E69F-4E9E-4F31-9B5C-290318D95BA5}"/>
              </a:ext>
            </a:extLst>
          </p:cNvPr>
          <p:cNvSpPr>
            <a:spLocks noGrp="1"/>
          </p:cNvSpPr>
          <p:nvPr>
            <p:ph type="title"/>
          </p:nvPr>
        </p:nvSpPr>
        <p:spPr>
          <a:xfrm>
            <a:off x="457200" y="338328"/>
            <a:ext cx="8229600" cy="1002440"/>
          </a:xfrm>
        </p:spPr>
        <p:txBody>
          <a:bodyPr/>
          <a:lstStyle/>
          <a:p>
            <a:r>
              <a:rPr lang="en-GB" dirty="0"/>
              <a:t>School Uniform</a:t>
            </a:r>
          </a:p>
        </p:txBody>
      </p:sp>
      <p:sp>
        <p:nvSpPr>
          <p:cNvPr id="3" name="TextBox 2">
            <a:extLst>
              <a:ext uri="{FF2B5EF4-FFF2-40B4-BE49-F238E27FC236}">
                <a16:creationId xmlns:a16="http://schemas.microsoft.com/office/drawing/2014/main" xmlns="" id="{ACE47FA9-43A8-4181-BF78-0050A77FAF0C}"/>
              </a:ext>
            </a:extLst>
          </p:cNvPr>
          <p:cNvSpPr txBox="1"/>
          <p:nvPr/>
        </p:nvSpPr>
        <p:spPr>
          <a:xfrm>
            <a:off x="323528" y="1585447"/>
            <a:ext cx="5338936" cy="4524315"/>
          </a:xfrm>
          <a:prstGeom prst="rect">
            <a:avLst/>
          </a:prstGeom>
          <a:noFill/>
        </p:spPr>
        <p:txBody>
          <a:bodyPr wrap="square" lIns="91440" tIns="45720" rIns="91440" bIns="45720" rtlCol="0" anchor="t">
            <a:spAutoFit/>
          </a:bodyPr>
          <a:lstStyle/>
          <a:p>
            <a:pPr marL="342900" indent="-342900">
              <a:buClr>
                <a:schemeClr val="accent1"/>
              </a:buClr>
              <a:buFont typeface="Candara" panose="020E0502030303020204" pitchFamily="34" charset="0"/>
              <a:buChar char="*"/>
            </a:pPr>
            <a:r>
              <a:rPr lang="en-GB" sz="2400" dirty="0"/>
              <a:t>Please make sure that long hair is always fully tied back.</a:t>
            </a:r>
          </a:p>
          <a:p>
            <a:pPr marL="342900" indent="-342900">
              <a:buClr>
                <a:schemeClr val="accent1"/>
              </a:buClr>
              <a:buFont typeface="Candara" panose="020E0502030303020204" pitchFamily="34" charset="0"/>
              <a:buChar char="*"/>
            </a:pPr>
            <a:r>
              <a:rPr lang="en-GB" sz="2400" dirty="0"/>
              <a:t>Children are allowed to wear small </a:t>
            </a:r>
            <a:r>
              <a:rPr lang="en-GB" sz="2400"/>
              <a:t>earrings and an analogue watch – no fitbits or technological watches</a:t>
            </a:r>
            <a:endParaRPr lang="en-GB" sz="2400" dirty="0"/>
          </a:p>
          <a:p>
            <a:pPr marL="342900" indent="-342900">
              <a:buClr>
                <a:schemeClr val="accent1"/>
              </a:buClr>
              <a:buFont typeface="Candara" panose="020E0502030303020204" pitchFamily="34" charset="0"/>
              <a:buChar char="*"/>
            </a:pPr>
            <a:r>
              <a:rPr lang="en-GB" sz="2400"/>
              <a:t>On PE day (Thursday) </a:t>
            </a:r>
            <a:r>
              <a:rPr lang="en-GB" sz="2400" dirty="0"/>
              <a:t>children should wear their P.E. kit (purple shorts and white T-Shirt); they may wear plain black tracksuit </a:t>
            </a:r>
            <a:r>
              <a:rPr lang="en-GB" sz="2400"/>
              <a:t>top/bottoms.</a:t>
            </a:r>
            <a:endParaRPr lang="en-GB" sz="2400" dirty="0"/>
          </a:p>
          <a:p>
            <a:pPr marL="342900" indent="-342900">
              <a:buClr>
                <a:schemeClr val="accent1"/>
              </a:buClr>
              <a:buFont typeface="Candara" panose="020E0502030303020204" pitchFamily="34" charset="0"/>
              <a:buChar char="*"/>
            </a:pPr>
            <a:r>
              <a:rPr lang="en-GB" sz="2400"/>
              <a:t> On PE days earrings </a:t>
            </a:r>
            <a:r>
              <a:rPr lang="en-GB" sz="2400" b="1" dirty="0"/>
              <a:t>should be removed.</a:t>
            </a:r>
            <a:endParaRPr lang="en-GB" b="1"/>
          </a:p>
        </p:txBody>
      </p:sp>
      <p:pic>
        <p:nvPicPr>
          <p:cNvPr id="1026" name="Picture 2" descr="Infinity Braid Tieback | Back-to-School Hairstyles - Cute Girls Hairstyles">
            <a:extLst>
              <a:ext uri="{FF2B5EF4-FFF2-40B4-BE49-F238E27FC236}">
                <a16:creationId xmlns:a16="http://schemas.microsoft.com/office/drawing/2014/main" xmlns="" id="{6CF4B742-7C5D-4CFF-BC10-91CE358C631D}"/>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546473" y="1229491"/>
            <a:ext cx="1517915" cy="227687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Easy hairstyles for girls that you can create in minutes">
            <a:extLst>
              <a:ext uri="{FF2B5EF4-FFF2-40B4-BE49-F238E27FC236}">
                <a16:creationId xmlns:a16="http://schemas.microsoft.com/office/drawing/2014/main" xmlns="" id="{BBE6EC3A-F888-4C52-9564-830F8D6759D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627507" y="4246910"/>
            <a:ext cx="1656184" cy="228950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Green Tick PNG Images Transparent Free Download | PNGMart">
            <a:extLst>
              <a:ext uri="{FF2B5EF4-FFF2-40B4-BE49-F238E27FC236}">
                <a16:creationId xmlns:a16="http://schemas.microsoft.com/office/drawing/2014/main" xmlns="" id="{939DD4BE-879B-4D17-BCDC-A2BD175B433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747926" y="5301208"/>
            <a:ext cx="1282823" cy="1455324"/>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descr="Download RED CROSS Free PNG transparent image and clipart">
            <a:extLst>
              <a:ext uri="{FF2B5EF4-FFF2-40B4-BE49-F238E27FC236}">
                <a16:creationId xmlns:a16="http://schemas.microsoft.com/office/drawing/2014/main" xmlns="" id="{C01B0405-9860-4D29-9BBA-9B986AED3C8D}"/>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399920" y="2653120"/>
            <a:ext cx="1328936" cy="130900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62448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5596" y="338475"/>
            <a:ext cx="5472608" cy="858423"/>
          </a:xfrm>
        </p:spPr>
        <p:txBody>
          <a:bodyPr>
            <a:normAutofit/>
          </a:bodyPr>
          <a:lstStyle/>
          <a:p>
            <a:pPr algn="ctr"/>
            <a:r>
              <a:rPr lang="en-GB" dirty="0"/>
              <a:t>Healthy School</a:t>
            </a:r>
          </a:p>
        </p:txBody>
      </p:sp>
      <p:sp>
        <p:nvSpPr>
          <p:cNvPr id="12" name="TextBox 11"/>
          <p:cNvSpPr txBox="1"/>
          <p:nvPr/>
        </p:nvSpPr>
        <p:spPr>
          <a:xfrm>
            <a:off x="395536" y="1081278"/>
            <a:ext cx="6696744" cy="1200329"/>
          </a:xfrm>
          <a:prstGeom prst="rect">
            <a:avLst/>
          </a:prstGeom>
          <a:noFill/>
        </p:spPr>
        <p:txBody>
          <a:bodyPr wrap="square" rtlCol="0">
            <a:spAutoFit/>
          </a:bodyPr>
          <a:lstStyle/>
          <a:p>
            <a:pPr algn="ctr"/>
            <a:r>
              <a:rPr lang="en-US" sz="1800" dirty="0">
                <a:solidFill>
                  <a:srgbClr val="000000"/>
                </a:solidFill>
                <a:effectLst/>
                <a:latin typeface="Trebuchet MS" panose="020B0603020202020204" pitchFamily="34" charset="0"/>
                <a:ea typeface="Times New Roman" panose="02020603050405020304" pitchFamily="18" charset="0"/>
              </a:rPr>
              <a:t>We will do our best to ensure the healthy growth and development of our learners. We will do all that we can to build healthy eating and drinking patterns so that our learners thrive and lead healthy active lives. </a:t>
            </a:r>
            <a:endParaRPr lang="en-GB" sz="1800" dirty="0">
              <a:effectLst/>
              <a:latin typeface="Trebuchet MS" panose="020B0603020202020204" pitchFamily="34" charset="0"/>
              <a:ea typeface="Times New Roman" panose="02020603050405020304" pitchFamily="18" charset="0"/>
            </a:endParaRPr>
          </a:p>
        </p:txBody>
      </p:sp>
      <p:pic>
        <p:nvPicPr>
          <p:cNvPr id="4" name="Picture 3" descr="A group of different fruits&#10;&#10;Description automatically generated">
            <a:extLst>
              <a:ext uri="{FF2B5EF4-FFF2-40B4-BE49-F238E27FC236}">
                <a16:creationId xmlns:a16="http://schemas.microsoft.com/office/drawing/2014/main" xmlns="" id="{F7B5BEEB-6A2F-8B0A-4E58-CB8E7C0A3A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0158" y="4849513"/>
            <a:ext cx="3333750" cy="1990725"/>
          </a:xfrm>
          <a:prstGeom prst="rect">
            <a:avLst/>
          </a:prstGeom>
        </p:spPr>
      </p:pic>
      <p:pic>
        <p:nvPicPr>
          <p:cNvPr id="7" name="Picture 6">
            <a:extLst>
              <a:ext uri="{FF2B5EF4-FFF2-40B4-BE49-F238E27FC236}">
                <a16:creationId xmlns:a16="http://schemas.microsoft.com/office/drawing/2014/main" xmlns="" id="{DA9EAC66-0A2A-FD11-01B9-902DFA3BCD6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08204" y="2708920"/>
            <a:ext cx="792088" cy="2434222"/>
          </a:xfrm>
          <a:prstGeom prst="rect">
            <a:avLst/>
          </a:prstGeom>
        </p:spPr>
      </p:pic>
      <p:sp>
        <p:nvSpPr>
          <p:cNvPr id="8" name="TextBox 7">
            <a:extLst>
              <a:ext uri="{FF2B5EF4-FFF2-40B4-BE49-F238E27FC236}">
                <a16:creationId xmlns:a16="http://schemas.microsoft.com/office/drawing/2014/main" xmlns="" id="{4B0B5917-5869-BE28-FC23-03575828ADEF}"/>
              </a:ext>
            </a:extLst>
          </p:cNvPr>
          <p:cNvSpPr txBox="1"/>
          <p:nvPr/>
        </p:nvSpPr>
        <p:spPr>
          <a:xfrm>
            <a:off x="395536" y="2348880"/>
            <a:ext cx="5076564" cy="923330"/>
          </a:xfrm>
          <a:prstGeom prst="rect">
            <a:avLst/>
          </a:prstGeom>
          <a:noFill/>
        </p:spPr>
        <p:txBody>
          <a:bodyPr wrap="square" rtlCol="0">
            <a:spAutoFit/>
          </a:bodyPr>
          <a:lstStyle/>
          <a:p>
            <a:pPr algn="ctr"/>
            <a:r>
              <a:rPr lang="en-US" sz="1800" dirty="0">
                <a:solidFill>
                  <a:srgbClr val="000000"/>
                </a:solidFill>
                <a:effectLst/>
                <a:ea typeface="Times New Roman" panose="02020603050405020304" pitchFamily="18" charset="0"/>
              </a:rPr>
              <a:t>We provide healthy and balanced school meals that, where possible, contain sustainable and locally sourced produce.  </a:t>
            </a:r>
            <a:endParaRPr lang="en-GB" sz="1800" dirty="0">
              <a:effectLst/>
              <a:ea typeface="Times New Roman" panose="02020603050405020304" pitchFamily="18" charset="0"/>
            </a:endParaRPr>
          </a:p>
        </p:txBody>
      </p:sp>
      <p:sp>
        <p:nvSpPr>
          <p:cNvPr id="9" name="TextBox 8">
            <a:extLst>
              <a:ext uri="{FF2B5EF4-FFF2-40B4-BE49-F238E27FC236}">
                <a16:creationId xmlns:a16="http://schemas.microsoft.com/office/drawing/2014/main" xmlns="" id="{C948E0BF-346D-15C7-8036-463D78D764F3}"/>
              </a:ext>
            </a:extLst>
          </p:cNvPr>
          <p:cNvSpPr txBox="1"/>
          <p:nvPr/>
        </p:nvSpPr>
        <p:spPr>
          <a:xfrm>
            <a:off x="395536" y="3259097"/>
            <a:ext cx="5328592" cy="646331"/>
          </a:xfrm>
          <a:prstGeom prst="rect">
            <a:avLst/>
          </a:prstGeom>
          <a:noFill/>
        </p:spPr>
        <p:txBody>
          <a:bodyPr wrap="square" rtlCol="0">
            <a:spAutoFit/>
          </a:bodyPr>
          <a:lstStyle/>
          <a:p>
            <a:pPr algn="ctr"/>
            <a:r>
              <a:rPr lang="en-US" sz="1800" dirty="0">
                <a:solidFill>
                  <a:srgbClr val="000000"/>
                </a:solidFill>
                <a:effectLst/>
                <a:ea typeface="Times New Roman" panose="02020603050405020304" pitchFamily="18" charset="0"/>
              </a:rPr>
              <a:t>Children in the Infants are provided with a snack  through the School Fruit &amp; Vegetable Scheme.</a:t>
            </a:r>
            <a:endParaRPr lang="en-GB" sz="1800" dirty="0">
              <a:effectLst/>
              <a:ea typeface="Times New Roman" panose="02020603050405020304" pitchFamily="18" charset="0"/>
            </a:endParaRPr>
          </a:p>
        </p:txBody>
      </p:sp>
      <p:sp>
        <p:nvSpPr>
          <p:cNvPr id="10" name="TextBox 9">
            <a:extLst>
              <a:ext uri="{FF2B5EF4-FFF2-40B4-BE49-F238E27FC236}">
                <a16:creationId xmlns:a16="http://schemas.microsoft.com/office/drawing/2014/main" xmlns="" id="{4CC71768-2A84-A989-3131-74FC63BD9867}"/>
              </a:ext>
            </a:extLst>
          </p:cNvPr>
          <p:cNvSpPr txBox="1"/>
          <p:nvPr/>
        </p:nvSpPr>
        <p:spPr>
          <a:xfrm>
            <a:off x="521550" y="3899906"/>
            <a:ext cx="5076564" cy="923330"/>
          </a:xfrm>
          <a:prstGeom prst="rect">
            <a:avLst/>
          </a:prstGeom>
          <a:noFill/>
        </p:spPr>
        <p:txBody>
          <a:bodyPr wrap="square" rtlCol="0">
            <a:spAutoFit/>
          </a:bodyPr>
          <a:lstStyle/>
          <a:p>
            <a:pPr algn="ctr"/>
            <a:r>
              <a:rPr lang="en-US" sz="1800" dirty="0">
                <a:solidFill>
                  <a:srgbClr val="000000"/>
                </a:solidFill>
                <a:effectLst/>
                <a:ea typeface="Times New Roman" panose="02020603050405020304" pitchFamily="18" charset="0"/>
              </a:rPr>
              <a:t>All children can bring in a healthy snack e.g. fruit for morning play or parents can pay for toast through Parent Pay.</a:t>
            </a:r>
            <a:endParaRPr lang="en-GB" sz="1800" dirty="0">
              <a:effectLst/>
              <a:ea typeface="Times New Roman" panose="02020603050405020304" pitchFamily="18" charset="0"/>
            </a:endParaRPr>
          </a:p>
        </p:txBody>
      </p:sp>
      <p:sp>
        <p:nvSpPr>
          <p:cNvPr id="11" name="TextBox 10">
            <a:extLst>
              <a:ext uri="{FF2B5EF4-FFF2-40B4-BE49-F238E27FC236}">
                <a16:creationId xmlns:a16="http://schemas.microsoft.com/office/drawing/2014/main" xmlns="" id="{A34A4D94-940A-F12A-92B3-DF1E7642C6CD}"/>
              </a:ext>
            </a:extLst>
          </p:cNvPr>
          <p:cNvSpPr txBox="1"/>
          <p:nvPr/>
        </p:nvSpPr>
        <p:spPr>
          <a:xfrm>
            <a:off x="3923928" y="5292019"/>
            <a:ext cx="5076564" cy="1200329"/>
          </a:xfrm>
          <a:prstGeom prst="rect">
            <a:avLst/>
          </a:prstGeom>
          <a:solidFill>
            <a:schemeClr val="bg1"/>
          </a:solidFill>
        </p:spPr>
        <p:txBody>
          <a:bodyPr wrap="square" lIns="91440" tIns="45720" rIns="91440" bIns="45720" rtlCol="0" anchor="t">
            <a:spAutoFit/>
          </a:bodyPr>
          <a:lstStyle/>
          <a:p>
            <a:pPr algn="ctr"/>
            <a:r>
              <a:rPr lang="en-US" sz="1800" dirty="0">
                <a:solidFill>
                  <a:srgbClr val="000000"/>
                </a:solidFill>
                <a:effectLst/>
                <a:ea typeface="Times New Roman" panose="02020603050405020304" pitchFamily="18" charset="0"/>
              </a:rPr>
              <a:t>All children should bring a drinks bottle to school </a:t>
            </a:r>
            <a:r>
              <a:rPr lang="en-US" sz="1800" b="1" dirty="0">
                <a:solidFill>
                  <a:srgbClr val="000000"/>
                </a:solidFill>
                <a:effectLst/>
                <a:ea typeface="Times New Roman" panose="02020603050405020304" pitchFamily="18" charset="0"/>
              </a:rPr>
              <a:t>which contains water</a:t>
            </a:r>
            <a:r>
              <a:rPr lang="en-US" sz="1800" dirty="0">
                <a:solidFill>
                  <a:srgbClr val="000000"/>
                </a:solidFill>
                <a:effectLst/>
                <a:ea typeface="Times New Roman" panose="02020603050405020304" pitchFamily="18" charset="0"/>
              </a:rPr>
              <a:t>.</a:t>
            </a:r>
          </a:p>
          <a:p>
            <a:pPr algn="ctr"/>
            <a:r>
              <a:rPr lang="en-US" sz="1800" dirty="0">
                <a:solidFill>
                  <a:srgbClr val="000000"/>
                </a:solidFill>
                <a:effectLst/>
                <a:ea typeface="Times New Roman" panose="02020603050405020304" pitchFamily="18" charset="0"/>
              </a:rPr>
              <a:t>Milk is available to order for Infants and for under 5’s it is free.</a:t>
            </a:r>
            <a:endParaRPr lang="en-GB" sz="1800" dirty="0">
              <a:effectLst/>
              <a:ea typeface="Times New Roman" panose="02020603050405020304" pitchFamily="18" charset="0"/>
            </a:endParaRPr>
          </a:p>
        </p:txBody>
      </p:sp>
    </p:spTree>
    <p:extLst>
      <p:ext uri="{BB962C8B-B14F-4D97-AF65-F5344CB8AC3E}">
        <p14:creationId xmlns:p14="http://schemas.microsoft.com/office/powerpoint/2010/main" val="6096816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94078"/>
            <a:ext cx="7633108" cy="1320800"/>
          </a:xfrm>
        </p:spPr>
        <p:txBody>
          <a:bodyPr>
            <a:normAutofit/>
          </a:bodyPr>
          <a:lstStyle/>
          <a:p>
            <a:r>
              <a:rPr lang="en-GB" sz="4800"/>
              <a:t> The Year 6 Curriculum </a:t>
            </a:r>
          </a:p>
        </p:txBody>
      </p:sp>
      <p:sp>
        <p:nvSpPr>
          <p:cNvPr id="3" name="Content Placeholder 1">
            <a:extLst>
              <a:ext uri="{FF2B5EF4-FFF2-40B4-BE49-F238E27FC236}">
                <a16:creationId xmlns:a16="http://schemas.microsoft.com/office/drawing/2014/main" xmlns="" id="{9645D6C7-4BFF-A704-E62C-EA51955A797E}"/>
              </a:ext>
            </a:extLst>
          </p:cNvPr>
          <p:cNvSpPr txBox="1">
            <a:spLocks/>
          </p:cNvSpPr>
          <p:nvPr/>
        </p:nvSpPr>
        <p:spPr>
          <a:xfrm>
            <a:off x="327359" y="1105590"/>
            <a:ext cx="8435280" cy="5439177"/>
          </a:xfrm>
          <a:prstGeom prst="rect">
            <a:avLst/>
          </a:prstGeom>
        </p:spPr>
        <p:txBody>
          <a:bodyPr>
            <a:normAutofit/>
          </a:bodyPr>
          <a:lst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600"/>
              </a:spcBef>
              <a:buNone/>
            </a:pPr>
            <a:r>
              <a:rPr lang="en-GB" sz="1100" u="sng" dirty="0">
                <a:solidFill>
                  <a:srgbClr val="7030A0"/>
                </a:solidFill>
                <a:latin typeface="+mj-lt"/>
              </a:rPr>
              <a:t>English and Guided Reading</a:t>
            </a:r>
          </a:p>
          <a:p>
            <a:pPr marL="0" indent="0">
              <a:spcBef>
                <a:spcPts val="600"/>
              </a:spcBef>
              <a:buNone/>
            </a:pPr>
            <a:r>
              <a:rPr lang="en-GB" sz="1100" dirty="0">
                <a:solidFill>
                  <a:schemeClr val="tx1"/>
                </a:solidFill>
                <a:latin typeface="+mj-lt"/>
              </a:rPr>
              <a:t>For English and Guided Reading we use Lancashire Learning and Progression Steps, designed to scaffold the learning required in order to meet the expectations of the National Curriculum</a:t>
            </a:r>
          </a:p>
          <a:p>
            <a:pPr marL="0" indent="0">
              <a:spcBef>
                <a:spcPts val="600"/>
              </a:spcBef>
              <a:buNone/>
            </a:pPr>
            <a:r>
              <a:rPr lang="en-GB" sz="1100" u="sng" dirty="0">
                <a:solidFill>
                  <a:srgbClr val="7030A0"/>
                </a:solidFill>
                <a:latin typeface="+mj-lt"/>
              </a:rPr>
              <a:t>Maths</a:t>
            </a:r>
            <a:r>
              <a:rPr lang="en-GB" sz="1100" dirty="0">
                <a:solidFill>
                  <a:schemeClr val="tx1"/>
                </a:solidFill>
                <a:latin typeface="+mj-lt"/>
              </a:rPr>
              <a:t> </a:t>
            </a:r>
          </a:p>
          <a:p>
            <a:pPr marL="0" indent="0">
              <a:spcBef>
                <a:spcPts val="600"/>
              </a:spcBef>
              <a:buNone/>
            </a:pPr>
            <a:r>
              <a:rPr lang="en-GB" sz="1100" dirty="0">
                <a:solidFill>
                  <a:schemeClr val="tx1"/>
                </a:solidFill>
                <a:latin typeface="+mj-lt"/>
              </a:rPr>
              <a:t>For Maths, we primarily use White Rose. White Rose o</a:t>
            </a:r>
            <a:r>
              <a:rPr lang="en-GB" sz="1100" b="0" i="0" dirty="0">
                <a:solidFill>
                  <a:schemeClr val="tx1"/>
                </a:solidFill>
                <a:effectLst/>
                <a:latin typeface="+mj-lt"/>
              </a:rPr>
              <a:t>ffer a vast bank of clear, practical resources. We also use NCETM, a scheme that provide planning and assessment resources, as children’s chances of success are maximised if they develop deep and lasting understanding of mathematical procedures and concepts. </a:t>
            </a:r>
          </a:p>
          <a:p>
            <a:pPr marL="0" indent="0">
              <a:spcBef>
                <a:spcPts val="600"/>
              </a:spcBef>
              <a:buNone/>
            </a:pPr>
            <a:r>
              <a:rPr lang="en-GB" sz="1100" u="sng" dirty="0">
                <a:solidFill>
                  <a:srgbClr val="7030A0"/>
                </a:solidFill>
                <a:latin typeface="+mj-lt"/>
              </a:rPr>
              <a:t>RE</a:t>
            </a:r>
          </a:p>
          <a:p>
            <a:pPr marL="0" indent="0">
              <a:spcBef>
                <a:spcPts val="600"/>
              </a:spcBef>
              <a:buNone/>
            </a:pPr>
            <a:r>
              <a:rPr lang="en-GB" sz="1100" dirty="0">
                <a:solidFill>
                  <a:schemeClr val="tx1"/>
                </a:solidFill>
                <a:latin typeface="+mj-lt"/>
              </a:rPr>
              <a:t>For RE, we use </a:t>
            </a:r>
            <a:r>
              <a:rPr lang="en-GB" sz="1100" dirty="0" err="1">
                <a:solidFill>
                  <a:schemeClr val="tx1"/>
                </a:solidFill>
                <a:latin typeface="+mj-lt"/>
              </a:rPr>
              <a:t>Questful</a:t>
            </a:r>
            <a:r>
              <a:rPr lang="en-GB" sz="1100" dirty="0">
                <a:solidFill>
                  <a:schemeClr val="tx1"/>
                </a:solidFill>
                <a:latin typeface="+mj-lt"/>
              </a:rPr>
              <a:t> RE. </a:t>
            </a:r>
            <a:r>
              <a:rPr lang="en-GB" sz="1100" b="0" i="0" dirty="0">
                <a:solidFill>
                  <a:schemeClr val="tx1"/>
                </a:solidFill>
                <a:effectLst/>
                <a:latin typeface="+mj-lt"/>
              </a:rPr>
              <a:t>By embracing the explicit teaching of Christian concepts and God’s big salvation story, it is hoped that the content of this syllabus will give pupils a deeper understanding of Christianity. </a:t>
            </a:r>
          </a:p>
          <a:p>
            <a:pPr marL="0" indent="0" algn="l">
              <a:spcBef>
                <a:spcPts val="600"/>
              </a:spcBef>
              <a:buNone/>
            </a:pPr>
            <a:r>
              <a:rPr lang="en-GB" sz="1100" u="sng" dirty="0">
                <a:solidFill>
                  <a:srgbClr val="7030A0"/>
                </a:solidFill>
                <a:latin typeface="+mj-lt"/>
              </a:rPr>
              <a:t>Music</a:t>
            </a:r>
          </a:p>
          <a:p>
            <a:pPr marL="0" indent="0">
              <a:spcBef>
                <a:spcPts val="600"/>
              </a:spcBef>
              <a:buNone/>
            </a:pPr>
            <a:r>
              <a:rPr lang="en-GB" sz="1100" dirty="0">
                <a:solidFill>
                  <a:schemeClr val="tx1"/>
                </a:solidFill>
                <a:latin typeface="+mj-lt"/>
              </a:rPr>
              <a:t>For Music, we use Charanga;</a:t>
            </a:r>
            <a:r>
              <a:rPr lang="en-GB" sz="1100" b="0" i="0" dirty="0">
                <a:solidFill>
                  <a:schemeClr val="tx1"/>
                </a:solidFill>
                <a:effectLst/>
                <a:latin typeface="+mj-lt"/>
              </a:rPr>
              <a:t> a music education and technology company that provides pupils with the help and resources they need to achieve their musical ambitions.</a:t>
            </a:r>
            <a:endParaRPr lang="en-GB" sz="1100" dirty="0">
              <a:solidFill>
                <a:schemeClr val="tx1"/>
              </a:solidFill>
              <a:latin typeface="+mj-lt"/>
            </a:endParaRPr>
          </a:p>
          <a:p>
            <a:pPr marL="0" indent="0">
              <a:spcBef>
                <a:spcPts val="600"/>
              </a:spcBef>
              <a:buNone/>
            </a:pPr>
            <a:r>
              <a:rPr lang="en-GB" sz="1100" u="sng" dirty="0">
                <a:solidFill>
                  <a:srgbClr val="7030A0"/>
                </a:solidFill>
                <a:latin typeface="+mj-lt"/>
              </a:rPr>
              <a:t>PSHE</a:t>
            </a:r>
          </a:p>
          <a:p>
            <a:pPr marL="0" indent="0">
              <a:spcBef>
                <a:spcPts val="600"/>
              </a:spcBef>
              <a:buNone/>
            </a:pPr>
            <a:r>
              <a:rPr lang="en-GB" sz="1100" dirty="0">
                <a:solidFill>
                  <a:schemeClr val="tx1"/>
                </a:solidFill>
                <a:latin typeface="+mj-lt"/>
              </a:rPr>
              <a:t>For PSHE, we use SCARF: </a:t>
            </a:r>
            <a:r>
              <a:rPr lang="en-GB" sz="1100" b="0" i="0" dirty="0">
                <a:solidFill>
                  <a:schemeClr val="tx1"/>
                </a:solidFill>
                <a:effectLst/>
                <a:latin typeface="+mj-lt"/>
              </a:rPr>
              <a:t>Safety, Caring, Achievement, Resilience, Friendship. Their vision is for all children to acquire the life skills needed to thrive.</a:t>
            </a:r>
          </a:p>
          <a:p>
            <a:pPr marL="0" indent="0">
              <a:spcBef>
                <a:spcPts val="600"/>
              </a:spcBef>
              <a:buNone/>
            </a:pPr>
            <a:r>
              <a:rPr lang="en-GB" sz="1100" u="sng" dirty="0">
                <a:solidFill>
                  <a:srgbClr val="7030A0"/>
                </a:solidFill>
                <a:latin typeface="+mj-lt"/>
              </a:rPr>
              <a:t>PE</a:t>
            </a:r>
          </a:p>
          <a:p>
            <a:pPr marL="0" indent="0" algn="l">
              <a:buNone/>
            </a:pPr>
            <a:r>
              <a:rPr lang="en-GB" sz="1100" dirty="0">
                <a:solidFill>
                  <a:schemeClr val="tx1"/>
                </a:solidFill>
                <a:latin typeface="+mj-lt"/>
              </a:rPr>
              <a:t>For PE, we use West Lancashire Sports Partnership’s platform which offers w</a:t>
            </a:r>
            <a:r>
              <a:rPr lang="en-GB" sz="1100" b="0" i="0" dirty="0">
                <a:solidFill>
                  <a:schemeClr val="tx1"/>
                </a:solidFill>
                <a:effectLst/>
                <a:latin typeface="+mj-lt"/>
              </a:rPr>
              <a:t>ell planned and progressive sessions to improved levels of attainment across the whole PE curriculum.</a:t>
            </a:r>
            <a:endParaRPr lang="en-GB" sz="1100" dirty="0">
              <a:solidFill>
                <a:schemeClr val="tx1"/>
              </a:solidFill>
              <a:latin typeface="+mj-lt"/>
            </a:endParaRPr>
          </a:p>
          <a:p>
            <a:pPr marL="0" indent="0">
              <a:spcBef>
                <a:spcPts val="600"/>
              </a:spcBef>
              <a:buNone/>
            </a:pPr>
            <a:r>
              <a:rPr lang="en-GB" sz="1100" u="sng" dirty="0">
                <a:solidFill>
                  <a:srgbClr val="7030A0"/>
                </a:solidFill>
                <a:latin typeface="+mj-lt"/>
              </a:rPr>
              <a:t>Science, History, Art and Design and Technology</a:t>
            </a:r>
          </a:p>
          <a:p>
            <a:pPr marL="0" indent="0">
              <a:spcBef>
                <a:spcPts val="600"/>
              </a:spcBef>
              <a:buNone/>
            </a:pPr>
            <a:r>
              <a:rPr lang="en-GB" sz="1100" dirty="0">
                <a:solidFill>
                  <a:schemeClr val="tx1"/>
                </a:solidFill>
                <a:latin typeface="+mj-lt"/>
              </a:rPr>
              <a:t>For Science, History, Art and Design and Technology, we use Curriculum Maestro to i</a:t>
            </a:r>
            <a:r>
              <a:rPr lang="en-GB" sz="1100" b="0" i="0" dirty="0">
                <a:solidFill>
                  <a:srgbClr val="202124"/>
                </a:solidFill>
                <a:effectLst/>
                <a:latin typeface="+mj-lt"/>
              </a:rPr>
              <a:t>mplement and easily manage an ambitious primary curriculum. From sequenced, resourced curriculum projects to teaching and assessment tools, Maestro is </a:t>
            </a:r>
            <a:r>
              <a:rPr lang="en-GB" sz="1100" b="0" i="0" dirty="0">
                <a:solidFill>
                  <a:srgbClr val="040C28"/>
                </a:solidFill>
                <a:effectLst/>
                <a:latin typeface="+mj-lt"/>
              </a:rPr>
              <a:t>the online curriculum and assessment platform with everything you need, all in one place</a:t>
            </a:r>
            <a:r>
              <a:rPr lang="en-GB" sz="1100" b="0" i="0" dirty="0">
                <a:solidFill>
                  <a:srgbClr val="202124"/>
                </a:solidFill>
                <a:effectLst/>
                <a:latin typeface="+mj-lt"/>
              </a:rPr>
              <a:t>.</a:t>
            </a:r>
            <a:endParaRPr lang="en-GB" sz="1100" dirty="0">
              <a:solidFill>
                <a:schemeClr val="tx1"/>
              </a:solidFill>
              <a:latin typeface="+mj-lt"/>
            </a:endParaRPr>
          </a:p>
        </p:txBody>
      </p:sp>
    </p:spTree>
    <p:extLst>
      <p:ext uri="{BB962C8B-B14F-4D97-AF65-F5344CB8AC3E}">
        <p14:creationId xmlns:p14="http://schemas.microsoft.com/office/powerpoint/2010/main" val="39533270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99FC3C9-3A8E-0ADA-69BD-962BC1085732}"/>
              </a:ext>
            </a:extLst>
          </p:cNvPr>
          <p:cNvSpPr>
            <a:spLocks noGrp="1"/>
          </p:cNvSpPr>
          <p:nvPr>
            <p:ph type="title"/>
          </p:nvPr>
        </p:nvSpPr>
        <p:spPr/>
        <p:txBody>
          <a:bodyPr/>
          <a:lstStyle/>
          <a:p>
            <a:r>
              <a:rPr lang="en-GB"/>
              <a:t>WhiteRose Maths</a:t>
            </a:r>
          </a:p>
        </p:txBody>
      </p:sp>
      <p:pic>
        <p:nvPicPr>
          <p:cNvPr id="3" name="Picture 2" descr="A screenshot of a math program&#10;&#10;AI-generated content may be incorrect.">
            <a:extLst>
              <a:ext uri="{FF2B5EF4-FFF2-40B4-BE49-F238E27FC236}">
                <a16:creationId xmlns:a16="http://schemas.microsoft.com/office/drawing/2014/main" xmlns="" id="{5E3BF878-8AF8-4EAA-5318-CE84EE723DAB}"/>
              </a:ext>
            </a:extLst>
          </p:cNvPr>
          <p:cNvPicPr>
            <a:picLocks noChangeAspect="1"/>
          </p:cNvPicPr>
          <p:nvPr/>
        </p:nvPicPr>
        <p:blipFill>
          <a:blip r:embed="rId2"/>
          <a:stretch>
            <a:fillRect/>
          </a:stretch>
        </p:blipFill>
        <p:spPr>
          <a:xfrm>
            <a:off x="0" y="1521151"/>
            <a:ext cx="9144000" cy="5339698"/>
          </a:xfrm>
          <a:prstGeom prst="rect">
            <a:avLst/>
          </a:prstGeom>
        </p:spPr>
      </p:pic>
    </p:spTree>
    <p:extLst>
      <p:ext uri="{BB962C8B-B14F-4D97-AF65-F5344CB8AC3E}">
        <p14:creationId xmlns:p14="http://schemas.microsoft.com/office/powerpoint/2010/main" val="432612744"/>
      </p:ext>
    </p:extLst>
  </p:cSld>
  <p:clrMapOvr>
    <a:masterClrMapping/>
  </p:clrMapOvr>
</p:sld>
</file>

<file path=ppt/theme/theme1.xml><?xml version="1.0" encoding="utf-8"?>
<a:theme xmlns:a="http://schemas.openxmlformats.org/drawingml/2006/main" name="Facet">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1216</TotalTime>
  <Words>1422</Words>
  <Application>Microsoft Office PowerPoint</Application>
  <PresentationFormat>On-screen Show (4:3)</PresentationFormat>
  <Paragraphs>146</Paragraphs>
  <Slides>17</Slides>
  <Notes>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Facet</vt:lpstr>
      <vt:lpstr>Meet the Teacher </vt:lpstr>
      <vt:lpstr>Class Teacher  Mr Maguire</vt:lpstr>
      <vt:lpstr>PowerPoint Presentation</vt:lpstr>
      <vt:lpstr>Year 5/6 Classroom Routine</vt:lpstr>
      <vt:lpstr>PE Day</vt:lpstr>
      <vt:lpstr>School Uniform</vt:lpstr>
      <vt:lpstr>Healthy School</vt:lpstr>
      <vt:lpstr> The Year 6 Curriculum </vt:lpstr>
      <vt:lpstr>WhiteRose Maths</vt:lpstr>
      <vt:lpstr>Reading</vt:lpstr>
      <vt:lpstr>Reading Phase &amp; Book Bands</vt:lpstr>
      <vt:lpstr>Home Learning</vt:lpstr>
      <vt:lpstr>National Statutory Assessments</vt:lpstr>
      <vt:lpstr>School Assessments</vt:lpstr>
      <vt:lpstr>PowerPoint Presentation</vt:lpstr>
      <vt:lpstr>SEND </vt:lpstr>
      <vt:lpstr>Any Questions?</vt:lpstr>
    </vt:vector>
  </TitlesOfParts>
  <Company>LCFT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Eaves Robert (LCFT)</dc:creator>
  <cp:lastModifiedBy>Ben Maguire</cp:lastModifiedBy>
  <cp:revision>187</cp:revision>
  <dcterms:created xsi:type="dcterms:W3CDTF">2015-09-16T20:08:32Z</dcterms:created>
  <dcterms:modified xsi:type="dcterms:W3CDTF">2025-09-02T10:55:32Z</dcterms:modified>
</cp:coreProperties>
</file>