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0"/>
  </p:notesMasterIdLst>
  <p:sldIdLst>
    <p:sldId id="256" r:id="rId2"/>
    <p:sldId id="270" r:id="rId3"/>
    <p:sldId id="284" r:id="rId4"/>
    <p:sldId id="267" r:id="rId5"/>
    <p:sldId id="266" r:id="rId6"/>
    <p:sldId id="279" r:id="rId7"/>
    <p:sldId id="282" r:id="rId8"/>
    <p:sldId id="278" r:id="rId9"/>
    <p:sldId id="261" r:id="rId10"/>
    <p:sldId id="285" r:id="rId11"/>
    <p:sldId id="280" r:id="rId12"/>
    <p:sldId id="286" r:id="rId13"/>
    <p:sldId id="283" r:id="rId14"/>
    <p:sldId id="264" r:id="rId15"/>
    <p:sldId id="258" r:id="rId16"/>
    <p:sldId id="281" r:id="rId17"/>
    <p:sldId id="272"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9F1E8-E57C-EB4B-4705-1B858863ACBC}" v="1390" dt="2025-09-01T21:12:36.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1" autoAdjust="0"/>
  </p:normalViewPr>
  <p:slideViewPr>
    <p:cSldViewPr>
      <p:cViewPr varScale="1">
        <p:scale>
          <a:sx n="73" d="100"/>
          <a:sy n="73" d="100"/>
        </p:scale>
        <p:origin x="14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7B261-224F-4C1A-99CB-B72495A5370E}" type="datetimeFigureOut">
              <a:rPr lang="en-GB" smtClean="0"/>
              <a:t>02/09/2025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7969-2940-4C04-B8C6-2795343EFECA}" type="slidenum">
              <a:rPr lang="en-GB" smtClean="0"/>
              <a:t>‹#›</a:t>
            </a:fld>
            <a:endParaRPr lang="en-GB"/>
          </a:p>
        </p:txBody>
      </p:sp>
    </p:spTree>
    <p:extLst>
      <p:ext uri="{BB962C8B-B14F-4D97-AF65-F5344CB8AC3E}">
        <p14:creationId xmlns:p14="http://schemas.microsoft.com/office/powerpoint/2010/main" val="68296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2</a:t>
            </a:fld>
            <a:endParaRPr lang="en-GB"/>
          </a:p>
        </p:txBody>
      </p:sp>
    </p:spTree>
    <p:extLst>
      <p:ext uri="{BB962C8B-B14F-4D97-AF65-F5344CB8AC3E}">
        <p14:creationId xmlns:p14="http://schemas.microsoft.com/office/powerpoint/2010/main" val="282943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4</a:t>
            </a:fld>
            <a:endParaRPr lang="en-GB"/>
          </a:p>
        </p:txBody>
      </p:sp>
    </p:spTree>
    <p:extLst>
      <p:ext uri="{BB962C8B-B14F-4D97-AF65-F5344CB8AC3E}">
        <p14:creationId xmlns:p14="http://schemas.microsoft.com/office/powerpoint/2010/main" val="286720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5</a:t>
            </a:fld>
            <a:endParaRPr lang="en-GB"/>
          </a:p>
        </p:txBody>
      </p:sp>
    </p:spTree>
    <p:extLst>
      <p:ext uri="{BB962C8B-B14F-4D97-AF65-F5344CB8AC3E}">
        <p14:creationId xmlns:p14="http://schemas.microsoft.com/office/powerpoint/2010/main" val="41113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37969-2940-4C04-B8C6-2795343EFECA}" type="slidenum">
              <a:rPr lang="en-GB" smtClean="0"/>
              <a:t>7</a:t>
            </a:fld>
            <a:endParaRPr lang="en-GB"/>
          </a:p>
        </p:txBody>
      </p:sp>
    </p:spTree>
    <p:extLst>
      <p:ext uri="{BB962C8B-B14F-4D97-AF65-F5344CB8AC3E}">
        <p14:creationId xmlns:p14="http://schemas.microsoft.com/office/powerpoint/2010/main" val="254420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37969-2940-4C04-B8C6-2795343EFECA}" type="slidenum">
              <a:rPr lang="en-GB" smtClean="0"/>
              <a:t>8</a:t>
            </a:fld>
            <a:endParaRPr lang="en-GB"/>
          </a:p>
        </p:txBody>
      </p:sp>
    </p:spTree>
    <p:extLst>
      <p:ext uri="{BB962C8B-B14F-4D97-AF65-F5344CB8AC3E}">
        <p14:creationId xmlns:p14="http://schemas.microsoft.com/office/powerpoint/2010/main" val="63033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47E39C-4E81-4101-A1B1-2E979EB6405C}"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09703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CCA50-5248-46F3-8694-20F53719EFE2}"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3169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0813C-FF9E-4803-83D5-CFB8A35C880E}"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027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B5F446-4D87-48CD-B911-E03DB8C99902}"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94929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551B7-8FF9-46A8-ACA3-3BCA6C107B49}"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952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19377B-F887-40FF-8CB4-2D42AFFCA6B5}"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42829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F9D71-38CD-453F-A4EE-23541C1686C5}"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70281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22E23-612A-4BAF-B885-E441A11328EA}"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4080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EE020-2339-4350-BF6C-C02F992194E4}"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985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1CC72-2475-47D9-9DAF-841A1A14A8F4}" type="datetime1">
              <a:rPr lang="en-GB" smtClean="0"/>
              <a:t>02/09/2025</a:t>
            </a:fld>
            <a:endParaRPr lang="en-GB"/>
          </a:p>
        </p:txBody>
      </p:sp>
      <p:sp>
        <p:nvSpPr>
          <p:cNvPr id="5" name="Footer Placeholder 4"/>
          <p:cNvSpPr>
            <a:spLocks noGrp="1"/>
          </p:cNvSpPr>
          <p:nvPr>
            <p:ph type="ftr" sz="quarter" idx="11"/>
          </p:nvPr>
        </p:nvSpPr>
        <p:spPr/>
        <p:txBody>
          <a:bodyPr/>
          <a:lstStyle/>
          <a:p>
            <a:r>
              <a:rPr lang="en-GB"/>
              <a:t>Year 5</a:t>
            </a:r>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423232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2180C-0C56-4B11-AD85-B5EED09B12D3}" type="datetime1">
              <a:rPr lang="en-GB" smtClean="0"/>
              <a:t>02/09/2025</a:t>
            </a:fld>
            <a:endParaRPr lang="en-GB"/>
          </a:p>
        </p:txBody>
      </p:sp>
      <p:sp>
        <p:nvSpPr>
          <p:cNvPr id="6" name="Footer Placeholder 5"/>
          <p:cNvSpPr>
            <a:spLocks noGrp="1"/>
          </p:cNvSpPr>
          <p:nvPr>
            <p:ph type="ftr" sz="quarter" idx="11"/>
          </p:nvPr>
        </p:nvSpPr>
        <p:spPr/>
        <p:txBody>
          <a:bodyPr/>
          <a:lstStyle/>
          <a:p>
            <a:r>
              <a:rPr lang="en-GB"/>
              <a:t>Year 5</a:t>
            </a:r>
          </a:p>
        </p:txBody>
      </p:sp>
      <p:sp>
        <p:nvSpPr>
          <p:cNvPr id="7" name="Slide Number Placeholder 6"/>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83516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5A386-2E86-4742-915C-317F34936B12}" type="datetime1">
              <a:rPr lang="en-GB" smtClean="0"/>
              <a:t>02/09/2025</a:t>
            </a:fld>
            <a:endParaRPr lang="en-GB"/>
          </a:p>
        </p:txBody>
      </p:sp>
      <p:sp>
        <p:nvSpPr>
          <p:cNvPr id="8" name="Footer Placeholder 7"/>
          <p:cNvSpPr>
            <a:spLocks noGrp="1"/>
          </p:cNvSpPr>
          <p:nvPr>
            <p:ph type="ftr" sz="quarter" idx="11"/>
          </p:nvPr>
        </p:nvSpPr>
        <p:spPr/>
        <p:txBody>
          <a:bodyPr/>
          <a:lstStyle/>
          <a:p>
            <a:r>
              <a:rPr lang="en-GB"/>
              <a:t>Year 5</a:t>
            </a:r>
          </a:p>
        </p:txBody>
      </p:sp>
      <p:sp>
        <p:nvSpPr>
          <p:cNvPr id="9" name="Slide Number Placeholder 8"/>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29024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248C69-1D15-49B7-BC29-FEBF3F4BD9EC}" type="datetime1">
              <a:rPr lang="en-GB" smtClean="0"/>
              <a:t>02/09/2025</a:t>
            </a:fld>
            <a:endParaRPr lang="en-GB"/>
          </a:p>
        </p:txBody>
      </p:sp>
      <p:sp>
        <p:nvSpPr>
          <p:cNvPr id="4" name="Footer Placeholder 3"/>
          <p:cNvSpPr>
            <a:spLocks noGrp="1"/>
          </p:cNvSpPr>
          <p:nvPr>
            <p:ph type="ftr" sz="quarter" idx="11"/>
          </p:nvPr>
        </p:nvSpPr>
        <p:spPr/>
        <p:txBody>
          <a:bodyPr/>
          <a:lstStyle/>
          <a:p>
            <a:r>
              <a:rPr lang="en-GB"/>
              <a:t>Year 5</a:t>
            </a:r>
          </a:p>
        </p:txBody>
      </p:sp>
      <p:sp>
        <p:nvSpPr>
          <p:cNvPr id="5" name="Slide Number Placeholder 4"/>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08323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4E58E-038D-4921-AC9E-CEECD5F560F1}" type="datetime1">
              <a:rPr lang="en-GB" smtClean="0"/>
              <a:t>02/09/2025</a:t>
            </a:fld>
            <a:endParaRPr lang="en-GB"/>
          </a:p>
        </p:txBody>
      </p:sp>
      <p:sp>
        <p:nvSpPr>
          <p:cNvPr id="3" name="Footer Placeholder 2"/>
          <p:cNvSpPr>
            <a:spLocks noGrp="1"/>
          </p:cNvSpPr>
          <p:nvPr>
            <p:ph type="ftr" sz="quarter" idx="11"/>
          </p:nvPr>
        </p:nvSpPr>
        <p:spPr/>
        <p:txBody>
          <a:bodyPr/>
          <a:lstStyle/>
          <a:p>
            <a:r>
              <a:rPr lang="en-GB"/>
              <a:t>Year 5</a:t>
            </a:r>
          </a:p>
        </p:txBody>
      </p:sp>
      <p:sp>
        <p:nvSpPr>
          <p:cNvPr id="4" name="Slide Number Placeholder 3"/>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0553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7727E9-90DE-4C5C-8466-8CBB4F195A63}" type="datetime1">
              <a:rPr lang="en-GB" smtClean="0"/>
              <a:t>02/09/2025</a:t>
            </a:fld>
            <a:endParaRPr lang="en-GB"/>
          </a:p>
        </p:txBody>
      </p:sp>
      <p:sp>
        <p:nvSpPr>
          <p:cNvPr id="6" name="Footer Placeholder 5"/>
          <p:cNvSpPr>
            <a:spLocks noGrp="1"/>
          </p:cNvSpPr>
          <p:nvPr>
            <p:ph type="ftr" sz="quarter" idx="11"/>
          </p:nvPr>
        </p:nvSpPr>
        <p:spPr/>
        <p:txBody>
          <a:bodyPr/>
          <a:lstStyle/>
          <a:p>
            <a:r>
              <a:rPr lang="en-GB"/>
              <a:t>Year 5</a:t>
            </a:r>
          </a:p>
        </p:txBody>
      </p:sp>
      <p:sp>
        <p:nvSpPr>
          <p:cNvPr id="7" name="Slide Number Placeholder 6"/>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30147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E5541-41BD-4B4D-8671-641F9F4AD294}" type="datetime1">
              <a:rPr lang="en-GB" smtClean="0"/>
              <a:t>02/09/2025</a:t>
            </a:fld>
            <a:endParaRPr lang="en-GB"/>
          </a:p>
        </p:txBody>
      </p:sp>
      <p:sp>
        <p:nvSpPr>
          <p:cNvPr id="6" name="Footer Placeholder 5"/>
          <p:cNvSpPr>
            <a:spLocks noGrp="1"/>
          </p:cNvSpPr>
          <p:nvPr>
            <p:ph type="ftr" sz="quarter" idx="11"/>
          </p:nvPr>
        </p:nvSpPr>
        <p:spPr/>
        <p:txBody>
          <a:bodyPr/>
          <a:lstStyle/>
          <a:p>
            <a:r>
              <a:rPr lang="en-GB"/>
              <a:t>Year 5</a:t>
            </a:r>
          </a:p>
        </p:txBody>
      </p:sp>
      <p:sp>
        <p:nvSpPr>
          <p:cNvPr id="7" name="Slide Number Placeholder 6"/>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1333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C4D54F-559A-4EEB-95EA-F11A6E9EA9A3}" type="datetime1">
              <a:rPr lang="en-GB" smtClean="0"/>
              <a:t>02/09/2025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Year 5</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35EE627-6FE2-46E3-AD95-FD30DCAC514D}" type="slidenum">
              <a:rPr lang="en-GB" smtClean="0"/>
              <a:pPr/>
              <a:t>‹#›</a:t>
            </a:fld>
            <a:endParaRPr lang="en-GB"/>
          </a:p>
        </p:txBody>
      </p:sp>
    </p:spTree>
    <p:extLst>
      <p:ext uri="{BB962C8B-B14F-4D97-AF65-F5344CB8AC3E}">
        <p14:creationId xmlns:p14="http://schemas.microsoft.com/office/powerpoint/2010/main" val="227497770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9476" y="4473225"/>
            <a:ext cx="6216026" cy="1095059"/>
          </a:xfrm>
        </p:spPr>
        <p:txBody>
          <a:bodyPr>
            <a:normAutofit/>
          </a:bodyPr>
          <a:lstStyle/>
          <a:p>
            <a:pPr algn="l">
              <a:lnSpc>
                <a:spcPct val="90000"/>
              </a:lnSpc>
            </a:pPr>
            <a:r>
              <a:rPr lang="en-GB" sz="3600"/>
              <a:t>Year 5 </a:t>
            </a:r>
            <a:br>
              <a:rPr lang="en-GB" sz="3600"/>
            </a:br>
            <a:r>
              <a:rPr lang="en-GB" sz="3600"/>
              <a:t>Meet the Teacher </a:t>
            </a:r>
          </a:p>
        </p:txBody>
      </p:sp>
      <p:pic>
        <p:nvPicPr>
          <p:cNvPr id="3" name="Picture 2" descr="Learning Together Trust (@LT_Trust) / X">
            <a:extLst>
              <a:ext uri="{FF2B5EF4-FFF2-40B4-BE49-F238E27FC236}">
                <a16:creationId xmlns:a16="http://schemas.microsoft.com/office/drawing/2014/main" id="{2DB16E93-2707-148F-1E2D-A9049A45A96D}"/>
              </a:ext>
            </a:extLst>
          </p:cNvPr>
          <p:cNvPicPr>
            <a:picLocks noChangeAspect="1"/>
          </p:cNvPicPr>
          <p:nvPr/>
        </p:nvPicPr>
        <p:blipFill>
          <a:blip r:embed="rId2"/>
          <a:stretch>
            <a:fillRect/>
          </a:stretch>
        </p:blipFill>
        <p:spPr>
          <a:xfrm>
            <a:off x="749767" y="609600"/>
            <a:ext cx="3642357" cy="3642357"/>
          </a:xfrm>
          <a:prstGeom prst="rect">
            <a:avLst/>
          </a:prstGeom>
        </p:spPr>
      </p:pic>
      <p:pic>
        <p:nvPicPr>
          <p:cNvPr id="4" name="Picture 3" descr="A logo for a school&#10;&#10;Description automatically generated">
            <a:extLst>
              <a:ext uri="{FF2B5EF4-FFF2-40B4-BE49-F238E27FC236}">
                <a16:creationId xmlns:a16="http://schemas.microsoft.com/office/drawing/2014/main" id="{71304C5F-B79E-ADEA-A35D-4511D8419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095" y="1239576"/>
            <a:ext cx="2382405" cy="2382405"/>
          </a:xfrm>
          <a:prstGeom prst="rect">
            <a:avLst/>
          </a:prstGeom>
        </p:spPr>
      </p:pic>
    </p:spTree>
    <p:extLst>
      <p:ext uri="{BB962C8B-B14F-4D97-AF65-F5344CB8AC3E}">
        <p14:creationId xmlns:p14="http://schemas.microsoft.com/office/powerpoint/2010/main" val="346901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2E8AA-6FFE-2018-DE8F-E4DB1B0FE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92A2C-AA0F-510F-41DD-C9AE6A9B14E0}"/>
              </a:ext>
            </a:extLst>
          </p:cNvPr>
          <p:cNvSpPr>
            <a:spLocks noGrp="1"/>
          </p:cNvSpPr>
          <p:nvPr>
            <p:ph type="title"/>
          </p:nvPr>
        </p:nvSpPr>
        <p:spPr>
          <a:xfrm>
            <a:off x="323528" y="294078"/>
            <a:ext cx="7633108" cy="1320800"/>
          </a:xfrm>
        </p:spPr>
        <p:txBody>
          <a:bodyPr>
            <a:normAutofit/>
          </a:bodyPr>
          <a:lstStyle/>
          <a:p>
            <a:r>
              <a:rPr lang="en-GB" sz="4800" dirty="0"/>
              <a:t> The Year 5 Curriculum </a:t>
            </a:r>
          </a:p>
        </p:txBody>
      </p:sp>
      <p:sp>
        <p:nvSpPr>
          <p:cNvPr id="4" name="TextBox 3">
            <a:extLst>
              <a:ext uri="{FF2B5EF4-FFF2-40B4-BE49-F238E27FC236}">
                <a16:creationId xmlns:a16="http://schemas.microsoft.com/office/drawing/2014/main" id="{448B8700-E45E-E339-12BE-A7770453A1D7}"/>
              </a:ext>
            </a:extLst>
          </p:cNvPr>
          <p:cNvSpPr txBox="1"/>
          <p:nvPr/>
        </p:nvSpPr>
        <p:spPr>
          <a:xfrm>
            <a:off x="323528" y="1052736"/>
            <a:ext cx="8568952" cy="523220"/>
          </a:xfrm>
          <a:prstGeom prst="rect">
            <a:avLst/>
          </a:prstGeom>
          <a:noFill/>
        </p:spPr>
        <p:txBody>
          <a:bodyPr wrap="square" lIns="91440" tIns="45720" rIns="91440" bIns="45720" rtlCol="0" anchor="t">
            <a:spAutoFit/>
          </a:bodyPr>
          <a:lstStyle/>
          <a:p>
            <a:r>
              <a:rPr lang="en-GB" sz="1400" b="1" u="sng" dirty="0"/>
              <a:t>Spring 1  </a:t>
            </a:r>
          </a:p>
          <a:p>
            <a:endParaRPr lang="en-GB" sz="1400" dirty="0"/>
          </a:p>
        </p:txBody>
      </p:sp>
      <p:sp>
        <p:nvSpPr>
          <p:cNvPr id="6" name="Rectangle 5">
            <a:extLst>
              <a:ext uri="{FF2B5EF4-FFF2-40B4-BE49-F238E27FC236}">
                <a16:creationId xmlns:a16="http://schemas.microsoft.com/office/drawing/2014/main" id="{56B3074E-75BB-87AF-082C-3581C32902EC}"/>
              </a:ext>
            </a:extLst>
          </p:cNvPr>
          <p:cNvSpPr/>
          <p:nvPr/>
        </p:nvSpPr>
        <p:spPr>
          <a:xfrm>
            <a:off x="590101" y="6062805"/>
            <a:ext cx="8035805" cy="307777"/>
          </a:xfrm>
          <a:prstGeom prst="rect">
            <a:avLst/>
          </a:prstGeom>
        </p:spPr>
        <p:txBody>
          <a:bodyPr wrap="square" lIns="91440" tIns="45720" rIns="91440" bIns="45720" anchor="t">
            <a:spAutoFit/>
          </a:bodyPr>
          <a:lstStyle/>
          <a:p>
            <a:endParaRPr lang="en-GB" sz="1400" dirty="0"/>
          </a:p>
        </p:txBody>
      </p:sp>
      <p:sp>
        <p:nvSpPr>
          <p:cNvPr id="8" name="TextBox 7">
            <a:extLst>
              <a:ext uri="{FF2B5EF4-FFF2-40B4-BE49-F238E27FC236}">
                <a16:creationId xmlns:a16="http://schemas.microsoft.com/office/drawing/2014/main" id="{3A0B7C41-2549-82F4-8845-8422B0A3BE6E}"/>
              </a:ext>
            </a:extLst>
          </p:cNvPr>
          <p:cNvSpPr txBox="1"/>
          <p:nvPr/>
        </p:nvSpPr>
        <p:spPr>
          <a:xfrm>
            <a:off x="2153478" y="1562872"/>
            <a:ext cx="26950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Geography Sow, Grow and Fram</a:t>
            </a:r>
          </a:p>
        </p:txBody>
      </p:sp>
      <p:sp>
        <p:nvSpPr>
          <p:cNvPr id="9" name="TextBox 8">
            <a:extLst>
              <a:ext uri="{FF2B5EF4-FFF2-40B4-BE49-F238E27FC236}">
                <a16:creationId xmlns:a16="http://schemas.microsoft.com/office/drawing/2014/main" id="{F78D2D94-4221-66ED-AA7D-180FAC69EA53}"/>
              </a:ext>
            </a:extLst>
          </p:cNvPr>
          <p:cNvSpPr txBox="1"/>
          <p:nvPr/>
        </p:nvSpPr>
        <p:spPr>
          <a:xfrm>
            <a:off x="3329388" y="4577742"/>
            <a:ext cx="28677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Human ageing and lifecycles</a:t>
            </a:r>
          </a:p>
          <a:p>
            <a:endParaRPr lang="en-GB" dirty="0"/>
          </a:p>
        </p:txBody>
      </p:sp>
      <p:sp>
        <p:nvSpPr>
          <p:cNvPr id="11" name="TextBox 10">
            <a:extLst>
              <a:ext uri="{FF2B5EF4-FFF2-40B4-BE49-F238E27FC236}">
                <a16:creationId xmlns:a16="http://schemas.microsoft.com/office/drawing/2014/main" id="{5CF3790B-B086-9287-6D69-AC1F32EB70CD}"/>
              </a:ext>
            </a:extLst>
          </p:cNvPr>
          <p:cNvSpPr txBox="1"/>
          <p:nvPr/>
        </p:nvSpPr>
        <p:spPr>
          <a:xfrm>
            <a:off x="6556292" y="5027432"/>
            <a:ext cx="25289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Art – Line, light and shadows</a:t>
            </a:r>
          </a:p>
          <a:p>
            <a:endParaRPr lang="en-GB" dirty="0"/>
          </a:p>
        </p:txBody>
      </p:sp>
      <p:sp>
        <p:nvSpPr>
          <p:cNvPr id="15" name="TextBox 14">
            <a:extLst>
              <a:ext uri="{FF2B5EF4-FFF2-40B4-BE49-F238E27FC236}">
                <a16:creationId xmlns:a16="http://schemas.microsoft.com/office/drawing/2014/main" id="{8F0E871C-E5D5-793E-0C2D-FDCA9F580E05}"/>
              </a:ext>
            </a:extLst>
          </p:cNvPr>
          <p:cNvSpPr txBox="1"/>
          <p:nvPr/>
        </p:nvSpPr>
        <p:spPr>
          <a:xfrm>
            <a:off x="6560268" y="1357022"/>
            <a:ext cx="28677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DT – Eat the seasons</a:t>
            </a:r>
          </a:p>
          <a:p>
            <a:r>
              <a:rPr lang="en-GB" dirty="0"/>
              <a:t>Create soup or fruit pastry</a:t>
            </a:r>
          </a:p>
        </p:txBody>
      </p:sp>
      <p:sp>
        <p:nvSpPr>
          <p:cNvPr id="17" name="TextBox 16">
            <a:extLst>
              <a:ext uri="{FF2B5EF4-FFF2-40B4-BE49-F238E27FC236}">
                <a16:creationId xmlns:a16="http://schemas.microsoft.com/office/drawing/2014/main" id="{577C0B0F-20EB-7466-420A-0BA6F3A5971E}"/>
              </a:ext>
            </a:extLst>
          </p:cNvPr>
          <p:cNvSpPr txBox="1"/>
          <p:nvPr/>
        </p:nvSpPr>
        <p:spPr>
          <a:xfrm>
            <a:off x="6197158" y="3351031"/>
            <a:ext cx="269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Natures art</a:t>
            </a:r>
          </a:p>
        </p:txBody>
      </p:sp>
      <p:pic>
        <p:nvPicPr>
          <p:cNvPr id="5" name="Picture 4" descr="A tractor on a dirt road&#10;&#10;AI-generated content may be incorrect.">
            <a:extLst>
              <a:ext uri="{FF2B5EF4-FFF2-40B4-BE49-F238E27FC236}">
                <a16:creationId xmlns:a16="http://schemas.microsoft.com/office/drawing/2014/main" id="{73786609-B097-E575-B2C0-0B9269A7A72F}"/>
              </a:ext>
            </a:extLst>
          </p:cNvPr>
          <p:cNvPicPr>
            <a:picLocks noChangeAspect="1"/>
          </p:cNvPicPr>
          <p:nvPr/>
        </p:nvPicPr>
        <p:blipFill>
          <a:blip r:embed="rId2"/>
          <a:stretch>
            <a:fillRect/>
          </a:stretch>
        </p:blipFill>
        <p:spPr>
          <a:xfrm>
            <a:off x="323215" y="1449388"/>
            <a:ext cx="1507490" cy="1500505"/>
          </a:xfrm>
          <a:prstGeom prst="rect">
            <a:avLst/>
          </a:prstGeom>
        </p:spPr>
      </p:pic>
      <p:pic>
        <p:nvPicPr>
          <p:cNvPr id="20" name="Picture 19" descr="A close-up of an eye and ear&#10;&#10;AI-generated content may be incorrect.">
            <a:extLst>
              <a:ext uri="{FF2B5EF4-FFF2-40B4-BE49-F238E27FC236}">
                <a16:creationId xmlns:a16="http://schemas.microsoft.com/office/drawing/2014/main" id="{35830BCD-B3B3-EBEA-F589-0CE02044C7E2}"/>
              </a:ext>
            </a:extLst>
          </p:cNvPr>
          <p:cNvPicPr>
            <a:picLocks noChangeAspect="1"/>
          </p:cNvPicPr>
          <p:nvPr/>
        </p:nvPicPr>
        <p:blipFill>
          <a:blip r:embed="rId3"/>
          <a:stretch>
            <a:fillRect/>
          </a:stretch>
        </p:blipFill>
        <p:spPr>
          <a:xfrm>
            <a:off x="321628" y="3575050"/>
            <a:ext cx="2872105" cy="2481580"/>
          </a:xfrm>
          <a:prstGeom prst="rect">
            <a:avLst/>
          </a:prstGeom>
        </p:spPr>
      </p:pic>
      <p:pic>
        <p:nvPicPr>
          <p:cNvPr id="21" name="Picture 20" descr="A hand holding a pencil&#10;&#10;AI-generated content may be incorrect.">
            <a:extLst>
              <a:ext uri="{FF2B5EF4-FFF2-40B4-BE49-F238E27FC236}">
                <a16:creationId xmlns:a16="http://schemas.microsoft.com/office/drawing/2014/main" id="{F4B2CE09-6F78-7074-3951-4609D7410202}"/>
              </a:ext>
            </a:extLst>
          </p:cNvPr>
          <p:cNvPicPr>
            <a:picLocks noChangeAspect="1"/>
          </p:cNvPicPr>
          <p:nvPr/>
        </p:nvPicPr>
        <p:blipFill>
          <a:blip r:embed="rId4"/>
          <a:stretch>
            <a:fillRect/>
          </a:stretch>
        </p:blipFill>
        <p:spPr>
          <a:xfrm>
            <a:off x="4576127" y="5031740"/>
            <a:ext cx="1718945" cy="1590040"/>
          </a:xfrm>
          <a:prstGeom prst="rect">
            <a:avLst/>
          </a:prstGeom>
        </p:spPr>
      </p:pic>
      <p:pic>
        <p:nvPicPr>
          <p:cNvPr id="22" name="Picture 21" descr="A close up of vegetables&#10;&#10;AI-generated content may be incorrect.">
            <a:extLst>
              <a:ext uri="{FF2B5EF4-FFF2-40B4-BE49-F238E27FC236}">
                <a16:creationId xmlns:a16="http://schemas.microsoft.com/office/drawing/2014/main" id="{498EF689-C842-8112-A16B-74D8B3D71076}"/>
              </a:ext>
            </a:extLst>
          </p:cNvPr>
          <p:cNvPicPr>
            <a:picLocks noChangeAspect="1"/>
          </p:cNvPicPr>
          <p:nvPr/>
        </p:nvPicPr>
        <p:blipFill>
          <a:blip r:embed="rId5"/>
          <a:stretch>
            <a:fillRect/>
          </a:stretch>
        </p:blipFill>
        <p:spPr>
          <a:xfrm>
            <a:off x="4606607" y="1359853"/>
            <a:ext cx="1343025" cy="1323975"/>
          </a:xfrm>
          <a:prstGeom prst="rect">
            <a:avLst/>
          </a:prstGeom>
        </p:spPr>
      </p:pic>
      <p:pic>
        <p:nvPicPr>
          <p:cNvPr id="23" name="Picture 22" descr="A stone sculpture in a park&#10;&#10;AI-generated content may be incorrect.">
            <a:extLst>
              <a:ext uri="{FF2B5EF4-FFF2-40B4-BE49-F238E27FC236}">
                <a16:creationId xmlns:a16="http://schemas.microsoft.com/office/drawing/2014/main" id="{85809343-7236-FA6F-28D6-A413AA2CB6C4}"/>
              </a:ext>
            </a:extLst>
          </p:cNvPr>
          <p:cNvPicPr>
            <a:picLocks noChangeAspect="1"/>
          </p:cNvPicPr>
          <p:nvPr/>
        </p:nvPicPr>
        <p:blipFill>
          <a:blip r:embed="rId6"/>
          <a:stretch>
            <a:fillRect/>
          </a:stretch>
        </p:blipFill>
        <p:spPr>
          <a:xfrm>
            <a:off x="4601845" y="3063557"/>
            <a:ext cx="1352550" cy="1320165"/>
          </a:xfrm>
          <a:prstGeom prst="rect">
            <a:avLst/>
          </a:prstGeom>
        </p:spPr>
      </p:pic>
    </p:spTree>
    <p:extLst>
      <p:ext uri="{BB962C8B-B14F-4D97-AF65-F5344CB8AC3E}">
        <p14:creationId xmlns:p14="http://schemas.microsoft.com/office/powerpoint/2010/main" val="97780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078"/>
            <a:ext cx="7633108" cy="1320800"/>
          </a:xfrm>
        </p:spPr>
        <p:txBody>
          <a:bodyPr>
            <a:normAutofit fontScale="90000"/>
          </a:bodyPr>
          <a:lstStyle/>
          <a:p>
            <a:r>
              <a:rPr lang="en-GB" sz="4800" dirty="0"/>
              <a:t> The Year 5 Trust Experience </a:t>
            </a:r>
          </a:p>
        </p:txBody>
      </p:sp>
      <p:pic>
        <p:nvPicPr>
          <p:cNvPr id="3" name="Picture 2" descr="A logo with a snowflake&#10;&#10;AI-generated content may be incorrect.">
            <a:extLst>
              <a:ext uri="{FF2B5EF4-FFF2-40B4-BE49-F238E27FC236}">
                <a16:creationId xmlns:a16="http://schemas.microsoft.com/office/drawing/2014/main" id="{10C6605A-B018-E727-70AB-60395D100E68}"/>
              </a:ext>
            </a:extLst>
          </p:cNvPr>
          <p:cNvPicPr>
            <a:picLocks noChangeAspect="1"/>
          </p:cNvPicPr>
          <p:nvPr/>
        </p:nvPicPr>
        <p:blipFill>
          <a:blip r:embed="rId2"/>
          <a:stretch>
            <a:fillRect/>
          </a:stretch>
        </p:blipFill>
        <p:spPr>
          <a:xfrm>
            <a:off x="461962" y="1059180"/>
            <a:ext cx="3302635" cy="5501640"/>
          </a:xfrm>
          <a:prstGeom prst="rect">
            <a:avLst/>
          </a:prstGeom>
        </p:spPr>
      </p:pic>
      <p:pic>
        <p:nvPicPr>
          <p:cNvPr id="5" name="Picture 4" descr="Indoor Snow Park | Chill Factore Snow Park">
            <a:extLst>
              <a:ext uri="{FF2B5EF4-FFF2-40B4-BE49-F238E27FC236}">
                <a16:creationId xmlns:a16="http://schemas.microsoft.com/office/drawing/2014/main" id="{12A2097E-1F57-4C08-0D42-5FECE68DC97B}"/>
              </a:ext>
            </a:extLst>
          </p:cNvPr>
          <p:cNvPicPr>
            <a:picLocks noChangeAspect="1"/>
          </p:cNvPicPr>
          <p:nvPr/>
        </p:nvPicPr>
        <p:blipFill>
          <a:blip r:embed="rId3"/>
          <a:stretch>
            <a:fillRect/>
          </a:stretch>
        </p:blipFill>
        <p:spPr>
          <a:xfrm>
            <a:off x="4566602" y="1617980"/>
            <a:ext cx="2245995" cy="2504440"/>
          </a:xfrm>
          <a:prstGeom prst="rect">
            <a:avLst/>
          </a:prstGeom>
        </p:spPr>
      </p:pic>
      <p:sp>
        <p:nvSpPr>
          <p:cNvPr id="6" name="TextBox 5">
            <a:extLst>
              <a:ext uri="{FF2B5EF4-FFF2-40B4-BE49-F238E27FC236}">
                <a16:creationId xmlns:a16="http://schemas.microsoft.com/office/drawing/2014/main" id="{CE8127A7-132F-1826-8CE4-A7744A35F4B3}"/>
              </a:ext>
            </a:extLst>
          </p:cNvPr>
          <p:cNvSpPr txBox="1"/>
          <p:nvPr/>
        </p:nvSpPr>
        <p:spPr>
          <a:xfrm>
            <a:off x="4561840" y="4460240"/>
            <a:ext cx="475488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dirty="0">
                <a:solidFill>
                  <a:srgbClr val="874EA9"/>
                </a:solidFill>
              </a:rPr>
              <a:t>November</a:t>
            </a:r>
          </a:p>
        </p:txBody>
      </p:sp>
    </p:spTree>
    <p:extLst>
      <p:ext uri="{BB962C8B-B14F-4D97-AF65-F5344CB8AC3E}">
        <p14:creationId xmlns:p14="http://schemas.microsoft.com/office/powerpoint/2010/main" val="405815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C8A1-434A-4919-A420-22F9142B1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E31C5-EBB4-2965-A52B-9153DF91CFD4}"/>
              </a:ext>
            </a:extLst>
          </p:cNvPr>
          <p:cNvSpPr>
            <a:spLocks noGrp="1"/>
          </p:cNvSpPr>
          <p:nvPr>
            <p:ph type="title"/>
          </p:nvPr>
        </p:nvSpPr>
        <p:spPr>
          <a:xfrm>
            <a:off x="323528" y="294078"/>
            <a:ext cx="7633108" cy="1320800"/>
          </a:xfrm>
        </p:spPr>
        <p:txBody>
          <a:bodyPr>
            <a:normAutofit/>
          </a:bodyPr>
          <a:lstStyle/>
          <a:p>
            <a:r>
              <a:rPr lang="en-GB" sz="4800" dirty="0"/>
              <a:t> The Year 5 Curriculum </a:t>
            </a:r>
          </a:p>
        </p:txBody>
      </p:sp>
      <p:sp>
        <p:nvSpPr>
          <p:cNvPr id="4" name="TextBox 3">
            <a:extLst>
              <a:ext uri="{FF2B5EF4-FFF2-40B4-BE49-F238E27FC236}">
                <a16:creationId xmlns:a16="http://schemas.microsoft.com/office/drawing/2014/main" id="{54B97091-C54A-46C7-402C-1E428C17658C}"/>
              </a:ext>
            </a:extLst>
          </p:cNvPr>
          <p:cNvSpPr txBox="1"/>
          <p:nvPr/>
        </p:nvSpPr>
        <p:spPr>
          <a:xfrm>
            <a:off x="323528" y="1052736"/>
            <a:ext cx="8568952" cy="523220"/>
          </a:xfrm>
          <a:prstGeom prst="rect">
            <a:avLst/>
          </a:prstGeom>
          <a:noFill/>
        </p:spPr>
        <p:txBody>
          <a:bodyPr wrap="square" lIns="91440" tIns="45720" rIns="91440" bIns="45720" rtlCol="0" anchor="t">
            <a:spAutoFit/>
          </a:bodyPr>
          <a:lstStyle/>
          <a:p>
            <a:r>
              <a:rPr lang="en-GB" sz="1400" b="1" u="sng" dirty="0"/>
              <a:t>Summer </a:t>
            </a:r>
          </a:p>
          <a:p>
            <a:endParaRPr lang="en-GB" sz="1400" dirty="0"/>
          </a:p>
        </p:txBody>
      </p:sp>
      <p:sp>
        <p:nvSpPr>
          <p:cNvPr id="6" name="Rectangle 5">
            <a:extLst>
              <a:ext uri="{FF2B5EF4-FFF2-40B4-BE49-F238E27FC236}">
                <a16:creationId xmlns:a16="http://schemas.microsoft.com/office/drawing/2014/main" id="{EBB3915D-5D5A-C819-4D32-40AE9E3D568B}"/>
              </a:ext>
            </a:extLst>
          </p:cNvPr>
          <p:cNvSpPr/>
          <p:nvPr/>
        </p:nvSpPr>
        <p:spPr>
          <a:xfrm>
            <a:off x="590101" y="6062805"/>
            <a:ext cx="8035805" cy="307777"/>
          </a:xfrm>
          <a:prstGeom prst="rect">
            <a:avLst/>
          </a:prstGeom>
        </p:spPr>
        <p:txBody>
          <a:bodyPr wrap="square" lIns="91440" tIns="45720" rIns="91440" bIns="45720" anchor="t">
            <a:spAutoFit/>
          </a:bodyPr>
          <a:lstStyle/>
          <a:p>
            <a:endParaRPr lang="en-GB" sz="1400" dirty="0"/>
          </a:p>
        </p:txBody>
      </p:sp>
      <p:sp>
        <p:nvSpPr>
          <p:cNvPr id="8" name="TextBox 7">
            <a:extLst>
              <a:ext uri="{FF2B5EF4-FFF2-40B4-BE49-F238E27FC236}">
                <a16:creationId xmlns:a16="http://schemas.microsoft.com/office/drawing/2014/main" id="{C8991FED-88A7-8D00-B31A-7A30C42EF1AD}"/>
              </a:ext>
            </a:extLst>
          </p:cNvPr>
          <p:cNvSpPr txBox="1"/>
          <p:nvPr/>
        </p:nvSpPr>
        <p:spPr>
          <a:xfrm>
            <a:off x="2153478" y="1562872"/>
            <a:ext cx="269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Ancient Greece</a:t>
            </a:r>
          </a:p>
        </p:txBody>
      </p:sp>
      <p:sp>
        <p:nvSpPr>
          <p:cNvPr id="9" name="TextBox 8">
            <a:extLst>
              <a:ext uri="{FF2B5EF4-FFF2-40B4-BE49-F238E27FC236}">
                <a16:creationId xmlns:a16="http://schemas.microsoft.com/office/drawing/2014/main" id="{B1674D72-D625-FA49-6C9D-551A3A55E568}"/>
              </a:ext>
            </a:extLst>
          </p:cNvPr>
          <p:cNvSpPr txBox="1"/>
          <p:nvPr/>
        </p:nvSpPr>
        <p:spPr>
          <a:xfrm>
            <a:off x="2150828" y="3185822"/>
            <a:ext cx="28677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Science – Properties and</a:t>
            </a:r>
          </a:p>
          <a:p>
            <a:r>
              <a:rPr lang="en-GB" dirty="0"/>
              <a:t>Changes of materials</a:t>
            </a:r>
          </a:p>
          <a:p>
            <a:endParaRPr lang="en-GB" dirty="0"/>
          </a:p>
        </p:txBody>
      </p:sp>
      <p:sp>
        <p:nvSpPr>
          <p:cNvPr id="11" name="TextBox 10">
            <a:extLst>
              <a:ext uri="{FF2B5EF4-FFF2-40B4-BE49-F238E27FC236}">
                <a16:creationId xmlns:a16="http://schemas.microsoft.com/office/drawing/2014/main" id="{583B0600-4C14-DE8E-E0FE-2C2FA26CF65B}"/>
              </a:ext>
            </a:extLst>
          </p:cNvPr>
          <p:cNvSpPr txBox="1"/>
          <p:nvPr/>
        </p:nvSpPr>
        <p:spPr>
          <a:xfrm>
            <a:off x="2197652" y="5057912"/>
            <a:ext cx="2528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Art – Mixed Media</a:t>
            </a:r>
          </a:p>
          <a:p>
            <a:endParaRPr lang="en-GB" dirty="0"/>
          </a:p>
        </p:txBody>
      </p:sp>
      <p:sp>
        <p:nvSpPr>
          <p:cNvPr id="15" name="TextBox 14">
            <a:extLst>
              <a:ext uri="{FF2B5EF4-FFF2-40B4-BE49-F238E27FC236}">
                <a16:creationId xmlns:a16="http://schemas.microsoft.com/office/drawing/2014/main" id="{BB843F30-A77D-855C-72E5-4B548E3F68B3}"/>
              </a:ext>
            </a:extLst>
          </p:cNvPr>
          <p:cNvSpPr txBox="1"/>
          <p:nvPr/>
        </p:nvSpPr>
        <p:spPr>
          <a:xfrm>
            <a:off x="6560268" y="1357022"/>
            <a:ext cx="28677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DT -Architecture</a:t>
            </a:r>
          </a:p>
        </p:txBody>
      </p:sp>
      <p:sp>
        <p:nvSpPr>
          <p:cNvPr id="17" name="TextBox 16">
            <a:extLst>
              <a:ext uri="{FF2B5EF4-FFF2-40B4-BE49-F238E27FC236}">
                <a16:creationId xmlns:a16="http://schemas.microsoft.com/office/drawing/2014/main" id="{F9F5154F-1315-C0F9-9451-8D79DFB65B30}"/>
              </a:ext>
            </a:extLst>
          </p:cNvPr>
          <p:cNvSpPr txBox="1"/>
          <p:nvPr/>
        </p:nvSpPr>
        <p:spPr>
          <a:xfrm>
            <a:off x="6451158" y="3279911"/>
            <a:ext cx="269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Art - Expression</a:t>
            </a:r>
          </a:p>
        </p:txBody>
      </p:sp>
      <p:pic>
        <p:nvPicPr>
          <p:cNvPr id="5" name="Picture 4" descr="A statue of a person with a beard&#10;&#10;AI-generated content may be incorrect.">
            <a:extLst>
              <a:ext uri="{FF2B5EF4-FFF2-40B4-BE49-F238E27FC236}">
                <a16:creationId xmlns:a16="http://schemas.microsoft.com/office/drawing/2014/main" id="{1E4B8863-9AB1-1685-A6C4-11059C643A6B}"/>
              </a:ext>
            </a:extLst>
          </p:cNvPr>
          <p:cNvPicPr>
            <a:picLocks noChangeAspect="1"/>
          </p:cNvPicPr>
          <p:nvPr/>
        </p:nvPicPr>
        <p:blipFill>
          <a:blip r:embed="rId2"/>
          <a:stretch>
            <a:fillRect/>
          </a:stretch>
        </p:blipFill>
        <p:spPr>
          <a:xfrm>
            <a:off x="409893" y="1364615"/>
            <a:ext cx="1537335" cy="1466850"/>
          </a:xfrm>
          <a:prstGeom prst="rect">
            <a:avLst/>
          </a:prstGeom>
        </p:spPr>
      </p:pic>
      <p:pic>
        <p:nvPicPr>
          <p:cNvPr id="20" name="Picture 19" descr="A collage of blue paper&#10;&#10;AI-generated content may be incorrect.">
            <a:extLst>
              <a:ext uri="{FF2B5EF4-FFF2-40B4-BE49-F238E27FC236}">
                <a16:creationId xmlns:a16="http://schemas.microsoft.com/office/drawing/2014/main" id="{AE8A94CF-CC2A-7DEF-2959-46D732FB43A2}"/>
              </a:ext>
            </a:extLst>
          </p:cNvPr>
          <p:cNvPicPr>
            <a:picLocks noChangeAspect="1"/>
          </p:cNvPicPr>
          <p:nvPr/>
        </p:nvPicPr>
        <p:blipFill>
          <a:blip r:embed="rId3"/>
          <a:stretch>
            <a:fillRect/>
          </a:stretch>
        </p:blipFill>
        <p:spPr>
          <a:xfrm>
            <a:off x="592137" y="5060950"/>
            <a:ext cx="1365885" cy="1308100"/>
          </a:xfrm>
          <a:prstGeom prst="rect">
            <a:avLst/>
          </a:prstGeom>
        </p:spPr>
      </p:pic>
      <p:pic>
        <p:nvPicPr>
          <p:cNvPr id="21" name="Picture 20" descr="A person pouring liquid into a glass&#10;&#10;AI-generated content may be incorrect.">
            <a:extLst>
              <a:ext uri="{FF2B5EF4-FFF2-40B4-BE49-F238E27FC236}">
                <a16:creationId xmlns:a16="http://schemas.microsoft.com/office/drawing/2014/main" id="{A5BD14C9-C26B-711F-DFD5-B5CB861F06C0}"/>
              </a:ext>
            </a:extLst>
          </p:cNvPr>
          <p:cNvPicPr>
            <a:picLocks noChangeAspect="1"/>
          </p:cNvPicPr>
          <p:nvPr/>
        </p:nvPicPr>
        <p:blipFill>
          <a:blip r:embed="rId4"/>
          <a:stretch>
            <a:fillRect/>
          </a:stretch>
        </p:blipFill>
        <p:spPr>
          <a:xfrm>
            <a:off x="574040" y="3186112"/>
            <a:ext cx="1371600" cy="1481455"/>
          </a:xfrm>
          <a:prstGeom prst="rect">
            <a:avLst/>
          </a:prstGeom>
        </p:spPr>
      </p:pic>
      <p:pic>
        <p:nvPicPr>
          <p:cNvPr id="22" name="Picture 21" descr="A stone structure with columns&#10;&#10;AI-generated content may be incorrect.">
            <a:extLst>
              <a:ext uri="{FF2B5EF4-FFF2-40B4-BE49-F238E27FC236}">
                <a16:creationId xmlns:a16="http://schemas.microsoft.com/office/drawing/2014/main" id="{5C5F1722-813D-1CCF-16B1-46E52747E406}"/>
              </a:ext>
            </a:extLst>
          </p:cNvPr>
          <p:cNvPicPr>
            <a:picLocks noChangeAspect="1"/>
          </p:cNvPicPr>
          <p:nvPr/>
        </p:nvPicPr>
        <p:blipFill>
          <a:blip r:embed="rId5"/>
          <a:stretch>
            <a:fillRect/>
          </a:stretch>
        </p:blipFill>
        <p:spPr>
          <a:xfrm>
            <a:off x="5094287" y="1307148"/>
            <a:ext cx="1454785" cy="1348105"/>
          </a:xfrm>
          <a:prstGeom prst="rect">
            <a:avLst/>
          </a:prstGeom>
        </p:spPr>
      </p:pic>
      <p:pic>
        <p:nvPicPr>
          <p:cNvPr id="23" name="Picture 22" descr="A painting of a person with his mouth open&#10;&#10;AI-generated content may be incorrect.">
            <a:extLst>
              <a:ext uri="{FF2B5EF4-FFF2-40B4-BE49-F238E27FC236}">
                <a16:creationId xmlns:a16="http://schemas.microsoft.com/office/drawing/2014/main" id="{84BAD96E-D9D1-5460-F3B1-5439BFD3704D}"/>
              </a:ext>
            </a:extLst>
          </p:cNvPr>
          <p:cNvPicPr>
            <a:picLocks noChangeAspect="1"/>
          </p:cNvPicPr>
          <p:nvPr/>
        </p:nvPicPr>
        <p:blipFill>
          <a:blip r:embed="rId6"/>
          <a:stretch>
            <a:fillRect/>
          </a:stretch>
        </p:blipFill>
        <p:spPr>
          <a:xfrm>
            <a:off x="5013007" y="3182620"/>
            <a:ext cx="1454785" cy="1468120"/>
          </a:xfrm>
          <a:prstGeom prst="rect">
            <a:avLst/>
          </a:prstGeom>
        </p:spPr>
      </p:pic>
    </p:spTree>
    <p:extLst>
      <p:ext uri="{BB962C8B-B14F-4D97-AF65-F5344CB8AC3E}">
        <p14:creationId xmlns:p14="http://schemas.microsoft.com/office/powerpoint/2010/main" val="65471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078"/>
            <a:ext cx="7633108" cy="1320800"/>
          </a:xfrm>
        </p:spPr>
        <p:txBody>
          <a:bodyPr>
            <a:normAutofit/>
          </a:bodyPr>
          <a:lstStyle/>
          <a:p>
            <a:r>
              <a:rPr lang="en-GB" sz="4800" dirty="0"/>
              <a:t> The Year 5 Curriculum </a:t>
            </a:r>
          </a:p>
        </p:txBody>
      </p:sp>
      <p:sp>
        <p:nvSpPr>
          <p:cNvPr id="4" name="TextBox 3"/>
          <p:cNvSpPr txBox="1"/>
          <p:nvPr/>
        </p:nvSpPr>
        <p:spPr>
          <a:xfrm>
            <a:off x="609599" y="1196752"/>
            <a:ext cx="6986737" cy="800219"/>
          </a:xfrm>
          <a:prstGeom prst="rect">
            <a:avLst/>
          </a:prstGeom>
          <a:noFill/>
        </p:spPr>
        <p:txBody>
          <a:bodyPr wrap="square" lIns="91440" tIns="45720" rIns="91440" bIns="45720" rtlCol="0" anchor="t">
            <a:spAutoFit/>
          </a:bodyPr>
          <a:lstStyle/>
          <a:p>
            <a:r>
              <a:rPr lang="en-GB" sz="3200" b="1" u="sng" dirty="0">
                <a:solidFill>
                  <a:schemeClr val="accent1"/>
                </a:solidFill>
              </a:rPr>
              <a:t>Music</a:t>
            </a:r>
            <a:r>
              <a:rPr lang="en-GB" sz="1600" b="1" u="sng" dirty="0"/>
              <a:t> </a:t>
            </a:r>
          </a:p>
          <a:p>
            <a:endParaRPr lang="en-GB" sz="1400" dirty="0"/>
          </a:p>
        </p:txBody>
      </p:sp>
      <p:pic>
        <p:nvPicPr>
          <p:cNvPr id="5" name="Picture 4" descr="A close-up of a trumpet&#10;&#10;AI-generated content may be incorrect.">
            <a:extLst>
              <a:ext uri="{FF2B5EF4-FFF2-40B4-BE49-F238E27FC236}">
                <a16:creationId xmlns:a16="http://schemas.microsoft.com/office/drawing/2014/main" id="{7E3C601D-68CC-5FB5-F2A1-1412CD9F8F45}"/>
              </a:ext>
            </a:extLst>
          </p:cNvPr>
          <p:cNvPicPr>
            <a:picLocks noChangeAspect="1"/>
          </p:cNvPicPr>
          <p:nvPr/>
        </p:nvPicPr>
        <p:blipFill>
          <a:blip r:embed="rId2"/>
          <a:stretch>
            <a:fillRect/>
          </a:stretch>
        </p:blipFill>
        <p:spPr>
          <a:xfrm>
            <a:off x="612140" y="1710372"/>
            <a:ext cx="6477000" cy="2238375"/>
          </a:xfrm>
          <a:prstGeom prst="rect">
            <a:avLst/>
          </a:prstGeom>
        </p:spPr>
      </p:pic>
      <p:sp>
        <p:nvSpPr>
          <p:cNvPr id="7" name="TextBox 6">
            <a:extLst>
              <a:ext uri="{FF2B5EF4-FFF2-40B4-BE49-F238E27FC236}">
                <a16:creationId xmlns:a16="http://schemas.microsoft.com/office/drawing/2014/main" id="{61E9DB71-B9C9-0326-A67B-912D20EB7EE3}"/>
              </a:ext>
            </a:extLst>
          </p:cNvPr>
          <p:cNvSpPr txBox="1"/>
          <p:nvPr/>
        </p:nvSpPr>
        <p:spPr>
          <a:xfrm>
            <a:off x="914400" y="4429760"/>
            <a:ext cx="46532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dirty="0" err="1">
                <a:solidFill>
                  <a:srgbClr val="AD84C6"/>
                </a:solidFill>
              </a:rPr>
              <a:t>Lyfta</a:t>
            </a:r>
            <a:r>
              <a:rPr lang="en-GB" sz="3200" b="1" u="sng" dirty="0">
                <a:solidFill>
                  <a:srgbClr val="AD84C6"/>
                </a:solidFill>
              </a:rPr>
              <a:t> Time – Stories which connect us</a:t>
            </a:r>
          </a:p>
        </p:txBody>
      </p:sp>
      <p:pic>
        <p:nvPicPr>
          <p:cNvPr id="8" name="Picture 7" descr="A group of heads with different symbols&#10;&#10;AI-generated content may be incorrect.">
            <a:extLst>
              <a:ext uri="{FF2B5EF4-FFF2-40B4-BE49-F238E27FC236}">
                <a16:creationId xmlns:a16="http://schemas.microsoft.com/office/drawing/2014/main" id="{A453AD3E-33D5-4058-203E-3637222C5FB9}"/>
              </a:ext>
            </a:extLst>
          </p:cNvPr>
          <p:cNvPicPr>
            <a:picLocks noChangeAspect="1"/>
          </p:cNvPicPr>
          <p:nvPr/>
        </p:nvPicPr>
        <p:blipFill>
          <a:blip r:embed="rId3"/>
          <a:stretch>
            <a:fillRect/>
          </a:stretch>
        </p:blipFill>
        <p:spPr>
          <a:xfrm>
            <a:off x="5066030" y="4005262"/>
            <a:ext cx="3858260" cy="2108835"/>
          </a:xfrm>
          <a:prstGeom prst="rect">
            <a:avLst/>
          </a:prstGeom>
        </p:spPr>
      </p:pic>
    </p:spTree>
    <p:extLst>
      <p:ext uri="{BB962C8B-B14F-4D97-AF65-F5344CB8AC3E}">
        <p14:creationId xmlns:p14="http://schemas.microsoft.com/office/powerpoint/2010/main" val="270080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96" y="338475"/>
            <a:ext cx="5472608" cy="858423"/>
          </a:xfrm>
        </p:spPr>
        <p:txBody>
          <a:bodyPr>
            <a:normAutofit fontScale="90000"/>
          </a:bodyPr>
          <a:lstStyle/>
          <a:p>
            <a:pPr algn="r"/>
            <a:r>
              <a:rPr lang="en-GB" dirty="0"/>
              <a:t>Reading Phase &amp; Book Bands</a:t>
            </a:r>
          </a:p>
        </p:txBody>
      </p:sp>
      <p:sp>
        <p:nvSpPr>
          <p:cNvPr id="12" name="TextBox 11"/>
          <p:cNvSpPr txBox="1"/>
          <p:nvPr/>
        </p:nvSpPr>
        <p:spPr>
          <a:xfrm>
            <a:off x="395536" y="1028700"/>
            <a:ext cx="4680520" cy="5755422"/>
          </a:xfrm>
          <a:prstGeom prst="rect">
            <a:avLst/>
          </a:prstGeom>
          <a:noFill/>
        </p:spPr>
        <p:txBody>
          <a:bodyPr wrap="square" rtlCol="0">
            <a:spAutoFit/>
          </a:bodyPr>
          <a:lstStyle/>
          <a:p>
            <a:pPr algn="ctr"/>
            <a:r>
              <a:rPr lang="en-GB" sz="1600" dirty="0"/>
              <a:t>In the infants, children are given reading books which are phonetically decodable aligned to the Red Rose Letters and Sounds phonics scheme trajectory.  It may be that in order for gaps in your child’s phonic knowledge to be bridged a books with the focus grapheme will be sent home from a previous phase to ensure confidence and fluency in word reading.</a:t>
            </a:r>
          </a:p>
          <a:p>
            <a:endParaRPr lang="en-GB" sz="1600" dirty="0"/>
          </a:p>
          <a:p>
            <a:pPr algn="ctr"/>
            <a:r>
              <a:rPr lang="en-GB" sz="1600" dirty="0"/>
              <a:t>They may be reading a more challenging book in school during guided reading and when I feel they are confident at this in school, I will then move them up at home too.</a:t>
            </a:r>
          </a:p>
          <a:p>
            <a:pPr algn="ctr"/>
            <a:endParaRPr lang="en-GB" sz="1600" dirty="0"/>
          </a:p>
          <a:p>
            <a:pPr algn="ctr"/>
            <a:r>
              <a:rPr lang="en-GB" sz="1600" dirty="0"/>
              <a:t>When children are more fluent readers, they are able to recognise many words on sight and are able to use their phonic knowledge to segment and blend more complex words.  The focus now becomes more on understanding of a text and comprehension.  When listening to your child read, please also focus on discussion of the text, new vocabulary and understanding of characters thoughts and feelings.</a:t>
            </a:r>
          </a:p>
        </p:txBody>
      </p:sp>
      <p:pic>
        <p:nvPicPr>
          <p:cNvPr id="5" name="Picture 4" descr="A chart of different colors&#10;&#10;Description automatically generated">
            <a:extLst>
              <a:ext uri="{FF2B5EF4-FFF2-40B4-BE49-F238E27FC236}">
                <a16:creationId xmlns:a16="http://schemas.microsoft.com/office/drawing/2014/main" id="{3AEEFBC9-E82D-06B7-40C8-09532569A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211853"/>
            <a:ext cx="2762250" cy="4800600"/>
          </a:xfrm>
          <a:prstGeom prst="rect">
            <a:avLst/>
          </a:prstGeom>
        </p:spPr>
      </p:pic>
    </p:spTree>
    <p:extLst>
      <p:ext uri="{BB962C8B-B14F-4D97-AF65-F5344CB8AC3E}">
        <p14:creationId xmlns:p14="http://schemas.microsoft.com/office/powerpoint/2010/main" val="291908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246" y="430403"/>
            <a:ext cx="6347713" cy="1320800"/>
          </a:xfrm>
        </p:spPr>
        <p:txBody>
          <a:bodyPr/>
          <a:lstStyle/>
          <a:p>
            <a:r>
              <a:rPr lang="en-GB" dirty="0"/>
              <a:t>Home Learning</a:t>
            </a:r>
          </a:p>
        </p:txBody>
      </p:sp>
      <p:sp>
        <p:nvSpPr>
          <p:cNvPr id="2" name="Content Placeholder 1"/>
          <p:cNvSpPr>
            <a:spLocks noGrp="1"/>
          </p:cNvSpPr>
          <p:nvPr>
            <p:ph idx="1"/>
          </p:nvPr>
        </p:nvSpPr>
        <p:spPr>
          <a:xfrm>
            <a:off x="562246" y="1414270"/>
            <a:ext cx="8229600" cy="3273814"/>
          </a:xfrm>
        </p:spPr>
        <p:txBody>
          <a:bodyPr vert="horz" lIns="91440" tIns="45720" rIns="91440" bIns="45720" rtlCol="0" anchor="t">
            <a:normAutofit/>
          </a:bodyPr>
          <a:lstStyle/>
          <a:p>
            <a:r>
              <a:rPr lang="en-GB" dirty="0">
                <a:solidFill>
                  <a:schemeClr val="tx1"/>
                </a:solidFill>
              </a:rPr>
              <a:t>Home learning will be given out on a Friday and home learning books are to be given back in on a Wednesday. Each week there will be spelling, maths and times table homework. There may also be a challenge every half-term.</a:t>
            </a:r>
          </a:p>
          <a:p>
            <a:r>
              <a:rPr lang="en-GB" dirty="0">
                <a:solidFill>
                  <a:schemeClr val="tx1"/>
                </a:solidFill>
              </a:rPr>
              <a:t>Children are expected to read three times a week as part of their home learning.</a:t>
            </a:r>
          </a:p>
          <a:p>
            <a:r>
              <a:rPr lang="en-GB" dirty="0">
                <a:solidFill>
                  <a:schemeClr val="tx1"/>
                </a:solidFill>
              </a:rPr>
              <a:t>Spelling  lists will be sent home on a Friday and tested on a Wednesday. Short, sharp bursts of regular practise will help spellings to “stick” better.</a:t>
            </a:r>
          </a:p>
          <a:p>
            <a:r>
              <a:rPr lang="en-GB" dirty="0">
                <a:solidFill>
                  <a:schemeClr val="tx1"/>
                </a:solidFill>
              </a:rPr>
              <a:t>All log-in details for our on-line subscriptions are found in the front of your yellow reading diaries.</a:t>
            </a:r>
          </a:p>
        </p:txBody>
      </p:sp>
      <p:pic>
        <p:nvPicPr>
          <p:cNvPr id="2050" name="Picture 2" descr="http://www.angelfire.com/planet/kappweb/689_images/MotherSonHome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830" y="38989"/>
            <a:ext cx="2274245" cy="1375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ots: Amazon.co.uk: Welc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673" y="5171367"/>
            <a:ext cx="2026568" cy="989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D1E83D-2DB6-4016-87F4-00804C6739C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00885" y="5119512"/>
            <a:ext cx="1224136" cy="989535"/>
          </a:xfrm>
          <a:prstGeom prst="rect">
            <a:avLst/>
          </a:prstGeom>
        </p:spPr>
      </p:pic>
      <p:pic>
        <p:nvPicPr>
          <p:cNvPr id="4" name="Picture 2" descr="NumBots | ttrockstars logo colour">
            <a:extLst>
              <a:ext uri="{FF2B5EF4-FFF2-40B4-BE49-F238E27FC236}">
                <a16:creationId xmlns:a16="http://schemas.microsoft.com/office/drawing/2014/main" id="{1E260E6F-77DC-42B5-24F7-919D065D9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500" y="4761259"/>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0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047836"/>
            <a:ext cx="6347713" cy="1320800"/>
          </a:xfrm>
        </p:spPr>
        <p:txBody>
          <a:bodyPr/>
          <a:lstStyle/>
          <a:p>
            <a:r>
              <a:rPr lang="en-GB" dirty="0"/>
              <a:t>Times tables</a:t>
            </a:r>
          </a:p>
        </p:txBody>
      </p:sp>
      <p:sp>
        <p:nvSpPr>
          <p:cNvPr id="2" name="Content Placeholder 1"/>
          <p:cNvSpPr>
            <a:spLocks noGrp="1"/>
          </p:cNvSpPr>
          <p:nvPr>
            <p:ph idx="1"/>
          </p:nvPr>
        </p:nvSpPr>
        <p:spPr>
          <a:xfrm>
            <a:off x="589856" y="1928041"/>
            <a:ext cx="8229600" cy="3273814"/>
          </a:xfrm>
        </p:spPr>
        <p:txBody>
          <a:bodyPr>
            <a:normAutofit/>
          </a:bodyPr>
          <a:lstStyle/>
          <a:p>
            <a:pPr marL="0" indent="0">
              <a:buNone/>
            </a:pPr>
            <a:r>
              <a:rPr lang="en-GB" sz="2400" b="1" u="sng" dirty="0">
                <a:solidFill>
                  <a:schemeClr val="tx1"/>
                </a:solidFill>
              </a:rPr>
              <a:t>Year 5 </a:t>
            </a:r>
          </a:p>
          <a:p>
            <a:pPr marL="0" indent="0">
              <a:buNone/>
            </a:pPr>
            <a:r>
              <a:rPr lang="en-GB" sz="2400" dirty="0">
                <a:solidFill>
                  <a:schemeClr val="tx1"/>
                </a:solidFill>
              </a:rPr>
              <a:t>Revision of all multiplication and division</a:t>
            </a:r>
          </a:p>
          <a:p>
            <a:pPr marL="0" indent="0">
              <a:buNone/>
            </a:pPr>
            <a:r>
              <a:rPr lang="en-GB" sz="2400" dirty="0">
                <a:solidFill>
                  <a:schemeClr val="tx1"/>
                </a:solidFill>
              </a:rPr>
              <a:t>facts up to 12 x 12</a:t>
            </a:r>
          </a:p>
        </p:txBody>
      </p:sp>
      <p:pic>
        <p:nvPicPr>
          <p:cNvPr id="4" name="Picture 2" descr="NumBots | ttrockstars logo colour">
            <a:extLst>
              <a:ext uri="{FF2B5EF4-FFF2-40B4-BE49-F238E27FC236}">
                <a16:creationId xmlns:a16="http://schemas.microsoft.com/office/drawing/2014/main" id="{1E260E6F-77DC-42B5-24F7-919D065D9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593" y="3645024"/>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973341" y="387535"/>
            <a:ext cx="2143125" cy="2143125"/>
          </a:xfrm>
          <a:prstGeom prst="rect">
            <a:avLst/>
          </a:prstGeom>
        </p:spPr>
      </p:pic>
    </p:spTree>
    <p:extLst>
      <p:ext uri="{BB962C8B-B14F-4D97-AF65-F5344CB8AC3E}">
        <p14:creationId xmlns:p14="http://schemas.microsoft.com/office/powerpoint/2010/main" val="138413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96" y="338475"/>
            <a:ext cx="5472608" cy="858423"/>
          </a:xfrm>
        </p:spPr>
        <p:txBody>
          <a:bodyPr>
            <a:normAutofit/>
          </a:bodyPr>
          <a:lstStyle/>
          <a:p>
            <a:pPr algn="ctr"/>
            <a:r>
              <a:rPr lang="en-GB" dirty="0"/>
              <a:t>Healthy School</a:t>
            </a:r>
          </a:p>
        </p:txBody>
      </p:sp>
      <p:sp>
        <p:nvSpPr>
          <p:cNvPr id="12" name="TextBox 11"/>
          <p:cNvSpPr txBox="1"/>
          <p:nvPr/>
        </p:nvSpPr>
        <p:spPr>
          <a:xfrm>
            <a:off x="395536" y="1081278"/>
            <a:ext cx="6696744" cy="1200329"/>
          </a:xfrm>
          <a:prstGeom prst="rect">
            <a:avLst/>
          </a:prstGeom>
          <a:noFill/>
        </p:spPr>
        <p:txBody>
          <a:bodyPr wrap="square" rtlCol="0">
            <a:spAutoFit/>
          </a:bodyPr>
          <a:lstStyle/>
          <a:p>
            <a:pPr algn="ctr"/>
            <a:r>
              <a:rPr lang="en-US" sz="1800" dirty="0">
                <a:solidFill>
                  <a:srgbClr val="000000"/>
                </a:solidFill>
                <a:effectLst/>
                <a:latin typeface="Trebuchet MS" panose="020B0603020202020204" pitchFamily="34" charset="0"/>
                <a:ea typeface="Times New Roman" panose="02020603050405020304" pitchFamily="18" charset="0"/>
              </a:rPr>
              <a:t>We will do our best to ensure the healthy growth and development of our learners. We will do all that we can to build healthy eating and drinking patterns so that our learners thrive and lead healthy active lives. </a:t>
            </a:r>
            <a:endParaRPr lang="en-GB" sz="1800" dirty="0">
              <a:effectLst/>
              <a:latin typeface="Trebuchet MS" panose="020B0603020202020204" pitchFamily="34" charset="0"/>
              <a:ea typeface="Times New Roman" panose="02020603050405020304" pitchFamily="18" charset="0"/>
            </a:endParaRPr>
          </a:p>
        </p:txBody>
      </p:sp>
      <p:pic>
        <p:nvPicPr>
          <p:cNvPr id="4" name="Picture 3" descr="A group of different fruits&#10;&#10;Description automatically generated">
            <a:extLst>
              <a:ext uri="{FF2B5EF4-FFF2-40B4-BE49-F238E27FC236}">
                <a16:creationId xmlns:a16="http://schemas.microsoft.com/office/drawing/2014/main" id="{F7B5BEEB-6A2F-8B0A-4E58-CB8E7C0A3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58" y="4849513"/>
            <a:ext cx="3333750" cy="1990725"/>
          </a:xfrm>
          <a:prstGeom prst="rect">
            <a:avLst/>
          </a:prstGeom>
        </p:spPr>
      </p:pic>
      <p:pic>
        <p:nvPicPr>
          <p:cNvPr id="7" name="Picture 6">
            <a:extLst>
              <a:ext uri="{FF2B5EF4-FFF2-40B4-BE49-F238E27FC236}">
                <a16:creationId xmlns:a16="http://schemas.microsoft.com/office/drawing/2014/main" id="{DA9EAC66-0A2A-FD11-01B9-902DFA3BC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204" y="2708920"/>
            <a:ext cx="792088" cy="2434222"/>
          </a:xfrm>
          <a:prstGeom prst="rect">
            <a:avLst/>
          </a:prstGeom>
        </p:spPr>
      </p:pic>
      <p:sp>
        <p:nvSpPr>
          <p:cNvPr id="8" name="TextBox 7">
            <a:extLst>
              <a:ext uri="{FF2B5EF4-FFF2-40B4-BE49-F238E27FC236}">
                <a16:creationId xmlns:a16="http://schemas.microsoft.com/office/drawing/2014/main" id="{4B0B5917-5869-BE28-FC23-03575828ADEF}"/>
              </a:ext>
            </a:extLst>
          </p:cNvPr>
          <p:cNvSpPr txBox="1"/>
          <p:nvPr/>
        </p:nvSpPr>
        <p:spPr>
          <a:xfrm>
            <a:off x="395536" y="2348880"/>
            <a:ext cx="5076564" cy="923330"/>
          </a:xfrm>
          <a:prstGeom prst="rect">
            <a:avLst/>
          </a:prstGeom>
          <a:noFill/>
        </p:spPr>
        <p:txBody>
          <a:bodyPr wrap="square" rtlCol="0">
            <a:spAutoFit/>
          </a:bodyPr>
          <a:lstStyle/>
          <a:p>
            <a:pPr algn="ctr"/>
            <a:r>
              <a:rPr lang="en-US" sz="1800" dirty="0">
                <a:solidFill>
                  <a:srgbClr val="000000"/>
                </a:solidFill>
                <a:effectLst/>
                <a:ea typeface="Times New Roman" panose="02020603050405020304" pitchFamily="18" charset="0"/>
              </a:rPr>
              <a:t>We provide healthy and balanced school meals that, where possible, contain sustainable and locally sourced produce.  </a:t>
            </a:r>
            <a:endParaRPr lang="en-GB" sz="1800" dirty="0">
              <a:effectLst/>
              <a:ea typeface="Times New Roman" panose="02020603050405020304" pitchFamily="18" charset="0"/>
            </a:endParaRPr>
          </a:p>
        </p:txBody>
      </p:sp>
      <p:sp>
        <p:nvSpPr>
          <p:cNvPr id="9" name="TextBox 8">
            <a:extLst>
              <a:ext uri="{FF2B5EF4-FFF2-40B4-BE49-F238E27FC236}">
                <a16:creationId xmlns:a16="http://schemas.microsoft.com/office/drawing/2014/main" id="{C948E0BF-346D-15C7-8036-463D78D764F3}"/>
              </a:ext>
            </a:extLst>
          </p:cNvPr>
          <p:cNvSpPr txBox="1"/>
          <p:nvPr/>
        </p:nvSpPr>
        <p:spPr>
          <a:xfrm>
            <a:off x="395536" y="3259097"/>
            <a:ext cx="5328592" cy="646331"/>
          </a:xfrm>
          <a:prstGeom prst="rect">
            <a:avLst/>
          </a:prstGeom>
          <a:noFill/>
        </p:spPr>
        <p:txBody>
          <a:bodyPr wrap="square" rtlCol="0">
            <a:spAutoFit/>
          </a:bodyPr>
          <a:lstStyle/>
          <a:p>
            <a:pPr algn="ctr"/>
            <a:r>
              <a:rPr lang="en-US" sz="1800" dirty="0">
                <a:solidFill>
                  <a:srgbClr val="000000"/>
                </a:solidFill>
                <a:effectLst/>
                <a:ea typeface="Times New Roman" panose="02020603050405020304" pitchFamily="18" charset="0"/>
              </a:rPr>
              <a:t>Children in the Infants are provided with a snack  through the School Fruit &amp; Vegetable Scheme.</a:t>
            </a:r>
            <a:endParaRPr lang="en-GB" sz="1800"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4CC71768-2A84-A989-3131-74FC63BD9867}"/>
              </a:ext>
            </a:extLst>
          </p:cNvPr>
          <p:cNvSpPr txBox="1"/>
          <p:nvPr/>
        </p:nvSpPr>
        <p:spPr>
          <a:xfrm>
            <a:off x="521550" y="3899906"/>
            <a:ext cx="5076564" cy="923330"/>
          </a:xfrm>
          <a:prstGeom prst="rect">
            <a:avLst/>
          </a:prstGeom>
          <a:noFill/>
        </p:spPr>
        <p:txBody>
          <a:bodyPr wrap="square" rtlCol="0">
            <a:spAutoFit/>
          </a:bodyPr>
          <a:lstStyle/>
          <a:p>
            <a:pPr algn="ctr"/>
            <a:r>
              <a:rPr lang="en-US" sz="1800" dirty="0">
                <a:solidFill>
                  <a:srgbClr val="000000"/>
                </a:solidFill>
                <a:effectLst/>
                <a:ea typeface="Times New Roman" panose="02020603050405020304" pitchFamily="18" charset="0"/>
              </a:rPr>
              <a:t>All children can bring in a healthy snack e.g. fruit for morning play or parents can pay for toast through Parent Pay.</a:t>
            </a:r>
            <a:endParaRPr lang="en-GB" sz="1800" dirty="0">
              <a:effectLst/>
              <a:ea typeface="Times New Roman" panose="02020603050405020304" pitchFamily="18" charset="0"/>
            </a:endParaRPr>
          </a:p>
        </p:txBody>
      </p:sp>
      <p:sp>
        <p:nvSpPr>
          <p:cNvPr id="11" name="TextBox 10">
            <a:extLst>
              <a:ext uri="{FF2B5EF4-FFF2-40B4-BE49-F238E27FC236}">
                <a16:creationId xmlns:a16="http://schemas.microsoft.com/office/drawing/2014/main" id="{A34A4D94-940A-F12A-92B3-DF1E7642C6CD}"/>
              </a:ext>
            </a:extLst>
          </p:cNvPr>
          <p:cNvSpPr txBox="1"/>
          <p:nvPr/>
        </p:nvSpPr>
        <p:spPr>
          <a:xfrm>
            <a:off x="3923928" y="5292019"/>
            <a:ext cx="5076564" cy="1200329"/>
          </a:xfrm>
          <a:prstGeom prst="rect">
            <a:avLst/>
          </a:prstGeom>
          <a:solidFill>
            <a:schemeClr val="bg1"/>
          </a:solidFill>
        </p:spPr>
        <p:txBody>
          <a:bodyPr wrap="square" rtlCol="0">
            <a:spAutoFit/>
          </a:bodyPr>
          <a:lstStyle/>
          <a:p>
            <a:pPr algn="ctr"/>
            <a:r>
              <a:rPr lang="en-US" sz="1800" dirty="0">
                <a:solidFill>
                  <a:srgbClr val="000000"/>
                </a:solidFill>
                <a:effectLst/>
                <a:ea typeface="Times New Roman" panose="02020603050405020304" pitchFamily="18" charset="0"/>
              </a:rPr>
              <a:t>All children should bring a drinks bottle to school which contains </a:t>
            </a:r>
            <a:r>
              <a:rPr lang="en-US" sz="1800" b="1" dirty="0">
                <a:solidFill>
                  <a:srgbClr val="000000"/>
                </a:solidFill>
                <a:effectLst/>
                <a:ea typeface="Times New Roman" panose="02020603050405020304" pitchFamily="18" charset="0"/>
              </a:rPr>
              <a:t>water</a:t>
            </a:r>
            <a:r>
              <a:rPr lang="en-US" sz="1800" dirty="0">
                <a:solidFill>
                  <a:srgbClr val="000000"/>
                </a:solidFill>
                <a:effectLst/>
                <a:ea typeface="Times New Roman" panose="02020603050405020304" pitchFamily="18" charset="0"/>
              </a:rPr>
              <a:t>.</a:t>
            </a:r>
          </a:p>
          <a:p>
            <a:pPr algn="ctr"/>
            <a:r>
              <a:rPr lang="en-US" sz="1800" dirty="0">
                <a:solidFill>
                  <a:srgbClr val="000000"/>
                </a:solidFill>
                <a:effectLst/>
                <a:ea typeface="Times New Roman" panose="02020603050405020304" pitchFamily="18" charset="0"/>
              </a:rPr>
              <a:t>Milk is available to order for Infants and for under 5’s it is free.</a:t>
            </a:r>
            <a:endParaRPr lang="en-GB" sz="1800" dirty="0">
              <a:effectLst/>
              <a:ea typeface="Times New Roman" panose="02020603050405020304" pitchFamily="18" charset="0"/>
            </a:endParaRPr>
          </a:p>
        </p:txBody>
      </p:sp>
      <p:pic>
        <p:nvPicPr>
          <p:cNvPr id="3" name="Picture 2" descr="A close-up of a sign&#10;&#10;AI-generated content may be incorrect.">
            <a:extLst>
              <a:ext uri="{FF2B5EF4-FFF2-40B4-BE49-F238E27FC236}">
                <a16:creationId xmlns:a16="http://schemas.microsoft.com/office/drawing/2014/main" id="{480F4F64-8744-C40E-1DEE-B8E0E8545A2A}"/>
              </a:ext>
            </a:extLst>
          </p:cNvPr>
          <p:cNvPicPr>
            <a:picLocks noChangeAspect="1"/>
          </p:cNvPicPr>
          <p:nvPr/>
        </p:nvPicPr>
        <p:blipFill>
          <a:blip r:embed="rId4"/>
          <a:stretch>
            <a:fillRect/>
          </a:stretch>
        </p:blipFill>
        <p:spPr>
          <a:xfrm>
            <a:off x="7172007" y="127635"/>
            <a:ext cx="1830705" cy="1766570"/>
          </a:xfrm>
          <a:prstGeom prst="rect">
            <a:avLst/>
          </a:prstGeom>
        </p:spPr>
      </p:pic>
    </p:spTree>
    <p:extLst>
      <p:ext uri="{BB962C8B-B14F-4D97-AF65-F5344CB8AC3E}">
        <p14:creationId xmlns:p14="http://schemas.microsoft.com/office/powerpoint/2010/main" val="60968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6509-4720-44F5-AA07-B60BB9DE40F3}"/>
              </a:ext>
            </a:extLst>
          </p:cNvPr>
          <p:cNvSpPr>
            <a:spLocks noGrp="1"/>
          </p:cNvSpPr>
          <p:nvPr>
            <p:ph type="title"/>
          </p:nvPr>
        </p:nvSpPr>
        <p:spPr/>
        <p:txBody>
          <a:bodyPr/>
          <a:lstStyle/>
          <a:p>
            <a:r>
              <a:rPr lang="en-GB" dirty="0"/>
              <a:t>Any Questions?</a:t>
            </a:r>
          </a:p>
        </p:txBody>
      </p:sp>
      <p:pic>
        <p:nvPicPr>
          <p:cNvPr id="2050" name="Picture 2" descr="Question Marks - The Origins... - Creativelix.com ⦿ Expressing Concerns">
            <a:extLst>
              <a:ext uri="{FF2B5EF4-FFF2-40B4-BE49-F238E27FC236}">
                <a16:creationId xmlns:a16="http://schemas.microsoft.com/office/drawing/2014/main" id="{C14A223B-A49C-4681-A54F-086993971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4762500" cy="3152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0629A-1A29-4CA7-9B3A-F36A37FE703E}"/>
              </a:ext>
            </a:extLst>
          </p:cNvPr>
          <p:cNvSpPr txBox="1"/>
          <p:nvPr/>
        </p:nvSpPr>
        <p:spPr>
          <a:xfrm>
            <a:off x="457200" y="4633258"/>
            <a:ext cx="8254143" cy="1323439"/>
          </a:xfrm>
          <a:prstGeom prst="rect">
            <a:avLst/>
          </a:prstGeom>
          <a:noFill/>
        </p:spPr>
        <p:txBody>
          <a:bodyPr wrap="square" rtlCol="0">
            <a:spAutoFit/>
          </a:bodyPr>
          <a:lstStyle/>
          <a:p>
            <a:r>
              <a:rPr lang="en-GB" sz="2000" dirty="0"/>
              <a:t>Website: </a:t>
            </a:r>
            <a:r>
              <a:rPr lang="en-GB" sz="2000" dirty="0">
                <a:solidFill>
                  <a:schemeClr val="accent2">
                    <a:lumMod val="75000"/>
                  </a:schemeClr>
                </a:solidFill>
              </a:rPr>
              <a:t>Under construction</a:t>
            </a:r>
          </a:p>
          <a:p>
            <a:endParaRPr lang="en-GB" sz="2000" dirty="0"/>
          </a:p>
          <a:p>
            <a:r>
              <a:rPr lang="en-GB" sz="2000" dirty="0"/>
              <a:t>Email:  t.byrne@hesketh-with-becconsall.lancs.sch.uk</a:t>
            </a:r>
          </a:p>
          <a:p>
            <a:endParaRPr lang="en-GB" sz="2000" dirty="0"/>
          </a:p>
        </p:txBody>
      </p:sp>
    </p:spTree>
    <p:extLst>
      <p:ext uri="{BB962C8B-B14F-4D97-AF65-F5344CB8AC3E}">
        <p14:creationId xmlns:p14="http://schemas.microsoft.com/office/powerpoint/2010/main" val="363667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591D85-25F6-4014-8EE4-E6701B6E93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FD1DF05C-07BC-491B-9CAD-64494BA79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DD9EDF-1964-427F-B438-C9932530D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923D52E1-E37A-48B6-B7EE-3C472F60E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FCF87B7-DFA0-41C5-B4B3-A9F113552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BBB45BB-64EE-4E1A-9C95-28A4874E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8AD2D05-9327-4180-B006-53FDBF42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A50A8D2-F326-4502-8778-AB479771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889E66B0-32A4-4375-84C1-A7612D04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94DE422-737D-4C0B-9680-4F26E9BB4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D453758-4D58-442F-A42B-781C5C928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C5B039-5470-4380-93FF-3E5BC671E720}"/>
              </a:ext>
            </a:extLst>
          </p:cNvPr>
          <p:cNvSpPr>
            <a:spLocks noGrp="1"/>
          </p:cNvSpPr>
          <p:nvPr>
            <p:ph type="title"/>
          </p:nvPr>
        </p:nvSpPr>
        <p:spPr>
          <a:xfrm>
            <a:off x="508000" y="609599"/>
            <a:ext cx="2882531" cy="5545667"/>
          </a:xfrm>
        </p:spPr>
        <p:txBody>
          <a:bodyPr vert="horz" lIns="91440" tIns="45720" rIns="91440" bIns="45720" rtlCol="0" anchor="ctr">
            <a:normAutofit/>
          </a:bodyPr>
          <a:lstStyle/>
          <a:p>
            <a:r>
              <a:rPr lang="en-US">
                <a:solidFill>
                  <a:schemeClr val="tx1">
                    <a:lumMod val="85000"/>
                    <a:lumOff val="15000"/>
                  </a:schemeClr>
                </a:solidFill>
              </a:rPr>
              <a:t>The Year 5 Classroom Routine</a:t>
            </a:r>
          </a:p>
        </p:txBody>
      </p:sp>
      <p:sp>
        <p:nvSpPr>
          <p:cNvPr id="3" name="TextBox 2"/>
          <p:cNvSpPr txBox="1"/>
          <p:nvPr/>
        </p:nvSpPr>
        <p:spPr>
          <a:xfrm>
            <a:off x="4587063" y="609600"/>
            <a:ext cx="4133472" cy="5545667"/>
          </a:xfrm>
          <a:prstGeom prst="rect">
            <a:avLst/>
          </a:prstGeom>
        </p:spPr>
        <p:txBody>
          <a:bodyPr vert="horz" lIns="91440" tIns="45720" rIns="91440" bIns="45720" rtlCol="0" anchor="ctr">
            <a:normAutofit/>
          </a:bodyPr>
          <a:lstStyle/>
          <a:p>
            <a:pPr marL="285750" indent="-285750">
              <a:spcBef>
                <a:spcPts val="1000"/>
              </a:spcBef>
              <a:buClr>
                <a:schemeClr val="accent1">
                  <a:lumMod val="75000"/>
                </a:schemeClr>
              </a:buClr>
              <a:buSzPct val="80000"/>
              <a:buFont typeface="Wingdings 3" charset="2"/>
              <a:buChar char=""/>
            </a:pPr>
            <a:r>
              <a:rPr lang="en-US">
                <a:solidFill>
                  <a:srgbClr val="FFFFFF"/>
                </a:solidFill>
              </a:rPr>
              <a:t>On arrival to school, invited into school by a member of staff, children put coats and water away into cloakroom.</a:t>
            </a:r>
          </a:p>
          <a:p>
            <a:pPr marL="285750" indent="-285750">
              <a:spcBef>
                <a:spcPts val="1000"/>
              </a:spcBef>
              <a:buClr>
                <a:schemeClr val="accent1">
                  <a:lumMod val="75000"/>
                </a:schemeClr>
              </a:buClr>
              <a:buSzPct val="80000"/>
              <a:buFont typeface="Wingdings 3" charset="2"/>
              <a:buChar char=""/>
            </a:pPr>
            <a:r>
              <a:rPr lang="en-US">
                <a:solidFill>
                  <a:srgbClr val="FFFFFF"/>
                </a:solidFill>
              </a:rPr>
              <a:t>On entry to the classroom, children enter quietly and start there morning activity. </a:t>
            </a:r>
          </a:p>
          <a:p>
            <a:pPr marL="285750" indent="-285750">
              <a:spcBef>
                <a:spcPts val="1000"/>
              </a:spcBef>
              <a:buClr>
                <a:schemeClr val="accent1">
                  <a:lumMod val="75000"/>
                </a:schemeClr>
              </a:buClr>
              <a:buSzPct val="80000"/>
              <a:buFont typeface="Wingdings 3" charset="2"/>
              <a:buChar char=""/>
            </a:pPr>
            <a:r>
              <a:rPr lang="en-US">
                <a:solidFill>
                  <a:srgbClr val="FFFFFF"/>
                </a:solidFill>
              </a:rPr>
              <a:t>In the morning the day often starts with collective worship or an</a:t>
            </a:r>
          </a:p>
          <a:p>
            <a:pPr marL="285750" indent="-285750">
              <a:spcBef>
                <a:spcPts val="1000"/>
              </a:spcBef>
              <a:buClr>
                <a:schemeClr val="accent1">
                  <a:lumMod val="75000"/>
                </a:schemeClr>
              </a:buClr>
              <a:buSzPct val="80000"/>
              <a:buFont typeface="Wingdings 3" charset="2"/>
              <a:buChar char=""/>
            </a:pPr>
            <a:r>
              <a:rPr lang="en-US">
                <a:solidFill>
                  <a:srgbClr val="FFFFFF"/>
                </a:solidFill>
              </a:rPr>
              <a:t>Assembly where the whole school congregates.</a:t>
            </a:r>
          </a:p>
          <a:p>
            <a:pPr marL="285750" indent="-285750">
              <a:spcBef>
                <a:spcPts val="1000"/>
              </a:spcBef>
              <a:buClr>
                <a:schemeClr val="accent1">
                  <a:lumMod val="75000"/>
                </a:schemeClr>
              </a:buClr>
              <a:buSzPct val="80000"/>
              <a:buFont typeface="Wingdings 3" charset="2"/>
              <a:buChar char=""/>
            </a:pPr>
            <a:r>
              <a:rPr lang="en-US">
                <a:solidFill>
                  <a:srgbClr val="FFFFFF"/>
                </a:solidFill>
              </a:rPr>
              <a:t>Break time is at 10.30-10.45</a:t>
            </a:r>
          </a:p>
          <a:p>
            <a:pPr marL="285750" indent="-285750">
              <a:spcBef>
                <a:spcPts val="1000"/>
              </a:spcBef>
              <a:buClr>
                <a:schemeClr val="accent1">
                  <a:lumMod val="75000"/>
                </a:schemeClr>
              </a:buClr>
              <a:buSzPct val="80000"/>
              <a:buFont typeface="Wingdings 3" charset="2"/>
              <a:buChar char=""/>
            </a:pPr>
            <a:r>
              <a:rPr lang="en-US">
                <a:solidFill>
                  <a:srgbClr val="FFFFFF"/>
                </a:solidFill>
              </a:rPr>
              <a:t>Lunch time 12.15-13.15</a:t>
            </a:r>
          </a:p>
          <a:p>
            <a:pPr marL="285750" indent="-285750">
              <a:spcBef>
                <a:spcPts val="1000"/>
              </a:spcBef>
              <a:buClr>
                <a:schemeClr val="accent1">
                  <a:lumMod val="75000"/>
                </a:schemeClr>
              </a:buClr>
              <a:buSzPct val="80000"/>
              <a:buFont typeface="Wingdings 3" charset="2"/>
              <a:buChar char=""/>
            </a:pPr>
            <a:r>
              <a:rPr lang="en-US">
                <a:solidFill>
                  <a:srgbClr val="FFFFFF"/>
                </a:solidFill>
              </a:rPr>
              <a:t>Home time 15.25</a:t>
            </a:r>
          </a:p>
          <a:p>
            <a:pPr>
              <a:spcBef>
                <a:spcPts val="1000"/>
              </a:spcBef>
              <a:buClr>
                <a:schemeClr val="accent1">
                  <a:lumMod val="75000"/>
                </a:schemeClr>
              </a:buClr>
              <a:buSzPct val="80000"/>
              <a:buFont typeface="Wingdings 3" charset="2"/>
              <a:buChar char=""/>
            </a:pPr>
            <a:endParaRPr lang="en-US">
              <a:solidFill>
                <a:srgbClr val="FFFFFF"/>
              </a:solidFill>
            </a:endParaRPr>
          </a:p>
        </p:txBody>
      </p:sp>
    </p:spTree>
    <p:extLst>
      <p:ext uri="{BB962C8B-B14F-4D97-AF65-F5344CB8AC3E}">
        <p14:creationId xmlns:p14="http://schemas.microsoft.com/office/powerpoint/2010/main" val="30546368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t="8743" b="15332"/>
          <a:stretch>
            <a:fillRect/>
          </a:stretch>
        </p:blipFill>
        <p:spPr>
          <a:xfrm>
            <a:off x="241536" y="-1"/>
            <a:ext cx="3413478"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3" name="Title 2"/>
          <p:cNvSpPr>
            <a:spLocks noGrp="1"/>
          </p:cNvSpPr>
          <p:nvPr>
            <p:ph type="title"/>
          </p:nvPr>
        </p:nvSpPr>
        <p:spPr>
          <a:xfrm>
            <a:off x="3119418" y="609600"/>
            <a:ext cx="3836082" cy="1320800"/>
          </a:xfrm>
        </p:spPr>
        <p:txBody>
          <a:bodyPr>
            <a:normAutofit/>
          </a:bodyPr>
          <a:lstStyle/>
          <a:p>
            <a:r>
              <a:rPr lang="en-GB" dirty="0" err="1"/>
              <a:t>Bikeability</a:t>
            </a:r>
            <a:endParaRPr lang="en-GB" dirty="0"/>
          </a:p>
        </p:txBody>
      </p:sp>
      <p:pic>
        <p:nvPicPr>
          <p:cNvPr id="7" name="Picture 6"/>
          <p:cNvPicPr>
            <a:picLocks noChangeAspect="1"/>
          </p:cNvPicPr>
          <p:nvPr/>
        </p:nvPicPr>
        <p:blipFill>
          <a:blip r:embed="rId3"/>
          <a:srcRect l="11683" r="11454" b="6"/>
          <a:stretch>
            <a:fillRect/>
          </a:stretch>
        </p:blipFill>
        <p:spPr>
          <a:xfrm>
            <a:off x="-7974" y="3428999"/>
            <a:ext cx="2635781"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7" name="Straight Connector 16">
            <a:extLst>
              <a:ext uri="{FF2B5EF4-FFF2-40B4-BE49-F238E27FC236}">
                <a16:creationId xmlns:a16="http://schemas.microsoft.com/office/drawing/2014/main" id="{94675CDD-121E-4FDA-84FB-E808340B8D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9009" y="3428999"/>
            <a:ext cx="2438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Isosceles Triangle 30">
            <a:extLst>
              <a:ext uri="{FF2B5EF4-FFF2-40B4-BE49-F238E27FC236}">
                <a16:creationId xmlns:a16="http://schemas.microsoft.com/office/drawing/2014/main" id="{20FC0D0D-9D04-4683-842B-5F163DB41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3119418" y="2160589"/>
            <a:ext cx="3836082" cy="3880773"/>
          </a:xfrm>
        </p:spPr>
        <p:txBody>
          <a:bodyPr vert="horz" lIns="91440" tIns="45720" rIns="91440" bIns="45720" rtlCol="0">
            <a:normAutofit/>
          </a:bodyPr>
          <a:lstStyle/>
          <a:p>
            <a:pPr>
              <a:lnSpc>
                <a:spcPct val="90000"/>
              </a:lnSpc>
            </a:pPr>
            <a:r>
              <a:rPr lang="en-GB" sz="1400"/>
              <a:t>Year 5 pupils will have the opportunity to participate in the </a:t>
            </a:r>
            <a:r>
              <a:rPr lang="en-GB" sz="1400" err="1"/>
              <a:t>Bikeability</a:t>
            </a:r>
            <a:r>
              <a:rPr lang="en-GB" sz="1400"/>
              <a:t> programme in November. To take part children must be able to ride a bike unaided. </a:t>
            </a:r>
          </a:p>
          <a:p>
            <a:pPr>
              <a:lnSpc>
                <a:spcPct val="90000"/>
              </a:lnSpc>
            </a:pPr>
            <a:r>
              <a:rPr lang="en-GB" sz="1400" err="1"/>
              <a:t>Bikeability</a:t>
            </a:r>
            <a:r>
              <a:rPr lang="en-GB" sz="1400"/>
              <a:t> is the government’s national cycle training programme. It helps children learn practical skills and understand how to cycle on today’s roads. </a:t>
            </a:r>
          </a:p>
          <a:p>
            <a:pPr>
              <a:lnSpc>
                <a:spcPct val="90000"/>
              </a:lnSpc>
            </a:pPr>
            <a:r>
              <a:rPr lang="en-GB" sz="1400"/>
              <a:t>Pupils bikes must be in working order with fully functional brakes and must be of an appropriate size. Please note that all bikes are acceptable (BMX, Mountain, Racing or Hybrid)</a:t>
            </a:r>
          </a:p>
          <a:p>
            <a:pPr>
              <a:lnSpc>
                <a:spcPct val="90000"/>
              </a:lnSpc>
            </a:pPr>
            <a:r>
              <a:rPr lang="en-GB" sz="1400"/>
              <a:t>All participants must wear a helmet at all times during the course.</a:t>
            </a:r>
          </a:p>
          <a:p>
            <a:pPr>
              <a:lnSpc>
                <a:spcPct val="90000"/>
              </a:lnSpc>
            </a:pPr>
            <a:endParaRPr lang="en-GB" sz="1400"/>
          </a:p>
          <a:p>
            <a:pPr>
              <a:lnSpc>
                <a:spcPct val="90000"/>
              </a:lnSpc>
            </a:pPr>
            <a:endParaRPr lang="en-GB" sz="1400"/>
          </a:p>
        </p:txBody>
      </p:sp>
      <p:sp>
        <p:nvSpPr>
          <p:cNvPr id="5" name="TextBox 4">
            <a:extLst>
              <a:ext uri="{FF2B5EF4-FFF2-40B4-BE49-F238E27FC236}">
                <a16:creationId xmlns:a16="http://schemas.microsoft.com/office/drawing/2014/main" id="{86B23FD1-C5D3-9FB1-1198-325E00F66466}"/>
              </a:ext>
            </a:extLst>
          </p:cNvPr>
          <p:cNvSpPr txBox="1"/>
          <p:nvPr/>
        </p:nvSpPr>
        <p:spPr>
          <a:xfrm>
            <a:off x="562246" y="328923"/>
            <a:ext cx="4297786" cy="584775"/>
          </a:xfrm>
          <a:prstGeom prst="rect">
            <a:avLst/>
          </a:prstGeom>
          <a:noFill/>
        </p:spPr>
        <p:txBody>
          <a:bodyPr wrap="square">
            <a:spAutoFit/>
          </a:bodyPr>
          <a:lstStyle/>
          <a:p>
            <a:endParaRPr lang="en-GB" sz="3200" b="1" dirty="0">
              <a:solidFill>
                <a:srgbClr val="FF0000"/>
              </a:solidFill>
            </a:endParaRPr>
          </a:p>
        </p:txBody>
      </p:sp>
    </p:spTree>
    <p:extLst>
      <p:ext uri="{BB962C8B-B14F-4D97-AF65-F5344CB8AC3E}">
        <p14:creationId xmlns:p14="http://schemas.microsoft.com/office/powerpoint/2010/main" val="66324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9F-4E9E-4F31-9B5C-290318D95BA5}"/>
              </a:ext>
            </a:extLst>
          </p:cNvPr>
          <p:cNvSpPr>
            <a:spLocks noGrp="1"/>
          </p:cNvSpPr>
          <p:nvPr>
            <p:ph type="title"/>
          </p:nvPr>
        </p:nvSpPr>
        <p:spPr>
          <a:xfrm>
            <a:off x="457200" y="338328"/>
            <a:ext cx="8229600" cy="1002440"/>
          </a:xfrm>
        </p:spPr>
        <p:txBody>
          <a:bodyPr/>
          <a:lstStyle/>
          <a:p>
            <a:r>
              <a:rPr lang="en-GB" dirty="0"/>
              <a:t>School Uniform</a:t>
            </a:r>
          </a:p>
        </p:txBody>
      </p:sp>
      <p:sp>
        <p:nvSpPr>
          <p:cNvPr id="3" name="TextBox 2">
            <a:extLst>
              <a:ext uri="{FF2B5EF4-FFF2-40B4-BE49-F238E27FC236}">
                <a16:creationId xmlns:a16="http://schemas.microsoft.com/office/drawing/2014/main" id="{ACE47FA9-43A8-4181-BF78-0050A77FAF0C}"/>
              </a:ext>
            </a:extLst>
          </p:cNvPr>
          <p:cNvSpPr txBox="1"/>
          <p:nvPr/>
        </p:nvSpPr>
        <p:spPr>
          <a:xfrm>
            <a:off x="221928" y="945367"/>
            <a:ext cx="6680056" cy="5262979"/>
          </a:xfrm>
          <a:prstGeom prst="rect">
            <a:avLst/>
          </a:prstGeom>
          <a:noFill/>
        </p:spPr>
        <p:txBody>
          <a:bodyPr wrap="square" lIns="91440" tIns="45720" rIns="91440" bIns="45720" rtlCol="0" anchor="t">
            <a:spAutoFit/>
          </a:bodyPr>
          <a:lstStyle/>
          <a:p>
            <a:pPr marL="342900" indent="-342900">
              <a:buClr>
                <a:schemeClr val="accent1"/>
              </a:buClr>
              <a:buFont typeface="Candara" panose="020E0502030303020204" pitchFamily="34" charset="0"/>
              <a:buChar char="*"/>
            </a:pPr>
            <a:r>
              <a:rPr lang="en-GB" sz="2400" dirty="0"/>
              <a:t>Please make sure that long hair is always fully tied back.</a:t>
            </a:r>
          </a:p>
          <a:p>
            <a:pPr marL="342900" indent="-342900">
              <a:buClr>
                <a:schemeClr val="accent1"/>
              </a:buClr>
              <a:buFont typeface="Candara" panose="020E0502030303020204" pitchFamily="34" charset="0"/>
              <a:buChar char="*"/>
            </a:pPr>
            <a:r>
              <a:rPr lang="en-GB" sz="2400" dirty="0"/>
              <a:t>Children are allowed to wear small earrings (studs) and a watch (not a smart watch</a:t>
            </a:r>
          </a:p>
          <a:p>
            <a:pPr marL="342900" indent="-342900">
              <a:buClr>
                <a:schemeClr val="accent1"/>
              </a:buClr>
              <a:buFont typeface="Candara" panose="020E0502030303020204" pitchFamily="34" charset="0"/>
              <a:buChar char="*"/>
            </a:pPr>
            <a:r>
              <a:rPr lang="en-GB" sz="2400" dirty="0"/>
              <a:t>Hair bobbles/ clips should be school colours</a:t>
            </a:r>
          </a:p>
          <a:p>
            <a:pPr marL="342900" indent="-342900">
              <a:buClr>
                <a:schemeClr val="accent1"/>
              </a:buClr>
              <a:buFont typeface="Candara" panose="020E0502030303020204" pitchFamily="34" charset="0"/>
              <a:buChar char="*"/>
            </a:pPr>
            <a:r>
              <a:rPr lang="en-GB" sz="2400" dirty="0"/>
              <a:t>Black shoes</a:t>
            </a:r>
          </a:p>
          <a:p>
            <a:pPr marL="342900" indent="-342900">
              <a:buClr>
                <a:schemeClr val="accent1"/>
              </a:buClr>
              <a:buFont typeface="Candara" panose="020E0502030303020204" pitchFamily="34" charset="0"/>
              <a:buChar char="*"/>
            </a:pPr>
            <a:r>
              <a:rPr lang="en-GB" sz="2400" dirty="0"/>
              <a:t>On PE days (Monday and Wednesday) children should wear their P.E. kit (purple shorts and white T-Shirt); they may wear plain black tracksuit top/bottoms. ( items must not have huge logs on the)</a:t>
            </a:r>
          </a:p>
          <a:p>
            <a:pPr marL="342900" indent="-342900">
              <a:buClr>
                <a:schemeClr val="accent1"/>
              </a:buClr>
              <a:buFont typeface="Candara" panose="020E0502030303020204" pitchFamily="34" charset="0"/>
              <a:buChar char="*"/>
            </a:pPr>
            <a:r>
              <a:rPr lang="en-GB" sz="2400" dirty="0"/>
              <a:t>On PE days earrings must be removed.</a:t>
            </a:r>
          </a:p>
          <a:p>
            <a:pPr marL="342900" indent="-342900">
              <a:buClr>
                <a:schemeClr val="accent1"/>
              </a:buClr>
              <a:buFont typeface="Candara" panose="020E0502030303020204" pitchFamily="34" charset="0"/>
              <a:buChar char="*"/>
            </a:pPr>
            <a:r>
              <a:rPr lang="en-GB" sz="2400" dirty="0"/>
              <a:t>Water bottles would be better if they are sports caps</a:t>
            </a:r>
          </a:p>
        </p:txBody>
      </p:sp>
      <p:pic>
        <p:nvPicPr>
          <p:cNvPr id="1026" name="Picture 2" descr="Infinity Braid Tieback | Back-to-School Hairstyles - Cute Girls Hairstyles">
            <a:extLst>
              <a:ext uri="{FF2B5EF4-FFF2-40B4-BE49-F238E27FC236}">
                <a16:creationId xmlns:a16="http://schemas.microsoft.com/office/drawing/2014/main" id="{6CF4B742-7C5D-4CFF-BC10-91CE358C63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9913" y="203331"/>
            <a:ext cx="1517915"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sy hairstyles for girls that you can create in minutes">
            <a:extLst>
              <a:ext uri="{FF2B5EF4-FFF2-40B4-BE49-F238E27FC236}">
                <a16:creationId xmlns:a16="http://schemas.microsoft.com/office/drawing/2014/main" id="{BBE6EC3A-F888-4C52-9564-830F8D675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9827" y="2692430"/>
            <a:ext cx="1656184" cy="22895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en Tick PNG Images Transparent Free Download | PNGMart">
            <a:extLst>
              <a:ext uri="{FF2B5EF4-FFF2-40B4-BE49-F238E27FC236}">
                <a16:creationId xmlns:a16="http://schemas.microsoft.com/office/drawing/2014/main" id="{939DD4BE-879B-4D17-BCDC-A2BD175B43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8646" y="3523208"/>
            <a:ext cx="1282823" cy="14553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wnload RED CROSS Free PNG transparent image and clipart">
            <a:extLst>
              <a:ext uri="{FF2B5EF4-FFF2-40B4-BE49-F238E27FC236}">
                <a16:creationId xmlns:a16="http://schemas.microsoft.com/office/drawing/2014/main" id="{C01B0405-9860-4D29-9BBA-9B986AED3C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3280" y="844640"/>
            <a:ext cx="1328936" cy="1309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plastic bottle with a blue lid&#10;&#10;AI-generated content may be incorrect.">
            <a:extLst>
              <a:ext uri="{FF2B5EF4-FFF2-40B4-BE49-F238E27FC236}">
                <a16:creationId xmlns:a16="http://schemas.microsoft.com/office/drawing/2014/main" id="{990FA0CA-BEB8-BFB6-873F-D001F6826562}"/>
              </a:ext>
            </a:extLst>
          </p:cNvPr>
          <p:cNvPicPr>
            <a:picLocks noChangeAspect="1"/>
          </p:cNvPicPr>
          <p:nvPr/>
        </p:nvPicPr>
        <p:blipFill>
          <a:blip r:embed="rId7"/>
          <a:stretch>
            <a:fillRect/>
          </a:stretch>
        </p:blipFill>
        <p:spPr>
          <a:xfrm rot="-2400000">
            <a:off x="6874192" y="4716463"/>
            <a:ext cx="1227455" cy="1976755"/>
          </a:xfrm>
          <a:prstGeom prst="rect">
            <a:avLst/>
          </a:prstGeom>
        </p:spPr>
      </p:pic>
    </p:spTree>
    <p:extLst>
      <p:ext uri="{BB962C8B-B14F-4D97-AF65-F5344CB8AC3E}">
        <p14:creationId xmlns:p14="http://schemas.microsoft.com/office/powerpoint/2010/main" val="341624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B039-5470-4380-93FF-3E5BC671E720}"/>
              </a:ext>
            </a:extLst>
          </p:cNvPr>
          <p:cNvSpPr>
            <a:spLocks noGrp="1"/>
          </p:cNvSpPr>
          <p:nvPr>
            <p:ph type="title"/>
          </p:nvPr>
        </p:nvSpPr>
        <p:spPr/>
        <p:txBody>
          <a:bodyPr/>
          <a:lstStyle/>
          <a:p>
            <a:r>
              <a:rPr lang="en-GB" dirty="0"/>
              <a:t>The Timetable</a:t>
            </a:r>
          </a:p>
        </p:txBody>
      </p:sp>
      <p:pic>
        <p:nvPicPr>
          <p:cNvPr id="3" name="Picture 2" descr="A table with text on it&#10;&#10;AI-generated content may be incorrect.">
            <a:extLst>
              <a:ext uri="{FF2B5EF4-FFF2-40B4-BE49-F238E27FC236}">
                <a16:creationId xmlns:a16="http://schemas.microsoft.com/office/drawing/2014/main" id="{0903CA34-3FCA-C297-670A-15072C3B8AAE}"/>
              </a:ext>
            </a:extLst>
          </p:cNvPr>
          <p:cNvPicPr>
            <a:picLocks noChangeAspect="1"/>
          </p:cNvPicPr>
          <p:nvPr/>
        </p:nvPicPr>
        <p:blipFill>
          <a:blip r:embed="rId3"/>
          <a:stretch>
            <a:fillRect/>
          </a:stretch>
        </p:blipFill>
        <p:spPr>
          <a:xfrm>
            <a:off x="0" y="1670874"/>
            <a:ext cx="9144000" cy="3516252"/>
          </a:xfrm>
          <a:prstGeom prst="rect">
            <a:avLst/>
          </a:prstGeom>
        </p:spPr>
      </p:pic>
    </p:spTree>
    <p:extLst>
      <p:ext uri="{BB962C8B-B14F-4D97-AF65-F5344CB8AC3E}">
        <p14:creationId xmlns:p14="http://schemas.microsoft.com/office/powerpoint/2010/main" val="245525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078"/>
            <a:ext cx="7633108" cy="1320800"/>
          </a:xfrm>
        </p:spPr>
        <p:txBody>
          <a:bodyPr>
            <a:normAutofit/>
          </a:bodyPr>
          <a:lstStyle/>
          <a:p>
            <a:r>
              <a:rPr lang="en-GB" sz="4800" dirty="0"/>
              <a:t> The Year 5 Curriculum </a:t>
            </a:r>
          </a:p>
        </p:txBody>
      </p:sp>
      <p:pic>
        <p:nvPicPr>
          <p:cNvPr id="6" name="Picture 5"/>
          <p:cNvPicPr>
            <a:picLocks noChangeAspect="1"/>
          </p:cNvPicPr>
          <p:nvPr/>
        </p:nvPicPr>
        <p:blipFill rotWithShape="1">
          <a:blip r:embed="rId2"/>
          <a:srcRect l="30313" t="20600" r="18500" b="17801"/>
          <a:stretch/>
        </p:blipFill>
        <p:spPr>
          <a:xfrm>
            <a:off x="467544" y="1052736"/>
            <a:ext cx="7785079" cy="5269900"/>
          </a:xfrm>
          <a:prstGeom prst="rect">
            <a:avLst/>
          </a:prstGeom>
        </p:spPr>
      </p:pic>
      <p:pic>
        <p:nvPicPr>
          <p:cNvPr id="7" name="Picture 6"/>
          <p:cNvPicPr>
            <a:picLocks noChangeAspect="1"/>
          </p:cNvPicPr>
          <p:nvPr/>
        </p:nvPicPr>
        <p:blipFill>
          <a:blip r:embed="rId3"/>
          <a:stretch>
            <a:fillRect/>
          </a:stretch>
        </p:blipFill>
        <p:spPr>
          <a:xfrm>
            <a:off x="7092280" y="333042"/>
            <a:ext cx="1409700" cy="1409700"/>
          </a:xfrm>
          <a:prstGeom prst="rect">
            <a:avLst/>
          </a:prstGeom>
        </p:spPr>
      </p:pic>
    </p:spTree>
    <p:extLst>
      <p:ext uri="{BB962C8B-B14F-4D97-AF65-F5344CB8AC3E}">
        <p14:creationId xmlns:p14="http://schemas.microsoft.com/office/powerpoint/2010/main" val="174132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078"/>
            <a:ext cx="7633108" cy="1320800"/>
          </a:xfrm>
        </p:spPr>
        <p:txBody>
          <a:bodyPr>
            <a:normAutofit/>
          </a:bodyPr>
          <a:lstStyle/>
          <a:p>
            <a:r>
              <a:rPr lang="en-GB" sz="4800" dirty="0"/>
              <a:t> The Year 5 Curriculum </a:t>
            </a:r>
          </a:p>
        </p:txBody>
      </p:sp>
      <p:sp>
        <p:nvSpPr>
          <p:cNvPr id="4" name="TextBox 3"/>
          <p:cNvSpPr txBox="1"/>
          <p:nvPr/>
        </p:nvSpPr>
        <p:spPr>
          <a:xfrm>
            <a:off x="467544" y="1124744"/>
            <a:ext cx="6986737" cy="338554"/>
          </a:xfrm>
          <a:prstGeom prst="rect">
            <a:avLst/>
          </a:prstGeom>
          <a:noFill/>
        </p:spPr>
        <p:txBody>
          <a:bodyPr wrap="square" rtlCol="0">
            <a:spAutoFit/>
          </a:bodyPr>
          <a:lstStyle/>
          <a:p>
            <a:r>
              <a:rPr lang="en-GB" sz="1600" dirty="0">
                <a:solidFill>
                  <a:schemeClr val="accent1"/>
                </a:solidFill>
              </a:rPr>
              <a:t>English </a:t>
            </a:r>
          </a:p>
        </p:txBody>
      </p:sp>
      <p:pic>
        <p:nvPicPr>
          <p:cNvPr id="8" name="Picture 7"/>
          <p:cNvPicPr>
            <a:picLocks noChangeAspect="1"/>
          </p:cNvPicPr>
          <p:nvPr/>
        </p:nvPicPr>
        <p:blipFill rotWithShape="1">
          <a:blip r:embed="rId3"/>
          <a:srcRect l="39763" t="20601" r="24801" b="30400"/>
          <a:stretch/>
        </p:blipFill>
        <p:spPr>
          <a:xfrm>
            <a:off x="792691" y="1463298"/>
            <a:ext cx="6912768" cy="5376598"/>
          </a:xfrm>
          <a:prstGeom prst="rect">
            <a:avLst/>
          </a:prstGeom>
        </p:spPr>
      </p:pic>
    </p:spTree>
    <p:extLst>
      <p:ext uri="{BB962C8B-B14F-4D97-AF65-F5344CB8AC3E}">
        <p14:creationId xmlns:p14="http://schemas.microsoft.com/office/powerpoint/2010/main" val="58189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078"/>
            <a:ext cx="7633108" cy="1320800"/>
          </a:xfrm>
        </p:spPr>
        <p:txBody>
          <a:bodyPr>
            <a:normAutofit/>
          </a:bodyPr>
          <a:lstStyle/>
          <a:p>
            <a:r>
              <a:rPr lang="en-GB" sz="4800" dirty="0"/>
              <a:t> The Year 5 Curriculum </a:t>
            </a:r>
          </a:p>
        </p:txBody>
      </p:sp>
      <p:sp>
        <p:nvSpPr>
          <p:cNvPr id="4" name="TextBox 3"/>
          <p:cNvSpPr txBox="1"/>
          <p:nvPr/>
        </p:nvSpPr>
        <p:spPr>
          <a:xfrm>
            <a:off x="609599" y="988255"/>
            <a:ext cx="4178425" cy="5632311"/>
          </a:xfrm>
          <a:prstGeom prst="rect">
            <a:avLst/>
          </a:prstGeom>
          <a:noFill/>
        </p:spPr>
        <p:txBody>
          <a:bodyPr wrap="square" rtlCol="0">
            <a:spAutoFit/>
          </a:bodyPr>
          <a:lstStyle/>
          <a:p>
            <a:r>
              <a:rPr lang="en-GB" b="1" u="sng" dirty="0">
                <a:solidFill>
                  <a:schemeClr val="accent1"/>
                </a:solidFill>
              </a:rPr>
              <a:t>English</a:t>
            </a:r>
          </a:p>
          <a:p>
            <a:r>
              <a:rPr lang="en-GB" u="sng" dirty="0"/>
              <a:t>Autumn 1 </a:t>
            </a:r>
          </a:p>
          <a:p>
            <a:pPr marL="285750" indent="-285750">
              <a:buFont typeface="Arial" panose="020B0604020202020204" pitchFamily="34" charset="0"/>
              <a:buChar char="•"/>
            </a:pPr>
            <a:r>
              <a:rPr lang="en-GB" dirty="0"/>
              <a:t>Legends and persuasion</a:t>
            </a:r>
          </a:p>
          <a:p>
            <a:endParaRPr lang="en-GB" dirty="0"/>
          </a:p>
          <a:p>
            <a:r>
              <a:rPr lang="en-GB" u="sng" dirty="0"/>
              <a:t>Autumn 2</a:t>
            </a:r>
          </a:p>
          <a:p>
            <a:pPr marL="285750" indent="-285750">
              <a:buFont typeface="Arial" panose="020B0604020202020204" pitchFamily="34" charset="0"/>
              <a:buChar char="•"/>
            </a:pPr>
            <a:r>
              <a:rPr lang="en-GB" dirty="0"/>
              <a:t>Stories with historical settings</a:t>
            </a:r>
          </a:p>
          <a:p>
            <a:pPr marL="285750" indent="-285750">
              <a:buFont typeface="Arial" panose="020B0604020202020204" pitchFamily="34" charset="0"/>
              <a:buChar char="•"/>
            </a:pPr>
            <a:r>
              <a:rPr lang="en-GB" dirty="0"/>
              <a:t>Film and play scripts</a:t>
            </a:r>
          </a:p>
          <a:p>
            <a:pPr marL="285750" indent="-285750">
              <a:buFont typeface="Arial" panose="020B0604020202020204" pitchFamily="34" charset="0"/>
              <a:buChar char="•"/>
            </a:pPr>
            <a:r>
              <a:rPr lang="en-GB" dirty="0"/>
              <a:t>Classic narrative poetry</a:t>
            </a:r>
          </a:p>
          <a:p>
            <a:pPr marL="285750" indent="-285750">
              <a:buFont typeface="Arial" panose="020B0604020202020204" pitchFamily="34" charset="0"/>
              <a:buChar char="•"/>
            </a:pPr>
            <a:r>
              <a:rPr lang="en-GB" dirty="0"/>
              <a:t>Book: Street Child and Oliver Twist</a:t>
            </a:r>
          </a:p>
          <a:p>
            <a:endParaRPr lang="en-GB" dirty="0"/>
          </a:p>
          <a:p>
            <a:r>
              <a:rPr lang="en-GB" u="sng" dirty="0"/>
              <a:t>Spring 1</a:t>
            </a:r>
          </a:p>
          <a:p>
            <a:pPr marL="285750" indent="-285750">
              <a:buFont typeface="Arial" panose="020B0604020202020204" pitchFamily="34" charset="0"/>
              <a:buChar char="•"/>
            </a:pPr>
            <a:r>
              <a:rPr lang="en-GB" dirty="0"/>
              <a:t>Science fiction stories</a:t>
            </a:r>
          </a:p>
          <a:p>
            <a:pPr marL="285750" indent="-285750">
              <a:buFont typeface="Arial" panose="020B0604020202020204" pitchFamily="34" charset="0"/>
              <a:buChar char="•"/>
            </a:pPr>
            <a:r>
              <a:rPr lang="en-GB" dirty="0"/>
              <a:t>Information booklets</a:t>
            </a:r>
          </a:p>
          <a:p>
            <a:pPr marL="285750" indent="-285750">
              <a:buFont typeface="Arial" panose="020B0604020202020204" pitchFamily="34" charset="0"/>
              <a:buChar char="•"/>
            </a:pPr>
            <a:r>
              <a:rPr lang="en-GB" dirty="0"/>
              <a:t>Poems with a structure</a:t>
            </a:r>
          </a:p>
          <a:p>
            <a:pPr marL="285750" indent="-285750">
              <a:buFont typeface="Arial" panose="020B0604020202020204" pitchFamily="34" charset="0"/>
              <a:buChar char="•"/>
            </a:pPr>
            <a:endParaRPr lang="en-GB" dirty="0"/>
          </a:p>
          <a:p>
            <a:r>
              <a:rPr lang="en-GB" u="sng" dirty="0"/>
              <a:t>Spring 2</a:t>
            </a:r>
          </a:p>
          <a:p>
            <a:pPr marL="285750" indent="-285750">
              <a:buFont typeface="Arial" panose="020B0604020202020204" pitchFamily="34" charset="0"/>
              <a:buChar char="•"/>
            </a:pPr>
            <a:r>
              <a:rPr lang="en-GB" dirty="0"/>
              <a:t>Novel as a theme</a:t>
            </a:r>
          </a:p>
          <a:p>
            <a:pPr marL="285750" indent="-285750">
              <a:buFont typeface="Arial" panose="020B0604020202020204" pitchFamily="34" charset="0"/>
              <a:buChar char="•"/>
            </a:pPr>
            <a:r>
              <a:rPr lang="en-GB" dirty="0"/>
              <a:t>Magazine: information text</a:t>
            </a:r>
          </a:p>
          <a:p>
            <a:pPr marL="285750" indent="-285750">
              <a:buFont typeface="Arial" panose="020B0604020202020204" pitchFamily="34" charset="0"/>
              <a:buChar char="•"/>
            </a:pPr>
            <a:r>
              <a:rPr lang="en-GB" dirty="0"/>
              <a:t>Book: Hugo </a:t>
            </a:r>
            <a:r>
              <a:rPr lang="en-GB" dirty="0" err="1"/>
              <a:t>Cabret</a:t>
            </a:r>
            <a:r>
              <a:rPr lang="en-GB" dirty="0"/>
              <a:t> – Brian Selznick</a:t>
            </a:r>
          </a:p>
          <a:p>
            <a:endParaRPr lang="en-GB" dirty="0"/>
          </a:p>
        </p:txBody>
      </p:sp>
      <p:sp>
        <p:nvSpPr>
          <p:cNvPr id="6" name="TextBox 5"/>
          <p:cNvSpPr txBox="1"/>
          <p:nvPr/>
        </p:nvSpPr>
        <p:spPr>
          <a:xfrm>
            <a:off x="4877688" y="1123856"/>
            <a:ext cx="4178425" cy="2308324"/>
          </a:xfrm>
          <a:prstGeom prst="rect">
            <a:avLst/>
          </a:prstGeom>
          <a:noFill/>
        </p:spPr>
        <p:txBody>
          <a:bodyPr wrap="square" lIns="91440" tIns="45720" rIns="91440" bIns="45720" rtlCol="0" anchor="t">
            <a:spAutoFit/>
          </a:bodyPr>
          <a:lstStyle/>
          <a:p>
            <a:r>
              <a:rPr lang="en-GB" u="sng" dirty="0"/>
              <a:t>Summer 1 </a:t>
            </a:r>
          </a:p>
          <a:p>
            <a:pPr marL="285750" indent="-285750">
              <a:buFont typeface="Arial" panose="020B0604020202020204" pitchFamily="34" charset="0"/>
              <a:buChar char="•"/>
            </a:pPr>
            <a:r>
              <a:rPr lang="en-GB" dirty="0"/>
              <a:t>TBC</a:t>
            </a:r>
          </a:p>
          <a:p>
            <a:pPr marL="285750" indent="-285750">
              <a:buFont typeface="Arial" panose="020B0604020202020204" pitchFamily="34" charset="0"/>
              <a:buChar char="•"/>
            </a:pPr>
            <a:endParaRPr lang="en-GB" dirty="0"/>
          </a:p>
          <a:p>
            <a:r>
              <a:rPr lang="en-GB" u="sng" dirty="0"/>
              <a:t>Summer 2</a:t>
            </a:r>
          </a:p>
          <a:p>
            <a:pPr marL="285750" indent="-285750">
              <a:buFont typeface="Arial" panose="020B0604020202020204" pitchFamily="34" charset="0"/>
              <a:buChar char="•"/>
            </a:pPr>
            <a:r>
              <a:rPr lang="en-GB" dirty="0"/>
              <a:t>Myths</a:t>
            </a:r>
          </a:p>
          <a:p>
            <a:pPr marL="285750" indent="-285750">
              <a:buFont typeface="Arial" panose="020B0604020202020204" pitchFamily="34" charset="0"/>
              <a:buChar char="•"/>
            </a:pPr>
            <a:r>
              <a:rPr lang="en-GB" dirty="0"/>
              <a:t>Reports</a:t>
            </a:r>
          </a:p>
          <a:p>
            <a:pPr marL="285750" indent="-285750">
              <a:buFont typeface="Arial" panose="020B0604020202020204" pitchFamily="34" charset="0"/>
              <a:buChar char="•"/>
            </a:pPr>
            <a:r>
              <a:rPr lang="en-GB" dirty="0"/>
              <a:t>Poems with figurative language</a:t>
            </a:r>
          </a:p>
          <a:p>
            <a:pPr marL="285750" indent="-285750">
              <a:buFont typeface="Arial" panose="020B0604020202020204" pitchFamily="34" charset="0"/>
              <a:buChar char="•"/>
            </a:pPr>
            <a:r>
              <a:rPr lang="en-GB" dirty="0"/>
              <a:t>Book: The Fire Thief – Terry Deary</a:t>
            </a:r>
            <a:endParaRPr lang="en-GB"/>
          </a:p>
        </p:txBody>
      </p:sp>
      <p:pic>
        <p:nvPicPr>
          <p:cNvPr id="1026" name="Picture 2" descr="The Invention of Hugo Cabret (Hard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27482">
            <a:off x="4530920" y="4658825"/>
            <a:ext cx="1086350" cy="169213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Journey to the River Sea By Eva Ibbot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The Fire Thief by Terry Deary (9780753411483/Hardback) | LoveReading4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1046">
            <a:off x="7601930" y="4619790"/>
            <a:ext cx="980088" cy="1409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of a child holding a bowl&#10;&#10;AI-generated content may be incorrect.">
            <a:extLst>
              <a:ext uri="{FF2B5EF4-FFF2-40B4-BE49-F238E27FC236}">
                <a16:creationId xmlns:a16="http://schemas.microsoft.com/office/drawing/2014/main" id="{B3FB654E-4FAA-B2F8-1A45-D5CAD6E5E66A}"/>
              </a:ext>
            </a:extLst>
          </p:cNvPr>
          <p:cNvPicPr>
            <a:picLocks noChangeAspect="1"/>
          </p:cNvPicPr>
          <p:nvPr/>
        </p:nvPicPr>
        <p:blipFill>
          <a:blip r:embed="rId5"/>
          <a:stretch>
            <a:fillRect/>
          </a:stretch>
        </p:blipFill>
        <p:spPr>
          <a:xfrm>
            <a:off x="5769293" y="3560763"/>
            <a:ext cx="1577975" cy="2296795"/>
          </a:xfrm>
          <a:prstGeom prst="rect">
            <a:avLst/>
          </a:prstGeom>
        </p:spPr>
      </p:pic>
    </p:spTree>
    <p:extLst>
      <p:ext uri="{BB962C8B-B14F-4D97-AF65-F5344CB8AC3E}">
        <p14:creationId xmlns:p14="http://schemas.microsoft.com/office/powerpoint/2010/main" val="234514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4078"/>
            <a:ext cx="7633108" cy="1320800"/>
          </a:xfrm>
        </p:spPr>
        <p:txBody>
          <a:bodyPr>
            <a:normAutofit/>
          </a:bodyPr>
          <a:lstStyle/>
          <a:p>
            <a:r>
              <a:rPr lang="en-GB" sz="4800" dirty="0"/>
              <a:t> The Year 5 Curriculum </a:t>
            </a:r>
          </a:p>
        </p:txBody>
      </p:sp>
      <p:sp>
        <p:nvSpPr>
          <p:cNvPr id="4" name="TextBox 3"/>
          <p:cNvSpPr txBox="1"/>
          <p:nvPr/>
        </p:nvSpPr>
        <p:spPr>
          <a:xfrm>
            <a:off x="323528" y="1052736"/>
            <a:ext cx="8568952" cy="523220"/>
          </a:xfrm>
          <a:prstGeom prst="rect">
            <a:avLst/>
          </a:prstGeom>
          <a:noFill/>
        </p:spPr>
        <p:txBody>
          <a:bodyPr wrap="square" lIns="91440" tIns="45720" rIns="91440" bIns="45720" rtlCol="0" anchor="t">
            <a:spAutoFit/>
          </a:bodyPr>
          <a:lstStyle/>
          <a:p>
            <a:r>
              <a:rPr lang="en-GB" sz="1400" b="1" u="sng" dirty="0"/>
              <a:t>Autumn 1                                                                         Autumn 2 </a:t>
            </a:r>
          </a:p>
          <a:p>
            <a:endParaRPr lang="en-GB" sz="1400" dirty="0"/>
          </a:p>
        </p:txBody>
      </p:sp>
      <p:sp>
        <p:nvSpPr>
          <p:cNvPr id="6" name="Rectangle 5"/>
          <p:cNvSpPr/>
          <p:nvPr/>
        </p:nvSpPr>
        <p:spPr>
          <a:xfrm>
            <a:off x="590101" y="6062805"/>
            <a:ext cx="8035805" cy="307777"/>
          </a:xfrm>
          <a:prstGeom prst="rect">
            <a:avLst/>
          </a:prstGeom>
        </p:spPr>
        <p:txBody>
          <a:bodyPr wrap="square" lIns="91440" tIns="45720" rIns="91440" bIns="45720" anchor="t">
            <a:spAutoFit/>
          </a:bodyPr>
          <a:lstStyle/>
          <a:p>
            <a:endParaRPr lang="en-GB" sz="1400" dirty="0"/>
          </a:p>
        </p:txBody>
      </p:sp>
      <p:pic>
        <p:nvPicPr>
          <p:cNvPr id="3" name="Picture 2" descr="A close up of a book&#10;&#10;AI-generated content may be incorrect.">
            <a:extLst>
              <a:ext uri="{FF2B5EF4-FFF2-40B4-BE49-F238E27FC236}">
                <a16:creationId xmlns:a16="http://schemas.microsoft.com/office/drawing/2014/main" id="{5D9977A6-97AA-631B-21AB-447D6CFFC20F}"/>
              </a:ext>
            </a:extLst>
          </p:cNvPr>
          <p:cNvPicPr>
            <a:picLocks noChangeAspect="1"/>
          </p:cNvPicPr>
          <p:nvPr/>
        </p:nvPicPr>
        <p:blipFill>
          <a:blip r:embed="rId2"/>
          <a:stretch>
            <a:fillRect/>
          </a:stretch>
        </p:blipFill>
        <p:spPr>
          <a:xfrm>
            <a:off x="320357" y="1403032"/>
            <a:ext cx="1614805" cy="1644015"/>
          </a:xfrm>
          <a:prstGeom prst="rect">
            <a:avLst/>
          </a:prstGeom>
        </p:spPr>
      </p:pic>
      <p:pic>
        <p:nvPicPr>
          <p:cNvPr id="7" name="Picture 6" descr="A person in a parachute&#10;&#10;AI-generated content may be incorrect.">
            <a:extLst>
              <a:ext uri="{FF2B5EF4-FFF2-40B4-BE49-F238E27FC236}">
                <a16:creationId xmlns:a16="http://schemas.microsoft.com/office/drawing/2014/main" id="{9C3E74AC-2A23-656E-83A8-3AFAD8FC0F20}"/>
              </a:ext>
            </a:extLst>
          </p:cNvPr>
          <p:cNvPicPr>
            <a:picLocks noChangeAspect="1"/>
          </p:cNvPicPr>
          <p:nvPr/>
        </p:nvPicPr>
        <p:blipFill>
          <a:blip r:embed="rId3"/>
          <a:stretch>
            <a:fillRect/>
          </a:stretch>
        </p:blipFill>
        <p:spPr>
          <a:xfrm>
            <a:off x="324485" y="3178493"/>
            <a:ext cx="1606550" cy="1567815"/>
          </a:xfrm>
          <a:prstGeom prst="rect">
            <a:avLst/>
          </a:prstGeom>
        </p:spPr>
      </p:pic>
      <p:sp>
        <p:nvSpPr>
          <p:cNvPr id="8" name="TextBox 7">
            <a:extLst>
              <a:ext uri="{FF2B5EF4-FFF2-40B4-BE49-F238E27FC236}">
                <a16:creationId xmlns:a16="http://schemas.microsoft.com/office/drawing/2014/main" id="{03763B17-5113-79DF-90D5-4AA6536807D0}"/>
              </a:ext>
            </a:extLst>
          </p:cNvPr>
          <p:cNvSpPr txBox="1"/>
          <p:nvPr/>
        </p:nvSpPr>
        <p:spPr>
          <a:xfrm>
            <a:off x="2153478" y="1562872"/>
            <a:ext cx="269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Focus Shang Dynasty</a:t>
            </a:r>
          </a:p>
        </p:txBody>
      </p:sp>
      <p:sp>
        <p:nvSpPr>
          <p:cNvPr id="9" name="TextBox 8">
            <a:extLst>
              <a:ext uri="{FF2B5EF4-FFF2-40B4-BE49-F238E27FC236}">
                <a16:creationId xmlns:a16="http://schemas.microsoft.com/office/drawing/2014/main" id="{32D56638-6C8A-D39C-1D17-0761E5C15E47}"/>
              </a:ext>
            </a:extLst>
          </p:cNvPr>
          <p:cNvSpPr txBox="1"/>
          <p:nvPr/>
        </p:nvSpPr>
        <p:spPr>
          <a:xfrm>
            <a:off x="2150828" y="3185822"/>
            <a:ext cx="286777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Forces and Mechanisms</a:t>
            </a:r>
          </a:p>
          <a:p>
            <a:r>
              <a:rPr lang="en-GB" dirty="0"/>
              <a:t>Friction, </a:t>
            </a:r>
            <a:r>
              <a:rPr lang="en-GB"/>
              <a:t>gravitational</a:t>
            </a:r>
            <a:r>
              <a:rPr lang="en-GB" dirty="0"/>
              <a:t> force, air resistance, water resistance, levers, pulleys and gears</a:t>
            </a:r>
          </a:p>
          <a:p>
            <a:endParaRPr lang="en-GB" dirty="0"/>
          </a:p>
        </p:txBody>
      </p:sp>
      <p:pic>
        <p:nvPicPr>
          <p:cNvPr id="10" name="Picture 9" descr="A person wearing a mask and holding a spray object&#10;&#10;AI-generated content may be incorrect.">
            <a:extLst>
              <a:ext uri="{FF2B5EF4-FFF2-40B4-BE49-F238E27FC236}">
                <a16:creationId xmlns:a16="http://schemas.microsoft.com/office/drawing/2014/main" id="{48EE2A37-5BC7-C23A-B201-C61510FC04B5}"/>
              </a:ext>
            </a:extLst>
          </p:cNvPr>
          <p:cNvPicPr>
            <a:picLocks noChangeAspect="1"/>
          </p:cNvPicPr>
          <p:nvPr/>
        </p:nvPicPr>
        <p:blipFill>
          <a:blip r:embed="rId4"/>
          <a:stretch>
            <a:fillRect/>
          </a:stretch>
        </p:blipFill>
        <p:spPr>
          <a:xfrm>
            <a:off x="328613" y="4936173"/>
            <a:ext cx="1598295" cy="1628775"/>
          </a:xfrm>
          <a:prstGeom prst="rect">
            <a:avLst/>
          </a:prstGeom>
        </p:spPr>
      </p:pic>
      <p:sp>
        <p:nvSpPr>
          <p:cNvPr id="11" name="TextBox 10">
            <a:extLst>
              <a:ext uri="{FF2B5EF4-FFF2-40B4-BE49-F238E27FC236}">
                <a16:creationId xmlns:a16="http://schemas.microsoft.com/office/drawing/2014/main" id="{DD4310B7-E6F3-EC14-049E-F53F7A59DB9D}"/>
              </a:ext>
            </a:extLst>
          </p:cNvPr>
          <p:cNvSpPr txBox="1"/>
          <p:nvPr/>
        </p:nvSpPr>
        <p:spPr>
          <a:xfrm>
            <a:off x="2197652" y="5057912"/>
            <a:ext cx="25289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DT Moving mechanisms – create toy linked to pneumatics</a:t>
            </a:r>
          </a:p>
          <a:p>
            <a:endParaRPr lang="en-GB" dirty="0"/>
          </a:p>
        </p:txBody>
      </p:sp>
      <p:pic>
        <p:nvPicPr>
          <p:cNvPr id="12" name="Picture 11" descr="A close-up of a paintbrush&#10;&#10;AI-generated content may be incorrect.">
            <a:extLst>
              <a:ext uri="{FF2B5EF4-FFF2-40B4-BE49-F238E27FC236}">
                <a16:creationId xmlns:a16="http://schemas.microsoft.com/office/drawing/2014/main" id="{32815C1B-71A4-8D7A-DFB0-D67F16C9743B}"/>
              </a:ext>
            </a:extLst>
          </p:cNvPr>
          <p:cNvPicPr>
            <a:picLocks noChangeAspect="1"/>
          </p:cNvPicPr>
          <p:nvPr/>
        </p:nvPicPr>
        <p:blipFill>
          <a:blip r:embed="rId5"/>
          <a:stretch>
            <a:fillRect/>
          </a:stretch>
        </p:blipFill>
        <p:spPr>
          <a:xfrm>
            <a:off x="5277167" y="5524817"/>
            <a:ext cx="1149985" cy="1152525"/>
          </a:xfrm>
          <a:prstGeom prst="rect">
            <a:avLst/>
          </a:prstGeom>
        </p:spPr>
      </p:pic>
      <p:sp>
        <p:nvSpPr>
          <p:cNvPr id="13" name="TextBox 12">
            <a:extLst>
              <a:ext uri="{FF2B5EF4-FFF2-40B4-BE49-F238E27FC236}">
                <a16:creationId xmlns:a16="http://schemas.microsoft.com/office/drawing/2014/main" id="{640808CF-E097-8E94-0257-5BF601BD2C64}"/>
              </a:ext>
            </a:extLst>
          </p:cNvPr>
          <p:cNvSpPr txBox="1"/>
          <p:nvPr/>
        </p:nvSpPr>
        <p:spPr>
          <a:xfrm>
            <a:off x="6729011" y="5464311"/>
            <a:ext cx="2528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ART Tints, Tones and shades. Lanscape artwork</a:t>
            </a:r>
          </a:p>
          <a:p>
            <a:endParaRPr lang="en-GB" dirty="0"/>
          </a:p>
        </p:txBody>
      </p:sp>
      <p:pic>
        <p:nvPicPr>
          <p:cNvPr id="14" name="Picture 13" descr="A map with a trail&#10;&#10;AI-generated content may be incorrect.">
            <a:extLst>
              <a:ext uri="{FF2B5EF4-FFF2-40B4-BE49-F238E27FC236}">
                <a16:creationId xmlns:a16="http://schemas.microsoft.com/office/drawing/2014/main" id="{B52F7890-1D6D-BC20-3A4F-24B527C8C4B6}"/>
              </a:ext>
            </a:extLst>
          </p:cNvPr>
          <p:cNvPicPr>
            <a:picLocks noChangeAspect="1"/>
          </p:cNvPicPr>
          <p:nvPr/>
        </p:nvPicPr>
        <p:blipFill>
          <a:blip r:embed="rId6"/>
          <a:stretch>
            <a:fillRect/>
          </a:stretch>
        </p:blipFill>
        <p:spPr>
          <a:xfrm>
            <a:off x="5011737" y="1403985"/>
            <a:ext cx="1538605" cy="1469390"/>
          </a:xfrm>
          <a:prstGeom prst="rect">
            <a:avLst/>
          </a:prstGeom>
        </p:spPr>
      </p:pic>
      <p:sp>
        <p:nvSpPr>
          <p:cNvPr id="15" name="TextBox 14">
            <a:extLst>
              <a:ext uri="{FF2B5EF4-FFF2-40B4-BE49-F238E27FC236}">
                <a16:creationId xmlns:a16="http://schemas.microsoft.com/office/drawing/2014/main" id="{08CD8EB9-050E-7E91-4E28-B870D92B5982}"/>
              </a:ext>
            </a:extLst>
          </p:cNvPr>
          <p:cNvSpPr txBox="1"/>
          <p:nvPr/>
        </p:nvSpPr>
        <p:spPr>
          <a:xfrm>
            <a:off x="6560268" y="1357022"/>
            <a:ext cx="28677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Geography- Investigating </a:t>
            </a:r>
          </a:p>
          <a:p>
            <a:r>
              <a:rPr lang="en-GB" dirty="0"/>
              <a:t>Our world. Time zones, climate zones and vegetation biomes</a:t>
            </a:r>
          </a:p>
        </p:txBody>
      </p:sp>
      <p:pic>
        <p:nvPicPr>
          <p:cNvPr id="16" name="Picture 15" descr="A solar system with planets&#10;&#10;AI-generated content may be incorrect.">
            <a:extLst>
              <a:ext uri="{FF2B5EF4-FFF2-40B4-BE49-F238E27FC236}">
                <a16:creationId xmlns:a16="http://schemas.microsoft.com/office/drawing/2014/main" id="{DE96CD1F-0E83-A04D-B2F9-383EC2632474}"/>
              </a:ext>
            </a:extLst>
          </p:cNvPr>
          <p:cNvPicPr>
            <a:picLocks noChangeAspect="1"/>
          </p:cNvPicPr>
          <p:nvPr/>
        </p:nvPicPr>
        <p:blipFill>
          <a:blip r:embed="rId7"/>
          <a:stretch>
            <a:fillRect/>
          </a:stretch>
        </p:blipFill>
        <p:spPr>
          <a:xfrm>
            <a:off x="5061902" y="3070860"/>
            <a:ext cx="1133475" cy="1143000"/>
          </a:xfrm>
          <a:prstGeom prst="rect">
            <a:avLst/>
          </a:prstGeom>
        </p:spPr>
      </p:pic>
      <p:sp>
        <p:nvSpPr>
          <p:cNvPr id="17" name="TextBox 16">
            <a:extLst>
              <a:ext uri="{FF2B5EF4-FFF2-40B4-BE49-F238E27FC236}">
                <a16:creationId xmlns:a16="http://schemas.microsoft.com/office/drawing/2014/main" id="{CD9826A7-E21A-D085-1B20-86F54DF31E33}"/>
              </a:ext>
            </a:extLst>
          </p:cNvPr>
          <p:cNvSpPr txBox="1"/>
          <p:nvPr/>
        </p:nvSpPr>
        <p:spPr>
          <a:xfrm>
            <a:off x="6197158" y="3066551"/>
            <a:ext cx="269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Earth and Space</a:t>
            </a:r>
          </a:p>
        </p:txBody>
      </p:sp>
      <p:pic>
        <p:nvPicPr>
          <p:cNvPr id="18" name="Picture 17" descr="A close-up of a bronze object&#10;&#10;AI-generated content may be incorrect.">
            <a:extLst>
              <a:ext uri="{FF2B5EF4-FFF2-40B4-BE49-F238E27FC236}">
                <a16:creationId xmlns:a16="http://schemas.microsoft.com/office/drawing/2014/main" id="{7C307C91-2C08-C5F8-FC7C-45E83EF984DE}"/>
              </a:ext>
            </a:extLst>
          </p:cNvPr>
          <p:cNvPicPr>
            <a:picLocks noChangeAspect="1"/>
          </p:cNvPicPr>
          <p:nvPr/>
        </p:nvPicPr>
        <p:blipFill>
          <a:blip r:embed="rId8"/>
          <a:stretch>
            <a:fillRect/>
          </a:stretch>
        </p:blipFill>
        <p:spPr>
          <a:xfrm>
            <a:off x="5194617" y="4325937"/>
            <a:ext cx="1000125" cy="1010285"/>
          </a:xfrm>
          <a:prstGeom prst="rect">
            <a:avLst/>
          </a:prstGeom>
        </p:spPr>
      </p:pic>
      <p:sp>
        <p:nvSpPr>
          <p:cNvPr id="19" name="TextBox 18">
            <a:extLst>
              <a:ext uri="{FF2B5EF4-FFF2-40B4-BE49-F238E27FC236}">
                <a16:creationId xmlns:a16="http://schemas.microsoft.com/office/drawing/2014/main" id="{244D1F45-EBE1-A04C-331A-94D5CBAEE047}"/>
              </a:ext>
            </a:extLst>
          </p:cNvPr>
          <p:cNvSpPr txBox="1"/>
          <p:nvPr/>
        </p:nvSpPr>
        <p:spPr>
          <a:xfrm>
            <a:off x="6319078" y="4560071"/>
            <a:ext cx="2695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Taotie</a:t>
            </a:r>
          </a:p>
        </p:txBody>
      </p:sp>
    </p:spTree>
    <p:extLst>
      <p:ext uri="{BB962C8B-B14F-4D97-AF65-F5344CB8AC3E}">
        <p14:creationId xmlns:p14="http://schemas.microsoft.com/office/powerpoint/2010/main" val="3953327013"/>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1199</TotalTime>
  <Words>1978</Words>
  <Application>Microsoft Office PowerPoint</Application>
  <PresentationFormat>On-screen Show (4:3)</PresentationFormat>
  <Paragraphs>182</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Year 5  Meet the Teacher </vt:lpstr>
      <vt:lpstr>The Year 5 Classroom Routine</vt:lpstr>
      <vt:lpstr>Bikeability</vt:lpstr>
      <vt:lpstr>School Uniform</vt:lpstr>
      <vt:lpstr>The Timetable</vt:lpstr>
      <vt:lpstr> The Year 5 Curriculum </vt:lpstr>
      <vt:lpstr> The Year 5 Curriculum </vt:lpstr>
      <vt:lpstr> The Year 5 Curriculum </vt:lpstr>
      <vt:lpstr> The Year 5 Curriculum </vt:lpstr>
      <vt:lpstr> The Year 5 Curriculum </vt:lpstr>
      <vt:lpstr> The Year 5 Trust Experience </vt:lpstr>
      <vt:lpstr> The Year 5 Curriculum </vt:lpstr>
      <vt:lpstr> The Year 5 Curriculum </vt:lpstr>
      <vt:lpstr>Reading Phase &amp; Book Bands</vt:lpstr>
      <vt:lpstr>Home Learning</vt:lpstr>
      <vt:lpstr>Times tables</vt:lpstr>
      <vt:lpstr>Healthy School</vt:lpstr>
      <vt:lpstr>Any Questions?</vt:lpstr>
    </vt:vector>
  </TitlesOfParts>
  <Company>LCFT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Eaves Robert (LCFT)</dc:creator>
  <cp:lastModifiedBy>Rachael</cp:lastModifiedBy>
  <cp:revision>366</cp:revision>
  <dcterms:created xsi:type="dcterms:W3CDTF">2015-09-16T20:08:32Z</dcterms:created>
  <dcterms:modified xsi:type="dcterms:W3CDTF">2025-09-02T15:10:33Z</dcterms:modified>
</cp:coreProperties>
</file>