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9"/>
  </p:notesMasterIdLst>
  <p:sldIdLst>
    <p:sldId id="256" r:id="rId2"/>
    <p:sldId id="263" r:id="rId3"/>
    <p:sldId id="270" r:id="rId4"/>
    <p:sldId id="266" r:id="rId5"/>
    <p:sldId id="261" r:id="rId6"/>
    <p:sldId id="257" r:id="rId7"/>
    <p:sldId id="264" r:id="rId8"/>
    <p:sldId id="265" r:id="rId9"/>
    <p:sldId id="258" r:id="rId10"/>
    <p:sldId id="277" r:id="rId11"/>
    <p:sldId id="267" r:id="rId12"/>
    <p:sldId id="272" r:id="rId13"/>
    <p:sldId id="273" r:id="rId14"/>
    <p:sldId id="274" r:id="rId15"/>
    <p:sldId id="275" r:id="rId16"/>
    <p:sldId id="276"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CDF78-CDB4-0353-A371-8C90ACA76D31}" v="36" dt="2023-09-11T21:45:21.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09" autoAdjust="0"/>
  </p:normalViewPr>
  <p:slideViewPr>
    <p:cSldViewPr>
      <p:cViewPr varScale="1">
        <p:scale>
          <a:sx n="57" d="100"/>
          <a:sy n="57" d="100"/>
        </p:scale>
        <p:origin x="15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7B261-224F-4C1A-99CB-B72495A5370E}" type="datetimeFigureOut">
              <a:rPr lang="en-GB" smtClean="0"/>
              <a:t>05/09/2025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7969-2940-4C04-B8C6-2795343EFECA}" type="slidenum">
              <a:rPr lang="en-GB" smtClean="0"/>
              <a:t>‹#›</a:t>
            </a:fld>
            <a:endParaRPr lang="en-GB"/>
          </a:p>
        </p:txBody>
      </p:sp>
    </p:spTree>
    <p:extLst>
      <p:ext uri="{BB962C8B-B14F-4D97-AF65-F5344CB8AC3E}">
        <p14:creationId xmlns:p14="http://schemas.microsoft.com/office/powerpoint/2010/main" val="68296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37969-2940-4C04-B8C6-2795343EFECA}" type="slidenum">
              <a:rPr lang="en-GB" smtClean="0"/>
              <a:t>2</a:t>
            </a:fld>
            <a:endParaRPr lang="en-GB"/>
          </a:p>
        </p:txBody>
      </p:sp>
    </p:spTree>
    <p:extLst>
      <p:ext uri="{BB962C8B-B14F-4D97-AF65-F5344CB8AC3E}">
        <p14:creationId xmlns:p14="http://schemas.microsoft.com/office/powerpoint/2010/main" val="89732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3</a:t>
            </a:fld>
            <a:endParaRPr lang="en-GB"/>
          </a:p>
        </p:txBody>
      </p:sp>
    </p:spTree>
    <p:extLst>
      <p:ext uri="{BB962C8B-B14F-4D97-AF65-F5344CB8AC3E}">
        <p14:creationId xmlns:p14="http://schemas.microsoft.com/office/powerpoint/2010/main" val="282943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4</a:t>
            </a:fld>
            <a:endParaRPr lang="en-GB"/>
          </a:p>
        </p:txBody>
      </p:sp>
    </p:spTree>
    <p:extLst>
      <p:ext uri="{BB962C8B-B14F-4D97-AF65-F5344CB8AC3E}">
        <p14:creationId xmlns:p14="http://schemas.microsoft.com/office/powerpoint/2010/main" val="411135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suggests that there is a positive relationship between reading frequency, reading enjoyment and attainment.</a:t>
            </a:r>
          </a:p>
          <a:p>
            <a:r>
              <a:rPr lang="en-GB" dirty="0"/>
              <a:t>Reading enjoyment has been reported as more important for children’s educational success, rather than their family’s socio-economic status.</a:t>
            </a:r>
          </a:p>
          <a:p>
            <a:r>
              <a:rPr lang="en-GB" dirty="0"/>
              <a:t>There is a positive link between positive attitudes towards reading and scoring well on reading assessments.</a:t>
            </a:r>
          </a:p>
          <a:p>
            <a:r>
              <a:rPr lang="en-GB" dirty="0"/>
              <a:t>Regularly reading stories or novels outside of school is associated with higher scores in reading assessments.</a:t>
            </a:r>
          </a:p>
          <a:p>
            <a:r>
              <a:rPr lang="en-GB" dirty="0"/>
              <a:t>International evidence supports these findings’; US research reports that independent reading is the best predictor of reading achievement.</a:t>
            </a:r>
          </a:p>
          <a:p>
            <a:r>
              <a:rPr lang="en-GB" dirty="0"/>
              <a:t>Other benefits to reading for pleasure include: text comprehension and grammar, positive reading attitudes, pleasure in reading in later life, increased general knowledge.</a:t>
            </a:r>
          </a:p>
        </p:txBody>
      </p:sp>
      <p:sp>
        <p:nvSpPr>
          <p:cNvPr id="4" name="Slide Number Placeholder 3"/>
          <p:cNvSpPr>
            <a:spLocks noGrp="1"/>
          </p:cNvSpPr>
          <p:nvPr>
            <p:ph type="sldNum" sz="quarter" idx="5"/>
          </p:nvPr>
        </p:nvSpPr>
        <p:spPr/>
        <p:txBody>
          <a:bodyPr/>
          <a:lstStyle/>
          <a:p>
            <a:fld id="{05337969-2940-4C04-B8C6-2795343EFECA}" type="slidenum">
              <a:rPr lang="en-GB" smtClean="0"/>
              <a:t>6</a:t>
            </a:fld>
            <a:endParaRPr lang="en-GB"/>
          </a:p>
        </p:txBody>
      </p:sp>
    </p:spTree>
    <p:extLst>
      <p:ext uri="{BB962C8B-B14F-4D97-AF65-F5344CB8AC3E}">
        <p14:creationId xmlns:p14="http://schemas.microsoft.com/office/powerpoint/2010/main" val="161421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FF0000"/>
              </a:solidFill>
            </a:endParaRPr>
          </a:p>
        </p:txBody>
      </p:sp>
      <p:sp>
        <p:nvSpPr>
          <p:cNvPr id="4" name="Slide Number Placeholder 3"/>
          <p:cNvSpPr>
            <a:spLocks noGrp="1"/>
          </p:cNvSpPr>
          <p:nvPr>
            <p:ph type="sldNum" sz="quarter" idx="5"/>
          </p:nvPr>
        </p:nvSpPr>
        <p:spPr/>
        <p:txBody>
          <a:bodyPr/>
          <a:lstStyle/>
          <a:p>
            <a:fld id="{05337969-2940-4C04-B8C6-2795343EFECA}" type="slidenum">
              <a:rPr lang="en-GB" smtClean="0"/>
              <a:t>8</a:t>
            </a:fld>
            <a:endParaRPr lang="en-GB"/>
          </a:p>
        </p:txBody>
      </p:sp>
    </p:spTree>
    <p:extLst>
      <p:ext uri="{BB962C8B-B14F-4D97-AF65-F5344CB8AC3E}">
        <p14:creationId xmlns:p14="http://schemas.microsoft.com/office/powerpoint/2010/main" val="392919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11</a:t>
            </a:fld>
            <a:endParaRPr lang="en-GB"/>
          </a:p>
        </p:txBody>
      </p:sp>
    </p:spTree>
    <p:extLst>
      <p:ext uri="{BB962C8B-B14F-4D97-AF65-F5344CB8AC3E}">
        <p14:creationId xmlns:p14="http://schemas.microsoft.com/office/powerpoint/2010/main" val="286720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13</a:t>
            </a:fld>
            <a:endParaRPr lang="en-GB"/>
          </a:p>
        </p:txBody>
      </p:sp>
    </p:spTree>
    <p:extLst>
      <p:ext uri="{BB962C8B-B14F-4D97-AF65-F5344CB8AC3E}">
        <p14:creationId xmlns:p14="http://schemas.microsoft.com/office/powerpoint/2010/main" val="46016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7969-2940-4C04-B8C6-2795343EFECA}" type="slidenum">
              <a:rPr lang="en-GB" smtClean="0"/>
              <a:t>14</a:t>
            </a:fld>
            <a:endParaRPr lang="en-GB"/>
          </a:p>
        </p:txBody>
      </p:sp>
    </p:spTree>
    <p:extLst>
      <p:ext uri="{BB962C8B-B14F-4D97-AF65-F5344CB8AC3E}">
        <p14:creationId xmlns:p14="http://schemas.microsoft.com/office/powerpoint/2010/main" val="38240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37969-2940-4C04-B8C6-2795343EFE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40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09703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3169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027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94929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952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42829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70281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40804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985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423232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83516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29024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08323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0553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230147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EF509-B5E2-40EC-B5AE-443797105430}" type="datetimeFigureOut">
              <a:rPr lang="en-GB" smtClean="0"/>
              <a:pPr/>
              <a:t>05/09/2025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EE627-6FE2-46E3-AD95-FD30DCAC514D}" type="slidenum">
              <a:rPr lang="en-GB" smtClean="0"/>
              <a:pPr/>
              <a:t>‹#›</a:t>
            </a:fld>
            <a:endParaRPr lang="en-GB"/>
          </a:p>
        </p:txBody>
      </p:sp>
    </p:spTree>
    <p:extLst>
      <p:ext uri="{BB962C8B-B14F-4D97-AF65-F5344CB8AC3E}">
        <p14:creationId xmlns:p14="http://schemas.microsoft.com/office/powerpoint/2010/main" val="313334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0EF509-B5E2-40EC-B5AE-443797105430}" type="datetimeFigureOut">
              <a:rPr lang="en-GB" smtClean="0"/>
              <a:pPr/>
              <a:t>05/09/2025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35EE627-6FE2-46E3-AD95-FD30DCAC514D}" type="slidenum">
              <a:rPr lang="en-GB" smtClean="0"/>
              <a:pPr/>
              <a:t>‹#›</a:t>
            </a:fld>
            <a:endParaRPr lang="en-GB"/>
          </a:p>
        </p:txBody>
      </p:sp>
    </p:spTree>
    <p:extLst>
      <p:ext uri="{BB962C8B-B14F-4D97-AF65-F5344CB8AC3E}">
        <p14:creationId xmlns:p14="http://schemas.microsoft.com/office/powerpoint/2010/main" val="227497770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allsaintshwb.co.uk/"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mailto:priestmanh@hesketh-with-becconsall.lancs.sch.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229200"/>
            <a:ext cx="5558232" cy="706896"/>
          </a:xfrm>
        </p:spPr>
        <p:txBody>
          <a:bodyPr>
            <a:noAutofit/>
          </a:bodyPr>
          <a:lstStyle/>
          <a:p>
            <a:pPr algn="ctr"/>
            <a:r>
              <a:rPr lang="en-GB" sz="7200" dirty="0"/>
              <a:t>Meet the Teacher </a:t>
            </a:r>
          </a:p>
        </p:txBody>
      </p:sp>
      <p:pic>
        <p:nvPicPr>
          <p:cNvPr id="4" name="Picture 3" descr="A logo for a school&#10;&#10;Description automatically generated">
            <a:extLst>
              <a:ext uri="{FF2B5EF4-FFF2-40B4-BE49-F238E27FC236}">
                <a16:creationId xmlns:a16="http://schemas.microsoft.com/office/drawing/2014/main" id="{71304C5F-B79E-ADEA-A35D-4511D8419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772" y="460741"/>
            <a:ext cx="2987871" cy="2987871"/>
          </a:xfrm>
          <a:prstGeom prst="rect">
            <a:avLst/>
          </a:prstGeom>
        </p:spPr>
      </p:pic>
    </p:spTree>
    <p:extLst>
      <p:ext uri="{BB962C8B-B14F-4D97-AF65-F5344CB8AC3E}">
        <p14:creationId xmlns:p14="http://schemas.microsoft.com/office/powerpoint/2010/main" val="3469011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288028"/>
            <a:ext cx="9126488" cy="6441258"/>
          </a:xfrm>
          <a:prstGeom prst="rect">
            <a:avLst/>
          </a:prstGeom>
        </p:spPr>
      </p:pic>
    </p:spTree>
    <p:extLst>
      <p:ext uri="{BB962C8B-B14F-4D97-AF65-F5344CB8AC3E}">
        <p14:creationId xmlns:p14="http://schemas.microsoft.com/office/powerpoint/2010/main" val="3186083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E69F-4E9E-4F31-9B5C-290318D95BA5}"/>
              </a:ext>
            </a:extLst>
          </p:cNvPr>
          <p:cNvSpPr>
            <a:spLocks noGrp="1"/>
          </p:cNvSpPr>
          <p:nvPr>
            <p:ph type="title"/>
          </p:nvPr>
        </p:nvSpPr>
        <p:spPr>
          <a:xfrm>
            <a:off x="457200" y="338328"/>
            <a:ext cx="8229600" cy="1002440"/>
          </a:xfrm>
        </p:spPr>
        <p:txBody>
          <a:bodyPr/>
          <a:lstStyle/>
          <a:p>
            <a:r>
              <a:rPr lang="en-GB" dirty="0"/>
              <a:t>School Uniform</a:t>
            </a:r>
          </a:p>
        </p:txBody>
      </p:sp>
      <p:sp>
        <p:nvSpPr>
          <p:cNvPr id="3" name="TextBox 2">
            <a:extLst>
              <a:ext uri="{FF2B5EF4-FFF2-40B4-BE49-F238E27FC236}">
                <a16:creationId xmlns:a16="http://schemas.microsoft.com/office/drawing/2014/main" id="{ACE47FA9-43A8-4181-BF78-0050A77FAF0C}"/>
              </a:ext>
            </a:extLst>
          </p:cNvPr>
          <p:cNvSpPr txBox="1"/>
          <p:nvPr/>
        </p:nvSpPr>
        <p:spPr>
          <a:xfrm>
            <a:off x="323528" y="1585447"/>
            <a:ext cx="5338936" cy="3785652"/>
          </a:xfrm>
          <a:prstGeom prst="rect">
            <a:avLst/>
          </a:prstGeom>
          <a:noFill/>
        </p:spPr>
        <p:txBody>
          <a:bodyPr wrap="square" rtlCol="0">
            <a:spAutoFit/>
          </a:bodyPr>
          <a:lstStyle/>
          <a:p>
            <a:pPr marL="342900" indent="-342900">
              <a:buClr>
                <a:schemeClr val="accent1"/>
              </a:buClr>
              <a:buFont typeface="Candara" panose="020E0502030303020204" pitchFamily="34" charset="0"/>
              <a:buChar char="*"/>
            </a:pPr>
            <a:r>
              <a:rPr lang="en-GB" sz="2400" dirty="0"/>
              <a:t>Please make sure that long hair is always fully tied back.</a:t>
            </a:r>
          </a:p>
          <a:p>
            <a:pPr marL="342900" indent="-342900">
              <a:buClr>
                <a:schemeClr val="accent1"/>
              </a:buClr>
              <a:buFont typeface="Candara" panose="020E0502030303020204" pitchFamily="34" charset="0"/>
              <a:buChar char="*"/>
            </a:pPr>
            <a:r>
              <a:rPr lang="en-GB" sz="2400" dirty="0"/>
              <a:t>Children are allowed to wear small earrings and a watch</a:t>
            </a:r>
          </a:p>
          <a:p>
            <a:pPr marL="342900" indent="-342900">
              <a:buClr>
                <a:schemeClr val="accent1"/>
              </a:buClr>
              <a:buFont typeface="Candara" panose="020E0502030303020204" pitchFamily="34" charset="0"/>
              <a:buChar char="*"/>
            </a:pPr>
            <a:r>
              <a:rPr lang="en-GB" sz="2400" dirty="0"/>
              <a:t>On PE days (</a:t>
            </a:r>
            <a:r>
              <a:rPr lang="en-GB" sz="2400" b="1" dirty="0"/>
              <a:t>Monday and </a:t>
            </a:r>
            <a:r>
              <a:rPr lang="en-GB" sz="2400" b="1" dirty="0" smtClean="0"/>
              <a:t>Friday</a:t>
            </a:r>
            <a:r>
              <a:rPr lang="en-GB" sz="2400" dirty="0" smtClean="0"/>
              <a:t>) </a:t>
            </a:r>
            <a:r>
              <a:rPr lang="en-GB" sz="2400" dirty="0"/>
              <a:t>children should wear their P.E. kit (purple shorts and white T-Shirt); they may wear plain black tracksuit top/bottoms.  On these days earrings should be removed.</a:t>
            </a:r>
          </a:p>
        </p:txBody>
      </p:sp>
      <p:pic>
        <p:nvPicPr>
          <p:cNvPr id="1026" name="Picture 2" descr="Infinity Braid Tieback | Back-to-School Hairstyles - Cute Girls Hairstyles">
            <a:extLst>
              <a:ext uri="{FF2B5EF4-FFF2-40B4-BE49-F238E27FC236}">
                <a16:creationId xmlns:a16="http://schemas.microsoft.com/office/drawing/2014/main" id="{6CF4B742-7C5D-4CFF-BC10-91CE358C63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473" y="1229491"/>
            <a:ext cx="1517915"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sy hairstyles for girls that you can create in minutes">
            <a:extLst>
              <a:ext uri="{FF2B5EF4-FFF2-40B4-BE49-F238E27FC236}">
                <a16:creationId xmlns:a16="http://schemas.microsoft.com/office/drawing/2014/main" id="{BBE6EC3A-F888-4C52-9564-830F8D675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507" y="4246910"/>
            <a:ext cx="1656184" cy="22895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en Tick PNG Images Transparent Free Download | PNGMart">
            <a:extLst>
              <a:ext uri="{FF2B5EF4-FFF2-40B4-BE49-F238E27FC236}">
                <a16:creationId xmlns:a16="http://schemas.microsoft.com/office/drawing/2014/main" id="{939DD4BE-879B-4D17-BCDC-A2BD175B43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926" y="5301208"/>
            <a:ext cx="1282823" cy="14553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ownload RED CROSS Free PNG transparent image and clipart">
            <a:extLst>
              <a:ext uri="{FF2B5EF4-FFF2-40B4-BE49-F238E27FC236}">
                <a16:creationId xmlns:a16="http://schemas.microsoft.com/office/drawing/2014/main" id="{C01B0405-9860-4D29-9BBA-9B986AED3C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9920" y="2653120"/>
            <a:ext cx="1328936" cy="130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244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96" y="338475"/>
            <a:ext cx="5472608" cy="858423"/>
          </a:xfrm>
        </p:spPr>
        <p:txBody>
          <a:bodyPr>
            <a:normAutofit/>
          </a:bodyPr>
          <a:lstStyle/>
          <a:p>
            <a:pPr algn="ctr"/>
            <a:r>
              <a:rPr lang="en-GB" dirty="0"/>
              <a:t>Healthy School</a:t>
            </a:r>
          </a:p>
        </p:txBody>
      </p:sp>
      <p:sp>
        <p:nvSpPr>
          <p:cNvPr id="12" name="TextBox 11"/>
          <p:cNvSpPr txBox="1"/>
          <p:nvPr/>
        </p:nvSpPr>
        <p:spPr>
          <a:xfrm>
            <a:off x="395536" y="1081278"/>
            <a:ext cx="6696744" cy="1200329"/>
          </a:xfrm>
          <a:prstGeom prst="rect">
            <a:avLst/>
          </a:prstGeom>
          <a:noFill/>
        </p:spPr>
        <p:txBody>
          <a:bodyPr wrap="square" rtlCol="0">
            <a:spAutoFit/>
          </a:bodyPr>
          <a:lstStyle/>
          <a:p>
            <a:pPr algn="ctr"/>
            <a:r>
              <a:rPr lang="en-US" sz="1800" dirty="0">
                <a:solidFill>
                  <a:srgbClr val="000000"/>
                </a:solidFill>
                <a:effectLst/>
                <a:latin typeface="Trebuchet MS" panose="020B0603020202020204" pitchFamily="34" charset="0"/>
                <a:ea typeface="Times New Roman" panose="02020603050405020304" pitchFamily="18" charset="0"/>
              </a:rPr>
              <a:t>We will do our best to ensure the healthy growth and development of our learners. We will do all that we can to build healthy eating and drinking patterns so that our learners thrive and lead healthy active lives. </a:t>
            </a:r>
            <a:endParaRPr lang="en-GB" sz="1800" dirty="0">
              <a:effectLst/>
              <a:latin typeface="Trebuchet MS" panose="020B0603020202020204" pitchFamily="34" charset="0"/>
              <a:ea typeface="Times New Roman" panose="02020603050405020304" pitchFamily="18" charset="0"/>
            </a:endParaRPr>
          </a:p>
        </p:txBody>
      </p:sp>
      <p:pic>
        <p:nvPicPr>
          <p:cNvPr id="4" name="Picture 3" descr="A group of different fruits&#10;&#10;Description automatically generated">
            <a:extLst>
              <a:ext uri="{FF2B5EF4-FFF2-40B4-BE49-F238E27FC236}">
                <a16:creationId xmlns:a16="http://schemas.microsoft.com/office/drawing/2014/main" id="{F7B5BEEB-6A2F-8B0A-4E58-CB8E7C0A3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58" y="4849513"/>
            <a:ext cx="3333750" cy="1990725"/>
          </a:xfrm>
          <a:prstGeom prst="rect">
            <a:avLst/>
          </a:prstGeom>
        </p:spPr>
      </p:pic>
      <p:pic>
        <p:nvPicPr>
          <p:cNvPr id="7" name="Picture 6">
            <a:extLst>
              <a:ext uri="{FF2B5EF4-FFF2-40B4-BE49-F238E27FC236}">
                <a16:creationId xmlns:a16="http://schemas.microsoft.com/office/drawing/2014/main" id="{DA9EAC66-0A2A-FD11-01B9-902DFA3BC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204" y="2708920"/>
            <a:ext cx="792088" cy="2434222"/>
          </a:xfrm>
          <a:prstGeom prst="rect">
            <a:avLst/>
          </a:prstGeom>
        </p:spPr>
      </p:pic>
      <p:sp>
        <p:nvSpPr>
          <p:cNvPr id="8" name="TextBox 7">
            <a:extLst>
              <a:ext uri="{FF2B5EF4-FFF2-40B4-BE49-F238E27FC236}">
                <a16:creationId xmlns:a16="http://schemas.microsoft.com/office/drawing/2014/main" id="{4B0B5917-5869-BE28-FC23-03575828ADEF}"/>
              </a:ext>
            </a:extLst>
          </p:cNvPr>
          <p:cNvSpPr txBox="1"/>
          <p:nvPr/>
        </p:nvSpPr>
        <p:spPr>
          <a:xfrm>
            <a:off x="395536" y="2348880"/>
            <a:ext cx="5076564" cy="923330"/>
          </a:xfrm>
          <a:prstGeom prst="rect">
            <a:avLst/>
          </a:prstGeom>
          <a:noFill/>
        </p:spPr>
        <p:txBody>
          <a:bodyPr wrap="square" rtlCol="0">
            <a:spAutoFit/>
          </a:bodyPr>
          <a:lstStyle/>
          <a:p>
            <a:pPr algn="ctr"/>
            <a:r>
              <a:rPr lang="en-US" sz="1800" dirty="0">
                <a:solidFill>
                  <a:srgbClr val="000000"/>
                </a:solidFill>
                <a:effectLst/>
                <a:ea typeface="Times New Roman" panose="02020603050405020304" pitchFamily="18" charset="0"/>
              </a:rPr>
              <a:t>We provide healthy and balanced school meals that, where possible, contain sustainable and locally sourced produce.  </a:t>
            </a:r>
            <a:endParaRPr lang="en-GB" sz="1800" dirty="0">
              <a:effectLst/>
              <a:ea typeface="Times New Roman" panose="02020603050405020304" pitchFamily="18" charset="0"/>
            </a:endParaRPr>
          </a:p>
        </p:txBody>
      </p:sp>
      <p:sp>
        <p:nvSpPr>
          <p:cNvPr id="9" name="TextBox 8">
            <a:extLst>
              <a:ext uri="{FF2B5EF4-FFF2-40B4-BE49-F238E27FC236}">
                <a16:creationId xmlns:a16="http://schemas.microsoft.com/office/drawing/2014/main" id="{C948E0BF-346D-15C7-8036-463D78D764F3}"/>
              </a:ext>
            </a:extLst>
          </p:cNvPr>
          <p:cNvSpPr txBox="1"/>
          <p:nvPr/>
        </p:nvSpPr>
        <p:spPr>
          <a:xfrm>
            <a:off x="395536" y="3259097"/>
            <a:ext cx="5328592" cy="646331"/>
          </a:xfrm>
          <a:prstGeom prst="rect">
            <a:avLst/>
          </a:prstGeom>
          <a:noFill/>
        </p:spPr>
        <p:txBody>
          <a:bodyPr wrap="square" rtlCol="0">
            <a:spAutoFit/>
          </a:bodyPr>
          <a:lstStyle/>
          <a:p>
            <a:pPr algn="ctr"/>
            <a:r>
              <a:rPr lang="en-US" sz="1800" dirty="0">
                <a:solidFill>
                  <a:srgbClr val="000000"/>
                </a:solidFill>
                <a:effectLst/>
                <a:ea typeface="Times New Roman" panose="02020603050405020304" pitchFamily="18" charset="0"/>
              </a:rPr>
              <a:t>Children in the Infants are provided with a snack  through the School Fruit &amp; Vegetable Scheme.</a:t>
            </a:r>
            <a:endParaRPr lang="en-GB" sz="1800"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4CC71768-2A84-A989-3131-74FC63BD9867}"/>
              </a:ext>
            </a:extLst>
          </p:cNvPr>
          <p:cNvSpPr txBox="1"/>
          <p:nvPr/>
        </p:nvSpPr>
        <p:spPr>
          <a:xfrm>
            <a:off x="521550" y="3899906"/>
            <a:ext cx="5076564" cy="923330"/>
          </a:xfrm>
          <a:prstGeom prst="rect">
            <a:avLst/>
          </a:prstGeom>
          <a:noFill/>
        </p:spPr>
        <p:txBody>
          <a:bodyPr wrap="square" rtlCol="0">
            <a:spAutoFit/>
          </a:bodyPr>
          <a:lstStyle/>
          <a:p>
            <a:pPr algn="ctr"/>
            <a:r>
              <a:rPr lang="en-US" sz="1800" dirty="0">
                <a:solidFill>
                  <a:srgbClr val="000000"/>
                </a:solidFill>
                <a:effectLst/>
                <a:ea typeface="Times New Roman" panose="02020603050405020304" pitchFamily="18" charset="0"/>
              </a:rPr>
              <a:t>All children can bring in a healthy snack e.g. fruit for morning play or parents can pay for toast through Parent Pay.</a:t>
            </a:r>
            <a:endParaRPr lang="en-GB" sz="1800" dirty="0">
              <a:effectLst/>
              <a:ea typeface="Times New Roman" panose="02020603050405020304" pitchFamily="18" charset="0"/>
            </a:endParaRPr>
          </a:p>
        </p:txBody>
      </p:sp>
      <p:sp>
        <p:nvSpPr>
          <p:cNvPr id="11" name="TextBox 10">
            <a:extLst>
              <a:ext uri="{FF2B5EF4-FFF2-40B4-BE49-F238E27FC236}">
                <a16:creationId xmlns:a16="http://schemas.microsoft.com/office/drawing/2014/main" id="{A34A4D94-940A-F12A-92B3-DF1E7642C6CD}"/>
              </a:ext>
            </a:extLst>
          </p:cNvPr>
          <p:cNvSpPr txBox="1"/>
          <p:nvPr/>
        </p:nvSpPr>
        <p:spPr>
          <a:xfrm>
            <a:off x="3923928" y="5292019"/>
            <a:ext cx="5076564" cy="1200329"/>
          </a:xfrm>
          <a:prstGeom prst="rect">
            <a:avLst/>
          </a:prstGeom>
          <a:solidFill>
            <a:schemeClr val="bg1"/>
          </a:solidFill>
        </p:spPr>
        <p:txBody>
          <a:bodyPr wrap="square" rtlCol="0">
            <a:spAutoFit/>
          </a:bodyPr>
          <a:lstStyle/>
          <a:p>
            <a:pPr algn="ctr"/>
            <a:r>
              <a:rPr lang="en-US" sz="1800" dirty="0">
                <a:solidFill>
                  <a:srgbClr val="000000"/>
                </a:solidFill>
                <a:effectLst/>
                <a:ea typeface="Times New Roman" panose="02020603050405020304" pitchFamily="18" charset="0"/>
              </a:rPr>
              <a:t>All children should bring a drinks bottle to school which contains </a:t>
            </a:r>
            <a:r>
              <a:rPr lang="en-US" sz="1800" b="1" dirty="0">
                <a:solidFill>
                  <a:srgbClr val="000000"/>
                </a:solidFill>
                <a:effectLst/>
                <a:ea typeface="Times New Roman" panose="02020603050405020304" pitchFamily="18" charset="0"/>
              </a:rPr>
              <a:t>water</a:t>
            </a:r>
            <a:r>
              <a:rPr lang="en-US" sz="1800" dirty="0">
                <a:solidFill>
                  <a:srgbClr val="000000"/>
                </a:solidFill>
                <a:effectLst/>
                <a:ea typeface="Times New Roman" panose="02020603050405020304" pitchFamily="18" charset="0"/>
              </a:rPr>
              <a:t>.</a:t>
            </a:r>
          </a:p>
          <a:p>
            <a:pPr algn="ctr"/>
            <a:r>
              <a:rPr lang="en-US" sz="1800" dirty="0">
                <a:solidFill>
                  <a:srgbClr val="000000"/>
                </a:solidFill>
                <a:effectLst/>
                <a:ea typeface="Times New Roman" panose="02020603050405020304" pitchFamily="18" charset="0"/>
              </a:rPr>
              <a:t>Milk is available to order for Infants and for under 5s it is free.</a:t>
            </a: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609681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E69F-4E9E-4F31-9B5C-290318D95BA5}"/>
              </a:ext>
            </a:extLst>
          </p:cNvPr>
          <p:cNvSpPr>
            <a:spLocks noGrp="1"/>
          </p:cNvSpPr>
          <p:nvPr>
            <p:ph type="title"/>
          </p:nvPr>
        </p:nvSpPr>
        <p:spPr>
          <a:xfrm>
            <a:off x="457200" y="338328"/>
            <a:ext cx="8229600" cy="1002440"/>
          </a:xfrm>
        </p:spPr>
        <p:txBody>
          <a:bodyPr/>
          <a:lstStyle/>
          <a:p>
            <a:r>
              <a:rPr lang="en-GB" dirty="0"/>
              <a:t>National Statutory Assessments</a:t>
            </a:r>
          </a:p>
        </p:txBody>
      </p:sp>
      <p:pic>
        <p:nvPicPr>
          <p:cNvPr id="4" name="Picture 3">
            <a:extLst>
              <a:ext uri="{FF2B5EF4-FFF2-40B4-BE49-F238E27FC236}">
                <a16:creationId xmlns:a16="http://schemas.microsoft.com/office/drawing/2014/main" id="{D2644CD3-DA06-7CDC-200C-FAB1D46A738A}"/>
              </a:ext>
            </a:extLst>
          </p:cNvPr>
          <p:cNvPicPr>
            <a:picLocks noChangeAspect="1"/>
          </p:cNvPicPr>
          <p:nvPr/>
        </p:nvPicPr>
        <p:blipFill>
          <a:blip r:embed="rId3"/>
          <a:stretch>
            <a:fillRect/>
          </a:stretch>
        </p:blipFill>
        <p:spPr>
          <a:xfrm>
            <a:off x="611560" y="1157873"/>
            <a:ext cx="5688632" cy="5126258"/>
          </a:xfrm>
          <a:prstGeom prst="rect">
            <a:avLst/>
          </a:prstGeom>
        </p:spPr>
      </p:pic>
      <p:sp>
        <p:nvSpPr>
          <p:cNvPr id="5" name="Arrow: Left 4">
            <a:extLst>
              <a:ext uri="{FF2B5EF4-FFF2-40B4-BE49-F238E27FC236}">
                <a16:creationId xmlns:a16="http://schemas.microsoft.com/office/drawing/2014/main" id="{638759B3-B4F2-20E2-BB95-6986A97FDED6}"/>
              </a:ext>
            </a:extLst>
          </p:cNvPr>
          <p:cNvSpPr/>
          <p:nvPr/>
        </p:nvSpPr>
        <p:spPr>
          <a:xfrm>
            <a:off x="6228184" y="4077072"/>
            <a:ext cx="1944216" cy="5040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Optional in 2024 </a:t>
            </a:r>
          </a:p>
        </p:txBody>
      </p:sp>
    </p:spTree>
    <p:extLst>
      <p:ext uri="{BB962C8B-B14F-4D97-AF65-F5344CB8AC3E}">
        <p14:creationId xmlns:p14="http://schemas.microsoft.com/office/powerpoint/2010/main" val="431278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E69F-4E9E-4F31-9B5C-290318D95BA5}"/>
              </a:ext>
            </a:extLst>
          </p:cNvPr>
          <p:cNvSpPr>
            <a:spLocks noGrp="1"/>
          </p:cNvSpPr>
          <p:nvPr>
            <p:ph type="title"/>
          </p:nvPr>
        </p:nvSpPr>
        <p:spPr>
          <a:xfrm>
            <a:off x="457200" y="338328"/>
            <a:ext cx="8229600" cy="1002440"/>
          </a:xfrm>
        </p:spPr>
        <p:txBody>
          <a:bodyPr/>
          <a:lstStyle/>
          <a:p>
            <a:r>
              <a:rPr lang="en-GB" dirty="0"/>
              <a:t>School Assessments</a:t>
            </a:r>
          </a:p>
        </p:txBody>
      </p:sp>
      <p:sp>
        <p:nvSpPr>
          <p:cNvPr id="5" name="Rectangle 2">
            <a:extLst>
              <a:ext uri="{FF2B5EF4-FFF2-40B4-BE49-F238E27FC236}">
                <a16:creationId xmlns:a16="http://schemas.microsoft.com/office/drawing/2014/main" id="{7E1B51A7-E590-FBB9-3249-6DCE4BA7589B}"/>
              </a:ext>
            </a:extLst>
          </p:cNvPr>
          <p:cNvSpPr>
            <a:spLocks noChangeArrowheads="1"/>
          </p:cNvSpPr>
          <p:nvPr/>
        </p:nvSpPr>
        <p:spPr bwMode="auto">
          <a:xfrm>
            <a:off x="323528" y="988857"/>
            <a:ext cx="6499963"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At </a:t>
            </a:r>
            <a:r>
              <a:rPr kumimoji="0" lang="en-GB" altLang="en-US" sz="14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Hesketh-with-</a:t>
            </a:r>
            <a:r>
              <a:rPr kumimoji="0" lang="en-GB" altLang="en-US" sz="1400" b="0" i="0" u="none" strike="noStrike" cap="none" normalizeH="0" baseline="0" dirty="0" err="1">
                <a:ln>
                  <a:noFill/>
                </a:ln>
                <a:solidFill>
                  <a:schemeClr val="tx1"/>
                </a:solidFill>
                <a:effectLst/>
                <a:latin typeface="+mj-lt"/>
                <a:ea typeface="Calibri" panose="020F0502020204030204" pitchFamily="34" charset="0"/>
                <a:cs typeface="Calibri" panose="020F0502020204030204" pitchFamily="34" charset="0"/>
              </a:rPr>
              <a:t>Becconsall</a:t>
            </a:r>
            <a:r>
              <a:rPr kumimoji="0" lang="en-GB" altLang="en-US" sz="14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 All Saints </a:t>
            </a:r>
            <a:r>
              <a:rPr kumimoji="0" lang="en-GB" altLang="en-US" sz="14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Church of England Primary School, we believe that assessment should place the child at the centre of their learning, encouraging them to let their light shine and that it should raise achievement for all. We focus on the progress of each individual child. We believe that assessment should be thorough, manageable and relevant. Assessment for learning (</a:t>
            </a:r>
            <a:r>
              <a:rPr kumimoji="0" lang="en-GB" altLang="en-US" sz="1400" b="0" i="0" u="none" strike="noStrike" cap="none" normalizeH="0" baseline="0" dirty="0" err="1">
                <a:ln>
                  <a:noFill/>
                </a:ln>
                <a:solidFill>
                  <a:srgbClr val="000000"/>
                </a:solidFill>
                <a:effectLst/>
                <a:latin typeface="+mj-lt"/>
                <a:ea typeface="Calibri" panose="020F0502020204030204" pitchFamily="34" charset="0"/>
                <a:cs typeface="Calibri" panose="020F0502020204030204" pitchFamily="34" charset="0"/>
              </a:rPr>
              <a:t>AfL</a:t>
            </a:r>
            <a:r>
              <a:rPr kumimoji="0" lang="en-GB" altLang="en-US" sz="14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is embedded throughout the school.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a:t>
            </a:r>
            <a:r>
              <a:rPr kumimoji="0" lang="en-GB" altLang="en-US" sz="1200" b="0" i="1" u="none" strike="noStrike" cap="none" normalizeH="0" baseline="0" dirty="0" err="1">
                <a:ln>
                  <a:noFill/>
                </a:ln>
                <a:solidFill>
                  <a:srgbClr val="000000"/>
                </a:solidFill>
                <a:effectLst/>
                <a:latin typeface="+mj-lt"/>
                <a:ea typeface="Calibri" panose="020F0502020204030204" pitchFamily="34" charset="0"/>
                <a:cs typeface="Calibri" panose="020F0502020204030204" pitchFamily="34" charset="0"/>
              </a:rPr>
              <a:t>AfL</a:t>
            </a:r>
            <a:r>
              <a:rPr kumimoji="0" lang="en-GB" altLang="en-US" sz="1200" b="0" i="1"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is the single most powerful tool we have for both raising standards and empowering lifelong </a:t>
            </a:r>
            <a:r>
              <a:rPr kumimoji="0" lang="en-GB" altLang="en-US" sz="1200" b="0" i="1" u="none" strike="noStrike" cap="none" normalizeH="0" baseline="0" dirty="0" err="1">
                <a:ln>
                  <a:noFill/>
                </a:ln>
                <a:solidFill>
                  <a:srgbClr val="000000"/>
                </a:solidFill>
                <a:effectLst/>
                <a:latin typeface="+mj-lt"/>
                <a:ea typeface="Calibri" panose="020F0502020204030204" pitchFamily="34" charset="0"/>
                <a:cs typeface="Calibri" panose="020F0502020204030204" pitchFamily="34" charset="0"/>
              </a:rPr>
              <a:t>learners.”</a:t>
            </a:r>
            <a:r>
              <a:rPr kumimoji="0" lang="en-GB" altLang="en-US" sz="1200" b="1" i="0" u="none" strike="noStrike" cap="none" normalizeH="0" baseline="0" dirty="0" err="1">
                <a:ln>
                  <a:noFill/>
                </a:ln>
                <a:solidFill>
                  <a:srgbClr val="000000"/>
                </a:solidFill>
                <a:effectLst/>
                <a:latin typeface="+mj-lt"/>
                <a:ea typeface="Calibri" panose="020F0502020204030204" pitchFamily="34" charset="0"/>
                <a:cs typeface="Calibri" panose="020F0502020204030204" pitchFamily="34" charset="0"/>
              </a:rPr>
              <a:t>Assessment</a:t>
            </a:r>
            <a:r>
              <a:rPr kumimoji="0" lang="en-GB" altLang="en-US" sz="1200" b="1"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Reform Group</a:t>
            </a:r>
            <a:endParaRPr kumimoji="0" lang="en-GB" altLang="en-US" sz="12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4" descr="MC900438203[1]">
            <a:extLst>
              <a:ext uri="{FF2B5EF4-FFF2-40B4-BE49-F238E27FC236}">
                <a16:creationId xmlns:a16="http://schemas.microsoft.com/office/drawing/2014/main" id="{C49A8647-0B30-EAB7-3EFE-105BC6076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348880"/>
            <a:ext cx="1440160" cy="11628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E2F7183-1355-0887-1229-8C41DAF0F19A}"/>
              </a:ext>
            </a:extLst>
          </p:cNvPr>
          <p:cNvSpPr>
            <a:spLocks noChangeArrowheads="1"/>
          </p:cNvSpPr>
          <p:nvPr/>
        </p:nvSpPr>
        <p:spPr bwMode="auto">
          <a:xfrm>
            <a:off x="322564" y="3219745"/>
            <a:ext cx="747703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Assessment at </a:t>
            </a:r>
            <a:r>
              <a:rPr kumimoji="0" lang="en-GB" altLang="en-US" sz="12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Hesketh-with-</a:t>
            </a:r>
            <a:r>
              <a:rPr kumimoji="0" lang="en-GB" altLang="en-US" sz="1200" b="0" i="0" u="none" strike="noStrike" cap="none" normalizeH="0" baseline="0" dirty="0" err="1">
                <a:ln>
                  <a:noFill/>
                </a:ln>
                <a:solidFill>
                  <a:schemeClr val="tx1"/>
                </a:solidFill>
                <a:effectLst/>
                <a:latin typeface="+mj-lt"/>
                <a:ea typeface="Calibri" panose="020F0502020204030204" pitchFamily="34" charset="0"/>
                <a:cs typeface="Calibri" panose="020F0502020204030204" pitchFamily="34" charset="0"/>
              </a:rPr>
              <a:t>Becconsall</a:t>
            </a:r>
            <a:r>
              <a:rPr kumimoji="0" lang="en-GB" altLang="en-US" sz="12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 All Saints </a:t>
            </a: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Church of England Primary School involves:</a:t>
            </a:r>
            <a:endParaRPr kumimoji="0" lang="en-GB" altLang="en-US" sz="12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sz="1200" b="1"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S</a:t>
            </a:r>
            <a:r>
              <a:rPr kumimoji="0" lang="en-GB" altLang="en-US" sz="1200" b="0"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etting Targets </a:t>
            </a: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sharing achievable but challenging targets, objectives and success criteria with children, and allowing children to set their own targets with guidance.</a:t>
            </a:r>
            <a:endParaRPr kumimoji="0" lang="en-GB" altLang="en-US" sz="12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sz="1200" b="1"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T</a:t>
            </a:r>
            <a:r>
              <a:rPr kumimoji="0" lang="en-GB" altLang="en-US" sz="1200" b="0"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racking</a:t>
            </a:r>
            <a:r>
              <a:rPr kumimoji="0" lang="en-GB" altLang="en-US" sz="1200" b="0" i="0" u="none" strike="noStrike" cap="none" normalizeH="0" baseline="0" dirty="0">
                <a:ln>
                  <a:noFill/>
                </a:ln>
                <a:solidFill>
                  <a:srgbClr val="0000FF"/>
                </a:solidFill>
                <a:effectLst/>
                <a:latin typeface="+mj-lt"/>
                <a:ea typeface="Calibri" panose="020F0502020204030204" pitchFamily="34" charset="0"/>
                <a:cs typeface="Calibri" panose="020F0502020204030204" pitchFamily="34" charset="0"/>
              </a:rPr>
              <a:t> </a:t>
            </a: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teacher and children evaluating progress in relation to these targets over the course of a lesson, unit of work, term, year or key stage.</a:t>
            </a:r>
            <a:endParaRPr kumimoji="0" lang="en-GB" altLang="en-US" sz="12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sz="1200" b="1"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A</a:t>
            </a:r>
            <a:r>
              <a:rPr kumimoji="0" lang="en-GB" altLang="en-US" sz="1200" b="0"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ctive Interventions </a:t>
            </a: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teacher (with involvement of </a:t>
            </a:r>
            <a:r>
              <a:rPr kumimoji="0" lang="en-GB" altLang="en-US" sz="1200" b="0" i="0" u="none" strike="noStrike" cap="none" normalizeH="0" baseline="0" dirty="0" err="1">
                <a:ln>
                  <a:noFill/>
                </a:ln>
                <a:solidFill>
                  <a:srgbClr val="000000"/>
                </a:solidFill>
                <a:effectLst/>
                <a:latin typeface="+mj-lt"/>
                <a:ea typeface="Calibri" panose="020F0502020204030204" pitchFamily="34" charset="0"/>
                <a:cs typeface="Calibri" panose="020F0502020204030204" pitchFamily="34" charset="0"/>
              </a:rPr>
              <a:t>SLT</a:t>
            </a: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SENCO, TAs and parents where relevant) planning appropriate learning to support children in meeting these targets based on information gained from tracking.</a:t>
            </a:r>
            <a:endParaRPr kumimoji="0" lang="en-GB" altLang="en-US" sz="1200" b="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sz="1200" b="1"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R</a:t>
            </a:r>
            <a:r>
              <a:rPr kumimoji="0" lang="en-GB" altLang="en-US" sz="1200" b="0" i="0" u="none" strike="noStrike" cap="none" normalizeH="0" baseline="0" dirty="0">
                <a:ln>
                  <a:noFill/>
                </a:ln>
                <a:solidFill>
                  <a:schemeClr val="accent1">
                    <a:lumMod val="75000"/>
                  </a:schemeClr>
                </a:solidFill>
                <a:effectLst/>
                <a:latin typeface="+mj-lt"/>
                <a:ea typeface="Calibri" panose="020F0502020204030204" pitchFamily="34" charset="0"/>
                <a:cs typeface="Calibri" panose="020F0502020204030204" pitchFamily="34" charset="0"/>
              </a:rPr>
              <a:t>eviewing</a:t>
            </a:r>
            <a:r>
              <a:rPr kumimoji="0" lang="en-GB" altLang="en-US" sz="1200" b="0" i="0" u="none" strike="noStrike" cap="none" normalizeH="0" baseline="0" dirty="0">
                <a:ln>
                  <a:noFill/>
                </a:ln>
                <a:solidFill>
                  <a:srgbClr val="0000FF"/>
                </a:solidFill>
                <a:effectLst/>
                <a:latin typeface="+mj-lt"/>
                <a:ea typeface="Calibri" panose="020F0502020204030204" pitchFamily="34" charset="0"/>
                <a:cs typeface="Calibri" panose="020F0502020204030204" pitchFamily="34" charset="0"/>
              </a:rPr>
              <a:t> </a:t>
            </a: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teacher, child and other adults reviewing whether targets have been met and progress has been made.</a:t>
            </a:r>
            <a:endParaRPr kumimoji="0" lang="en-GB" altLang="en-U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The most valuable form of assessment is formative and is determined by daily interactions and questioning of pupils and marking of books to ascertain their starting points and next steps.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Teachers adapt teaching according to their assessment of pupils and to meet pupil needs, even if this means deviating from a planned lesson.</a:t>
            </a:r>
            <a:endParaRPr kumimoji="0" lang="en-GB" altLang="en-U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mj-l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mj-lt"/>
                <a:ea typeface="Calibri" panose="020F0502020204030204" pitchFamily="34" charset="0"/>
              </a:rPr>
              <a:t>Three more formal assessment cycles take place during the year, at the end of each term.</a:t>
            </a:r>
            <a:r>
              <a:rPr kumimoji="0" lang="en-GB" altLang="en-US" sz="12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193121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a:extLst>
              <a:ext uri="{FF2B5EF4-FFF2-40B4-BE49-F238E27FC236}">
                <a16:creationId xmlns:a16="http://schemas.microsoft.com/office/drawing/2014/main" id="{44B00B69-CAAE-D0A1-8E60-86512CBCB75C}"/>
              </a:ext>
            </a:extLst>
          </p:cNvPr>
          <p:cNvSpPr>
            <a:spLocks noChangeArrowheads="1"/>
          </p:cNvSpPr>
          <p:nvPr/>
        </p:nvSpPr>
        <p:spPr bwMode="auto">
          <a:xfrm>
            <a:off x="804968" y="1196752"/>
            <a:ext cx="6490183" cy="345638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Oval 2">
            <a:extLst>
              <a:ext uri="{FF2B5EF4-FFF2-40B4-BE49-F238E27FC236}">
                <a16:creationId xmlns:a16="http://schemas.microsoft.com/office/drawing/2014/main" id="{A4466B0C-19FF-7338-F937-A6BDB3F597E5}"/>
              </a:ext>
            </a:extLst>
          </p:cNvPr>
          <p:cNvSpPr>
            <a:spLocks noChangeArrowheads="1"/>
          </p:cNvSpPr>
          <p:nvPr/>
        </p:nvSpPr>
        <p:spPr bwMode="auto">
          <a:xfrm>
            <a:off x="768762" y="1730350"/>
            <a:ext cx="3194050" cy="238918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SEN</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Cognition and Learning</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Communication and Interaction</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Social, Emotional and Mental Health difficulties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Sensory and Physical</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1">
            <a:extLst>
              <a:ext uri="{FF2B5EF4-FFF2-40B4-BE49-F238E27FC236}">
                <a16:creationId xmlns:a16="http://schemas.microsoft.com/office/drawing/2014/main" id="{CD1A8A21-A1D4-A8C3-F6AD-A90CBABA2AE7}"/>
              </a:ext>
            </a:extLst>
          </p:cNvPr>
          <p:cNvSpPr txBox="1">
            <a:spLocks noChangeArrowheads="1"/>
          </p:cNvSpPr>
          <p:nvPr/>
        </p:nvSpPr>
        <p:spPr bwMode="auto">
          <a:xfrm>
            <a:off x="4409104" y="1988840"/>
            <a:ext cx="2073275" cy="2022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AEN</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Medical needs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FSM eligibility</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EAL</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Behaviour</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Children Looked After</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Attendance</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Disabilities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C843AA4D-54BD-795E-E0CE-773D1F55DF9F}"/>
              </a:ext>
            </a:extLst>
          </p:cNvPr>
          <p:cNvSpPr>
            <a:spLocks noChangeArrowheads="1"/>
          </p:cNvSpPr>
          <p:nvPr/>
        </p:nvSpPr>
        <p:spPr bwMode="auto">
          <a:xfrm>
            <a:off x="51819" y="212446"/>
            <a:ext cx="72728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chemeClr val="accent1">
                    <a:lumMod val="75000"/>
                  </a:schemeClr>
                </a:solidFill>
                <a:effectLst/>
                <a:latin typeface="+mj-lt"/>
                <a:ea typeface="Calibri" panose="020F0502020204030204" pitchFamily="34" charset="0"/>
                <a:cs typeface="Arial" panose="020B0604020202020204" pitchFamily="34" charset="0"/>
              </a:rPr>
              <a:t>SEND (Special Educational Needs &amp; Disability)</a:t>
            </a:r>
            <a:endParaRPr kumimoji="0" lang="en-GB" altLang="en-US" sz="600" b="0" i="0" u="none" strike="noStrike" cap="none" normalizeH="0" baseline="0" dirty="0">
              <a:ln>
                <a:noFill/>
              </a:ln>
              <a:solidFill>
                <a:schemeClr val="accent1">
                  <a:lumMod val="75000"/>
                </a:schemeClr>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SEND covers those children with SEN (Special Educational Needs) &amp; </a:t>
            </a:r>
            <a:r>
              <a:rPr kumimoji="0" lang="en-US" altLang="en-US" sz="1400" b="0" i="0" u="none" strike="noStrike" cap="none" normalizeH="0" baseline="0" dirty="0" err="1">
                <a:ln>
                  <a:noFill/>
                </a:ln>
                <a:solidFill>
                  <a:schemeClr val="tx1"/>
                </a:solidFill>
                <a:effectLst/>
                <a:latin typeface="+mj-lt"/>
                <a:ea typeface="Calibri" panose="020F0502020204030204" pitchFamily="34" charset="0"/>
                <a:cs typeface="Arial" panose="020B0604020202020204" pitchFamily="34" charset="0"/>
              </a:rPr>
              <a:t>AEN</a:t>
            </a: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(Additional Educational Needs), examples of need are shown below:</a:t>
            </a:r>
            <a:endParaRPr kumimoji="0" lang="en-GB" altLang="en-US" sz="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9464A5D2-1B3D-96E1-B6AB-5AC42A84C9D6}"/>
              </a:ext>
            </a:extLst>
          </p:cNvPr>
          <p:cNvSpPr>
            <a:spLocks noChangeArrowheads="1"/>
          </p:cNvSpPr>
          <p:nvPr/>
        </p:nvSpPr>
        <p:spPr bwMode="auto">
          <a:xfrm>
            <a:off x="395536" y="4658653"/>
            <a:ext cx="6768751"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Children with </a:t>
            </a:r>
            <a:r>
              <a:rPr kumimoji="0" lang="en-US" altLang="en-US" sz="1400" b="0" i="0" u="none" strike="noStrike" cap="none" normalizeH="0" baseline="0" dirty="0" err="1">
                <a:ln>
                  <a:noFill/>
                </a:ln>
                <a:solidFill>
                  <a:schemeClr val="tx1"/>
                </a:solidFill>
                <a:effectLst/>
                <a:latin typeface="+mj-lt"/>
                <a:ea typeface="Calibri" panose="020F0502020204030204" pitchFamily="34" charset="0"/>
                <a:cs typeface="Arial" panose="020B0604020202020204" pitchFamily="34" charset="0"/>
              </a:rPr>
              <a:t>AEN</a:t>
            </a: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may have SEN however a large number of children who have </a:t>
            </a:r>
            <a:r>
              <a:rPr kumimoji="0" lang="en-US" altLang="en-US" sz="1400" b="0" i="0" u="none" strike="noStrike" cap="none" normalizeH="0" baseline="0" dirty="0" err="1">
                <a:ln>
                  <a:noFill/>
                </a:ln>
                <a:solidFill>
                  <a:schemeClr val="tx1"/>
                </a:solidFill>
                <a:effectLst/>
                <a:latin typeface="+mj-lt"/>
                <a:ea typeface="Calibri" panose="020F0502020204030204" pitchFamily="34" charset="0"/>
                <a:cs typeface="Arial" panose="020B0604020202020204" pitchFamily="34" charset="0"/>
              </a:rPr>
              <a:t>AEN</a:t>
            </a: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do not have SEN e.g., a child with poor attendance requiring catch-up doesn’t necessarily have SEN i.e., an inability to catch up.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Likewise, a child with SEN e.g., dyslexia may not have any </a:t>
            </a:r>
            <a:r>
              <a:rPr kumimoji="0" lang="en-US" altLang="en-US" sz="1400" b="0" i="0" u="none" strike="noStrike" cap="none" normalizeH="0" baseline="0" dirty="0" err="1">
                <a:ln>
                  <a:noFill/>
                </a:ln>
                <a:solidFill>
                  <a:schemeClr val="tx1"/>
                </a:solidFill>
                <a:effectLst/>
                <a:latin typeface="+mj-lt"/>
                <a:ea typeface="Calibri" panose="020F0502020204030204" pitchFamily="34" charset="0"/>
                <a:cs typeface="Arial" panose="020B0604020202020204" pitchFamily="34" charset="0"/>
              </a:rPr>
              <a:t>AEN</a:t>
            </a: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endParaRPr kumimoji="0" lang="en-GB" altLang="en-US" sz="6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SEND children are supported appropriately and their progress is tracked regularly in consultation with parents.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mj-lt"/>
                <a:cs typeface="Arial" panose="020B0604020202020204" pitchFamily="34" charset="0"/>
              </a:rPr>
              <a:t>We call this a graduated response.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583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4BCC-D6A7-526B-28E7-295BC8914431}"/>
              </a:ext>
            </a:extLst>
          </p:cNvPr>
          <p:cNvSpPr>
            <a:spLocks noGrp="1"/>
          </p:cNvSpPr>
          <p:nvPr>
            <p:ph type="title"/>
          </p:nvPr>
        </p:nvSpPr>
        <p:spPr/>
        <p:txBody>
          <a:bodyPr/>
          <a:lstStyle/>
          <a:p>
            <a:r>
              <a:rPr lang="en-GB" dirty="0"/>
              <a:t>SEND </a:t>
            </a:r>
          </a:p>
        </p:txBody>
      </p:sp>
      <p:pic>
        <p:nvPicPr>
          <p:cNvPr id="4" name="Picture 3" descr="A close-up of a document&#10;&#10;Description automatically generated">
            <a:extLst>
              <a:ext uri="{FF2B5EF4-FFF2-40B4-BE49-F238E27FC236}">
                <a16:creationId xmlns:a16="http://schemas.microsoft.com/office/drawing/2014/main" id="{30EC4FA1-EE2B-9668-0561-6E790DC1D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16632"/>
            <a:ext cx="4752528" cy="6734698"/>
          </a:xfrm>
          <a:prstGeom prst="rect">
            <a:avLst/>
          </a:prstGeom>
        </p:spPr>
      </p:pic>
    </p:spTree>
    <p:extLst>
      <p:ext uri="{BB962C8B-B14F-4D97-AF65-F5344CB8AC3E}">
        <p14:creationId xmlns:p14="http://schemas.microsoft.com/office/powerpoint/2010/main" val="3882074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6509-4720-44F5-AA07-B60BB9DE40F3}"/>
              </a:ext>
            </a:extLst>
          </p:cNvPr>
          <p:cNvSpPr>
            <a:spLocks noGrp="1"/>
          </p:cNvSpPr>
          <p:nvPr>
            <p:ph type="title"/>
          </p:nvPr>
        </p:nvSpPr>
        <p:spPr/>
        <p:txBody>
          <a:bodyPr/>
          <a:lstStyle/>
          <a:p>
            <a:r>
              <a:rPr lang="en-GB" dirty="0"/>
              <a:t>Any Questions?</a:t>
            </a:r>
          </a:p>
        </p:txBody>
      </p:sp>
      <p:pic>
        <p:nvPicPr>
          <p:cNvPr id="2050" name="Picture 2" descr="Question Marks - The Origins... - Creativelix.com ⦿ Expressing Concerns">
            <a:extLst>
              <a:ext uri="{FF2B5EF4-FFF2-40B4-BE49-F238E27FC236}">
                <a16:creationId xmlns:a16="http://schemas.microsoft.com/office/drawing/2014/main" id="{C14A223B-A49C-4681-A54F-086993971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4762500" cy="3152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0629A-1A29-4CA7-9B3A-F36A37FE703E}"/>
              </a:ext>
            </a:extLst>
          </p:cNvPr>
          <p:cNvSpPr txBox="1"/>
          <p:nvPr/>
        </p:nvSpPr>
        <p:spPr>
          <a:xfrm>
            <a:off x="457200" y="4633258"/>
            <a:ext cx="8254143" cy="1015663"/>
          </a:xfrm>
          <a:prstGeom prst="rect">
            <a:avLst/>
          </a:prstGeom>
          <a:noFill/>
        </p:spPr>
        <p:txBody>
          <a:bodyPr wrap="square" rtlCol="0">
            <a:spAutoFit/>
          </a:bodyPr>
          <a:lstStyle/>
          <a:p>
            <a:r>
              <a:rPr lang="en-GB" sz="2000" dirty="0"/>
              <a:t>Website: </a:t>
            </a:r>
            <a:r>
              <a:rPr lang="en-GB" sz="2000" dirty="0">
                <a:hlinkClick r:id="rId3"/>
              </a:rPr>
              <a:t>https://www.allsaintshwb.co.uk/</a:t>
            </a:r>
            <a:r>
              <a:rPr lang="en-GB" sz="2000" dirty="0"/>
              <a:t> </a:t>
            </a:r>
          </a:p>
          <a:p>
            <a:r>
              <a:rPr lang="en-GB" sz="2000" dirty="0"/>
              <a:t>Email: </a:t>
            </a:r>
            <a:r>
              <a:rPr lang="en-GB" sz="2000" dirty="0">
                <a:hlinkClick r:id="rId4"/>
              </a:rPr>
              <a:t>priestmanh@hesketh-with-becconsall.lancs.sch.uk</a:t>
            </a:r>
            <a:r>
              <a:rPr lang="en-GB" sz="2000" dirty="0"/>
              <a:t> </a:t>
            </a:r>
          </a:p>
          <a:p>
            <a:endParaRPr lang="en-GB" sz="2000" dirty="0"/>
          </a:p>
        </p:txBody>
      </p:sp>
    </p:spTree>
    <p:extLst>
      <p:ext uri="{BB962C8B-B14F-4D97-AF65-F5344CB8AC3E}">
        <p14:creationId xmlns:p14="http://schemas.microsoft.com/office/powerpoint/2010/main" val="3636675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104" y="1874047"/>
            <a:ext cx="2218125" cy="830997"/>
          </a:xfrm>
        </p:spPr>
        <p:txBody>
          <a:bodyPr/>
          <a:lstStyle/>
          <a:p>
            <a:pPr algn="ctr"/>
            <a:r>
              <a:rPr lang="en-GB" dirty="0">
                <a:solidFill>
                  <a:schemeClr val="tx1"/>
                </a:solidFill>
              </a:rPr>
              <a:t>Class Teacher</a:t>
            </a:r>
            <a:br>
              <a:rPr lang="en-GB" dirty="0">
                <a:solidFill>
                  <a:schemeClr val="tx1"/>
                </a:solidFill>
              </a:rPr>
            </a:br>
            <a:r>
              <a:rPr lang="en-GB" dirty="0">
                <a:solidFill>
                  <a:schemeClr val="tx1"/>
                </a:solidFill>
              </a:rPr>
              <a:t>Mrs Priestman</a:t>
            </a:r>
          </a:p>
        </p:txBody>
      </p:sp>
      <p:sp>
        <p:nvSpPr>
          <p:cNvPr id="9" name="Rectangle 8"/>
          <p:cNvSpPr/>
          <p:nvPr/>
        </p:nvSpPr>
        <p:spPr>
          <a:xfrm>
            <a:off x="3263095" y="1865176"/>
            <a:ext cx="3135883" cy="1200329"/>
          </a:xfrm>
          <a:prstGeom prst="rect">
            <a:avLst/>
          </a:prstGeom>
        </p:spPr>
        <p:txBody>
          <a:bodyPr wrap="square" lIns="91440" tIns="45720" rIns="91440" bIns="45720" anchor="t">
            <a:spAutoFit/>
          </a:bodyPr>
          <a:lstStyle/>
          <a:p>
            <a:pPr algn="ctr"/>
            <a:r>
              <a:rPr lang="en-GB" sz="2400" dirty="0"/>
              <a:t>Teaching Assistant</a:t>
            </a:r>
            <a:br>
              <a:rPr lang="en-GB" sz="2400" dirty="0"/>
            </a:br>
            <a:r>
              <a:rPr lang="en-GB" sz="2400" dirty="0"/>
              <a:t>Mrs </a:t>
            </a:r>
            <a:r>
              <a:rPr lang="en-GB" sz="2400" dirty="0" err="1"/>
              <a:t>Odgers</a:t>
            </a:r>
            <a:endParaRPr lang="en-GB" sz="2400" dirty="0"/>
          </a:p>
          <a:p>
            <a:pPr algn="ctr"/>
            <a:r>
              <a:rPr lang="en-GB" sz="2400" dirty="0"/>
              <a:t>Mrs Wrigley</a:t>
            </a:r>
            <a:endParaRPr lang="en-US" dirty="0"/>
          </a:p>
        </p:txBody>
      </p:sp>
      <p:sp>
        <p:nvSpPr>
          <p:cNvPr id="10" name="Title 1"/>
          <p:cNvSpPr txBox="1">
            <a:spLocks/>
          </p:cNvSpPr>
          <p:nvPr/>
        </p:nvSpPr>
        <p:spPr>
          <a:xfrm>
            <a:off x="6460307" y="1679252"/>
            <a:ext cx="2351544" cy="995785"/>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b="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400" dirty="0">
                <a:solidFill>
                  <a:schemeClr val="tx1"/>
                </a:solidFill>
              </a:rPr>
              <a:t>PPA</a:t>
            </a:r>
            <a:br>
              <a:rPr lang="en-GB" sz="2400" dirty="0">
                <a:solidFill>
                  <a:schemeClr val="tx1"/>
                </a:solidFill>
              </a:rPr>
            </a:br>
            <a:r>
              <a:rPr lang="en-GB" sz="2400" dirty="0">
                <a:solidFill>
                  <a:schemeClr val="tx1"/>
                </a:solidFill>
              </a:rPr>
              <a:t>Mrs </a:t>
            </a:r>
            <a:r>
              <a:rPr lang="en-GB" sz="2400" dirty="0" err="1">
                <a:solidFill>
                  <a:schemeClr val="tx1"/>
                </a:solidFill>
              </a:rPr>
              <a:t>Loynton</a:t>
            </a:r>
          </a:p>
        </p:txBody>
      </p:sp>
      <p:sp>
        <p:nvSpPr>
          <p:cNvPr id="11" name="TextBox 10"/>
          <p:cNvSpPr txBox="1"/>
          <p:nvPr/>
        </p:nvSpPr>
        <p:spPr>
          <a:xfrm>
            <a:off x="726633" y="476672"/>
            <a:ext cx="7733799" cy="830997"/>
          </a:xfrm>
          <a:prstGeom prst="rect">
            <a:avLst/>
          </a:prstGeom>
          <a:noFill/>
        </p:spPr>
        <p:txBody>
          <a:bodyPr wrap="square" rtlCol="0">
            <a:spAutoFit/>
          </a:bodyPr>
          <a:lstStyle/>
          <a:p>
            <a:pPr algn="ctr"/>
            <a:r>
              <a:rPr lang="en-GB" sz="4800" dirty="0">
                <a:ln w="0"/>
                <a:solidFill>
                  <a:schemeClr val="accent1"/>
                </a:solidFill>
                <a:effectLst>
                  <a:outerShdw blurRad="38100" dist="25400" dir="5400000" algn="ctr" rotWithShape="0">
                    <a:srgbClr val="6E747A">
                      <a:alpha val="43000"/>
                    </a:srgbClr>
                  </a:outerShdw>
                </a:effectLst>
              </a:rPr>
              <a:t>Meet our Team</a:t>
            </a:r>
          </a:p>
        </p:txBody>
      </p:sp>
    </p:spTree>
    <p:extLst>
      <p:ext uri="{BB962C8B-B14F-4D97-AF65-F5344CB8AC3E}">
        <p14:creationId xmlns:p14="http://schemas.microsoft.com/office/powerpoint/2010/main" val="2065296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B039-5470-4380-93FF-3E5BC671E720}"/>
              </a:ext>
            </a:extLst>
          </p:cNvPr>
          <p:cNvSpPr>
            <a:spLocks noGrp="1"/>
          </p:cNvSpPr>
          <p:nvPr>
            <p:ph type="title"/>
          </p:nvPr>
        </p:nvSpPr>
        <p:spPr/>
        <p:txBody>
          <a:bodyPr/>
          <a:lstStyle/>
          <a:p>
            <a:r>
              <a:rPr lang="en-GB" dirty="0"/>
              <a:t>The Year 1 Classroom Routine</a:t>
            </a:r>
          </a:p>
        </p:txBody>
      </p:sp>
      <p:graphicFrame>
        <p:nvGraphicFramePr>
          <p:cNvPr id="4" name="Table 3"/>
          <p:cNvGraphicFramePr>
            <a:graphicFrameLocks noGrp="1"/>
          </p:cNvGraphicFramePr>
          <p:nvPr>
            <p:extLst>
              <p:ext uri="{D42A27DB-BD31-4B8C-83A1-F6EECF244321}">
                <p14:modId xmlns:p14="http://schemas.microsoft.com/office/powerpoint/2010/main" val="1912235588"/>
              </p:ext>
            </p:extLst>
          </p:nvPr>
        </p:nvGraphicFramePr>
        <p:xfrm>
          <a:off x="251520" y="1397000"/>
          <a:ext cx="8712968" cy="5126758"/>
        </p:xfrm>
        <a:graphic>
          <a:graphicData uri="http://schemas.openxmlformats.org/drawingml/2006/table">
            <a:tbl>
              <a:tblPr firstRow="1" bandRow="1">
                <a:tableStyleId>{5C22544A-7EE6-4342-B048-85BDC9FD1C3A}</a:tableStyleId>
              </a:tblPr>
              <a:tblGrid>
                <a:gridCol w="8712968">
                  <a:extLst>
                    <a:ext uri="{9D8B030D-6E8A-4147-A177-3AD203B41FA5}">
                      <a16:colId xmlns:a16="http://schemas.microsoft.com/office/drawing/2014/main" val="20000"/>
                    </a:ext>
                  </a:extLst>
                </a:gridCol>
              </a:tblGrid>
              <a:tr h="605039">
                <a:tc>
                  <a:txBody>
                    <a:bodyPr/>
                    <a:lstStyle/>
                    <a:p>
                      <a:pPr algn="ctr"/>
                      <a:r>
                        <a:rPr lang="en-GB" sz="1700" dirty="0"/>
                        <a:t>Key</a:t>
                      </a:r>
                      <a:r>
                        <a:rPr lang="en-GB" sz="1700" baseline="0" dirty="0"/>
                        <a:t> Points</a:t>
                      </a:r>
                      <a:endParaRPr lang="en-GB" sz="1700" dirty="0"/>
                    </a:p>
                  </a:txBody>
                  <a:tcPr/>
                </a:tc>
                <a:extLst>
                  <a:ext uri="{0D108BD9-81ED-4DB2-BD59-A6C34878D82A}">
                    <a16:rowId xmlns:a16="http://schemas.microsoft.com/office/drawing/2014/main" val="10000"/>
                  </a:ext>
                </a:extLst>
              </a:tr>
              <a:tr h="605039">
                <a:tc>
                  <a:txBody>
                    <a:bodyPr/>
                    <a:lstStyle/>
                    <a:p>
                      <a:pPr algn="ctr"/>
                      <a:r>
                        <a:rPr lang="en-GB" sz="1700" dirty="0"/>
                        <a:t>Arrive and put</a:t>
                      </a:r>
                      <a:r>
                        <a:rPr lang="en-GB" sz="1700" baseline="0" dirty="0"/>
                        <a:t> book bags in the box (to be brought in every day), water bottles/pack lunches and school bags/coats away.</a:t>
                      </a:r>
                      <a:endParaRPr lang="en-GB" sz="1700" dirty="0"/>
                    </a:p>
                  </a:txBody>
                  <a:tcPr/>
                </a:tc>
                <a:extLst>
                  <a:ext uri="{0D108BD9-81ED-4DB2-BD59-A6C34878D82A}">
                    <a16:rowId xmlns:a16="http://schemas.microsoft.com/office/drawing/2014/main" val="10001"/>
                  </a:ext>
                </a:extLst>
              </a:tr>
              <a:tr h="605039">
                <a:tc>
                  <a:txBody>
                    <a:bodyPr/>
                    <a:lstStyle/>
                    <a:p>
                      <a:pPr algn="ctr"/>
                      <a:r>
                        <a:rPr lang="en-GB" sz="1700" baseline="0" dirty="0"/>
                        <a:t>Focused whole-class inputs, followed by guided or independent tasks. Some continuous provision may take place throughout afternoon sessions, and will be phased out as the year progresses.</a:t>
                      </a:r>
                      <a:endParaRPr lang="en-GB" sz="1700" dirty="0"/>
                    </a:p>
                  </a:txBody>
                  <a:tcPr/>
                </a:tc>
                <a:extLst>
                  <a:ext uri="{0D108BD9-81ED-4DB2-BD59-A6C34878D82A}">
                    <a16:rowId xmlns:a16="http://schemas.microsoft.com/office/drawing/2014/main" val="10002"/>
                  </a:ext>
                </a:extLst>
              </a:tr>
              <a:tr h="605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dirty="0"/>
                        <a:t>Year 1 children can</a:t>
                      </a:r>
                      <a:r>
                        <a:rPr lang="en-GB" sz="1700" baseline="0" dirty="0"/>
                        <a:t> have toast mid-morning and </a:t>
                      </a:r>
                      <a:r>
                        <a:rPr lang="en-GB" sz="1700" dirty="0"/>
                        <a:t>fruit mid-afternoon. If you would like</a:t>
                      </a:r>
                      <a:r>
                        <a:rPr lang="en-GB" sz="1700" baseline="0" dirty="0"/>
                        <a:t> your child to receive milk, please speak with the office.</a:t>
                      </a:r>
                      <a:endParaRPr lang="en-GB" sz="1700" dirty="0"/>
                    </a:p>
                  </a:txBody>
                  <a:tcPr/>
                </a:tc>
                <a:extLst>
                  <a:ext uri="{0D108BD9-81ED-4DB2-BD59-A6C34878D82A}">
                    <a16:rowId xmlns:a16="http://schemas.microsoft.com/office/drawing/2014/main" val="10003"/>
                  </a:ext>
                </a:extLst>
              </a:tr>
              <a:tr h="605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dirty="0"/>
                        <a:t>Reading books will be changed every Thursday,</a:t>
                      </a:r>
                      <a:r>
                        <a:rPr lang="en-GB" sz="1700" baseline="0" dirty="0"/>
                        <a:t> but should be brought in daily so that readers can be listened to. Home learning will also be handed out on Thursday.</a:t>
                      </a:r>
                      <a:endParaRPr lang="en-GB" sz="1700" dirty="0"/>
                    </a:p>
                  </a:txBody>
                  <a:tcPr/>
                </a:tc>
                <a:extLst>
                  <a:ext uri="{0D108BD9-81ED-4DB2-BD59-A6C34878D82A}">
                    <a16:rowId xmlns:a16="http://schemas.microsoft.com/office/drawing/2014/main" val="10004"/>
                  </a:ext>
                </a:extLst>
              </a:tr>
              <a:tr h="605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dirty="0"/>
                        <a:t>As phonic assessments</a:t>
                      </a:r>
                      <a:r>
                        <a:rPr lang="en-GB" sz="1700" baseline="0" dirty="0"/>
                        <a:t> take place, individual phonics targets will be sent home to be practised and learnt, in preparation for the Phonics Screening Test at the end of Year 1.</a:t>
                      </a:r>
                      <a:endParaRPr lang="en-GB" sz="1700" dirty="0"/>
                    </a:p>
                  </a:txBody>
                  <a:tcPr/>
                </a:tc>
                <a:extLst>
                  <a:ext uri="{0D108BD9-81ED-4DB2-BD59-A6C34878D82A}">
                    <a16:rowId xmlns:a16="http://schemas.microsoft.com/office/drawing/2014/main" val="10005"/>
                  </a:ext>
                </a:extLst>
              </a:tr>
              <a:tr h="605039">
                <a:tc>
                  <a:txBody>
                    <a:bodyPr/>
                    <a:lstStyle/>
                    <a:p>
                      <a:pPr algn="ctr"/>
                      <a:r>
                        <a:rPr lang="en-GB" sz="1700" dirty="0"/>
                        <a:t>Any important parent communication will be sent via School Spider, such as any special events, trips or activities</a:t>
                      </a:r>
                      <a:r>
                        <a:rPr lang="en-GB" sz="1700" baseline="0" dirty="0"/>
                        <a:t> planned.</a:t>
                      </a:r>
                      <a:endParaRPr lang="en-GB" sz="1700" dirty="0"/>
                    </a:p>
                  </a:txBody>
                  <a:tcPr/>
                </a:tc>
                <a:extLst>
                  <a:ext uri="{0D108BD9-81ED-4DB2-BD59-A6C34878D82A}">
                    <a16:rowId xmlns:a16="http://schemas.microsoft.com/office/drawing/2014/main" val="10006"/>
                  </a:ext>
                </a:extLst>
              </a:tr>
              <a:tr h="605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b="1" dirty="0"/>
                        <a:t>PE Days: Monday and</a:t>
                      </a:r>
                      <a:r>
                        <a:rPr lang="en-GB" sz="1700" b="1" baseline="0" dirty="0"/>
                        <a:t> Friday</a:t>
                      </a:r>
                      <a:endParaRPr lang="en-GB" sz="1700" b="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54636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B039-5470-4380-93FF-3E5BC671E720}"/>
              </a:ext>
            </a:extLst>
          </p:cNvPr>
          <p:cNvSpPr>
            <a:spLocks noGrp="1"/>
          </p:cNvSpPr>
          <p:nvPr>
            <p:ph type="title"/>
          </p:nvPr>
        </p:nvSpPr>
        <p:spPr/>
        <p:txBody>
          <a:bodyPr/>
          <a:lstStyle/>
          <a:p>
            <a:r>
              <a:rPr lang="en-GB" dirty="0"/>
              <a:t>The Year 1 Timetable</a:t>
            </a:r>
          </a:p>
        </p:txBody>
      </p:sp>
      <p:pic>
        <p:nvPicPr>
          <p:cNvPr id="4" name="Picture 3"/>
          <p:cNvPicPr>
            <a:picLocks noChangeAspect="1"/>
          </p:cNvPicPr>
          <p:nvPr/>
        </p:nvPicPr>
        <p:blipFill>
          <a:blip r:embed="rId3"/>
          <a:stretch>
            <a:fillRect/>
          </a:stretch>
        </p:blipFill>
        <p:spPr>
          <a:xfrm>
            <a:off x="251520" y="1484784"/>
            <a:ext cx="8774099" cy="4565898"/>
          </a:xfrm>
          <a:prstGeom prst="rect">
            <a:avLst/>
          </a:prstGeom>
        </p:spPr>
      </p:pic>
    </p:spTree>
    <p:extLst>
      <p:ext uri="{BB962C8B-B14F-4D97-AF65-F5344CB8AC3E}">
        <p14:creationId xmlns:p14="http://schemas.microsoft.com/office/powerpoint/2010/main" val="245525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7633108" cy="1320800"/>
          </a:xfrm>
        </p:spPr>
        <p:txBody>
          <a:bodyPr>
            <a:normAutofit/>
          </a:bodyPr>
          <a:lstStyle/>
          <a:p>
            <a:r>
              <a:rPr lang="en-GB" sz="3200" dirty="0"/>
              <a:t> The Year 1 Curriculum </a:t>
            </a:r>
          </a:p>
        </p:txBody>
      </p:sp>
      <p:graphicFrame>
        <p:nvGraphicFramePr>
          <p:cNvPr id="5" name="Table 4"/>
          <p:cNvGraphicFramePr>
            <a:graphicFrameLocks noGrp="1"/>
          </p:cNvGraphicFramePr>
          <p:nvPr>
            <p:extLst>
              <p:ext uri="{D42A27DB-BD31-4B8C-83A1-F6EECF244321}">
                <p14:modId xmlns:p14="http://schemas.microsoft.com/office/powerpoint/2010/main" val="3896305753"/>
              </p:ext>
            </p:extLst>
          </p:nvPr>
        </p:nvGraphicFramePr>
        <p:xfrm>
          <a:off x="107504" y="548680"/>
          <a:ext cx="8928993" cy="6134784"/>
        </p:xfrm>
        <a:graphic>
          <a:graphicData uri="http://schemas.openxmlformats.org/drawingml/2006/table">
            <a:tbl>
              <a:tblPr firstRow="1" bandRow="1">
                <a:tableStyleId>{5C22544A-7EE6-4342-B048-85BDC9FD1C3A}</a:tableStyleId>
              </a:tblPr>
              <a:tblGrid>
                <a:gridCol w="1814836">
                  <a:extLst>
                    <a:ext uri="{9D8B030D-6E8A-4147-A177-3AD203B41FA5}">
                      <a16:colId xmlns:a16="http://schemas.microsoft.com/office/drawing/2014/main" val="20000"/>
                    </a:ext>
                  </a:extLst>
                </a:gridCol>
                <a:gridCol w="1597055">
                  <a:extLst>
                    <a:ext uri="{9D8B030D-6E8A-4147-A177-3AD203B41FA5}">
                      <a16:colId xmlns:a16="http://schemas.microsoft.com/office/drawing/2014/main" val="20001"/>
                    </a:ext>
                  </a:extLst>
                </a:gridCol>
                <a:gridCol w="1052606">
                  <a:extLst>
                    <a:ext uri="{9D8B030D-6E8A-4147-A177-3AD203B41FA5}">
                      <a16:colId xmlns:a16="http://schemas.microsoft.com/office/drawing/2014/main" val="20002"/>
                    </a:ext>
                  </a:extLst>
                </a:gridCol>
                <a:gridCol w="1116124">
                  <a:extLst>
                    <a:ext uri="{9D8B030D-6E8A-4147-A177-3AD203B41FA5}">
                      <a16:colId xmlns:a16="http://schemas.microsoft.com/office/drawing/2014/main" val="20003"/>
                    </a:ext>
                  </a:extLst>
                </a:gridCol>
                <a:gridCol w="1097975">
                  <a:extLst>
                    <a:ext uri="{9D8B030D-6E8A-4147-A177-3AD203B41FA5}">
                      <a16:colId xmlns:a16="http://schemas.microsoft.com/office/drawing/2014/main" val="20004"/>
                    </a:ext>
                  </a:extLst>
                </a:gridCol>
                <a:gridCol w="1134273">
                  <a:extLst>
                    <a:ext uri="{9D8B030D-6E8A-4147-A177-3AD203B41FA5}">
                      <a16:colId xmlns:a16="http://schemas.microsoft.com/office/drawing/2014/main" val="20005"/>
                    </a:ext>
                  </a:extLst>
                </a:gridCol>
                <a:gridCol w="1116124">
                  <a:extLst>
                    <a:ext uri="{9D8B030D-6E8A-4147-A177-3AD203B41FA5}">
                      <a16:colId xmlns:a16="http://schemas.microsoft.com/office/drawing/2014/main" val="20006"/>
                    </a:ext>
                  </a:extLst>
                </a:gridCol>
              </a:tblGrid>
              <a:tr h="352969">
                <a:tc>
                  <a:txBody>
                    <a:bodyPr/>
                    <a:lstStyle/>
                    <a:p>
                      <a:endParaRPr lang="en-GB" sz="1800" dirty="0"/>
                    </a:p>
                  </a:txBody>
                  <a:tcPr/>
                </a:tc>
                <a:tc gridSpan="2">
                  <a:txBody>
                    <a:bodyPr/>
                    <a:lstStyle/>
                    <a:p>
                      <a:r>
                        <a:rPr lang="en-GB" sz="1800" dirty="0"/>
                        <a:t>Term One</a:t>
                      </a:r>
                    </a:p>
                  </a:txBody>
                  <a:tcPr/>
                </a:tc>
                <a:tc hMerge="1">
                  <a:txBody>
                    <a:bodyPr/>
                    <a:lstStyle/>
                    <a:p>
                      <a:endParaRPr lang="en-GB"/>
                    </a:p>
                  </a:txBody>
                  <a:tcPr/>
                </a:tc>
                <a:tc gridSpan="2">
                  <a:txBody>
                    <a:bodyPr/>
                    <a:lstStyle/>
                    <a:p>
                      <a:r>
                        <a:rPr lang="en-GB" sz="1800" dirty="0"/>
                        <a:t>Term Two</a:t>
                      </a:r>
                    </a:p>
                  </a:txBody>
                  <a:tcPr/>
                </a:tc>
                <a:tc hMerge="1">
                  <a:txBody>
                    <a:bodyPr/>
                    <a:lstStyle/>
                    <a:p>
                      <a:endParaRPr lang="en-GB"/>
                    </a:p>
                  </a:txBody>
                  <a:tcPr/>
                </a:tc>
                <a:tc gridSpan="2">
                  <a:txBody>
                    <a:bodyPr/>
                    <a:lstStyle/>
                    <a:p>
                      <a:r>
                        <a:rPr lang="en-GB" sz="1800" dirty="0"/>
                        <a:t>Term Three</a:t>
                      </a:r>
                    </a:p>
                  </a:txBody>
                  <a:tcPr/>
                </a:tc>
                <a:tc hMerge="1">
                  <a:txBody>
                    <a:bodyPr/>
                    <a:lstStyle/>
                    <a:p>
                      <a:endParaRPr lang="en-GB"/>
                    </a:p>
                  </a:txBody>
                  <a:tcPr/>
                </a:tc>
                <a:extLst>
                  <a:ext uri="{0D108BD9-81ED-4DB2-BD59-A6C34878D82A}">
                    <a16:rowId xmlns:a16="http://schemas.microsoft.com/office/drawing/2014/main" val="10000"/>
                  </a:ext>
                </a:extLst>
              </a:tr>
              <a:tr h="373096">
                <a:tc>
                  <a:txBody>
                    <a:bodyPr/>
                    <a:lstStyle/>
                    <a:p>
                      <a:r>
                        <a:rPr lang="en-GB" sz="1800" b="1" dirty="0"/>
                        <a:t>Driver Project</a:t>
                      </a:r>
                    </a:p>
                  </a:txBody>
                  <a:tcPr/>
                </a:tc>
                <a:tc gridSpan="2">
                  <a:txBody>
                    <a:bodyPr/>
                    <a:lstStyle/>
                    <a:p>
                      <a:r>
                        <a:rPr lang="en-GB" sz="1600" dirty="0"/>
                        <a:t>Childhood History</a:t>
                      </a:r>
                    </a:p>
                  </a:txBody>
                  <a:tcPr/>
                </a:tc>
                <a:tc hMerge="1">
                  <a:txBody>
                    <a:bodyPr/>
                    <a:lstStyle/>
                    <a:p>
                      <a:endParaRPr lang="en-GB"/>
                    </a:p>
                  </a:txBody>
                  <a:tcPr/>
                </a:tc>
                <a:tc gridSpan="2">
                  <a:txBody>
                    <a:bodyPr/>
                    <a:lstStyle/>
                    <a:p>
                      <a:r>
                        <a:rPr lang="en-GB" sz="1600" dirty="0"/>
                        <a:t>Bright Lights, Big City</a:t>
                      </a:r>
                    </a:p>
                  </a:txBody>
                  <a:tcPr/>
                </a:tc>
                <a:tc hMerge="1">
                  <a:txBody>
                    <a:bodyPr/>
                    <a:lstStyle/>
                    <a:p>
                      <a:endParaRPr lang="en-GB"/>
                    </a:p>
                  </a:txBody>
                  <a:tcPr/>
                </a:tc>
                <a:tc gridSpan="2">
                  <a:txBody>
                    <a:bodyPr/>
                    <a:lstStyle/>
                    <a:p>
                      <a:r>
                        <a:rPr lang="en-GB" sz="1600" dirty="0"/>
                        <a:t>School Days</a:t>
                      </a:r>
                    </a:p>
                  </a:txBody>
                  <a:tcPr/>
                </a:tc>
                <a:tc hMerge="1">
                  <a:txBody>
                    <a:bodyPr/>
                    <a:lstStyle/>
                    <a:p>
                      <a:endParaRPr lang="en-GB"/>
                    </a:p>
                  </a:txBody>
                  <a:tcPr/>
                </a:tc>
                <a:extLst>
                  <a:ext uri="{0D108BD9-81ED-4DB2-BD59-A6C34878D82A}">
                    <a16:rowId xmlns:a16="http://schemas.microsoft.com/office/drawing/2014/main" val="10001"/>
                  </a:ext>
                </a:extLst>
              </a:tr>
              <a:tr h="1701115">
                <a:tc>
                  <a:txBody>
                    <a:bodyPr/>
                    <a:lstStyle/>
                    <a:p>
                      <a:r>
                        <a:rPr lang="en-GB" sz="1800" dirty="0"/>
                        <a:t>English</a:t>
                      </a:r>
                    </a:p>
                  </a:txBody>
                  <a:tcPr/>
                </a:tc>
                <a:tc>
                  <a:txBody>
                    <a:bodyPr/>
                    <a:lstStyle/>
                    <a:p>
                      <a:r>
                        <a:rPr lang="en-GB" sz="1400" dirty="0"/>
                        <a:t>Stories by the Same Author</a:t>
                      </a:r>
                    </a:p>
                    <a:p>
                      <a:r>
                        <a:rPr lang="en-GB" sz="1400" dirty="0"/>
                        <a:t>Non-Chronological Reports</a:t>
                      </a:r>
                    </a:p>
                    <a:p>
                      <a:r>
                        <a:rPr lang="en-GB" sz="1400" dirty="0"/>
                        <a:t>Poems on a Theme</a:t>
                      </a:r>
                    </a:p>
                  </a:txBody>
                  <a:tcPr/>
                </a:tc>
                <a:tc>
                  <a:txBody>
                    <a:bodyPr/>
                    <a:lstStyle/>
                    <a:p>
                      <a:r>
                        <a:rPr lang="en-GB" sz="1400" dirty="0"/>
                        <a:t>Repetitive</a:t>
                      </a:r>
                      <a:r>
                        <a:rPr lang="en-GB" sz="1400" baseline="0" dirty="0"/>
                        <a:t> Patterned Stories</a:t>
                      </a:r>
                    </a:p>
                    <a:p>
                      <a:r>
                        <a:rPr lang="en-GB" sz="1400" baseline="0" dirty="0"/>
                        <a:t>Non Fiction Texts</a:t>
                      </a:r>
                      <a:endParaRPr lang="en-GB" sz="1400" dirty="0"/>
                    </a:p>
                    <a:p>
                      <a:endParaRPr lang="en-GB" sz="1400" dirty="0"/>
                    </a:p>
                  </a:txBody>
                  <a:tcPr/>
                </a:tc>
                <a:tc>
                  <a:txBody>
                    <a:bodyPr/>
                    <a:lstStyle/>
                    <a:p>
                      <a:r>
                        <a:rPr lang="en-GB" sz="1400" dirty="0"/>
                        <a:t>Classic Stories</a:t>
                      </a:r>
                    </a:p>
                    <a:p>
                      <a:r>
                        <a:rPr lang="en-GB" sz="1400" dirty="0"/>
                        <a:t>Instructions</a:t>
                      </a:r>
                    </a:p>
                    <a:p>
                      <a:r>
                        <a:rPr lang="en-GB" sz="1400" dirty="0"/>
                        <a:t>Traditional</a:t>
                      </a:r>
                      <a:r>
                        <a:rPr lang="en-GB" sz="1400" baseline="0" dirty="0"/>
                        <a:t> Rhymes</a:t>
                      </a:r>
                      <a:endParaRPr lang="en-GB" sz="1400" dirty="0"/>
                    </a:p>
                  </a:txBody>
                  <a:tcPr/>
                </a:tc>
                <a:tc>
                  <a:txBody>
                    <a:bodyPr/>
                    <a:lstStyle/>
                    <a:p>
                      <a:r>
                        <a:rPr lang="en-GB" sz="1400" dirty="0"/>
                        <a:t>Traditional Tales</a:t>
                      </a:r>
                    </a:p>
                    <a:p>
                      <a:r>
                        <a:rPr lang="en-GB" sz="1400" dirty="0"/>
                        <a:t>Recounts</a:t>
                      </a:r>
                    </a:p>
                  </a:txBody>
                  <a:tcPr/>
                </a:tc>
                <a:tc>
                  <a:txBody>
                    <a:bodyPr/>
                    <a:lstStyle/>
                    <a:p>
                      <a:r>
                        <a:rPr lang="en-GB" sz="1400" dirty="0"/>
                        <a:t>Familiar Settings</a:t>
                      </a:r>
                    </a:p>
                    <a:p>
                      <a:r>
                        <a:rPr lang="en-GB" sz="1400" dirty="0"/>
                        <a:t>Traditional Rhymes</a:t>
                      </a:r>
                    </a:p>
                    <a:p>
                      <a:r>
                        <a:rPr lang="en-GB" sz="1400" dirty="0"/>
                        <a:t>Non-Fiction</a:t>
                      </a:r>
                      <a:r>
                        <a:rPr lang="en-GB" sz="1400" baseline="0" dirty="0"/>
                        <a:t> Booklets</a:t>
                      </a:r>
                      <a:endParaRPr lang="en-GB" sz="1400" dirty="0"/>
                    </a:p>
                  </a:txBody>
                  <a:tcPr/>
                </a:tc>
                <a:tc>
                  <a:txBody>
                    <a:bodyPr/>
                    <a:lstStyle/>
                    <a:p>
                      <a:r>
                        <a:rPr lang="en-GB" sz="1400" dirty="0"/>
                        <a:t>Stories with Fantasy</a:t>
                      </a:r>
                      <a:r>
                        <a:rPr lang="en-GB" sz="1400" baseline="0" dirty="0"/>
                        <a:t> Settings</a:t>
                      </a:r>
                    </a:p>
                    <a:p>
                      <a:r>
                        <a:rPr lang="en-GB" sz="1400" baseline="0" dirty="0"/>
                        <a:t>Poems (by heart)</a:t>
                      </a:r>
                    </a:p>
                    <a:p>
                      <a:r>
                        <a:rPr lang="en-GB" sz="1400" baseline="0" dirty="0"/>
                        <a:t>Recounts</a:t>
                      </a:r>
                      <a:endParaRPr lang="en-GB" sz="1400" dirty="0"/>
                    </a:p>
                  </a:txBody>
                  <a:tcPr/>
                </a:tc>
                <a:extLst>
                  <a:ext uri="{0D108BD9-81ED-4DB2-BD59-A6C34878D82A}">
                    <a16:rowId xmlns:a16="http://schemas.microsoft.com/office/drawing/2014/main" val="10002"/>
                  </a:ext>
                </a:extLst>
              </a:tr>
              <a:tr h="592049">
                <a:tc>
                  <a:txBody>
                    <a:bodyPr/>
                    <a:lstStyle/>
                    <a:p>
                      <a:r>
                        <a:rPr lang="en-GB" sz="1800" dirty="0"/>
                        <a:t>Science </a:t>
                      </a:r>
                    </a:p>
                  </a:txBody>
                  <a:tcPr/>
                </a:tc>
                <a:tc gridSpan="2">
                  <a:txBody>
                    <a:bodyPr/>
                    <a:lstStyle/>
                    <a:p>
                      <a:r>
                        <a:rPr lang="en-GB" sz="1600" dirty="0"/>
                        <a:t>Everyday Materials</a:t>
                      </a:r>
                    </a:p>
                    <a:p>
                      <a:r>
                        <a:rPr lang="en-GB" sz="1600" dirty="0"/>
                        <a:t>Human Senses</a:t>
                      </a:r>
                    </a:p>
                  </a:txBody>
                  <a:tcPr/>
                </a:tc>
                <a:tc hMerge="1">
                  <a:txBody>
                    <a:bodyPr/>
                    <a:lstStyle/>
                    <a:p>
                      <a:endParaRPr lang="en-GB"/>
                    </a:p>
                  </a:txBody>
                  <a:tcPr/>
                </a:tc>
                <a:tc gridSpan="2">
                  <a:txBody>
                    <a:bodyPr/>
                    <a:lstStyle/>
                    <a:p>
                      <a:r>
                        <a:rPr lang="en-GB" sz="1600" dirty="0"/>
                        <a:t>Seasonal Changes</a:t>
                      </a:r>
                    </a:p>
                  </a:txBody>
                  <a:tcPr/>
                </a:tc>
                <a:tc hMerge="1">
                  <a:txBody>
                    <a:bodyPr/>
                    <a:lstStyle/>
                    <a:p>
                      <a:endParaRPr lang="en-GB"/>
                    </a:p>
                  </a:txBody>
                  <a:tcPr/>
                </a:tc>
                <a:tc gridSpan="2">
                  <a:txBody>
                    <a:bodyPr/>
                    <a:lstStyle/>
                    <a:p>
                      <a:r>
                        <a:rPr lang="en-GB" sz="1600" dirty="0"/>
                        <a:t>Plant Parts</a:t>
                      </a:r>
                    </a:p>
                    <a:p>
                      <a:r>
                        <a:rPr lang="en-GB" sz="1600" dirty="0"/>
                        <a:t>Animal Parts</a:t>
                      </a:r>
                    </a:p>
                  </a:txBody>
                  <a:tcPr/>
                </a:tc>
                <a:tc hMerge="1">
                  <a:txBody>
                    <a:bodyPr/>
                    <a:lstStyle/>
                    <a:p>
                      <a:endParaRPr lang="en-GB"/>
                    </a:p>
                  </a:txBody>
                  <a:tcPr/>
                </a:tc>
                <a:extLst>
                  <a:ext uri="{0D108BD9-81ED-4DB2-BD59-A6C34878D82A}">
                    <a16:rowId xmlns:a16="http://schemas.microsoft.com/office/drawing/2014/main" val="10003"/>
                  </a:ext>
                </a:extLst>
              </a:tr>
              <a:tr h="794180">
                <a:tc>
                  <a:txBody>
                    <a:bodyPr/>
                    <a:lstStyle/>
                    <a:p>
                      <a:r>
                        <a:rPr lang="en-GB" sz="1800" dirty="0"/>
                        <a:t>Art &amp;</a:t>
                      </a:r>
                      <a:r>
                        <a:rPr lang="en-GB" sz="1800" baseline="0" dirty="0"/>
                        <a:t> Design</a:t>
                      </a:r>
                      <a:endParaRPr lang="en-GB" sz="1800" dirty="0"/>
                    </a:p>
                  </a:txBody>
                  <a:tcPr/>
                </a:tc>
                <a:tc gridSpan="2">
                  <a:txBody>
                    <a:bodyPr/>
                    <a:lstStyle/>
                    <a:p>
                      <a:r>
                        <a:rPr lang="en-GB" sz="1600" dirty="0"/>
                        <a:t>Mix It!</a:t>
                      </a:r>
                    </a:p>
                    <a:p>
                      <a:r>
                        <a:rPr lang="en-GB" sz="1600" dirty="0"/>
                        <a:t>Funny Faces and Fabulous Features</a:t>
                      </a:r>
                    </a:p>
                  </a:txBody>
                  <a:tcPr/>
                </a:tc>
                <a:tc hMerge="1">
                  <a:txBody>
                    <a:bodyPr/>
                    <a:lstStyle/>
                    <a:p>
                      <a:endParaRPr lang="en-GB"/>
                    </a:p>
                  </a:txBody>
                  <a:tcPr/>
                </a:tc>
                <a:tc gridSpan="2">
                  <a:txBody>
                    <a:bodyPr/>
                    <a:lstStyle/>
                    <a:p>
                      <a:r>
                        <a:rPr lang="en-GB" sz="1600" dirty="0"/>
                        <a:t>Rain and Sunrays</a:t>
                      </a:r>
                    </a:p>
                  </a:txBody>
                  <a:tcPr/>
                </a:tc>
                <a:tc hMerge="1">
                  <a:txBody>
                    <a:bodyPr/>
                    <a:lstStyle/>
                    <a:p>
                      <a:endParaRPr lang="en-GB"/>
                    </a:p>
                  </a:txBody>
                  <a:tcPr/>
                </a:tc>
                <a:tc gridSpan="2">
                  <a:txBody>
                    <a:bodyPr/>
                    <a:lstStyle/>
                    <a:p>
                      <a:r>
                        <a:rPr lang="en-GB" sz="1600" dirty="0"/>
                        <a:t>Street View</a:t>
                      </a:r>
                    </a:p>
                  </a:txBody>
                  <a:tcPr/>
                </a:tc>
                <a:tc hMerge="1">
                  <a:txBody>
                    <a:bodyPr/>
                    <a:lstStyle/>
                    <a:p>
                      <a:endParaRPr lang="en-GB"/>
                    </a:p>
                  </a:txBody>
                  <a:tcPr/>
                </a:tc>
                <a:extLst>
                  <a:ext uri="{0D108BD9-81ED-4DB2-BD59-A6C34878D82A}">
                    <a16:rowId xmlns:a16="http://schemas.microsoft.com/office/drawing/2014/main" val="10004"/>
                  </a:ext>
                </a:extLst>
              </a:tr>
              <a:tr h="385057">
                <a:tc>
                  <a:txBody>
                    <a:bodyPr/>
                    <a:lstStyle/>
                    <a:p>
                      <a:r>
                        <a:rPr lang="en-GB" sz="1800" dirty="0"/>
                        <a:t>D&amp;T</a:t>
                      </a:r>
                    </a:p>
                  </a:txBody>
                  <a:tcPr/>
                </a:tc>
                <a:tc gridSpan="2">
                  <a:txBody>
                    <a:bodyPr/>
                    <a:lstStyle/>
                    <a:p>
                      <a:r>
                        <a:rPr lang="en-GB" sz="1600" dirty="0"/>
                        <a:t>Shade and Shelter</a:t>
                      </a:r>
                    </a:p>
                  </a:txBody>
                  <a:tcPr/>
                </a:tc>
                <a:tc hMerge="1">
                  <a:txBody>
                    <a:bodyPr/>
                    <a:lstStyle/>
                    <a:p>
                      <a:endParaRPr lang="en-GB"/>
                    </a:p>
                  </a:txBody>
                  <a:tcPr/>
                </a:tc>
                <a:tc gridSpan="2">
                  <a:txBody>
                    <a:bodyPr/>
                    <a:lstStyle/>
                    <a:p>
                      <a:r>
                        <a:rPr lang="en-GB" sz="1600" dirty="0"/>
                        <a:t>Taxi!</a:t>
                      </a:r>
                    </a:p>
                  </a:txBody>
                  <a:tcPr/>
                </a:tc>
                <a:tc hMerge="1">
                  <a:txBody>
                    <a:bodyPr/>
                    <a:lstStyle/>
                    <a:p>
                      <a:endParaRPr lang="en-GB"/>
                    </a:p>
                  </a:txBody>
                  <a:tcPr/>
                </a:tc>
                <a:tc gridSpan="2">
                  <a:txBody>
                    <a:bodyPr/>
                    <a:lstStyle/>
                    <a:p>
                      <a:r>
                        <a:rPr lang="en-GB" sz="1600" dirty="0"/>
                        <a:t>Chop, Slice and Mash</a:t>
                      </a:r>
                    </a:p>
                  </a:txBody>
                  <a:tcPr/>
                </a:tc>
                <a:tc hMerge="1">
                  <a:txBody>
                    <a:bodyPr/>
                    <a:lstStyle/>
                    <a:p>
                      <a:endParaRPr lang="en-GB"/>
                    </a:p>
                  </a:txBody>
                  <a:tcPr/>
                </a:tc>
                <a:extLst>
                  <a:ext uri="{0D108BD9-81ED-4DB2-BD59-A6C34878D82A}">
                    <a16:rowId xmlns:a16="http://schemas.microsoft.com/office/drawing/2014/main" val="10005"/>
                  </a:ext>
                </a:extLst>
              </a:tr>
              <a:tr h="1376587">
                <a:tc>
                  <a:txBody>
                    <a:bodyPr/>
                    <a:lstStyle/>
                    <a:p>
                      <a:r>
                        <a:rPr lang="en-GB" sz="1800" dirty="0"/>
                        <a:t>Maths</a:t>
                      </a:r>
                    </a:p>
                  </a:txBody>
                  <a:tcPr/>
                </a:tc>
                <a:tc gridSpan="2">
                  <a:txBody>
                    <a:bodyPr/>
                    <a:lstStyle/>
                    <a:p>
                      <a:r>
                        <a:rPr lang="en-GB" sz="1400" dirty="0"/>
                        <a:t>Place Value (to</a:t>
                      </a:r>
                      <a:r>
                        <a:rPr lang="en-GB" sz="1400" baseline="0" dirty="0"/>
                        <a:t> 10)</a:t>
                      </a:r>
                      <a:endParaRPr lang="en-GB" sz="1400" dirty="0"/>
                    </a:p>
                    <a:p>
                      <a:r>
                        <a:rPr lang="en-GB" sz="1400" dirty="0"/>
                        <a:t>Addition</a:t>
                      </a:r>
                      <a:r>
                        <a:rPr lang="en-GB" sz="1400" baseline="0" dirty="0"/>
                        <a:t> and Subtraction</a:t>
                      </a:r>
                    </a:p>
                    <a:p>
                      <a:r>
                        <a:rPr lang="en-GB" sz="1400" baseline="0" dirty="0"/>
                        <a:t>Geometry</a:t>
                      </a:r>
                      <a:endParaRPr lang="en-GB" sz="1400" dirty="0"/>
                    </a:p>
                  </a:txBody>
                  <a:tcPr/>
                </a:tc>
                <a:tc hMerge="1">
                  <a:txBody>
                    <a:bodyPr/>
                    <a:lstStyle/>
                    <a:p>
                      <a:endParaRPr lang="en-GB"/>
                    </a:p>
                  </a:txBody>
                  <a:tcPr/>
                </a:tc>
                <a:tc gridSpan="2">
                  <a:txBody>
                    <a:bodyPr/>
                    <a:lstStyle/>
                    <a:p>
                      <a:r>
                        <a:rPr lang="en-GB" sz="1400" dirty="0"/>
                        <a:t>Place Value (to 20)</a:t>
                      </a:r>
                    </a:p>
                    <a:p>
                      <a:r>
                        <a:rPr lang="en-GB" sz="1400" dirty="0"/>
                        <a:t>Addition</a:t>
                      </a:r>
                      <a:r>
                        <a:rPr lang="en-GB" sz="1400" baseline="0" dirty="0"/>
                        <a:t> and Subtraction</a:t>
                      </a:r>
                    </a:p>
                    <a:p>
                      <a:r>
                        <a:rPr lang="en-GB" sz="1400" baseline="0" dirty="0"/>
                        <a:t>Place Value (to 50)</a:t>
                      </a:r>
                    </a:p>
                    <a:p>
                      <a:r>
                        <a:rPr lang="en-GB" sz="1400" baseline="0" dirty="0"/>
                        <a:t>Length and Height</a:t>
                      </a:r>
                    </a:p>
                    <a:p>
                      <a:r>
                        <a:rPr lang="en-GB" sz="1400" baseline="0" dirty="0"/>
                        <a:t>Mass and Volume</a:t>
                      </a:r>
                      <a:endParaRPr lang="en-GB" sz="1400" dirty="0"/>
                    </a:p>
                  </a:txBody>
                  <a:tcPr/>
                </a:tc>
                <a:tc hMerge="1">
                  <a:txBody>
                    <a:bodyPr/>
                    <a:lstStyle/>
                    <a:p>
                      <a:endParaRPr lang="en-GB"/>
                    </a:p>
                  </a:txBody>
                  <a:tcPr/>
                </a:tc>
                <a:tc gridSpan="2">
                  <a:txBody>
                    <a:bodyPr/>
                    <a:lstStyle/>
                    <a:p>
                      <a:r>
                        <a:rPr lang="en-GB" sz="1400" dirty="0"/>
                        <a:t>Multiplication</a:t>
                      </a:r>
                      <a:r>
                        <a:rPr lang="en-GB" sz="1400" baseline="0" dirty="0"/>
                        <a:t> &amp; Division</a:t>
                      </a:r>
                    </a:p>
                    <a:p>
                      <a:r>
                        <a:rPr lang="en-GB" sz="1400" baseline="0" dirty="0"/>
                        <a:t>Fractions</a:t>
                      </a:r>
                    </a:p>
                    <a:p>
                      <a:r>
                        <a:rPr lang="en-GB" sz="1400" baseline="0" dirty="0"/>
                        <a:t>Geometry</a:t>
                      </a:r>
                    </a:p>
                    <a:p>
                      <a:r>
                        <a:rPr lang="en-GB" sz="1400" baseline="0" dirty="0"/>
                        <a:t>Place Value (to 100)</a:t>
                      </a:r>
                    </a:p>
                    <a:p>
                      <a:r>
                        <a:rPr lang="en-GB" sz="1400" baseline="0" dirty="0"/>
                        <a:t>Measurement</a:t>
                      </a:r>
                    </a:p>
                    <a:p>
                      <a:r>
                        <a:rPr lang="en-GB" sz="1400" baseline="0" dirty="0"/>
                        <a:t>Time</a:t>
                      </a:r>
                      <a:endParaRPr lang="en-GB" sz="1400" dirty="0"/>
                    </a:p>
                  </a:txBody>
                  <a:tcPr/>
                </a:tc>
                <a:tc hMerge="1">
                  <a:txBody>
                    <a:bodyPr/>
                    <a:lstStyle/>
                    <a:p>
                      <a:endParaRPr lang="en-GB"/>
                    </a:p>
                  </a:txBody>
                  <a:tcPr/>
                </a:tc>
                <a:extLst>
                  <a:ext uri="{0D108BD9-81ED-4DB2-BD59-A6C34878D82A}">
                    <a16:rowId xmlns:a16="http://schemas.microsoft.com/office/drawing/2014/main" val="10006"/>
                  </a:ext>
                </a:extLst>
              </a:tr>
              <a:tr h="352969">
                <a:tc>
                  <a:txBody>
                    <a:bodyPr/>
                    <a:lstStyle/>
                    <a:p>
                      <a:r>
                        <a:rPr lang="en-GB" sz="1800" dirty="0"/>
                        <a:t>RE</a:t>
                      </a:r>
                    </a:p>
                  </a:txBody>
                  <a:tcPr/>
                </a:tc>
                <a:tc gridSpan="2">
                  <a:txBody>
                    <a:bodyPr/>
                    <a:lstStyle/>
                    <a:p>
                      <a:r>
                        <a:rPr lang="en-GB" sz="1400" dirty="0"/>
                        <a:t>Harvest,</a:t>
                      </a:r>
                      <a:r>
                        <a:rPr lang="en-GB" sz="1400" baseline="0" dirty="0"/>
                        <a:t> </a:t>
                      </a:r>
                      <a:r>
                        <a:rPr lang="en-GB" sz="1400" dirty="0"/>
                        <a:t>God</a:t>
                      </a:r>
                      <a:r>
                        <a:rPr lang="en-GB" sz="1400" baseline="0" dirty="0"/>
                        <a:t> and Creation, Christmas</a:t>
                      </a:r>
                      <a:endParaRPr lang="en-GB" sz="1400" dirty="0"/>
                    </a:p>
                  </a:txBody>
                  <a:tcPr/>
                </a:tc>
                <a:tc hMerge="1">
                  <a:txBody>
                    <a:bodyPr/>
                    <a:lstStyle/>
                    <a:p>
                      <a:endParaRPr lang="en-GB"/>
                    </a:p>
                  </a:txBody>
                  <a:tcPr/>
                </a:tc>
                <a:tc gridSpan="2">
                  <a:txBody>
                    <a:bodyPr/>
                    <a:lstStyle/>
                    <a:p>
                      <a:r>
                        <a:rPr lang="en-GB" sz="1400" dirty="0"/>
                        <a:t>Jesus was</a:t>
                      </a:r>
                      <a:r>
                        <a:rPr lang="en-GB" sz="1400" baseline="0" dirty="0"/>
                        <a:t> Special</a:t>
                      </a:r>
                    </a:p>
                    <a:p>
                      <a:r>
                        <a:rPr lang="en-GB" sz="1400" baseline="0" dirty="0"/>
                        <a:t>Easter: New Life</a:t>
                      </a:r>
                      <a:endParaRPr lang="en-GB" sz="1400" dirty="0"/>
                    </a:p>
                  </a:txBody>
                  <a:tcPr/>
                </a:tc>
                <a:tc hMerge="1">
                  <a:txBody>
                    <a:bodyPr/>
                    <a:lstStyle/>
                    <a:p>
                      <a:endParaRPr lang="en-GB"/>
                    </a:p>
                  </a:txBody>
                  <a:tcPr/>
                </a:tc>
                <a:tc gridSpan="2">
                  <a:txBody>
                    <a:bodyPr/>
                    <a:lstStyle/>
                    <a:p>
                      <a:r>
                        <a:rPr lang="en-GB" sz="1400" dirty="0"/>
                        <a:t>Baptism,</a:t>
                      </a:r>
                      <a:r>
                        <a:rPr lang="en-GB" sz="1400" baseline="0" dirty="0"/>
                        <a:t> Joseph, My World</a:t>
                      </a:r>
                      <a:endParaRPr lang="en-GB" sz="1400" dirty="0"/>
                    </a:p>
                  </a:txBody>
                  <a:tcPr/>
                </a:tc>
                <a:tc hMerge="1">
                  <a:txBody>
                    <a:bodyPr/>
                    <a:lstStyle/>
                    <a:p>
                      <a:endParaRPr lang="en-GB"/>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5332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786416"/>
          </a:xfrm>
        </p:spPr>
        <p:txBody>
          <a:bodyPr/>
          <a:lstStyle/>
          <a:p>
            <a:r>
              <a:rPr lang="en-GB" dirty="0"/>
              <a:t>Reading</a:t>
            </a:r>
          </a:p>
        </p:txBody>
      </p:sp>
      <p:sp>
        <p:nvSpPr>
          <p:cNvPr id="2" name="Content Placeholder 1"/>
          <p:cNvSpPr>
            <a:spLocks noGrp="1"/>
          </p:cNvSpPr>
          <p:nvPr>
            <p:ph idx="1"/>
          </p:nvPr>
        </p:nvSpPr>
        <p:spPr>
          <a:xfrm>
            <a:off x="251521" y="1124745"/>
            <a:ext cx="8435280" cy="2031326"/>
          </a:xfrm>
        </p:spPr>
        <p:txBody>
          <a:bodyPr>
            <a:normAutofit/>
          </a:bodyPr>
          <a:lstStyle/>
          <a:p>
            <a:r>
              <a:rPr lang="en-GB" dirty="0">
                <a:solidFill>
                  <a:schemeClr val="tx1"/>
                </a:solidFill>
              </a:rPr>
              <a:t>Please listen to your child read for at least 10 minutes, 5 times per week, preferably every day.</a:t>
            </a:r>
          </a:p>
          <a:p>
            <a:r>
              <a:rPr lang="en-GB" dirty="0">
                <a:solidFill>
                  <a:schemeClr val="tx1"/>
                </a:solidFill>
              </a:rPr>
              <a:t>Children get stickers every time they read, not just for completed books, so please keep a record in their yellow reading diaries.</a:t>
            </a:r>
          </a:p>
          <a:p>
            <a:pPr marL="0" indent="0">
              <a:buNone/>
            </a:pPr>
            <a:endParaRPr lang="en-GB" dirty="0"/>
          </a:p>
        </p:txBody>
      </p:sp>
      <p:sp>
        <p:nvSpPr>
          <p:cNvPr id="4" name="Rectangle 3">
            <a:extLst>
              <a:ext uri="{FF2B5EF4-FFF2-40B4-BE49-F238E27FC236}">
                <a16:creationId xmlns:a16="http://schemas.microsoft.com/office/drawing/2014/main" id="{CD5E10A4-44C3-46CA-BDDA-E946B3B05B39}"/>
              </a:ext>
            </a:extLst>
          </p:cNvPr>
          <p:cNvSpPr/>
          <p:nvPr/>
        </p:nvSpPr>
        <p:spPr>
          <a:xfrm>
            <a:off x="233266" y="3000340"/>
            <a:ext cx="4986805" cy="3046988"/>
          </a:xfrm>
          <a:prstGeom prst="rect">
            <a:avLst/>
          </a:prstGeom>
        </p:spPr>
        <p:txBody>
          <a:bodyPr wrap="square">
            <a:spAutoFit/>
          </a:bodyPr>
          <a:lstStyle/>
          <a:p>
            <a:pPr marL="342900" indent="-342900">
              <a:buClr>
                <a:schemeClr val="accent1"/>
              </a:buClr>
              <a:buFont typeface="Candara" panose="020E0502030303020204" pitchFamily="34" charset="0"/>
              <a:buChar char="*"/>
            </a:pPr>
            <a:r>
              <a:rPr lang="en-GB" sz="2400" dirty="0"/>
              <a:t>Please read to your child as well, read for enjoyment and interest.  Be a reading role model.</a:t>
            </a:r>
          </a:p>
          <a:p>
            <a:pPr marL="342900" indent="-342900">
              <a:buClr>
                <a:schemeClr val="accent1"/>
              </a:buClr>
              <a:buFont typeface="Candara" panose="020E0502030303020204" pitchFamily="34" charset="0"/>
              <a:buChar char="*"/>
            </a:pPr>
            <a:r>
              <a:rPr lang="en-GB" sz="2400" dirty="0"/>
              <a:t>In school children read during daily guided reading sessions in small groups.</a:t>
            </a:r>
          </a:p>
          <a:p>
            <a:pPr marL="342900" indent="-342900">
              <a:buClr>
                <a:schemeClr val="accent1"/>
              </a:buClr>
              <a:buFont typeface="Candara" panose="020E0502030303020204" pitchFamily="34" charset="0"/>
              <a:buChar char="*"/>
            </a:pPr>
            <a:r>
              <a:rPr lang="en-GB" sz="2400" dirty="0"/>
              <a:t>Reading books are changed on ??</a:t>
            </a:r>
          </a:p>
        </p:txBody>
      </p:sp>
      <p:pic>
        <p:nvPicPr>
          <p:cNvPr id="6" name="Picture 5">
            <a:extLst>
              <a:ext uri="{FF2B5EF4-FFF2-40B4-BE49-F238E27FC236}">
                <a16:creationId xmlns:a16="http://schemas.microsoft.com/office/drawing/2014/main" id="{9D8B998D-7C52-4F23-9B70-A71254629201}"/>
              </a:ext>
            </a:extLst>
          </p:cNvPr>
          <p:cNvPicPr>
            <a:picLocks noChangeAspect="1"/>
          </p:cNvPicPr>
          <p:nvPr/>
        </p:nvPicPr>
        <p:blipFill>
          <a:blip r:embed="rId3"/>
          <a:stretch>
            <a:fillRect/>
          </a:stretch>
        </p:blipFill>
        <p:spPr>
          <a:xfrm>
            <a:off x="5369269" y="2708920"/>
            <a:ext cx="3335786" cy="4077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3998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96" y="338475"/>
            <a:ext cx="5472608" cy="858423"/>
          </a:xfrm>
        </p:spPr>
        <p:txBody>
          <a:bodyPr>
            <a:normAutofit fontScale="90000"/>
          </a:bodyPr>
          <a:lstStyle/>
          <a:p>
            <a:pPr algn="r"/>
            <a:r>
              <a:rPr lang="en-GB" dirty="0"/>
              <a:t>Reading Phase &amp; Book Bands</a:t>
            </a:r>
          </a:p>
        </p:txBody>
      </p:sp>
      <p:sp>
        <p:nvSpPr>
          <p:cNvPr id="12" name="TextBox 11"/>
          <p:cNvSpPr txBox="1"/>
          <p:nvPr/>
        </p:nvSpPr>
        <p:spPr>
          <a:xfrm>
            <a:off x="395536" y="1028700"/>
            <a:ext cx="4680520" cy="5755422"/>
          </a:xfrm>
          <a:prstGeom prst="rect">
            <a:avLst/>
          </a:prstGeom>
          <a:noFill/>
        </p:spPr>
        <p:txBody>
          <a:bodyPr wrap="square" rtlCol="0">
            <a:spAutoFit/>
          </a:bodyPr>
          <a:lstStyle/>
          <a:p>
            <a:pPr algn="ctr"/>
            <a:r>
              <a:rPr lang="en-GB" sz="1600" dirty="0"/>
              <a:t>In the infants, children are given reading books which are phonetically decodable aligned to the Red Rose Letters and Sounds phonics scheme trajectory.  It may be that in order for gaps in your child’s phonic knowledge to be bridged a books with the focus grapheme will be sent home from a previous phase to ensure confidence and fluency in word reading.</a:t>
            </a:r>
          </a:p>
          <a:p>
            <a:endParaRPr lang="en-GB" sz="1600" dirty="0"/>
          </a:p>
          <a:p>
            <a:pPr algn="ctr"/>
            <a:r>
              <a:rPr lang="en-GB" sz="1600" dirty="0"/>
              <a:t>They may be reading a more challenging book in school during guided reading and when I feel they are confident at this in school, I will then move them up at home too.</a:t>
            </a:r>
          </a:p>
          <a:p>
            <a:pPr algn="ctr"/>
            <a:endParaRPr lang="en-GB" sz="1600" dirty="0"/>
          </a:p>
          <a:p>
            <a:pPr algn="ctr"/>
            <a:r>
              <a:rPr lang="en-GB" sz="1600" dirty="0"/>
              <a:t>When children are more fluent readers, they are able to recognise many words on sight and are able to use their phonic knowledge to segment and blend more complex words.  The focus now becomes more on understanding of a text and comprehension.  When listening to your child read, please also focus on discussion of the text, new vocabulary and understanding of characters thoughts and feelings.</a:t>
            </a:r>
          </a:p>
        </p:txBody>
      </p:sp>
      <p:pic>
        <p:nvPicPr>
          <p:cNvPr id="5" name="Picture 4" descr="A chart of different colors&#10;&#10;Description automatically generated">
            <a:extLst>
              <a:ext uri="{FF2B5EF4-FFF2-40B4-BE49-F238E27FC236}">
                <a16:creationId xmlns:a16="http://schemas.microsoft.com/office/drawing/2014/main" id="{3AEEFBC9-E82D-06B7-40C8-09532569A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211853"/>
            <a:ext cx="2762250" cy="4800600"/>
          </a:xfrm>
          <a:prstGeom prst="rect">
            <a:avLst/>
          </a:prstGeom>
        </p:spPr>
      </p:pic>
    </p:spTree>
    <p:extLst>
      <p:ext uri="{BB962C8B-B14F-4D97-AF65-F5344CB8AC3E}">
        <p14:creationId xmlns:p14="http://schemas.microsoft.com/office/powerpoint/2010/main" val="291908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Screening</a:t>
            </a:r>
          </a:p>
        </p:txBody>
      </p:sp>
      <p:sp>
        <p:nvSpPr>
          <p:cNvPr id="4" name="Content Placeholder 1"/>
          <p:cNvSpPr txBox="1">
            <a:spLocks/>
          </p:cNvSpPr>
          <p:nvPr/>
        </p:nvSpPr>
        <p:spPr>
          <a:xfrm>
            <a:off x="287524" y="1268760"/>
            <a:ext cx="8568952" cy="4972032"/>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dirty="0">
                <a:solidFill>
                  <a:schemeClr val="tx1"/>
                </a:solidFill>
              </a:rPr>
              <a:t>Children in Year 1 will take this test in June </a:t>
            </a:r>
            <a:r>
              <a:rPr lang="en-GB" dirty="0" smtClean="0">
                <a:solidFill>
                  <a:schemeClr val="tx1"/>
                </a:solidFill>
              </a:rPr>
              <a:t>2026.  </a:t>
            </a:r>
            <a:endParaRPr lang="en-GB" dirty="0">
              <a:solidFill>
                <a:schemeClr val="tx1"/>
              </a:solidFill>
            </a:endParaRPr>
          </a:p>
          <a:p>
            <a:r>
              <a:rPr lang="en-GB" dirty="0">
                <a:solidFill>
                  <a:schemeClr val="tx1"/>
                </a:solidFill>
              </a:rPr>
              <a:t>Phonics The test consists of reading 40 words, 20 real words and 20 “alien” words.  This assesses children’s ability to segment and blend in order to read words containing phase 3-5 phonemes.</a:t>
            </a:r>
          </a:p>
          <a:p>
            <a:r>
              <a:rPr lang="en-GB" dirty="0">
                <a:solidFill>
                  <a:schemeClr val="tx1"/>
                </a:solidFill>
              </a:rPr>
              <a:t>We complete phonics daily and provide extra opportunities through early bird work, intervention and through continuous provision.  </a:t>
            </a:r>
          </a:p>
        </p:txBody>
      </p:sp>
      <p:pic>
        <p:nvPicPr>
          <p:cNvPr id="2050" name="Picture 2" descr="Alien word flash cards - Phase 2 Year 1 Phonics Screening Check | Alien  words, Flashcards, Phon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133" y="4649478"/>
            <a:ext cx="1233677" cy="1748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nics screening check | 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7754" y="4649478"/>
            <a:ext cx="1143906" cy="16156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nemes explained for primary-school parents | TheSchoolR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659408"/>
            <a:ext cx="2867420" cy="160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10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047836"/>
            <a:ext cx="6347713" cy="1320800"/>
          </a:xfrm>
        </p:spPr>
        <p:txBody>
          <a:bodyPr/>
          <a:lstStyle/>
          <a:p>
            <a:r>
              <a:rPr lang="en-GB" dirty="0"/>
              <a:t>Home Learning</a:t>
            </a:r>
          </a:p>
        </p:txBody>
      </p:sp>
      <p:sp>
        <p:nvSpPr>
          <p:cNvPr id="2" name="Content Placeholder 1"/>
          <p:cNvSpPr>
            <a:spLocks noGrp="1"/>
          </p:cNvSpPr>
          <p:nvPr>
            <p:ph idx="1"/>
          </p:nvPr>
        </p:nvSpPr>
        <p:spPr>
          <a:xfrm>
            <a:off x="562246" y="2636912"/>
            <a:ext cx="8229600" cy="3273814"/>
          </a:xfrm>
        </p:spPr>
        <p:txBody>
          <a:bodyPr>
            <a:normAutofit/>
          </a:bodyPr>
          <a:lstStyle/>
          <a:p>
            <a:r>
              <a:rPr lang="en-GB" dirty="0">
                <a:solidFill>
                  <a:schemeClr val="tx1"/>
                </a:solidFill>
              </a:rPr>
              <a:t>Alongside regular reading at home, Year 1 will be handed an electronic phonics sheet as part of their homework, specifying the phonemes taught the previous week, along with some helpful and engaging games. In addition to this, short pieces of homework (linked to our topics) may be sent home on occasion, along with personalised phonics targets.</a:t>
            </a:r>
          </a:p>
          <a:p>
            <a:r>
              <a:rPr lang="en-GB" dirty="0">
                <a:solidFill>
                  <a:schemeClr val="tx1"/>
                </a:solidFill>
              </a:rPr>
              <a:t>All log-in details for our on-line subscriptions will be found in the front of your yellow reading diaries, once finalised.</a:t>
            </a:r>
          </a:p>
        </p:txBody>
      </p:sp>
      <p:pic>
        <p:nvPicPr>
          <p:cNvPr id="2050" name="Picture 2" descr="http://www.angelfire.com/planet/kappweb/689_images/MotherSonHome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7046" y="485966"/>
            <a:ext cx="32289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D1E83D-2DB6-4016-87F4-00804C6739C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51920" y="4921191"/>
            <a:ext cx="1224136" cy="989535"/>
          </a:xfrm>
          <a:prstGeom prst="rect">
            <a:avLst/>
          </a:prstGeom>
        </p:spPr>
      </p:pic>
    </p:spTree>
    <p:extLst>
      <p:ext uri="{BB962C8B-B14F-4D97-AF65-F5344CB8AC3E}">
        <p14:creationId xmlns:p14="http://schemas.microsoft.com/office/powerpoint/2010/main" val="2274600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2347</TotalTime>
  <Words>1573</Words>
  <Application>Microsoft Office PowerPoint</Application>
  <PresentationFormat>On-screen Show (4:3)</PresentationFormat>
  <Paragraphs>159</Paragraphs>
  <Slides>17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Candara</vt:lpstr>
      <vt:lpstr>Symbol</vt:lpstr>
      <vt:lpstr>Times New Roman</vt:lpstr>
      <vt:lpstr>Trebuchet MS</vt:lpstr>
      <vt:lpstr>Wingdings</vt:lpstr>
      <vt:lpstr>Wingdings 3</vt:lpstr>
      <vt:lpstr>Facet</vt:lpstr>
      <vt:lpstr>Meet the Teacher </vt:lpstr>
      <vt:lpstr>Class Teacher Mrs Priestman</vt:lpstr>
      <vt:lpstr>The Year 1 Classroom Routine</vt:lpstr>
      <vt:lpstr>The Year 1 Timetable</vt:lpstr>
      <vt:lpstr> The Year 1 Curriculum </vt:lpstr>
      <vt:lpstr>Reading</vt:lpstr>
      <vt:lpstr>Reading Phase &amp; Book Bands</vt:lpstr>
      <vt:lpstr>Phonics Screening</vt:lpstr>
      <vt:lpstr>Home Learning</vt:lpstr>
      <vt:lpstr>PowerPoint Presentation</vt:lpstr>
      <vt:lpstr>School Uniform</vt:lpstr>
      <vt:lpstr>Healthy School</vt:lpstr>
      <vt:lpstr>National Statutory Assessments</vt:lpstr>
      <vt:lpstr>School Assessments</vt:lpstr>
      <vt:lpstr>PowerPoint Presentation</vt:lpstr>
      <vt:lpstr>SEND </vt:lpstr>
      <vt:lpstr>Any Questions?</vt:lpstr>
    </vt:vector>
  </TitlesOfParts>
  <Company>LCFT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Eaves Robert (LCFT)</dc:creator>
  <cp:lastModifiedBy>Holly Priestman</cp:lastModifiedBy>
  <cp:revision>87</cp:revision>
  <dcterms:created xsi:type="dcterms:W3CDTF">2015-09-16T20:08:32Z</dcterms:created>
  <dcterms:modified xsi:type="dcterms:W3CDTF">2025-09-05T15:18:44Z</dcterms:modified>
</cp:coreProperties>
</file>