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8" r:id="rId2"/>
    <p:sldId id="296" r:id="rId3"/>
    <p:sldId id="299" r:id="rId4"/>
    <p:sldId id="300" r:id="rId5"/>
    <p:sldId id="301" r:id="rId6"/>
    <p:sldId id="303"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Lato" panose="020B0604020202020204" charset="0"/>
      <p:regular r:id="rId15"/>
      <p:bold r:id="rId16"/>
      <p:italic r:id="rId17"/>
      <p:boldItalic r:id="rId18"/>
    </p:embeddedFont>
    <p:embeddedFont>
      <p:font typeface="League Spartan" panose="020B0604020202020204" charset="0"/>
      <p:bold r:id="rId19"/>
    </p:embeddedFont>
    <p:embeddedFont>
      <p:font typeface="Open Sans Light" panose="020B060402020202020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54" clrIdx="0">
    <p:extLst>
      <p:ext uri="{19B8F6BF-5375-455C-9EA6-DF929625EA0E}">
        <p15:presenceInfo xmlns:p15="http://schemas.microsoft.com/office/powerpoint/2012/main" userId="Lydia Stober" providerId="None"/>
      </p:ext>
    </p:extLst>
  </p:cmAuthor>
  <p:cmAuthor id="2" name="Jenny Fox" initials="JF" lastIdx="1" clrIdx="1">
    <p:extLst>
      <p:ext uri="{19B8F6BF-5375-455C-9EA6-DF929625EA0E}">
        <p15:presenceInfo xmlns:p15="http://schemas.microsoft.com/office/powerpoint/2012/main" userId="S-1-5-21-1285066173-1815393381-3561576999-2620" providerId="AD"/>
      </p:ext>
    </p:extLst>
  </p:cmAuthor>
  <p:cmAuthor id="3" name="Sally Martin" initials="SM" lastIdx="38" clrIdx="2">
    <p:extLst>
      <p:ext uri="{19B8F6BF-5375-455C-9EA6-DF929625EA0E}">
        <p15:presenceInfo xmlns:p15="http://schemas.microsoft.com/office/powerpoint/2012/main" userId="S-1-5-21-1285066173-1815393381-3561576999-2621" providerId="AD"/>
      </p:ext>
    </p:extLst>
  </p:cmAuthor>
  <p:cmAuthor id="4" name="Jenny Barksfield" initials="JB" lastIdx="5" clrIdx="3">
    <p:extLst>
      <p:ext uri="{19B8F6BF-5375-455C-9EA6-DF929625EA0E}">
        <p15:presenceInfo xmlns:p15="http://schemas.microsoft.com/office/powerpoint/2012/main" userId="S-1-5-21-1285066173-1815393381-3561576999-2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3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E1932-742D-457A-869C-1BE611B4A0C2}"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2516-575D-4DD2-91D6-2E2C8314B2BA}" type="slidenum">
              <a:rPr lang="en-GB" smtClean="0"/>
              <a:t>‹#›</a:t>
            </a:fld>
            <a:endParaRPr lang="en-GB"/>
          </a:p>
        </p:txBody>
      </p:sp>
    </p:spTree>
    <p:extLst>
      <p:ext uri="{BB962C8B-B14F-4D97-AF65-F5344CB8AC3E}">
        <p14:creationId xmlns:p14="http://schemas.microsoft.com/office/powerpoint/2010/main" val="127668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2</a:t>
            </a:fld>
            <a:endParaRPr lang="en-GB" dirty="0"/>
          </a:p>
        </p:txBody>
      </p:sp>
    </p:spTree>
    <p:extLst>
      <p:ext uri="{BB962C8B-B14F-4D97-AF65-F5344CB8AC3E}">
        <p14:creationId xmlns:p14="http://schemas.microsoft.com/office/powerpoint/2010/main" val="35252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3</a:t>
            </a:fld>
            <a:endParaRPr lang="en-GB" dirty="0"/>
          </a:p>
        </p:txBody>
      </p:sp>
    </p:spTree>
    <p:extLst>
      <p:ext uri="{BB962C8B-B14F-4D97-AF65-F5344CB8AC3E}">
        <p14:creationId xmlns:p14="http://schemas.microsoft.com/office/powerpoint/2010/main" val="257132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4</a:t>
            </a:fld>
            <a:endParaRPr lang="en-GB" dirty="0"/>
          </a:p>
        </p:txBody>
      </p:sp>
    </p:spTree>
    <p:extLst>
      <p:ext uri="{BB962C8B-B14F-4D97-AF65-F5344CB8AC3E}">
        <p14:creationId xmlns:p14="http://schemas.microsoft.com/office/powerpoint/2010/main" val="427095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5</a:t>
            </a:fld>
            <a:endParaRPr lang="en-GB" dirty="0"/>
          </a:p>
        </p:txBody>
      </p:sp>
    </p:spTree>
    <p:extLst>
      <p:ext uri="{BB962C8B-B14F-4D97-AF65-F5344CB8AC3E}">
        <p14:creationId xmlns:p14="http://schemas.microsoft.com/office/powerpoint/2010/main" val="79425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6</a:t>
            </a:fld>
            <a:endParaRPr lang="en-GB" dirty="0"/>
          </a:p>
        </p:txBody>
      </p:sp>
    </p:spTree>
    <p:extLst>
      <p:ext uri="{BB962C8B-B14F-4D97-AF65-F5344CB8AC3E}">
        <p14:creationId xmlns:p14="http://schemas.microsoft.com/office/powerpoint/2010/main" val="184895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F573-8C93-4A9A-9538-A61895E62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8AF0E9-AFA7-4903-930C-1F0994001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3BE9D7-2402-40DF-AFC2-0E92062481A4}"/>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F4956416-B6D3-4C41-88D4-FFD810AE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99157-97DE-45E5-B48B-8BAA69B751F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242670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F2B2-41E8-4517-9B19-3828F26DA9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504B62-5B0F-47F1-A76C-5580C3585B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75804-B915-4955-B7FA-EE2BC19768C3}"/>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4B5A42E3-4289-4486-A681-83799500C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15E47-BD93-4489-B7E4-E0BF8985F2B1}"/>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9671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AE75E-2512-4165-A98B-B796C98E05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09C72D-E8BA-4E09-ADAC-C006C7A721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A17CA-61F0-4718-8878-174BB17A204A}"/>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3A072597-676E-4768-AB58-E3E512BE1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4DBDB-0E6B-4B60-8A37-31452427CE0D}"/>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6927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3254-308C-47E0-B9EE-5FDC43126B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3442B-515D-4B57-9599-3EC25295BC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6026BF-802D-494F-8DCD-5C26E771864C}"/>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E3C3D3C8-845F-4F1B-928B-36AD36644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EC334-D12A-499E-B38A-AC4712713FFB}"/>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0769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DD30-2208-4ED9-BAED-E2FC3B3B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918E2-8284-4BF8-AD95-12BCBAE5D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9C0653-E6E8-45D0-9D2E-A033D75F6CD4}"/>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78254A1B-975C-4403-B1EA-AA3A044A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269AA-E7BD-4A77-A810-1C315C49B52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98717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4598-5E49-4620-9C40-7632C4E0D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B10E0-E69E-41E1-A899-3E800889D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F3E724-7906-4B56-88FF-9955566C43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DD2CE5-6524-4331-B684-E62926FFE0D6}"/>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6" name="Footer Placeholder 5">
            <a:extLst>
              <a:ext uri="{FF2B5EF4-FFF2-40B4-BE49-F238E27FC236}">
                <a16:creationId xmlns:a16="http://schemas.microsoft.com/office/drawing/2014/main" id="{CE016D37-5353-4B3A-8E87-92A31D28B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A7587-AB3F-481A-BBAF-6C1FA995586F}"/>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64420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9691-FF30-4E8A-BFA5-0BA1B2BBF4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544E03-8198-47B7-8C32-441360C44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6304B4-6B91-4DD9-A9A9-DF51D7B9BD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9B5EE-AAA1-4DBC-A0CF-0B6250368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4ADABD-28DD-4079-81C8-9C66C19A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7AC877-BF13-4DEE-90E4-84CE57FB9E4D}"/>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8" name="Footer Placeholder 7">
            <a:extLst>
              <a:ext uri="{FF2B5EF4-FFF2-40B4-BE49-F238E27FC236}">
                <a16:creationId xmlns:a16="http://schemas.microsoft.com/office/drawing/2014/main" id="{E6A9EB45-E746-4F4F-A714-12D455148E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1E392-3745-4EAC-940B-9D88098DC238}"/>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3825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2367-3A30-4458-8048-1697502EB9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DE838E-2866-4EE4-8465-F0B5C1328686}"/>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4" name="Footer Placeholder 3">
            <a:extLst>
              <a:ext uri="{FF2B5EF4-FFF2-40B4-BE49-F238E27FC236}">
                <a16:creationId xmlns:a16="http://schemas.microsoft.com/office/drawing/2014/main" id="{DF1F9CF1-562B-4AC3-9E93-1104B0E7E2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0E22ED-16B2-4B97-AD90-C77BF3BE91A0}"/>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0937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1E23E-5A79-465B-968D-C10778853175}"/>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3" name="Footer Placeholder 2">
            <a:extLst>
              <a:ext uri="{FF2B5EF4-FFF2-40B4-BE49-F238E27FC236}">
                <a16:creationId xmlns:a16="http://schemas.microsoft.com/office/drawing/2014/main" id="{649892F9-515E-41EB-B032-1E4FFC028C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D93AEF-ACF3-4289-A8F6-F98BD90F9BA3}"/>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1478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BA2D-D493-490A-9EAB-705830D9D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5957FE-2ACA-4237-BBC5-CCE30DBD1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3B4C4D-161C-4E25-9095-AD22C8C8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DF860-AF0E-49A9-8877-DA240A26174C}"/>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6" name="Footer Placeholder 5">
            <a:extLst>
              <a:ext uri="{FF2B5EF4-FFF2-40B4-BE49-F238E27FC236}">
                <a16:creationId xmlns:a16="http://schemas.microsoft.com/office/drawing/2014/main" id="{813EED33-2A1D-4E5C-BBDF-8589332DA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114DF-4F40-458C-84C3-C6CAD0476EB4}"/>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7596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843A-1F98-404C-BFF9-06BD01861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69CBB6-9351-4C66-9702-665C48CD5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61302C-D58C-4A21-8CC9-87390CB45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246D7-E9CC-4D23-AC46-4810A42913AC}"/>
              </a:ext>
            </a:extLst>
          </p:cNvPr>
          <p:cNvSpPr>
            <a:spLocks noGrp="1"/>
          </p:cNvSpPr>
          <p:nvPr>
            <p:ph type="dt" sz="half" idx="10"/>
          </p:nvPr>
        </p:nvSpPr>
        <p:spPr/>
        <p:txBody>
          <a:bodyPr/>
          <a:lstStyle/>
          <a:p>
            <a:fld id="{91A99E75-81C9-4AC7-B164-D43FF1352217}" type="datetimeFigureOut">
              <a:rPr lang="en-GB" smtClean="0"/>
              <a:t>12/02/2021</a:t>
            </a:fld>
            <a:endParaRPr lang="en-GB"/>
          </a:p>
        </p:txBody>
      </p:sp>
      <p:sp>
        <p:nvSpPr>
          <p:cNvPr id="6" name="Footer Placeholder 5">
            <a:extLst>
              <a:ext uri="{FF2B5EF4-FFF2-40B4-BE49-F238E27FC236}">
                <a16:creationId xmlns:a16="http://schemas.microsoft.com/office/drawing/2014/main" id="{FF3AF6AA-F00B-47C1-AFDE-D31F0A681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01A20-4DEF-4F50-AF42-689A473FB69A}"/>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252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5D455-FE9E-4F9B-9030-91F657A71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1AB685-F3C5-480B-8622-A01308D66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6B039-87BE-4AA5-9C9D-FD2E50ACF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99E75-81C9-4AC7-B164-D43FF1352217}" type="datetimeFigureOut">
              <a:rPr lang="en-GB" smtClean="0"/>
              <a:t>12/02/2021</a:t>
            </a:fld>
            <a:endParaRPr lang="en-GB"/>
          </a:p>
        </p:txBody>
      </p:sp>
      <p:sp>
        <p:nvSpPr>
          <p:cNvPr id="5" name="Footer Placeholder 4">
            <a:extLst>
              <a:ext uri="{FF2B5EF4-FFF2-40B4-BE49-F238E27FC236}">
                <a16:creationId xmlns:a16="http://schemas.microsoft.com/office/drawing/2014/main" id="{A5D45663-6921-46D4-8DB6-A99C94C34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CE6B12-023D-4141-9802-2E6DA2984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2189B-FB13-4C2E-8A42-DED402370093}" type="slidenum">
              <a:rPr lang="en-GB" smtClean="0"/>
              <a:t>‹#›</a:t>
            </a:fld>
            <a:endParaRPr lang="en-GB"/>
          </a:p>
        </p:txBody>
      </p:sp>
    </p:spTree>
    <p:extLst>
      <p:ext uri="{BB962C8B-B14F-4D97-AF65-F5344CB8AC3E}">
        <p14:creationId xmlns:p14="http://schemas.microsoft.com/office/powerpoint/2010/main" val="317051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CAEA9C-2682-4DAB-B71F-B25E3CEE5800}"/>
              </a:ext>
            </a:extLst>
          </p:cNvPr>
          <p:cNvSpPr txBox="1"/>
          <p:nvPr/>
        </p:nvSpPr>
        <p:spPr>
          <a:xfrm>
            <a:off x="561238" y="3338215"/>
            <a:ext cx="5484174" cy="1569660"/>
          </a:xfrm>
          <a:prstGeom prst="rect">
            <a:avLst/>
          </a:prstGeom>
          <a:noFill/>
        </p:spPr>
        <p:txBody>
          <a:bodyPr wrap="square" rtlCol="0">
            <a:spAutoFit/>
          </a:bodyPr>
          <a:lstStyle/>
          <a:p>
            <a:r>
              <a:rPr lang="en-GB" sz="2400" b="1" dirty="0">
                <a:latin typeface="Lato" panose="020F0502020204030203"/>
              </a:rPr>
              <a:t>Talk </a:t>
            </a:r>
            <a:r>
              <a:rPr lang="en-GB" sz="2400" dirty="0">
                <a:latin typeface="Lato" panose="020F0502020204030203"/>
              </a:rPr>
              <a:t>about the different ways friends and family show they care for each other. </a:t>
            </a:r>
          </a:p>
          <a:p>
            <a:pPr marL="342900" indent="-342900">
              <a:buFont typeface="Arial" panose="020B0604020202020204" pitchFamily="34" charset="0"/>
              <a:buChar char="•"/>
            </a:pPr>
            <a:endParaRPr lang="en-GB" sz="2400" dirty="0">
              <a:latin typeface="Lato" panose="020F0502020204030203"/>
            </a:endParaRPr>
          </a:p>
        </p:txBody>
      </p:sp>
      <p:sp>
        <p:nvSpPr>
          <p:cNvPr id="8" name="TextBox 7">
            <a:extLst>
              <a:ext uri="{FF2B5EF4-FFF2-40B4-BE49-F238E27FC236}">
                <a16:creationId xmlns:a16="http://schemas.microsoft.com/office/drawing/2014/main" id="{EDCAEA9C-2682-4DAB-B71F-B25E3CEE5800}"/>
              </a:ext>
            </a:extLst>
          </p:cNvPr>
          <p:cNvSpPr txBox="1"/>
          <p:nvPr/>
        </p:nvSpPr>
        <p:spPr>
          <a:xfrm>
            <a:off x="561238" y="2318241"/>
            <a:ext cx="5484174" cy="830997"/>
          </a:xfrm>
          <a:prstGeom prst="rect">
            <a:avLst/>
          </a:prstGeom>
          <a:noFill/>
        </p:spPr>
        <p:txBody>
          <a:bodyPr wrap="square" rtlCol="0">
            <a:spAutoFit/>
          </a:bodyPr>
          <a:lstStyle/>
          <a:p>
            <a:r>
              <a:rPr lang="en-GB" sz="2400" b="1" dirty="0">
                <a:latin typeface="Lato" panose="020F0502020204030203"/>
              </a:rPr>
              <a:t>Think </a:t>
            </a:r>
            <a:r>
              <a:rPr lang="en-GB" sz="2400" dirty="0">
                <a:latin typeface="Lato" panose="020F0502020204030203"/>
              </a:rPr>
              <a:t>about your friends and family.</a:t>
            </a:r>
          </a:p>
          <a:p>
            <a:pPr marL="342900" indent="-342900">
              <a:buFont typeface="Arial" panose="020B0604020202020204" pitchFamily="34" charset="0"/>
              <a:buChar char="•"/>
            </a:pPr>
            <a:endParaRPr lang="en-GB" sz="2400" dirty="0">
              <a:latin typeface="Lato" panose="020F0502020204030203"/>
            </a:endParaRPr>
          </a:p>
        </p:txBody>
      </p:sp>
      <p:pic>
        <p:nvPicPr>
          <p:cNvPr id="2" name="Picture 1"/>
          <p:cNvPicPr>
            <a:picLocks noChangeAspect="1"/>
          </p:cNvPicPr>
          <p:nvPr/>
        </p:nvPicPr>
        <p:blipFill>
          <a:blip r:embed="rId2"/>
          <a:stretch>
            <a:fillRect/>
          </a:stretch>
        </p:blipFill>
        <p:spPr>
          <a:xfrm>
            <a:off x="-1057" y="6486764"/>
            <a:ext cx="12193057" cy="359695"/>
          </a:xfrm>
          <a:prstGeom prst="rect">
            <a:avLst/>
          </a:prstGeom>
        </p:spPr>
      </p:pic>
      <p:pic>
        <p:nvPicPr>
          <p:cNvPr id="10" name="Picture 9">
            <a:extLst>
              <a:ext uri="{FF2B5EF4-FFF2-40B4-BE49-F238E27FC236}">
                <a16:creationId xmlns:a16="http://schemas.microsoft.com/office/drawing/2014/main" id="{8EBF653B-FE7D-4350-9E9E-5DB075A15316}"/>
              </a:ext>
            </a:extLst>
          </p:cNvPr>
          <p:cNvPicPr>
            <a:picLocks noChangeAspect="1"/>
          </p:cNvPicPr>
          <p:nvPr/>
        </p:nvPicPr>
        <p:blipFill>
          <a:blip r:embed="rId3"/>
          <a:stretch>
            <a:fillRect/>
          </a:stretch>
        </p:blipFill>
        <p:spPr>
          <a:xfrm>
            <a:off x="6946893" y="1982969"/>
            <a:ext cx="3800086" cy="2544279"/>
          </a:xfrm>
          <a:prstGeom prst="rect">
            <a:avLst/>
          </a:prstGeom>
        </p:spPr>
      </p:pic>
    </p:spTree>
    <p:extLst>
      <p:ext uri="{BB962C8B-B14F-4D97-AF65-F5344CB8AC3E}">
        <p14:creationId xmlns:p14="http://schemas.microsoft.com/office/powerpoint/2010/main" val="401453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80048-A296-43ED-8CED-0F61F4F2F326}"/>
              </a:ext>
            </a:extLst>
          </p:cNvPr>
          <p:cNvSpPr txBox="1">
            <a:spLocks noGrp="1"/>
          </p:cNvSpPr>
          <p:nvPr>
            <p:ph type="title"/>
          </p:nvPr>
        </p:nvSpPr>
        <p:spPr>
          <a:xfrm>
            <a:off x="358140" y="489717"/>
            <a:ext cx="10515600" cy="718658"/>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Suri and Gran</a:t>
            </a:r>
          </a:p>
        </p:txBody>
      </p:sp>
      <p:sp>
        <p:nvSpPr>
          <p:cNvPr id="5" name="Footer Placeholder 3"/>
          <p:cNvSpPr txBox="1">
            <a:spLocks/>
          </p:cNvSpPr>
          <p:nvPr/>
        </p:nvSpPr>
        <p:spPr>
          <a:xfrm>
            <a:off x="0" y="6471402"/>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r>
              <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Content Placeholder 2">
            <a:extLst>
              <a:ext uri="{FF2B5EF4-FFF2-40B4-BE49-F238E27FC236}">
                <a16:creationId xmlns:a16="http://schemas.microsoft.com/office/drawing/2014/main" id="{18BC2470-D959-4899-89D0-519423811F3B}"/>
              </a:ext>
            </a:extLst>
          </p:cNvPr>
          <p:cNvSpPr txBox="1">
            <a:spLocks/>
          </p:cNvSpPr>
          <p:nvPr/>
        </p:nvSpPr>
        <p:spPr>
          <a:xfrm>
            <a:off x="628504" y="1208375"/>
            <a:ext cx="10245235" cy="245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200"/>
              </a:lnSpc>
              <a:buFont typeface="Arial" panose="020B0604020202020204" pitchFamily="34" charset="0"/>
              <a:buNone/>
            </a:pPr>
            <a:r>
              <a:rPr lang="en-GB" sz="2500" b="1" dirty="0">
                <a:latin typeface="Lato" panose="020B0604020202020204" charset="0"/>
                <a:ea typeface="Lato" panose="020B0604020202020204" charset="0"/>
                <a:cs typeface="Lato" panose="020B0604020202020204" charset="0"/>
              </a:rPr>
              <a:t>Suri is thinking about her special people. She is writing about Gran. </a:t>
            </a:r>
          </a:p>
          <a:p>
            <a:pPr marL="0" indent="0">
              <a:buFont typeface="Arial" panose="020B0604020202020204" pitchFamily="34" charset="0"/>
              <a:buNone/>
            </a:pPr>
            <a:endParaRPr lang="en-GB" sz="2500" dirty="0">
              <a:latin typeface="Lato" panose="020B0604020202020204" charset="0"/>
              <a:ea typeface="Lato" panose="020B0604020202020204" charset="0"/>
              <a:cs typeface="Lato" panose="020B0604020202020204" charset="0"/>
            </a:endParaRPr>
          </a:p>
          <a:p>
            <a:pPr marL="0" indent="0">
              <a:buFont typeface="Arial" panose="020B0604020202020204" pitchFamily="34" charset="0"/>
              <a:buNone/>
            </a:pPr>
            <a:endParaRPr lang="en-GB" sz="2500" dirty="0">
              <a:latin typeface="Lato" panose="020B0604020202020204" charset="0"/>
              <a:ea typeface="Lato" panose="020B0604020202020204" charset="0"/>
              <a:cs typeface="Lato" panose="020B0604020202020204" charset="0"/>
            </a:endParaRPr>
          </a:p>
        </p:txBody>
      </p:sp>
      <p:sp>
        <p:nvSpPr>
          <p:cNvPr id="10" name="TextBox 9">
            <a:extLst>
              <a:ext uri="{FF2B5EF4-FFF2-40B4-BE49-F238E27FC236}">
                <a16:creationId xmlns:a16="http://schemas.microsoft.com/office/drawing/2014/main" id="{4A908FCF-FFC1-4590-88CE-6F9BD72AF0E6}"/>
              </a:ext>
            </a:extLst>
          </p:cNvPr>
          <p:cNvSpPr txBox="1"/>
          <p:nvPr/>
        </p:nvSpPr>
        <p:spPr>
          <a:xfrm>
            <a:off x="628504" y="1872020"/>
            <a:ext cx="6811387" cy="4742324"/>
          </a:xfrm>
          <a:prstGeom prst="rect">
            <a:avLst/>
          </a:prstGeom>
          <a:noFill/>
        </p:spPr>
        <p:txBody>
          <a:bodyPr wrap="square" rtlCol="0">
            <a:spAutoFit/>
          </a:bodyPr>
          <a:lstStyle/>
          <a:p>
            <a:pPr>
              <a:lnSpc>
                <a:spcPts val="3100"/>
              </a:lnSpc>
            </a:pPr>
            <a:r>
              <a:rPr lang="en-GB" sz="2500" dirty="0">
                <a:latin typeface="Lato" panose="020B0604020202020204" charset="0"/>
                <a:ea typeface="Lato" panose="020B0604020202020204" charset="0"/>
                <a:cs typeface="Lato" panose="020B0604020202020204" charset="0"/>
              </a:rPr>
              <a:t>Suri thinks Gran is a really special person. Gran always wears big earrings and she loves red lipstick. Gran says it makes her feel bright and happy. </a:t>
            </a:r>
          </a:p>
          <a:p>
            <a:pPr>
              <a:lnSpc>
                <a:spcPts val="3100"/>
              </a:lnSpc>
            </a:pPr>
            <a:endParaRPr lang="en-GB" sz="1600" dirty="0">
              <a:latin typeface="Lato" panose="020B0604020202020204" charset="0"/>
              <a:ea typeface="Lato" panose="020B0604020202020204" charset="0"/>
              <a:cs typeface="Lato" panose="020B0604020202020204" charset="0"/>
            </a:endParaRPr>
          </a:p>
          <a:p>
            <a:pPr>
              <a:lnSpc>
                <a:spcPts val="3100"/>
              </a:lnSpc>
            </a:pPr>
            <a:r>
              <a:rPr lang="en-GB" sz="2500" dirty="0">
                <a:latin typeface="Lato" panose="020B0604020202020204" charset="0"/>
                <a:ea typeface="Lato" panose="020B0604020202020204" charset="0"/>
                <a:cs typeface="Lato" panose="020B0604020202020204" charset="0"/>
              </a:rPr>
              <a:t>When Suri is at school, Gran picks her up. Last summer they went to the park all the time. Suri loved the roundabout when Gran swung her round so fast! Suri also liked it when Gran used to come over to babysit, because Gran always told the funniest bedtime stories.</a:t>
            </a:r>
          </a:p>
          <a:p>
            <a:endParaRPr lang="en-GB" dirty="0"/>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42153" t="12612" r="4514"/>
          <a:stretch/>
        </p:blipFill>
        <p:spPr>
          <a:xfrm>
            <a:off x="7888444" y="2078817"/>
            <a:ext cx="3578418" cy="3908857"/>
          </a:xfrm>
          <a:prstGeom prst="rect">
            <a:avLst/>
          </a:prstGeom>
        </p:spPr>
      </p:pic>
    </p:spTree>
    <p:extLst>
      <p:ext uri="{BB962C8B-B14F-4D97-AF65-F5344CB8AC3E}">
        <p14:creationId xmlns:p14="http://schemas.microsoft.com/office/powerpoint/2010/main" val="267658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26BA-E3FF-436C-8BCC-C2391863EC64}"/>
              </a:ext>
            </a:extLst>
          </p:cNvPr>
          <p:cNvSpPr>
            <a:spLocks noGrp="1"/>
          </p:cNvSpPr>
          <p:nvPr>
            <p:ph idx="1"/>
          </p:nvPr>
        </p:nvSpPr>
        <p:spPr>
          <a:xfrm>
            <a:off x="720885" y="1369379"/>
            <a:ext cx="5295217" cy="1598907"/>
          </a:xfrm>
        </p:spPr>
        <p:txBody>
          <a:bodyPr>
            <a:normAutofit/>
          </a:bodyPr>
          <a:lstStyle/>
          <a:p>
            <a:pPr marL="0" indent="0">
              <a:buNone/>
            </a:pPr>
            <a:r>
              <a:rPr lang="en-GB" sz="2500" dirty="0">
                <a:latin typeface="Lato" panose="020B0604020202020204" charset="0"/>
                <a:ea typeface="Lato" panose="020B0604020202020204" charset="0"/>
                <a:cs typeface="Lato" panose="020B0604020202020204" charset="0"/>
              </a:rPr>
              <a:t>Think about people who are special to you. It might include your friends or people in your family.</a:t>
            </a: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p:txBody>
      </p:sp>
      <p:sp>
        <p:nvSpPr>
          <p:cNvPr id="4" name="Title 3">
            <a:extLst>
              <a:ext uri="{FF2B5EF4-FFF2-40B4-BE49-F238E27FC236}">
                <a16:creationId xmlns:a16="http://schemas.microsoft.com/office/drawing/2014/main" id="{3D680048-A296-43ED-8CED-0F61F4F2F326}"/>
              </a:ext>
            </a:extLst>
          </p:cNvPr>
          <p:cNvSpPr txBox="1">
            <a:spLocks noGrp="1"/>
          </p:cNvSpPr>
          <p:nvPr>
            <p:ph type="title"/>
          </p:nvPr>
        </p:nvSpPr>
        <p:spPr>
          <a:xfrm>
            <a:off x="358140" y="489717"/>
            <a:ext cx="10515600" cy="718658"/>
          </a:xfrm>
          <a:prstGeom prst="rect">
            <a:avLst/>
          </a:prstGeom>
          <a:noFill/>
        </p:spPr>
        <p:txBody>
          <a:bodyPr wrap="square" rtlCol="0">
            <a:spAutoFit/>
          </a:bodyPr>
          <a:lstStyle/>
          <a:p>
            <a:r>
              <a:rPr lang="en-GB" sz="4400" b="1" dirty="0">
                <a:solidFill>
                  <a:schemeClr val="bg1">
                    <a:lumMod val="50000"/>
                  </a:schemeClr>
                </a:solidFill>
              </a:rPr>
              <a:t>  </a:t>
            </a:r>
            <a:r>
              <a:rPr lang="en-GB" b="1" dirty="0">
                <a:solidFill>
                  <a:srgbClr val="95519E"/>
                </a:solidFill>
                <a:latin typeface="League Spartan" panose="00000800000000000000" pitchFamily="50" charset="0"/>
              </a:rPr>
              <a:t>Yo</a:t>
            </a:r>
            <a:r>
              <a:rPr lang="en-GB" sz="4400" b="1" dirty="0">
                <a:solidFill>
                  <a:srgbClr val="95519E"/>
                </a:solidFill>
                <a:latin typeface="League Spartan" panose="00000800000000000000" pitchFamily="50" charset="0"/>
              </a:rPr>
              <a:t>ur special people</a:t>
            </a:r>
          </a:p>
        </p:txBody>
      </p:sp>
      <p:sp>
        <p:nvSpPr>
          <p:cNvPr id="7" name="Footer Placeholder 3"/>
          <p:cNvSpPr txBox="1">
            <a:spLocks/>
          </p:cNvSpPr>
          <p:nvPr/>
        </p:nvSpPr>
        <p:spPr>
          <a:xfrm>
            <a:off x="0" y="6393653"/>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2" name="Picture 11">
            <a:extLst>
              <a:ext uri="{FF2B5EF4-FFF2-40B4-BE49-F238E27FC236}">
                <a16:creationId xmlns:a16="http://schemas.microsoft.com/office/drawing/2014/main" id="{90BF8744-A2FE-4C72-ACDD-5083DB47CD26}"/>
              </a:ext>
            </a:extLst>
          </p:cNvPr>
          <p:cNvPicPr>
            <a:picLocks noChangeAspect="1"/>
          </p:cNvPicPr>
          <p:nvPr/>
        </p:nvPicPr>
        <p:blipFill>
          <a:blip r:embed="rId3"/>
          <a:stretch>
            <a:fillRect/>
          </a:stretch>
        </p:blipFill>
        <p:spPr>
          <a:xfrm>
            <a:off x="2297621" y="2584738"/>
            <a:ext cx="2711897" cy="1809223"/>
          </a:xfrm>
          <a:prstGeom prst="rect">
            <a:avLst/>
          </a:prstGeom>
        </p:spPr>
      </p:pic>
    </p:spTree>
    <p:extLst>
      <p:ext uri="{BB962C8B-B14F-4D97-AF65-F5344CB8AC3E}">
        <p14:creationId xmlns:p14="http://schemas.microsoft.com/office/powerpoint/2010/main" val="296529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80048-A296-43ED-8CED-0F61F4F2F326}"/>
              </a:ext>
            </a:extLst>
          </p:cNvPr>
          <p:cNvSpPr txBox="1">
            <a:spLocks noGrp="1"/>
          </p:cNvSpPr>
          <p:nvPr>
            <p:ph type="title"/>
          </p:nvPr>
        </p:nvSpPr>
        <p:spPr>
          <a:xfrm>
            <a:off x="358140" y="489717"/>
            <a:ext cx="10515600" cy="718658"/>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 special person </a:t>
            </a:r>
          </a:p>
        </p:txBody>
      </p:sp>
      <p:sp>
        <p:nvSpPr>
          <p:cNvPr id="7" name="Content Placeholder 2">
            <a:extLst>
              <a:ext uri="{FF2B5EF4-FFF2-40B4-BE49-F238E27FC236}">
                <a16:creationId xmlns:a16="http://schemas.microsoft.com/office/drawing/2014/main" id="{8E0426BA-E3FF-436C-8BCC-C2391863EC64}"/>
              </a:ext>
            </a:extLst>
          </p:cNvPr>
          <p:cNvSpPr txBox="1">
            <a:spLocks/>
          </p:cNvSpPr>
          <p:nvPr/>
        </p:nvSpPr>
        <p:spPr>
          <a:xfrm>
            <a:off x="710447" y="1470171"/>
            <a:ext cx="5295217" cy="9379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latin typeface="Lato" panose="020B0604020202020204" charset="0"/>
                <a:ea typeface="Lato" panose="020B0604020202020204" charset="0"/>
                <a:cs typeface="Lato" panose="020B0604020202020204" charset="0"/>
              </a:rPr>
              <a:t>With a grown up write a letter or make a thank you card to send to a person who is special to you. </a:t>
            </a:r>
          </a:p>
          <a:p>
            <a:pPr marL="0" indent="0">
              <a:buFont typeface="Arial" panose="020B0604020202020204" pitchFamily="34" charset="0"/>
              <a:buNone/>
            </a:pPr>
            <a:endParaRPr lang="en-GB" sz="2500" dirty="0">
              <a:latin typeface="Lato" panose="020B0604020202020204" charset="0"/>
              <a:ea typeface="Lato" panose="020B0604020202020204" charset="0"/>
              <a:cs typeface="Lato" panose="020B0604020202020204" charset="0"/>
            </a:endParaRPr>
          </a:p>
          <a:p>
            <a:pPr marL="0" indent="0">
              <a:buFont typeface="Arial" panose="020B0604020202020204" pitchFamily="34" charset="0"/>
              <a:buNone/>
            </a:pPr>
            <a:endParaRPr lang="en-GB" sz="2500" dirty="0">
              <a:latin typeface="Lato" panose="020B0604020202020204" charset="0"/>
              <a:ea typeface="Lato" panose="020B0604020202020204" charset="0"/>
              <a:cs typeface="Lato" panose="020B0604020202020204" charset="0"/>
            </a:endParaRPr>
          </a:p>
        </p:txBody>
      </p:sp>
      <p:sp>
        <p:nvSpPr>
          <p:cNvPr id="8" name="Footer Placeholder 3"/>
          <p:cNvSpPr txBox="1">
            <a:spLocks/>
          </p:cNvSpPr>
          <p:nvPr/>
        </p:nvSpPr>
        <p:spPr>
          <a:xfrm>
            <a:off x="0" y="6393654"/>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r>
              <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Content Placeholder 2">
            <a:extLst>
              <a:ext uri="{FF2B5EF4-FFF2-40B4-BE49-F238E27FC236}">
                <a16:creationId xmlns:a16="http://schemas.microsoft.com/office/drawing/2014/main" id="{27F183FE-CAE1-4FBE-B943-1044D57C3DC9}"/>
              </a:ext>
            </a:extLst>
          </p:cNvPr>
          <p:cNvSpPr txBox="1">
            <a:spLocks/>
          </p:cNvSpPr>
          <p:nvPr/>
        </p:nvSpPr>
        <p:spPr>
          <a:xfrm>
            <a:off x="6187163" y="2684856"/>
            <a:ext cx="5590266" cy="3521695"/>
          </a:xfrm>
          <a:prstGeom prst="rect">
            <a:avLst/>
          </a:prstGeom>
          <a:ln w="41275">
            <a:solidFill>
              <a:srgbClr val="95519E"/>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500" dirty="0">
                <a:latin typeface="Lato" panose="020B0604020202020204" charset="0"/>
                <a:ea typeface="Lato" panose="020B0604020202020204" charset="0"/>
                <a:cs typeface="Lato" panose="020B0604020202020204" charset="0"/>
              </a:rPr>
              <a:t>Tell them things you have been doing.</a:t>
            </a:r>
          </a:p>
          <a:p>
            <a:pPr>
              <a:spcAft>
                <a:spcPts val="600"/>
              </a:spcAft>
            </a:pPr>
            <a:r>
              <a:rPr lang="en-GB" sz="2500" dirty="0">
                <a:latin typeface="Lato" panose="020B0604020202020204" charset="0"/>
                <a:ea typeface="Lato" panose="020B0604020202020204" charset="0"/>
                <a:cs typeface="Lato" panose="020B0604020202020204" charset="0"/>
              </a:rPr>
              <a:t>Tell them that they are special to you.</a:t>
            </a:r>
          </a:p>
          <a:p>
            <a:pPr>
              <a:spcAft>
                <a:spcPts val="600"/>
              </a:spcAft>
            </a:pPr>
            <a:r>
              <a:rPr lang="en-GB" sz="2500" dirty="0">
                <a:latin typeface="Lato" panose="020B0604020202020204" charset="0"/>
                <a:ea typeface="Lato" panose="020B0604020202020204" charset="0"/>
                <a:cs typeface="Lato" panose="020B0604020202020204" charset="0"/>
              </a:rPr>
              <a:t>Tell them of the things you are looking forward to doing when you see them again.</a:t>
            </a:r>
          </a:p>
        </p:txBody>
      </p:sp>
      <p:pic>
        <p:nvPicPr>
          <p:cNvPr id="11" name="Picture 2" descr="Envelope, Letter, Post, Message, Write">
            <a:extLst>
              <a:ext uri="{FF2B5EF4-FFF2-40B4-BE49-F238E27FC236}">
                <a16:creationId xmlns:a16="http://schemas.microsoft.com/office/drawing/2014/main" id="{89AA9691-1F3C-43A4-93AA-7BEEC683A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47" y="2590702"/>
            <a:ext cx="4278407" cy="416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80048-A296-43ED-8CED-0F61F4F2F326}"/>
              </a:ext>
            </a:extLst>
          </p:cNvPr>
          <p:cNvSpPr txBox="1">
            <a:spLocks noGrp="1"/>
          </p:cNvSpPr>
          <p:nvPr>
            <p:ph type="title"/>
          </p:nvPr>
        </p:nvSpPr>
        <p:spPr>
          <a:xfrm>
            <a:off x="201749" y="188627"/>
            <a:ext cx="7348977" cy="718658"/>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Special people</a:t>
            </a:r>
          </a:p>
        </p:txBody>
      </p:sp>
      <p:sp>
        <p:nvSpPr>
          <p:cNvPr id="8" name="Rectangle 7">
            <a:extLst>
              <a:ext uri="{FF2B5EF4-FFF2-40B4-BE49-F238E27FC236}">
                <a16:creationId xmlns:a16="http://schemas.microsoft.com/office/drawing/2014/main" id="{6B33BE93-B317-47F4-9A31-EF71D1032A48}"/>
              </a:ext>
            </a:extLst>
          </p:cNvPr>
          <p:cNvSpPr/>
          <p:nvPr/>
        </p:nvSpPr>
        <p:spPr>
          <a:xfrm>
            <a:off x="478220" y="897239"/>
            <a:ext cx="8705309" cy="677108"/>
          </a:xfrm>
          <a:prstGeom prst="rect">
            <a:avLst/>
          </a:prstGeom>
        </p:spPr>
        <p:txBody>
          <a:bodyPr wrap="square">
            <a:spAutoFit/>
          </a:bodyPr>
          <a:lstStyle/>
          <a:p>
            <a:r>
              <a:rPr lang="en-GB" sz="3800" b="1" dirty="0">
                <a:latin typeface="League Spartan" panose="00000800000000000000" pitchFamily="50" charset="0"/>
              </a:rPr>
              <a:t>Near and far…</a:t>
            </a:r>
          </a:p>
        </p:txBody>
      </p:sp>
      <p:sp>
        <p:nvSpPr>
          <p:cNvPr id="6" name="Content Placeholder 2">
            <a:extLst>
              <a:ext uri="{FF2B5EF4-FFF2-40B4-BE49-F238E27FC236}">
                <a16:creationId xmlns:a16="http://schemas.microsoft.com/office/drawing/2014/main" id="{8E0426BA-E3FF-436C-8BCC-C2391863EC64}"/>
              </a:ext>
            </a:extLst>
          </p:cNvPr>
          <p:cNvSpPr txBox="1">
            <a:spLocks/>
          </p:cNvSpPr>
          <p:nvPr/>
        </p:nvSpPr>
        <p:spPr>
          <a:xfrm>
            <a:off x="478220" y="2024284"/>
            <a:ext cx="5465380" cy="3531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800"/>
              </a:spcAft>
              <a:buFont typeface="Arial" panose="020B0604020202020204" pitchFamily="34" charset="0"/>
              <a:buNone/>
            </a:pPr>
            <a:r>
              <a:rPr lang="en-GB" sz="2600" dirty="0">
                <a:latin typeface="Lato" panose="020B0604020202020204" charset="0"/>
                <a:ea typeface="Lato" panose="020B0604020202020204" charset="0"/>
                <a:cs typeface="Lato" panose="020B0604020202020204" charset="0"/>
              </a:rPr>
              <a:t>We may not be with our special people all the time. Maybe they live far away from us, or can’t come and visit often. There might be lots of reasons why we can’t see our special people when we want to. </a:t>
            </a:r>
          </a:p>
          <a:p>
            <a:pPr marL="0" indent="0">
              <a:lnSpc>
                <a:spcPct val="110000"/>
              </a:lnSpc>
              <a:spcAft>
                <a:spcPts val="1800"/>
              </a:spcAft>
              <a:buNone/>
            </a:pPr>
            <a:r>
              <a:rPr lang="en-GB" sz="2600" dirty="0">
                <a:latin typeface="Lato" panose="020B0604020202020204" charset="0"/>
                <a:ea typeface="Lato" panose="020B0604020202020204" charset="0"/>
                <a:cs typeface="Lato" panose="020B0604020202020204" charset="0"/>
              </a:rPr>
              <a:t>But it’s still important to let them know we care. </a:t>
            </a:r>
          </a:p>
          <a:p>
            <a:pPr marL="0" indent="0">
              <a:lnSpc>
                <a:spcPct val="110000"/>
              </a:lnSpc>
              <a:spcAft>
                <a:spcPts val="18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a:p>
            <a:pPr marL="0" indent="0">
              <a:lnSpc>
                <a:spcPct val="110000"/>
              </a:lnSpc>
              <a:spcAft>
                <a:spcPts val="18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a:p>
            <a:pPr marL="0" indent="0">
              <a:lnSpc>
                <a:spcPct val="110000"/>
              </a:lnSpc>
              <a:spcAft>
                <a:spcPts val="18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a:p>
            <a:pPr marL="0" indent="0">
              <a:lnSpc>
                <a:spcPct val="110000"/>
              </a:lnSpc>
              <a:spcAft>
                <a:spcPts val="18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p:txBody>
      </p:sp>
      <p:sp>
        <p:nvSpPr>
          <p:cNvPr id="7" name="Footer Placeholder 3"/>
          <p:cNvSpPr txBox="1">
            <a:spLocks/>
          </p:cNvSpPr>
          <p:nvPr/>
        </p:nvSpPr>
        <p:spPr>
          <a:xfrm>
            <a:off x="0" y="6471402"/>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5" name="Picture 4">
            <a:extLst>
              <a:ext uri="{FF2B5EF4-FFF2-40B4-BE49-F238E27FC236}">
                <a16:creationId xmlns:a16="http://schemas.microsoft.com/office/drawing/2014/main" id="{983379EE-CB4C-46D9-9A96-678081118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352" y="2147456"/>
            <a:ext cx="5487469" cy="3656884"/>
          </a:xfrm>
          <a:prstGeom prst="rect">
            <a:avLst/>
          </a:prstGeom>
        </p:spPr>
      </p:pic>
    </p:spTree>
    <p:extLst>
      <p:ext uri="{BB962C8B-B14F-4D97-AF65-F5344CB8AC3E}">
        <p14:creationId xmlns:p14="http://schemas.microsoft.com/office/powerpoint/2010/main" val="424084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80048-A296-43ED-8CED-0F61F4F2F326}"/>
              </a:ext>
            </a:extLst>
          </p:cNvPr>
          <p:cNvSpPr txBox="1">
            <a:spLocks noGrp="1"/>
          </p:cNvSpPr>
          <p:nvPr>
            <p:ph type="title"/>
          </p:nvPr>
        </p:nvSpPr>
        <p:spPr>
          <a:xfrm>
            <a:off x="241506" y="292282"/>
            <a:ext cx="9266715" cy="701731"/>
          </a:xfrm>
          <a:prstGeom prst="rect">
            <a:avLst/>
          </a:prstGeom>
          <a:noFill/>
        </p:spPr>
        <p:txBody>
          <a:bodyPr wrap="square" rtlCol="0">
            <a:spAutoFit/>
          </a:bodyPr>
          <a:lstStyle/>
          <a:p>
            <a:r>
              <a:rPr lang="en-GB" sz="4400" b="1" dirty="0">
                <a:solidFill>
                  <a:schemeClr val="bg1">
                    <a:lumMod val="50000"/>
                  </a:schemeClr>
                </a:solidFill>
              </a:rPr>
              <a:t>  </a:t>
            </a:r>
            <a:r>
              <a:rPr lang="en-GB" b="1" dirty="0">
                <a:solidFill>
                  <a:srgbClr val="95519E"/>
                </a:solidFill>
                <a:latin typeface="League Spartan" panose="00000800000000000000" pitchFamily="50" charset="0"/>
              </a:rPr>
              <a:t>Missing our s</a:t>
            </a:r>
            <a:r>
              <a:rPr lang="en-GB" sz="4400" b="1" dirty="0">
                <a:solidFill>
                  <a:srgbClr val="95519E"/>
                </a:solidFill>
                <a:latin typeface="League Spartan" panose="00000800000000000000" pitchFamily="50" charset="0"/>
              </a:rPr>
              <a:t>pecial people</a:t>
            </a:r>
          </a:p>
        </p:txBody>
      </p:sp>
      <p:sp>
        <p:nvSpPr>
          <p:cNvPr id="7" name="Footer Placeholder 3"/>
          <p:cNvSpPr txBox="1">
            <a:spLocks/>
          </p:cNvSpPr>
          <p:nvPr/>
        </p:nvSpPr>
        <p:spPr>
          <a:xfrm>
            <a:off x="0" y="6471402"/>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2" name="Content Placeholder 2">
            <a:extLst>
              <a:ext uri="{FF2B5EF4-FFF2-40B4-BE49-F238E27FC236}">
                <a16:creationId xmlns:a16="http://schemas.microsoft.com/office/drawing/2014/main" id="{8E0426BA-E3FF-436C-8BCC-C2391863EC64}"/>
              </a:ext>
            </a:extLst>
          </p:cNvPr>
          <p:cNvSpPr txBox="1">
            <a:spLocks/>
          </p:cNvSpPr>
          <p:nvPr/>
        </p:nvSpPr>
        <p:spPr>
          <a:xfrm>
            <a:off x="512903" y="1716788"/>
            <a:ext cx="6885424" cy="1595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r>
              <a:rPr lang="en-GB" sz="2600" dirty="0">
                <a:latin typeface="Lato" panose="020B0604020202020204" charset="0"/>
                <a:ea typeface="Lato" panose="020B0604020202020204" charset="0"/>
                <a:cs typeface="Lato" panose="020B0604020202020204" charset="0"/>
              </a:rPr>
              <a:t>When we can’t see our special people as often as we’d like, it can sometimes make us feel sad.</a:t>
            </a:r>
          </a:p>
          <a:p>
            <a:pPr marL="0" indent="0">
              <a:lnSpc>
                <a:spcPct val="110000"/>
              </a:lnSpc>
              <a:spcAft>
                <a:spcPts val="600"/>
              </a:spcAft>
              <a:buNone/>
            </a:pPr>
            <a:r>
              <a:rPr lang="en-GB" sz="2600" dirty="0">
                <a:latin typeface="Lato" panose="020B0604020202020204" charset="0"/>
                <a:ea typeface="Lato" panose="020B0604020202020204" charset="0"/>
                <a:cs typeface="Lato" panose="020B0604020202020204" charset="0"/>
              </a:rPr>
              <a:t>If you miss seeing someone special a lot and feel worried about them, remember to talk to an adult you trust — your mum, dad or the person who looks after you.</a:t>
            </a:r>
          </a:p>
          <a:p>
            <a:pPr marL="0" indent="0">
              <a:lnSpc>
                <a:spcPct val="110000"/>
              </a:lnSpc>
              <a:spcAft>
                <a:spcPts val="600"/>
              </a:spcAft>
              <a:buNone/>
            </a:pPr>
            <a:r>
              <a:rPr lang="en-GB" sz="2600" dirty="0">
                <a:latin typeface="Lato" panose="020B0604020202020204" charset="0"/>
                <a:ea typeface="Lato" panose="020B0604020202020204" charset="0"/>
                <a:cs typeface="Lato" panose="020B0604020202020204" charset="0"/>
              </a:rPr>
              <a:t>They can help you catch up with your special people. </a:t>
            </a:r>
          </a:p>
          <a:p>
            <a:pPr marL="0" indent="0">
              <a:lnSpc>
                <a:spcPct val="110000"/>
              </a:lnSpc>
              <a:spcAft>
                <a:spcPts val="600"/>
              </a:spcAft>
              <a:buNone/>
            </a:pPr>
            <a:endParaRPr lang="en-GB" sz="2600" dirty="0">
              <a:latin typeface="Lato" panose="020B0604020202020204" charset="0"/>
              <a:ea typeface="Lato" panose="020B0604020202020204" charset="0"/>
              <a:cs typeface="Lato" panose="020B0604020202020204" charset="0"/>
            </a:endParaRPr>
          </a:p>
          <a:p>
            <a:pPr marL="0" indent="0">
              <a:lnSpc>
                <a:spcPct val="110000"/>
              </a:lnSpc>
              <a:spcAft>
                <a:spcPts val="6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a:p>
            <a:pPr marL="0" indent="0">
              <a:lnSpc>
                <a:spcPct val="110000"/>
              </a:lnSpc>
              <a:spcAft>
                <a:spcPts val="600"/>
              </a:spcAft>
              <a:buFont typeface="Arial" panose="020B0604020202020204" pitchFamily="34" charset="0"/>
              <a:buNone/>
            </a:pPr>
            <a:endParaRPr lang="en-GB" sz="2600" dirty="0">
              <a:latin typeface="Lato" panose="020B0604020202020204" charset="0"/>
              <a:ea typeface="Lato" panose="020B0604020202020204" charset="0"/>
              <a:cs typeface="Lato" panose="020B0604020202020204" charset="0"/>
            </a:endParaRPr>
          </a:p>
        </p:txBody>
      </p:sp>
      <p:sp>
        <p:nvSpPr>
          <p:cNvPr id="9" name="Content Placeholder 2">
            <a:extLst>
              <a:ext uri="{FF2B5EF4-FFF2-40B4-BE49-F238E27FC236}">
                <a16:creationId xmlns:a16="http://schemas.microsoft.com/office/drawing/2014/main" id="{8E0426BA-E3FF-436C-8BCC-C2391863EC64}"/>
              </a:ext>
            </a:extLst>
          </p:cNvPr>
          <p:cNvSpPr txBox="1">
            <a:spLocks/>
          </p:cNvSpPr>
          <p:nvPr/>
        </p:nvSpPr>
        <p:spPr>
          <a:xfrm>
            <a:off x="720720" y="4950630"/>
            <a:ext cx="5067816" cy="1885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500" dirty="0">
              <a:latin typeface="Lato" panose="020B0604020202020204" charset="0"/>
              <a:ea typeface="Lato" panose="020B0604020202020204" charset="0"/>
              <a:cs typeface="Lato" panose="020B0604020202020204" charset="0"/>
            </a:endParaRPr>
          </a:p>
        </p:txBody>
      </p:sp>
      <p:pic>
        <p:nvPicPr>
          <p:cNvPr id="5" name="Picture 4">
            <a:extLst>
              <a:ext uri="{FF2B5EF4-FFF2-40B4-BE49-F238E27FC236}">
                <a16:creationId xmlns:a16="http://schemas.microsoft.com/office/drawing/2014/main" id="{19A71357-42BE-40AF-9927-D728741F8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190" y="1573212"/>
            <a:ext cx="3174061" cy="4378507"/>
          </a:xfrm>
          <a:prstGeom prst="rect">
            <a:avLst/>
          </a:prstGeom>
        </p:spPr>
      </p:pic>
    </p:spTree>
    <p:extLst>
      <p:ext uri="{BB962C8B-B14F-4D97-AF65-F5344CB8AC3E}">
        <p14:creationId xmlns:p14="http://schemas.microsoft.com/office/powerpoint/2010/main" val="220858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382</Words>
  <Application>Microsoft Office PowerPoint</Application>
  <PresentationFormat>Widescreen</PresentationFormat>
  <Paragraphs>36</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League Spartan</vt:lpstr>
      <vt:lpstr>Lato</vt:lpstr>
      <vt:lpstr>Calibri Light</vt:lpstr>
      <vt:lpstr>Arial</vt:lpstr>
      <vt:lpstr>Calibri</vt:lpstr>
      <vt:lpstr>Open Sans Light</vt:lpstr>
      <vt:lpstr>Office Theme</vt:lpstr>
      <vt:lpstr>PowerPoint Presentation</vt:lpstr>
      <vt:lpstr>  Suri and Gran</vt:lpstr>
      <vt:lpstr>  Your special people</vt:lpstr>
      <vt:lpstr>  A special person </vt:lpstr>
      <vt:lpstr>  Special people</vt:lpstr>
      <vt:lpstr>  Missing our special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Mrs S FEGAN</cp:lastModifiedBy>
  <cp:revision>126</cp:revision>
  <dcterms:created xsi:type="dcterms:W3CDTF">2020-03-26T09:10:08Z</dcterms:created>
  <dcterms:modified xsi:type="dcterms:W3CDTF">2021-02-12T14:13:11Z</dcterms:modified>
</cp:coreProperties>
</file>