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7" r:id="rId2"/>
    <p:sldId id="256" r:id="rId3"/>
    <p:sldId id="257" r:id="rId4"/>
    <p:sldId id="258" r:id="rId5"/>
    <p:sldId id="278" r:id="rId6"/>
    <p:sldId id="260" r:id="rId7"/>
    <p:sldId id="261" r:id="rId8"/>
    <p:sldId id="262" r:id="rId9"/>
    <p:sldId id="263" r:id="rId10"/>
    <p:sldId id="264" r:id="rId11"/>
    <p:sldId id="279" r:id="rId12"/>
    <p:sldId id="265" r:id="rId13"/>
    <p:sldId id="280" r:id="rId14"/>
    <p:sldId id="266" r:id="rId15"/>
    <p:sldId id="267" r:id="rId16"/>
    <p:sldId id="268" r:id="rId17"/>
    <p:sldId id="269" r:id="rId18"/>
    <p:sldId id="270" r:id="rId19"/>
    <p:sldId id="276" r:id="rId20"/>
    <p:sldId id="271" r:id="rId21"/>
    <p:sldId id="272" r:id="rId22"/>
    <p:sldId id="275" r:id="rId23"/>
    <p:sldId id="273" r:id="rId24"/>
    <p:sldId id="274"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Now" panose="020B0604020202020204" charset="0"/>
      <p:regular r:id="rId30"/>
    </p:embeddedFont>
    <p:embeddedFont>
      <p:font typeface="Now Bold" panose="020B060402020202020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32" autoAdjust="0"/>
    <p:restoredTop sz="94600" autoAdjust="0"/>
  </p:normalViewPr>
  <p:slideViewPr>
    <p:cSldViewPr>
      <p:cViewPr varScale="1">
        <p:scale>
          <a:sx n="47" d="100"/>
          <a:sy n="47" d="100"/>
        </p:scale>
        <p:origin x="103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svg"/><Relationship Id="rId7" Type="http://schemas.openxmlformats.org/officeDocument/2006/relationships/image" Target="../media/image1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sv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sv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hyperlink" Target="http://www.stlukes-formby.co.uk/serve_file/775544" TargetMode="Externa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8.svg"/><Relationship Id="rId4" Type="http://schemas.openxmlformats.org/officeDocument/2006/relationships/image" Target="../media/image53.sv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3.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hyperlink" Target="mailto:reception@slf.sefton.school" TargetMode="Externa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mailto:admin@slf.sefton.schoo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jpe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sv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svg"/><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image" Target="../media/image8.svg"/><Relationship Id="rId10" Type="http://schemas.openxmlformats.org/officeDocument/2006/relationships/image" Target="../media/image24.jpeg"/><Relationship Id="rId4" Type="http://schemas.openxmlformats.org/officeDocument/2006/relationships/image" Target="../media/image7.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0387D-DC38-4C8A-9A12-DE1C3783CB1A}"/>
              </a:ext>
            </a:extLst>
          </p:cNvPr>
          <p:cNvPicPr>
            <a:picLocks noChangeAspect="1"/>
          </p:cNvPicPr>
          <p:nvPr/>
        </p:nvPicPr>
        <p:blipFill rotWithShape="1">
          <a:blip r:embed="rId2"/>
          <a:srcRect l="33016" t="26042" r="34773" b="6250"/>
          <a:stretch/>
        </p:blipFill>
        <p:spPr>
          <a:xfrm>
            <a:off x="609600" y="190500"/>
            <a:ext cx="8382000" cy="9906000"/>
          </a:xfrm>
          <a:prstGeom prst="rect">
            <a:avLst/>
          </a:prstGeom>
          <a:ln w="76200" cmpd="sng">
            <a:solidFill>
              <a:schemeClr val="bg2">
                <a:lumMod val="50000"/>
              </a:schemeClr>
            </a:solidFill>
          </a:ln>
        </p:spPr>
      </p:pic>
      <p:pic>
        <p:nvPicPr>
          <p:cNvPr id="6" name="Picture 5">
            <a:extLst>
              <a:ext uri="{FF2B5EF4-FFF2-40B4-BE49-F238E27FC236}">
                <a16:creationId xmlns:a16="http://schemas.microsoft.com/office/drawing/2014/main" id="{704238EF-CC20-4FB7-9D1A-856C9B96E922}"/>
              </a:ext>
            </a:extLst>
          </p:cNvPr>
          <p:cNvPicPr>
            <a:picLocks noChangeAspect="1"/>
          </p:cNvPicPr>
          <p:nvPr/>
        </p:nvPicPr>
        <p:blipFill rotWithShape="1">
          <a:blip r:embed="rId3"/>
          <a:srcRect l="33640" t="26820" r="35139" b="6029"/>
          <a:stretch/>
        </p:blipFill>
        <p:spPr>
          <a:xfrm>
            <a:off x="9601200" y="190500"/>
            <a:ext cx="8191500" cy="9906000"/>
          </a:xfrm>
          <a:prstGeom prst="rect">
            <a:avLst/>
          </a:prstGeom>
          <a:ln w="76200">
            <a:solidFill>
              <a:schemeClr val="bg2">
                <a:lumMod val="50000"/>
              </a:schemeClr>
            </a:solidFill>
          </a:ln>
        </p:spPr>
      </p:pic>
    </p:spTree>
    <p:extLst>
      <p:ext uri="{BB962C8B-B14F-4D97-AF65-F5344CB8AC3E}">
        <p14:creationId xmlns:p14="http://schemas.microsoft.com/office/powerpoint/2010/main" val="207751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42975"/>
            <a:ext cx="13030721" cy="2996774"/>
            <a:chOff x="0" y="-114300"/>
            <a:chExt cx="17374295" cy="3995699"/>
          </a:xfrm>
        </p:grpSpPr>
        <p:sp>
          <p:nvSpPr>
            <p:cNvPr id="3" name="TextBox 3"/>
            <p:cNvSpPr txBox="1"/>
            <p:nvPr/>
          </p:nvSpPr>
          <p:spPr>
            <a:xfrm>
              <a:off x="0" y="-114300"/>
              <a:ext cx="17374295" cy="2621231"/>
            </a:xfrm>
            <a:prstGeom prst="rect">
              <a:avLst/>
            </a:prstGeom>
          </p:spPr>
          <p:txBody>
            <a:bodyPr lIns="0" tIns="0" rIns="0" bIns="0" rtlCol="0" anchor="t">
              <a:spAutoFit/>
            </a:bodyPr>
            <a:lstStyle/>
            <a:p>
              <a:pPr marL="0" lvl="0" indent="0">
                <a:lnSpc>
                  <a:spcPts val="7839"/>
                </a:lnSpc>
              </a:pPr>
              <a:r>
                <a:rPr lang="en-US" sz="5600" spc="-112" dirty="0">
                  <a:solidFill>
                    <a:srgbClr val="FFFFFF"/>
                  </a:solidFill>
                  <a:latin typeface="Now Bold"/>
                </a:rPr>
                <a:t>Child-initiated Learning </a:t>
              </a:r>
            </a:p>
            <a:p>
              <a:pPr marL="0" lvl="0" indent="0">
                <a:lnSpc>
                  <a:spcPts val="7839"/>
                </a:lnSpc>
              </a:pPr>
              <a:r>
                <a:rPr lang="en-US" sz="5600" spc="-112" dirty="0">
                  <a:solidFill>
                    <a:srgbClr val="FFFFFF"/>
                  </a:solidFill>
                  <a:latin typeface="Now Bold"/>
                </a:rPr>
                <a:t>through Continuous Provision</a:t>
              </a:r>
            </a:p>
          </p:txBody>
        </p:sp>
        <p:sp>
          <p:nvSpPr>
            <p:cNvPr id="4" name="TextBox 4"/>
            <p:cNvSpPr txBox="1"/>
            <p:nvPr/>
          </p:nvSpPr>
          <p:spPr>
            <a:xfrm>
              <a:off x="0" y="3380492"/>
              <a:ext cx="12928188" cy="500907"/>
            </a:xfrm>
            <a:prstGeom prst="rect">
              <a:avLst/>
            </a:prstGeom>
          </p:spPr>
          <p:txBody>
            <a:bodyPr lIns="0" tIns="0" rIns="0" bIns="0" rtlCol="0" anchor="t">
              <a:spAutoFit/>
            </a:bodyPr>
            <a:lstStyle/>
            <a:p>
              <a:pPr marL="0" lvl="0" indent="0">
                <a:lnSpc>
                  <a:spcPts val="3360"/>
                </a:lnSpc>
              </a:pPr>
              <a:endParaRPr/>
            </a:p>
          </p:txBody>
        </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7007767" y="9017092"/>
            <a:ext cx="679181" cy="300074"/>
          </a:xfrm>
          <a:prstGeom prst="rect">
            <a:avLst/>
          </a:prstGeom>
        </p:spPr>
      </p:pic>
      <p:pic>
        <p:nvPicPr>
          <p:cNvPr id="7" name="Picture 6">
            <a:extLst>
              <a:ext uri="{FF2B5EF4-FFF2-40B4-BE49-F238E27FC236}">
                <a16:creationId xmlns:a16="http://schemas.microsoft.com/office/drawing/2014/main" id="{3727762A-B0AD-4DD7-B1F2-AEA3B24EE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43605" y="495300"/>
            <a:ext cx="5439595" cy="4079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F20078E-90F1-410E-A4C9-843DC14085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4799942"/>
            <a:ext cx="6734994" cy="5051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phic 15" descr="A brushstroke">
            <a:extLst>
              <a:ext uri="{FF2B5EF4-FFF2-40B4-BE49-F238E27FC236}">
                <a16:creationId xmlns:a16="http://schemas.microsoft.com/office/drawing/2014/main" id="{E7055A1C-6B53-7845-8A64-B308CB2570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69980">
            <a:off x="8426733" y="2360499"/>
            <a:ext cx="2015318" cy="4572000"/>
          </a:xfrm>
          <a:prstGeom prst="rect">
            <a:avLst/>
          </a:prstGeom>
        </p:spPr>
      </p:pic>
      <p:pic>
        <p:nvPicPr>
          <p:cNvPr id="17" name="Graphic 16" descr="A brushstroke">
            <a:extLst>
              <a:ext uri="{FF2B5EF4-FFF2-40B4-BE49-F238E27FC236}">
                <a16:creationId xmlns:a16="http://schemas.microsoft.com/office/drawing/2014/main" id="{1EB27A72-485F-F64F-BDE7-11664ED26E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43819">
            <a:off x="15492796" y="-1657626"/>
            <a:ext cx="3203575" cy="4572000"/>
          </a:xfrm>
          <a:prstGeom prst="rect">
            <a:avLst/>
          </a:prstGeom>
        </p:spPr>
      </p:pic>
      <p:pic>
        <p:nvPicPr>
          <p:cNvPr id="9" name="Picture 8">
            <a:extLst>
              <a:ext uri="{FF2B5EF4-FFF2-40B4-BE49-F238E27FC236}">
                <a16:creationId xmlns:a16="http://schemas.microsoft.com/office/drawing/2014/main" id="{16A87835-CAB4-44A6-BE3C-C2A8A850D9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58705" y="4783519"/>
            <a:ext cx="5903168" cy="4427376"/>
          </a:xfrm>
          <a:prstGeom prst="rect">
            <a:avLst/>
          </a:prstGeom>
          <a:ln w="76200">
            <a:solidFill>
              <a:schemeClr val="bg1"/>
            </a:solidFill>
          </a:ln>
        </p:spPr>
      </p:pic>
      <p:pic>
        <p:nvPicPr>
          <p:cNvPr id="15" name="Graphic 14" descr="A brushstroke">
            <a:extLst>
              <a:ext uri="{FF2B5EF4-FFF2-40B4-BE49-F238E27FC236}">
                <a16:creationId xmlns:a16="http://schemas.microsoft.com/office/drawing/2014/main" id="{0C6ABA8A-78FB-0343-8075-1C158B68C9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348" y="1653748"/>
            <a:ext cx="3704858" cy="4572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grpSp>
        <p:nvGrpSpPr>
          <p:cNvPr id="2" name="Group 2"/>
          <p:cNvGrpSpPr/>
          <p:nvPr/>
        </p:nvGrpSpPr>
        <p:grpSpPr>
          <a:xfrm>
            <a:off x="584630" y="773204"/>
            <a:ext cx="13030721" cy="3166545"/>
            <a:chOff x="-592093" y="-340661"/>
            <a:chExt cx="17374295" cy="4222060"/>
          </a:xfrm>
        </p:grpSpPr>
        <p:sp>
          <p:nvSpPr>
            <p:cNvPr id="3" name="TextBox 3"/>
            <p:cNvSpPr txBox="1"/>
            <p:nvPr/>
          </p:nvSpPr>
          <p:spPr>
            <a:xfrm>
              <a:off x="-592093" y="-340661"/>
              <a:ext cx="17374295" cy="1287532"/>
            </a:xfrm>
            <a:prstGeom prst="rect">
              <a:avLst/>
            </a:prstGeom>
          </p:spPr>
          <p:txBody>
            <a:bodyPr lIns="0" tIns="0" rIns="0" bIns="0" rtlCol="0" anchor="t">
              <a:spAutoFit/>
            </a:bodyPr>
            <a:lstStyle/>
            <a:p>
              <a:pPr marL="0" lvl="0" indent="0">
                <a:lnSpc>
                  <a:spcPts val="7839"/>
                </a:lnSpc>
              </a:pPr>
              <a:r>
                <a:rPr lang="en-US" sz="5600" spc="-112" dirty="0">
                  <a:solidFill>
                    <a:srgbClr val="FFFFFF"/>
                  </a:solidFill>
                  <a:latin typeface="Now Bold"/>
                </a:rPr>
                <a:t>Reception – here we come!</a:t>
              </a:r>
            </a:p>
          </p:txBody>
        </p:sp>
        <p:sp>
          <p:nvSpPr>
            <p:cNvPr id="4" name="TextBox 4"/>
            <p:cNvSpPr txBox="1"/>
            <p:nvPr/>
          </p:nvSpPr>
          <p:spPr>
            <a:xfrm>
              <a:off x="0" y="3380492"/>
              <a:ext cx="12928188" cy="500907"/>
            </a:xfrm>
            <a:prstGeom prst="rect">
              <a:avLst/>
            </a:prstGeom>
          </p:spPr>
          <p:txBody>
            <a:bodyPr lIns="0" tIns="0" rIns="0" bIns="0" rtlCol="0" anchor="t">
              <a:spAutoFit/>
            </a:bodyPr>
            <a:lstStyle/>
            <a:p>
              <a:pPr marL="0" lvl="0" indent="0">
                <a:lnSpc>
                  <a:spcPts val="3360"/>
                </a:lnSpc>
              </a:pPr>
              <a:endParaRPr/>
            </a:p>
          </p:txBody>
        </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flipH="1">
            <a:off x="17007767" y="9017092"/>
            <a:ext cx="679181" cy="300074"/>
          </a:xfrm>
          <a:prstGeom prst="rect">
            <a:avLst/>
          </a:prstGeom>
        </p:spPr>
      </p:pic>
      <p:sp>
        <p:nvSpPr>
          <p:cNvPr id="5" name="TextBox 4">
            <a:extLst>
              <a:ext uri="{FF2B5EF4-FFF2-40B4-BE49-F238E27FC236}">
                <a16:creationId xmlns:a16="http://schemas.microsoft.com/office/drawing/2014/main" id="{8A3340E6-D9F3-4619-A17F-48422EF90129}"/>
              </a:ext>
            </a:extLst>
          </p:cNvPr>
          <p:cNvSpPr txBox="1"/>
          <p:nvPr/>
        </p:nvSpPr>
        <p:spPr>
          <a:xfrm>
            <a:off x="584630" y="2491697"/>
            <a:ext cx="17221200" cy="6186309"/>
          </a:xfrm>
          <a:prstGeom prst="rect">
            <a:avLst/>
          </a:prstGeom>
          <a:noFill/>
        </p:spPr>
        <p:txBody>
          <a:bodyPr wrap="square" rtlCol="0">
            <a:spAutoFit/>
          </a:bodyPr>
          <a:lstStyle/>
          <a:p>
            <a:pPr algn="just"/>
            <a:r>
              <a:rPr lang="en-GB" sz="4400" dirty="0">
                <a:solidFill>
                  <a:schemeClr val="bg1"/>
                </a:solidFill>
                <a:latin typeface="Now" panose="020B0604020202020204" charset="0"/>
              </a:rPr>
              <a:t>Our ‘getting to know you’ visit will be on </a:t>
            </a:r>
          </a:p>
          <a:p>
            <a:pPr algn="just"/>
            <a:r>
              <a:rPr lang="en-GB" sz="4400" dirty="0">
                <a:solidFill>
                  <a:schemeClr val="bg1"/>
                </a:solidFill>
                <a:latin typeface="Now" panose="020B0604020202020204" charset="0"/>
              </a:rPr>
              <a:t>Friday 9</a:t>
            </a:r>
            <a:r>
              <a:rPr lang="en-GB" sz="4400" baseline="30000" dirty="0">
                <a:solidFill>
                  <a:schemeClr val="bg1"/>
                </a:solidFill>
                <a:latin typeface="Now" panose="020B0604020202020204" charset="0"/>
              </a:rPr>
              <a:t>th</a:t>
            </a:r>
            <a:r>
              <a:rPr lang="en-GB" sz="4400" dirty="0">
                <a:solidFill>
                  <a:schemeClr val="bg1"/>
                </a:solidFill>
                <a:latin typeface="Now" panose="020B0604020202020204" charset="0"/>
              </a:rPr>
              <a:t> July 2021 at 12:45PM – 2:15PM. </a:t>
            </a:r>
          </a:p>
          <a:p>
            <a:pPr algn="just"/>
            <a:r>
              <a:rPr lang="en-GB" sz="4400" dirty="0">
                <a:solidFill>
                  <a:schemeClr val="bg1"/>
                </a:solidFill>
                <a:latin typeface="Now" panose="020B0604020202020204" charset="0"/>
              </a:rPr>
              <a:t>Please bring your child into the ROLA (reception playground) and take them to their class teacher who will be standing in the classroom door. You are more than welcome to see them into the classroom, we do however ask as soon as they are happy and settled for you to say goodbye, telling them that you will be back soon, as this sets a good precedent for September. </a:t>
            </a:r>
          </a:p>
        </p:txBody>
      </p:sp>
      <p:pic>
        <p:nvPicPr>
          <p:cNvPr id="13" name="Picture 5">
            <a:extLst>
              <a:ext uri="{FF2B5EF4-FFF2-40B4-BE49-F238E27FC236}">
                <a16:creationId xmlns:a16="http://schemas.microsoft.com/office/drawing/2014/main" id="{32BB9C1E-021D-4ABB-9BDE-1EAE917441FC}"/>
              </a:ext>
            </a:extLst>
          </p:cNvPr>
          <p:cNvPicPr>
            <a:picLocks noChangeAspect="1"/>
          </p:cNvPicPr>
          <p:nvPr/>
        </p:nvPicPr>
        <p:blipFill>
          <a:blip r:embed="rId4"/>
          <a:srcRect/>
          <a:stretch>
            <a:fillRect/>
          </a:stretch>
        </p:blipFill>
        <p:spPr>
          <a:xfrm>
            <a:off x="15299103" y="254848"/>
            <a:ext cx="2541561" cy="2678852"/>
          </a:xfrm>
          <a:prstGeom prst="rect">
            <a:avLst/>
          </a:prstGeom>
        </p:spPr>
      </p:pic>
      <p:pic>
        <p:nvPicPr>
          <p:cNvPr id="14" name="Picture 5">
            <a:extLst>
              <a:ext uri="{FF2B5EF4-FFF2-40B4-BE49-F238E27FC236}">
                <a16:creationId xmlns:a16="http://schemas.microsoft.com/office/drawing/2014/main" id="{7D84EB60-E2DF-437F-971A-2004DC55688C}"/>
              </a:ext>
            </a:extLst>
          </p:cNvPr>
          <p:cNvPicPr>
            <a:picLocks noChangeAspect="1"/>
          </p:cNvPicPr>
          <p:nvPr/>
        </p:nvPicPr>
        <p:blipFill>
          <a:blip r:embed="rId4"/>
          <a:srcRect/>
          <a:stretch>
            <a:fillRect/>
          </a:stretch>
        </p:blipFill>
        <p:spPr>
          <a:xfrm>
            <a:off x="13318574" y="409740"/>
            <a:ext cx="1534076" cy="1616944"/>
          </a:xfrm>
          <a:prstGeom prst="rect">
            <a:avLst/>
          </a:prstGeom>
        </p:spPr>
      </p:pic>
      <p:pic>
        <p:nvPicPr>
          <p:cNvPr id="18" name="Picture 5">
            <a:extLst>
              <a:ext uri="{FF2B5EF4-FFF2-40B4-BE49-F238E27FC236}">
                <a16:creationId xmlns:a16="http://schemas.microsoft.com/office/drawing/2014/main" id="{9B7A6C50-5365-44C1-818E-397160F84A13}"/>
              </a:ext>
            </a:extLst>
          </p:cNvPr>
          <p:cNvPicPr>
            <a:picLocks noChangeAspect="1"/>
          </p:cNvPicPr>
          <p:nvPr/>
        </p:nvPicPr>
        <p:blipFill>
          <a:blip r:embed="rId4"/>
          <a:srcRect/>
          <a:stretch>
            <a:fillRect/>
          </a:stretch>
        </p:blipFill>
        <p:spPr>
          <a:xfrm>
            <a:off x="14722216" y="2215707"/>
            <a:ext cx="681196" cy="717993"/>
          </a:xfrm>
          <a:prstGeom prst="rect">
            <a:avLst/>
          </a:prstGeom>
        </p:spPr>
      </p:pic>
    </p:spTree>
    <p:extLst>
      <p:ext uri="{BB962C8B-B14F-4D97-AF65-F5344CB8AC3E}">
        <p14:creationId xmlns:p14="http://schemas.microsoft.com/office/powerpoint/2010/main" val="391906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74AD"/>
        </a:solidFill>
        <a:effectLst/>
      </p:bgPr>
    </p:bg>
    <p:spTree>
      <p:nvGrpSpPr>
        <p:cNvPr id="1" name=""/>
        <p:cNvGrpSpPr/>
        <p:nvPr/>
      </p:nvGrpSpPr>
      <p:grpSpPr>
        <a:xfrm>
          <a:off x="0" y="0"/>
          <a:ext cx="0" cy="0"/>
          <a:chOff x="0" y="0"/>
          <a:chExt cx="0" cy="0"/>
        </a:xfrm>
      </p:grpSpPr>
      <p:grpSp>
        <p:nvGrpSpPr>
          <p:cNvPr id="2" name="Group 2"/>
          <p:cNvGrpSpPr/>
          <p:nvPr/>
        </p:nvGrpSpPr>
        <p:grpSpPr>
          <a:xfrm>
            <a:off x="3962400" y="5348553"/>
            <a:ext cx="9740321" cy="2716801"/>
            <a:chOff x="0" y="0"/>
            <a:chExt cx="8748709" cy="1415365"/>
          </a:xfrm>
        </p:grpSpPr>
        <p:sp>
          <p:nvSpPr>
            <p:cNvPr id="3" name="Freeform 3"/>
            <p:cNvSpPr/>
            <p:nvPr/>
          </p:nvSpPr>
          <p:spPr>
            <a:xfrm>
              <a:off x="0" y="0"/>
              <a:ext cx="8748709" cy="1415365"/>
            </a:xfrm>
            <a:custGeom>
              <a:avLst/>
              <a:gdLst/>
              <a:ahLst/>
              <a:cxnLst/>
              <a:rect l="l" t="t" r="r" b="b"/>
              <a:pathLst>
                <a:path w="8748709" h="1415365">
                  <a:moveTo>
                    <a:pt x="8624249" y="1415365"/>
                  </a:moveTo>
                  <a:lnTo>
                    <a:pt x="124460" y="1415365"/>
                  </a:lnTo>
                  <a:cubicBezTo>
                    <a:pt x="55880" y="1415365"/>
                    <a:pt x="0" y="1359485"/>
                    <a:pt x="0" y="1290905"/>
                  </a:cubicBezTo>
                  <a:lnTo>
                    <a:pt x="0" y="124460"/>
                  </a:lnTo>
                  <a:cubicBezTo>
                    <a:pt x="0" y="55880"/>
                    <a:pt x="55880" y="0"/>
                    <a:pt x="124460" y="0"/>
                  </a:cubicBezTo>
                  <a:lnTo>
                    <a:pt x="8624249" y="0"/>
                  </a:lnTo>
                  <a:cubicBezTo>
                    <a:pt x="8692829" y="0"/>
                    <a:pt x="8748709" y="55880"/>
                    <a:pt x="8748709" y="124460"/>
                  </a:cubicBezTo>
                  <a:lnTo>
                    <a:pt x="8748709" y="1290906"/>
                  </a:lnTo>
                  <a:cubicBezTo>
                    <a:pt x="8748709" y="1359485"/>
                    <a:pt x="8692829" y="1415365"/>
                    <a:pt x="8624249" y="1415365"/>
                  </a:cubicBezTo>
                  <a:close/>
                </a:path>
              </a:pathLst>
            </a:custGeom>
            <a:solidFill>
              <a:srgbClr val="EDECEB">
                <a:alpha val="93725"/>
              </a:srgbClr>
            </a:solidFill>
          </p:spPr>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05943"/>
            <a:ext cx="679181" cy="300074"/>
          </a:xfrm>
          <a:prstGeom prst="rect">
            <a:avLst/>
          </a:prstGeom>
        </p:spPr>
      </p:pic>
      <p:pic>
        <p:nvPicPr>
          <p:cNvPr id="24" name="Picture 24"/>
          <p:cNvPicPr>
            <a:picLocks noChangeAspect="1"/>
          </p:cNvPicPr>
          <p:nvPr/>
        </p:nvPicPr>
        <p:blipFill>
          <a:blip r:embed="rId4"/>
          <a:srcRect/>
          <a:stretch>
            <a:fillRect/>
          </a:stretch>
        </p:blipFill>
        <p:spPr>
          <a:xfrm>
            <a:off x="13463965" y="4040229"/>
            <a:ext cx="3135996" cy="5916973"/>
          </a:xfrm>
          <a:prstGeom prst="rect">
            <a:avLst/>
          </a:prstGeom>
        </p:spPr>
      </p:pic>
      <p:sp>
        <p:nvSpPr>
          <p:cNvPr id="25" name="TextBox 25"/>
          <p:cNvSpPr txBox="1"/>
          <p:nvPr/>
        </p:nvSpPr>
        <p:spPr>
          <a:xfrm>
            <a:off x="1371600" y="1815230"/>
            <a:ext cx="9740320" cy="3282950"/>
          </a:xfrm>
          <a:prstGeom prst="rect">
            <a:avLst/>
          </a:prstGeom>
        </p:spPr>
        <p:txBody>
          <a:bodyPr wrap="square" lIns="0" tIns="0" rIns="0" bIns="0" rtlCol="0" anchor="t">
            <a:spAutoFit/>
          </a:bodyPr>
          <a:lstStyle/>
          <a:p>
            <a:pPr lvl="0">
              <a:lnSpc>
                <a:spcPts val="8640"/>
              </a:lnSpc>
              <a:spcBef>
                <a:spcPct val="0"/>
              </a:spcBef>
            </a:pPr>
            <a:r>
              <a:rPr lang="en-US" sz="6500" spc="-144" dirty="0">
                <a:solidFill>
                  <a:srgbClr val="FFFFFF"/>
                </a:solidFill>
                <a:latin typeface="Now Bold"/>
              </a:rPr>
              <a:t>We know how big of a milestone it is, when your child starts school</a:t>
            </a:r>
          </a:p>
        </p:txBody>
      </p:sp>
      <p:sp>
        <p:nvSpPr>
          <p:cNvPr id="26" name="TextBox 26"/>
          <p:cNvSpPr txBox="1"/>
          <p:nvPr/>
        </p:nvSpPr>
        <p:spPr>
          <a:xfrm>
            <a:off x="4330121" y="6007954"/>
            <a:ext cx="8915400" cy="1477328"/>
          </a:xfrm>
          <a:prstGeom prst="rect">
            <a:avLst/>
          </a:prstGeom>
        </p:spPr>
        <p:txBody>
          <a:bodyPr wrap="square" lIns="0" tIns="0" rIns="0" bIns="0" rtlCol="0" anchor="t">
            <a:spAutoFit/>
          </a:bodyPr>
          <a:lstStyle/>
          <a:p>
            <a:pPr algn="ctr"/>
            <a:r>
              <a:rPr lang="en-US" sz="3200" dirty="0">
                <a:solidFill>
                  <a:srgbClr val="454572"/>
                </a:solidFill>
                <a:latin typeface="Now Bold"/>
              </a:rPr>
              <a:t>We will be here every step of the way to make it as enjoyable and successful as we possibly can.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374AD"/>
        </a:solidFill>
        <a:effectLst/>
      </p:bgPr>
    </p:bg>
    <p:spTree>
      <p:nvGrpSpPr>
        <p:cNvPr id="1" name=""/>
        <p:cNvGrpSpPr/>
        <p:nvPr/>
      </p:nvGrpSpPr>
      <p:grpSpPr>
        <a:xfrm>
          <a:off x="0" y="0"/>
          <a:ext cx="0" cy="0"/>
          <a:chOff x="0" y="0"/>
          <a:chExt cx="0" cy="0"/>
        </a:xfrm>
      </p:grpSpPr>
      <p:grpSp>
        <p:nvGrpSpPr>
          <p:cNvPr id="2" name="Group 2"/>
          <p:cNvGrpSpPr/>
          <p:nvPr/>
        </p:nvGrpSpPr>
        <p:grpSpPr>
          <a:xfrm>
            <a:off x="3145324" y="4056586"/>
            <a:ext cx="11561275" cy="2180084"/>
            <a:chOff x="0" y="0"/>
            <a:chExt cx="8748709" cy="1415365"/>
          </a:xfrm>
        </p:grpSpPr>
        <p:sp>
          <p:nvSpPr>
            <p:cNvPr id="3" name="Freeform 3"/>
            <p:cNvSpPr/>
            <p:nvPr/>
          </p:nvSpPr>
          <p:spPr>
            <a:xfrm>
              <a:off x="0" y="0"/>
              <a:ext cx="8748709" cy="1415365"/>
            </a:xfrm>
            <a:custGeom>
              <a:avLst/>
              <a:gdLst/>
              <a:ahLst/>
              <a:cxnLst/>
              <a:rect l="l" t="t" r="r" b="b"/>
              <a:pathLst>
                <a:path w="8748709" h="1415365">
                  <a:moveTo>
                    <a:pt x="8624249" y="1415365"/>
                  </a:moveTo>
                  <a:lnTo>
                    <a:pt x="124460" y="1415365"/>
                  </a:lnTo>
                  <a:cubicBezTo>
                    <a:pt x="55880" y="1415365"/>
                    <a:pt x="0" y="1359485"/>
                    <a:pt x="0" y="1290905"/>
                  </a:cubicBezTo>
                  <a:lnTo>
                    <a:pt x="0" y="124460"/>
                  </a:lnTo>
                  <a:cubicBezTo>
                    <a:pt x="0" y="55880"/>
                    <a:pt x="55880" y="0"/>
                    <a:pt x="124460" y="0"/>
                  </a:cubicBezTo>
                  <a:lnTo>
                    <a:pt x="8624249" y="0"/>
                  </a:lnTo>
                  <a:cubicBezTo>
                    <a:pt x="8692829" y="0"/>
                    <a:pt x="8748709" y="55880"/>
                    <a:pt x="8748709" y="124460"/>
                  </a:cubicBezTo>
                  <a:lnTo>
                    <a:pt x="8748709" y="1290906"/>
                  </a:lnTo>
                  <a:cubicBezTo>
                    <a:pt x="8748709" y="1359485"/>
                    <a:pt x="8692829" y="1415365"/>
                    <a:pt x="8624249" y="1415365"/>
                  </a:cubicBezTo>
                  <a:close/>
                </a:path>
              </a:pathLst>
            </a:custGeom>
            <a:solidFill>
              <a:srgbClr val="EDECEB">
                <a:alpha val="93725"/>
              </a:srgbClr>
            </a:solidFill>
          </p:spPr>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05943"/>
            <a:ext cx="679181" cy="300074"/>
          </a:xfrm>
          <a:prstGeom prst="rect">
            <a:avLst/>
          </a:prstGeom>
        </p:spPr>
      </p:pic>
      <p:sp>
        <p:nvSpPr>
          <p:cNvPr id="25" name="TextBox 25"/>
          <p:cNvSpPr txBox="1"/>
          <p:nvPr/>
        </p:nvSpPr>
        <p:spPr>
          <a:xfrm>
            <a:off x="724845" y="736114"/>
            <a:ext cx="7785132" cy="2207014"/>
          </a:xfrm>
          <a:prstGeom prst="rect">
            <a:avLst/>
          </a:prstGeom>
        </p:spPr>
        <p:txBody>
          <a:bodyPr wrap="square" lIns="0" tIns="0" rIns="0" bIns="0" rtlCol="0" anchor="t">
            <a:spAutoFit/>
          </a:bodyPr>
          <a:lstStyle/>
          <a:p>
            <a:pPr lvl="0">
              <a:lnSpc>
                <a:spcPts val="8640"/>
              </a:lnSpc>
              <a:spcBef>
                <a:spcPct val="0"/>
              </a:spcBef>
            </a:pPr>
            <a:r>
              <a:rPr lang="en-US" sz="7200" spc="-144" dirty="0">
                <a:solidFill>
                  <a:srgbClr val="FFFFFF"/>
                </a:solidFill>
                <a:latin typeface="Now Bold"/>
              </a:rPr>
              <a:t>It’s time to start school</a:t>
            </a:r>
          </a:p>
        </p:txBody>
      </p:sp>
      <p:sp>
        <p:nvSpPr>
          <p:cNvPr id="26" name="TextBox 26"/>
          <p:cNvSpPr txBox="1"/>
          <p:nvPr/>
        </p:nvSpPr>
        <p:spPr>
          <a:xfrm>
            <a:off x="3145325" y="4539701"/>
            <a:ext cx="11260814" cy="1231106"/>
          </a:xfrm>
          <a:prstGeom prst="rect">
            <a:avLst/>
          </a:prstGeom>
        </p:spPr>
        <p:txBody>
          <a:bodyPr wrap="square" lIns="0" tIns="0" rIns="0" bIns="0" rtlCol="0" anchor="t">
            <a:spAutoFit/>
          </a:bodyPr>
          <a:lstStyle/>
          <a:p>
            <a:pPr algn="ctr"/>
            <a:r>
              <a:rPr lang="en-US" sz="4000" dirty="0">
                <a:solidFill>
                  <a:srgbClr val="454572"/>
                </a:solidFill>
                <a:latin typeface="Now Bold"/>
              </a:rPr>
              <a:t>All children will start full days on Wednesday 8</a:t>
            </a:r>
            <a:r>
              <a:rPr lang="en-US" sz="4000" baseline="30000" dirty="0">
                <a:solidFill>
                  <a:srgbClr val="454572"/>
                </a:solidFill>
                <a:latin typeface="Now Bold"/>
              </a:rPr>
              <a:t>th</a:t>
            </a:r>
            <a:r>
              <a:rPr lang="en-US" sz="4000" dirty="0">
                <a:solidFill>
                  <a:srgbClr val="454572"/>
                </a:solidFill>
                <a:latin typeface="Now Bold"/>
              </a:rPr>
              <a:t> September 2021</a:t>
            </a:r>
          </a:p>
        </p:txBody>
      </p:sp>
      <p:sp>
        <p:nvSpPr>
          <p:cNvPr id="9" name="TextBox 27">
            <a:extLst>
              <a:ext uri="{FF2B5EF4-FFF2-40B4-BE49-F238E27FC236}">
                <a16:creationId xmlns:a16="http://schemas.microsoft.com/office/drawing/2014/main" id="{71F8D5C6-20FA-45A5-9486-420F3E223E49}"/>
              </a:ext>
            </a:extLst>
          </p:cNvPr>
          <p:cNvSpPr txBox="1"/>
          <p:nvPr/>
        </p:nvSpPr>
        <p:spPr>
          <a:xfrm>
            <a:off x="790605" y="7458798"/>
            <a:ext cx="8760962" cy="1969770"/>
          </a:xfrm>
          <a:prstGeom prst="rect">
            <a:avLst/>
          </a:prstGeom>
        </p:spPr>
        <p:txBody>
          <a:bodyPr wrap="square" lIns="0" tIns="0" rIns="0" bIns="0" rtlCol="0" anchor="t">
            <a:spAutoFit/>
          </a:bodyPr>
          <a:lstStyle/>
          <a:p>
            <a:r>
              <a:rPr lang="en-US" sz="3200" dirty="0">
                <a:solidFill>
                  <a:srgbClr val="FFFFFF"/>
                </a:solidFill>
                <a:latin typeface="Now"/>
              </a:rPr>
              <a:t>On the next slides we will share some of the things we can all work towards over the Summer to ensure our children are ready to start school confidently and independently.</a:t>
            </a:r>
          </a:p>
        </p:txBody>
      </p:sp>
      <p:pic>
        <p:nvPicPr>
          <p:cNvPr id="8" name="Picture 10">
            <a:extLst>
              <a:ext uri="{FF2B5EF4-FFF2-40B4-BE49-F238E27FC236}">
                <a16:creationId xmlns:a16="http://schemas.microsoft.com/office/drawing/2014/main" id="{79914C62-F10C-5C4D-937E-64D250827848}"/>
              </a:ext>
            </a:extLst>
          </p:cNvPr>
          <p:cNvPicPr>
            <a:picLocks noChangeAspect="1"/>
          </p:cNvPicPr>
          <p:nvPr/>
        </p:nvPicPr>
        <p:blipFill>
          <a:blip r:embed="rId4"/>
          <a:srcRect/>
          <a:stretch>
            <a:fillRect/>
          </a:stretch>
        </p:blipFill>
        <p:spPr>
          <a:xfrm>
            <a:off x="12667980" y="1839621"/>
            <a:ext cx="5169503" cy="6019800"/>
          </a:xfrm>
          <a:prstGeom prst="rect">
            <a:avLst/>
          </a:prstGeom>
        </p:spPr>
      </p:pic>
    </p:spTree>
    <p:extLst>
      <p:ext uri="{BB962C8B-B14F-4D97-AF65-F5344CB8AC3E}">
        <p14:creationId xmlns:p14="http://schemas.microsoft.com/office/powerpoint/2010/main" val="850620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2"/>
          <p:cNvGrpSpPr/>
          <p:nvPr/>
        </p:nvGrpSpPr>
        <p:grpSpPr>
          <a:xfrm>
            <a:off x="1288691" y="6005338"/>
            <a:ext cx="8306227" cy="1728962"/>
            <a:chOff x="0" y="0"/>
            <a:chExt cx="7121195" cy="2140634"/>
          </a:xfrm>
        </p:grpSpPr>
        <p:sp>
          <p:nvSpPr>
            <p:cNvPr id="3" name="Freeform 3"/>
            <p:cNvSpPr/>
            <p:nvPr/>
          </p:nvSpPr>
          <p:spPr>
            <a:xfrm>
              <a:off x="0" y="0"/>
              <a:ext cx="7121196" cy="2140634"/>
            </a:xfrm>
            <a:custGeom>
              <a:avLst/>
              <a:gdLst/>
              <a:ahLst/>
              <a:cxnLst/>
              <a:rect l="l" t="t" r="r" b="b"/>
              <a:pathLst>
                <a:path w="7121196" h="2140634">
                  <a:moveTo>
                    <a:pt x="6996736" y="2140633"/>
                  </a:moveTo>
                  <a:lnTo>
                    <a:pt x="124460" y="2140633"/>
                  </a:lnTo>
                  <a:cubicBezTo>
                    <a:pt x="55880" y="2140633"/>
                    <a:pt x="0" y="2084754"/>
                    <a:pt x="0" y="2016173"/>
                  </a:cubicBezTo>
                  <a:lnTo>
                    <a:pt x="0" y="124460"/>
                  </a:lnTo>
                  <a:cubicBezTo>
                    <a:pt x="0" y="55880"/>
                    <a:pt x="55880" y="0"/>
                    <a:pt x="124460" y="0"/>
                  </a:cubicBezTo>
                  <a:lnTo>
                    <a:pt x="6996736" y="0"/>
                  </a:lnTo>
                  <a:cubicBezTo>
                    <a:pt x="7065315" y="0"/>
                    <a:pt x="7121196" y="55880"/>
                    <a:pt x="7121196" y="124460"/>
                  </a:cubicBezTo>
                  <a:lnTo>
                    <a:pt x="7121196" y="2016174"/>
                  </a:lnTo>
                  <a:cubicBezTo>
                    <a:pt x="7121196" y="2084754"/>
                    <a:pt x="7065315" y="2140634"/>
                    <a:pt x="6996736" y="2140634"/>
                  </a:cubicBezTo>
                  <a:close/>
                </a:path>
              </a:pathLst>
            </a:custGeom>
            <a:solidFill>
              <a:srgbClr val="EDECEB">
                <a:alpha val="93725"/>
              </a:srgbClr>
            </a:solidFill>
          </p:spPr>
        </p:sp>
      </p:grpSp>
      <p:grpSp>
        <p:nvGrpSpPr>
          <p:cNvPr id="4" name="Group 4"/>
          <p:cNvGrpSpPr/>
          <p:nvPr/>
        </p:nvGrpSpPr>
        <p:grpSpPr>
          <a:xfrm>
            <a:off x="1492589" y="2199529"/>
            <a:ext cx="8102329" cy="5293845"/>
            <a:chOff x="-56965" y="1418404"/>
            <a:chExt cx="10803105" cy="7058459"/>
          </a:xfrm>
        </p:grpSpPr>
        <p:sp>
          <p:nvSpPr>
            <p:cNvPr id="5" name="TextBox 5"/>
            <p:cNvSpPr txBox="1"/>
            <p:nvPr/>
          </p:nvSpPr>
          <p:spPr>
            <a:xfrm>
              <a:off x="-56965" y="1418404"/>
              <a:ext cx="10531239" cy="2954654"/>
            </a:xfrm>
            <a:prstGeom prst="rect">
              <a:avLst/>
            </a:prstGeom>
          </p:spPr>
          <p:txBody>
            <a:bodyPr lIns="0" tIns="0" rIns="0" bIns="0" rtlCol="0" anchor="t">
              <a:spAutoFit/>
            </a:bodyPr>
            <a:lstStyle/>
            <a:p>
              <a:pPr marL="0" lvl="0" indent="0">
                <a:spcBef>
                  <a:spcPct val="0"/>
                </a:spcBef>
              </a:pPr>
              <a:r>
                <a:rPr lang="en-US" sz="7200" spc="-164" dirty="0">
                  <a:solidFill>
                    <a:srgbClr val="FFFFFF"/>
                  </a:solidFill>
                  <a:latin typeface="Now Bold"/>
                </a:rPr>
                <a:t>Recognising </a:t>
              </a:r>
            </a:p>
            <a:p>
              <a:pPr marL="0" lvl="0" indent="0">
                <a:spcBef>
                  <a:spcPct val="0"/>
                </a:spcBef>
              </a:pPr>
              <a:r>
                <a:rPr lang="en-US" sz="7200" spc="-164" dirty="0">
                  <a:solidFill>
                    <a:srgbClr val="FFFFFF"/>
                  </a:solidFill>
                  <a:latin typeface="Now Bold"/>
                </a:rPr>
                <a:t>their name</a:t>
              </a:r>
            </a:p>
          </p:txBody>
        </p:sp>
        <p:sp>
          <p:nvSpPr>
            <p:cNvPr id="6" name="TextBox 6"/>
            <p:cNvSpPr txBox="1"/>
            <p:nvPr/>
          </p:nvSpPr>
          <p:spPr>
            <a:xfrm>
              <a:off x="2" y="4508769"/>
              <a:ext cx="10746138" cy="3968094"/>
            </a:xfrm>
            <a:prstGeom prst="rect">
              <a:avLst/>
            </a:prstGeom>
            <a:noFill/>
          </p:spPr>
          <p:txBody>
            <a:bodyPr lIns="0" tIns="0" rIns="0" bIns="0" rtlCol="0" anchor="t">
              <a:spAutoFit/>
            </a:bodyPr>
            <a:lstStyle/>
            <a:p>
              <a:r>
                <a:rPr lang="en-US" sz="2700" dirty="0">
                  <a:solidFill>
                    <a:srgbClr val="FFFFFF"/>
                  </a:solidFill>
                  <a:latin typeface="Now"/>
                </a:rPr>
                <a:t>It is important if you don't do so already, to ensure your child has plenty of opportunities to </a:t>
              </a:r>
              <a:r>
                <a:rPr lang="en-US" sz="2700" b="1" dirty="0">
                  <a:solidFill>
                    <a:schemeClr val="accent6">
                      <a:lumMod val="40000"/>
                      <a:lumOff val="60000"/>
                    </a:schemeClr>
                  </a:solidFill>
                  <a:latin typeface="Now"/>
                </a:rPr>
                <a:t>recognise their name </a:t>
              </a:r>
              <a:r>
                <a:rPr lang="en-US" sz="2700" dirty="0">
                  <a:solidFill>
                    <a:srgbClr val="FFFFFF"/>
                  </a:solidFill>
                  <a:latin typeface="Now"/>
                </a:rPr>
                <a:t>and what it looks like. </a:t>
              </a:r>
            </a:p>
            <a:p>
              <a:endParaRPr lang="en-US" sz="3139" dirty="0">
                <a:solidFill>
                  <a:srgbClr val="FFFFFF"/>
                </a:solidFill>
                <a:latin typeface="Now"/>
              </a:endParaRPr>
            </a:p>
            <a:p>
              <a:pPr marL="0" lvl="0" indent="0" algn="l">
                <a:spcBef>
                  <a:spcPct val="0"/>
                </a:spcBef>
              </a:pPr>
              <a:r>
                <a:rPr lang="en-US" sz="2700" dirty="0">
                  <a:solidFill>
                    <a:srgbClr val="454572"/>
                  </a:solidFill>
                  <a:latin typeface="Now"/>
                </a:rPr>
                <a:t>It is incredibly helpful when children can spot their own name on labels, lockers, clothing and water bottles.  </a:t>
              </a:r>
            </a:p>
          </p:txBody>
        </p:sp>
      </p:grpSp>
      <p:pic>
        <p:nvPicPr>
          <p:cNvPr id="26" name="Picture 28">
            <a:extLst>
              <a:ext uri="{FF2B5EF4-FFF2-40B4-BE49-F238E27FC236}">
                <a16:creationId xmlns:a16="http://schemas.microsoft.com/office/drawing/2014/main" id="{677F43AF-2010-1C44-B589-52DF06F120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8" name="Picture 1">
            <a:extLst>
              <a:ext uri="{FF2B5EF4-FFF2-40B4-BE49-F238E27FC236}">
                <a16:creationId xmlns:a16="http://schemas.microsoft.com/office/drawing/2014/main" id="{0D4DF7BB-0700-42F2-A5D2-295537ECF6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6280" y="5490753"/>
            <a:ext cx="5011738" cy="4487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3" descr="H:\DCIM\117KM753\117_2185.JPG">
            <a:extLst>
              <a:ext uri="{FF2B5EF4-FFF2-40B4-BE49-F238E27FC236}">
                <a16:creationId xmlns:a16="http://schemas.microsoft.com/office/drawing/2014/main" id="{70D862A5-4262-4384-853A-48A49978CB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9943" y="736338"/>
            <a:ext cx="3501131" cy="4389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H:\DCIM\117KM753\117_2183.JPG">
            <a:extLst>
              <a:ext uri="{FF2B5EF4-FFF2-40B4-BE49-F238E27FC236}">
                <a16:creationId xmlns:a16="http://schemas.microsoft.com/office/drawing/2014/main" id="{ED3CD6AA-A7EE-4AF1-BC89-28D0F347A0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24300">
            <a:off x="14039238" y="1112785"/>
            <a:ext cx="3259206" cy="4389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phic 10" descr="A brushstroke">
            <a:extLst>
              <a:ext uri="{FF2B5EF4-FFF2-40B4-BE49-F238E27FC236}">
                <a16:creationId xmlns:a16="http://schemas.microsoft.com/office/drawing/2014/main" id="{60B280B4-1EC9-6144-817A-FF24CC7817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05404">
            <a:off x="14132261" y="3172827"/>
            <a:ext cx="2141332" cy="4572000"/>
          </a:xfrm>
          <a:prstGeom prst="rect">
            <a:avLst/>
          </a:prstGeom>
        </p:spPr>
      </p:pic>
      <p:pic>
        <p:nvPicPr>
          <p:cNvPr id="12" name="Graphic 11" descr="A brushstroke">
            <a:extLst>
              <a:ext uri="{FF2B5EF4-FFF2-40B4-BE49-F238E27FC236}">
                <a16:creationId xmlns:a16="http://schemas.microsoft.com/office/drawing/2014/main" id="{774AC3DE-E96C-244C-86C3-12BF5A00E8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085202">
            <a:off x="8972957" y="-1457299"/>
            <a:ext cx="1984843" cy="4572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sp>
        <p:nvSpPr>
          <p:cNvPr id="2" name="TextBox 2"/>
          <p:cNvSpPr txBox="1"/>
          <p:nvPr/>
        </p:nvSpPr>
        <p:spPr>
          <a:xfrm>
            <a:off x="8458200" y="1208067"/>
            <a:ext cx="10780101" cy="2076450"/>
          </a:xfrm>
          <a:prstGeom prst="rect">
            <a:avLst/>
          </a:prstGeom>
        </p:spPr>
        <p:txBody>
          <a:bodyPr lIns="0" tIns="0" rIns="0" bIns="0" rtlCol="0" anchor="t">
            <a:spAutoFit/>
          </a:bodyPr>
          <a:lstStyle/>
          <a:p>
            <a:pPr marL="0" lvl="0" indent="0" algn="l">
              <a:lnSpc>
                <a:spcPts val="8159"/>
              </a:lnSpc>
              <a:spcBef>
                <a:spcPct val="0"/>
              </a:spcBef>
            </a:pPr>
            <a:r>
              <a:rPr lang="en-US" sz="6800" spc="-136" dirty="0">
                <a:solidFill>
                  <a:srgbClr val="FFFFFF"/>
                </a:solidFill>
                <a:latin typeface="Now Bold"/>
              </a:rPr>
              <a:t>Dressing/undressing independently </a:t>
            </a:r>
          </a:p>
        </p:txBody>
      </p:sp>
      <p:grpSp>
        <p:nvGrpSpPr>
          <p:cNvPr id="3" name="Group 3"/>
          <p:cNvGrpSpPr/>
          <p:nvPr/>
        </p:nvGrpSpPr>
        <p:grpSpPr>
          <a:xfrm>
            <a:off x="8435368" y="3543308"/>
            <a:ext cx="8869592" cy="2076450"/>
            <a:chOff x="0" y="0"/>
            <a:chExt cx="6604126" cy="2035691"/>
          </a:xfrm>
        </p:grpSpPr>
        <p:sp>
          <p:nvSpPr>
            <p:cNvPr id="4" name="Freeform 4"/>
            <p:cNvSpPr/>
            <p:nvPr/>
          </p:nvSpPr>
          <p:spPr>
            <a:xfrm>
              <a:off x="0" y="0"/>
              <a:ext cx="6604126" cy="2035691"/>
            </a:xfrm>
            <a:custGeom>
              <a:avLst/>
              <a:gdLst/>
              <a:ahLst/>
              <a:cxnLst/>
              <a:rect l="l" t="t" r="r" b="b"/>
              <a:pathLst>
                <a:path w="6604126" h="2035691">
                  <a:moveTo>
                    <a:pt x="6479666" y="2035690"/>
                  </a:moveTo>
                  <a:lnTo>
                    <a:pt x="124460" y="2035690"/>
                  </a:lnTo>
                  <a:cubicBezTo>
                    <a:pt x="55880" y="2035690"/>
                    <a:pt x="0" y="1979811"/>
                    <a:pt x="0" y="1911231"/>
                  </a:cubicBezTo>
                  <a:lnTo>
                    <a:pt x="0" y="124460"/>
                  </a:lnTo>
                  <a:cubicBezTo>
                    <a:pt x="0" y="55880"/>
                    <a:pt x="55880" y="0"/>
                    <a:pt x="124460" y="0"/>
                  </a:cubicBezTo>
                  <a:lnTo>
                    <a:pt x="6479666" y="0"/>
                  </a:lnTo>
                  <a:cubicBezTo>
                    <a:pt x="6548246" y="0"/>
                    <a:pt x="6604126" y="55880"/>
                    <a:pt x="6604126" y="124460"/>
                  </a:cubicBezTo>
                  <a:lnTo>
                    <a:pt x="6604126" y="1911231"/>
                  </a:lnTo>
                  <a:cubicBezTo>
                    <a:pt x="6604126" y="1979811"/>
                    <a:pt x="6548246" y="2035691"/>
                    <a:pt x="6479666" y="2035691"/>
                  </a:cubicBezTo>
                  <a:close/>
                </a:path>
              </a:pathLst>
            </a:custGeom>
            <a:solidFill>
              <a:srgbClr val="FFF3E2">
                <a:alpha val="69804"/>
              </a:srgbClr>
            </a:solidFill>
          </p:spPr>
        </p:sp>
      </p:grpSp>
      <p:grpSp>
        <p:nvGrpSpPr>
          <p:cNvPr id="5" name="Group 5"/>
          <p:cNvGrpSpPr/>
          <p:nvPr/>
        </p:nvGrpSpPr>
        <p:grpSpPr>
          <a:xfrm>
            <a:off x="11811000" y="6564629"/>
            <a:ext cx="5385319" cy="2617471"/>
            <a:chOff x="0" y="0"/>
            <a:chExt cx="8520142" cy="2110605"/>
          </a:xfrm>
        </p:grpSpPr>
        <p:sp>
          <p:nvSpPr>
            <p:cNvPr id="6" name="Freeform 6"/>
            <p:cNvSpPr/>
            <p:nvPr/>
          </p:nvSpPr>
          <p:spPr>
            <a:xfrm>
              <a:off x="0" y="0"/>
              <a:ext cx="8520142" cy="2110605"/>
            </a:xfrm>
            <a:custGeom>
              <a:avLst/>
              <a:gdLst/>
              <a:ahLst/>
              <a:cxnLst/>
              <a:rect l="l" t="t" r="r" b="b"/>
              <a:pathLst>
                <a:path w="8520142" h="2110605">
                  <a:moveTo>
                    <a:pt x="8395682" y="2110605"/>
                  </a:moveTo>
                  <a:lnTo>
                    <a:pt x="124460" y="2110605"/>
                  </a:lnTo>
                  <a:cubicBezTo>
                    <a:pt x="55880" y="2110605"/>
                    <a:pt x="0" y="2054725"/>
                    <a:pt x="0" y="1986145"/>
                  </a:cubicBezTo>
                  <a:lnTo>
                    <a:pt x="0" y="124460"/>
                  </a:lnTo>
                  <a:cubicBezTo>
                    <a:pt x="0" y="55880"/>
                    <a:pt x="55880" y="0"/>
                    <a:pt x="124460" y="0"/>
                  </a:cubicBezTo>
                  <a:lnTo>
                    <a:pt x="8395682" y="0"/>
                  </a:lnTo>
                  <a:cubicBezTo>
                    <a:pt x="8464262" y="0"/>
                    <a:pt x="8520142" y="55880"/>
                    <a:pt x="8520142" y="124460"/>
                  </a:cubicBezTo>
                  <a:lnTo>
                    <a:pt x="8520142" y="1986145"/>
                  </a:lnTo>
                  <a:cubicBezTo>
                    <a:pt x="8520142" y="2054725"/>
                    <a:pt x="8464262" y="2110605"/>
                    <a:pt x="8395682" y="2110605"/>
                  </a:cubicBezTo>
                  <a:close/>
                </a:path>
              </a:pathLst>
            </a:custGeom>
            <a:solidFill>
              <a:srgbClr val="FFF3E2">
                <a:alpha val="69804"/>
              </a:srgbClr>
            </a:solidFill>
          </p:spPr>
        </p:sp>
      </p:grpSp>
      <p:sp>
        <p:nvSpPr>
          <p:cNvPr id="7" name="TextBox 7"/>
          <p:cNvSpPr txBox="1"/>
          <p:nvPr/>
        </p:nvSpPr>
        <p:spPr>
          <a:xfrm>
            <a:off x="8694360" y="3754687"/>
            <a:ext cx="8305800" cy="1661993"/>
          </a:xfrm>
          <a:prstGeom prst="rect">
            <a:avLst/>
          </a:prstGeom>
        </p:spPr>
        <p:txBody>
          <a:bodyPr wrap="square" lIns="0" tIns="0" rIns="0" bIns="0" rtlCol="0" anchor="t">
            <a:spAutoFit/>
          </a:bodyPr>
          <a:lstStyle/>
          <a:p>
            <a:pPr marL="0" lvl="0" indent="0" algn="l"/>
            <a:r>
              <a:rPr lang="en-US" sz="2700" dirty="0">
                <a:solidFill>
                  <a:srgbClr val="454572"/>
                </a:solidFill>
                <a:latin typeface="Now"/>
              </a:rPr>
              <a:t>To promote your child's learning and development let them practice putting on their school clothes, taking them off and practice zips and buttons on shirts and cardigans.  </a:t>
            </a:r>
          </a:p>
        </p:txBody>
      </p:sp>
      <p:sp>
        <p:nvSpPr>
          <p:cNvPr id="28" name="Rectangle 27">
            <a:extLst>
              <a:ext uri="{FF2B5EF4-FFF2-40B4-BE49-F238E27FC236}">
                <a16:creationId xmlns:a16="http://schemas.microsoft.com/office/drawing/2014/main" id="{C062E76E-BAB6-754C-B90B-41C9067A6D87}"/>
              </a:ext>
            </a:extLst>
          </p:cNvPr>
          <p:cNvSpPr/>
          <p:nvPr/>
        </p:nvSpPr>
        <p:spPr>
          <a:xfrm>
            <a:off x="12115800" y="6781591"/>
            <a:ext cx="4851824" cy="2169825"/>
          </a:xfrm>
          <a:prstGeom prst="rect">
            <a:avLst/>
          </a:prstGeom>
        </p:spPr>
        <p:txBody>
          <a:bodyPr wrap="square">
            <a:spAutoFit/>
          </a:bodyPr>
          <a:lstStyle/>
          <a:p>
            <a:pPr lvl="0"/>
            <a:r>
              <a:rPr lang="en-US" sz="2700" dirty="0">
                <a:solidFill>
                  <a:srgbClr val="454572"/>
                </a:solidFill>
                <a:latin typeface="Now"/>
              </a:rPr>
              <a:t>It’s handy to have uniform with elastic waistbands and shoes with Velcro for your child to independently dress themselves at school. </a:t>
            </a:r>
          </a:p>
        </p:txBody>
      </p:sp>
      <p:pic>
        <p:nvPicPr>
          <p:cNvPr id="29" name="Picture 28">
            <a:extLst>
              <a:ext uri="{FF2B5EF4-FFF2-40B4-BE49-F238E27FC236}">
                <a16:creationId xmlns:a16="http://schemas.microsoft.com/office/drawing/2014/main" id="{1087FCB5-E419-F84F-A0DC-E71BD633D8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10" name="Picture 9">
            <a:extLst>
              <a:ext uri="{FF2B5EF4-FFF2-40B4-BE49-F238E27FC236}">
                <a16:creationId xmlns:a16="http://schemas.microsoft.com/office/drawing/2014/main" id="{5F5888D1-B7BF-4FBE-8114-5C221F4A2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06" t="-658" r="4153" b="658"/>
          <a:stretch/>
        </p:blipFill>
        <p:spPr bwMode="auto">
          <a:xfrm rot="20863645">
            <a:off x="1806567" y="665554"/>
            <a:ext cx="5385319" cy="4903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C2E992C-2F07-49C0-84A3-D98692A522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04" t="6755"/>
          <a:stretch/>
        </p:blipFill>
        <p:spPr bwMode="auto">
          <a:xfrm>
            <a:off x="7366177" y="6085203"/>
            <a:ext cx="4208075" cy="3576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CDA83FD-8630-4764-8C05-3876C418E4E8}"/>
              </a:ext>
            </a:extLst>
          </p:cNvPr>
          <p:cNvPicPr>
            <a:picLocks noChangeAspect="1"/>
          </p:cNvPicPr>
          <p:nvPr/>
        </p:nvPicPr>
        <p:blipFill>
          <a:blip r:embed="rId6" cstate="print">
            <a:extLst>
              <a:ext uri="{28A0092B-C50C-407E-A947-70E740481C1C}">
                <a14:useLocalDpi xmlns:a14="http://schemas.microsoft.com/office/drawing/2010/main" val="0"/>
              </a:ext>
            </a:extLst>
          </a:blip>
          <a:srcRect l="10266"/>
          <a:stretch>
            <a:fillRect/>
          </a:stretch>
        </p:blipFill>
        <p:spPr bwMode="auto">
          <a:xfrm>
            <a:off x="521354" y="5143500"/>
            <a:ext cx="6346244" cy="4903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Graphic 14" descr="A brushstroke">
            <a:extLst>
              <a:ext uri="{FF2B5EF4-FFF2-40B4-BE49-F238E27FC236}">
                <a16:creationId xmlns:a16="http://schemas.microsoft.com/office/drawing/2014/main" id="{F16EE4E2-E309-5D47-A7BD-5C08F35709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7000" y="2857500"/>
            <a:ext cx="2531983" cy="4572000"/>
          </a:xfrm>
          <a:prstGeom prst="rect">
            <a:avLst/>
          </a:prstGeom>
        </p:spPr>
      </p:pic>
      <p:pic>
        <p:nvPicPr>
          <p:cNvPr id="16" name="Graphic 15" descr="A brushstroke">
            <a:extLst>
              <a:ext uri="{FF2B5EF4-FFF2-40B4-BE49-F238E27FC236}">
                <a16:creationId xmlns:a16="http://schemas.microsoft.com/office/drawing/2014/main" id="{18FBB8FF-C18B-7048-9F6A-64C14C0BB4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05404">
            <a:off x="10147716" y="3828716"/>
            <a:ext cx="2141332" cy="4572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374AD"/>
        </a:solidFill>
        <a:effectLst/>
      </p:bgPr>
    </p:bg>
    <p:spTree>
      <p:nvGrpSpPr>
        <p:cNvPr id="1" name=""/>
        <p:cNvGrpSpPr/>
        <p:nvPr/>
      </p:nvGrpSpPr>
      <p:grpSpPr>
        <a:xfrm>
          <a:off x="0" y="0"/>
          <a:ext cx="0" cy="0"/>
          <a:chOff x="0" y="0"/>
          <a:chExt cx="0" cy="0"/>
        </a:xfrm>
      </p:grpSpPr>
      <p:grpSp>
        <p:nvGrpSpPr>
          <p:cNvPr id="2" name="Group 2"/>
          <p:cNvGrpSpPr/>
          <p:nvPr/>
        </p:nvGrpSpPr>
        <p:grpSpPr>
          <a:xfrm>
            <a:off x="1751737" y="1676024"/>
            <a:ext cx="7392263" cy="2312981"/>
            <a:chOff x="0" y="0"/>
            <a:chExt cx="9856351" cy="3083975"/>
          </a:xfrm>
        </p:grpSpPr>
        <p:sp>
          <p:nvSpPr>
            <p:cNvPr id="3" name="TextBox 3"/>
            <p:cNvSpPr txBox="1"/>
            <p:nvPr/>
          </p:nvSpPr>
          <p:spPr>
            <a:xfrm>
              <a:off x="0" y="-9525"/>
              <a:ext cx="9856351" cy="1647825"/>
            </a:xfrm>
            <a:prstGeom prst="rect">
              <a:avLst/>
            </a:prstGeom>
          </p:spPr>
          <p:txBody>
            <a:bodyPr lIns="0" tIns="0" rIns="0" bIns="0" rtlCol="0" anchor="t">
              <a:spAutoFit/>
            </a:bodyPr>
            <a:lstStyle/>
            <a:p>
              <a:pPr marL="0" lvl="0" indent="0" algn="l">
                <a:lnSpc>
                  <a:spcPts val="9600"/>
                </a:lnSpc>
                <a:spcBef>
                  <a:spcPct val="0"/>
                </a:spcBef>
              </a:pPr>
              <a:r>
                <a:rPr lang="en-US" sz="8000" spc="-160" dirty="0">
                  <a:solidFill>
                    <a:srgbClr val="FFFFFF"/>
                  </a:solidFill>
                  <a:latin typeface="Now Bold"/>
                </a:rPr>
                <a:t>Self-care</a:t>
              </a:r>
            </a:p>
          </p:txBody>
        </p:sp>
        <p:sp>
          <p:nvSpPr>
            <p:cNvPr id="4" name="TextBox 4"/>
            <p:cNvSpPr txBox="1"/>
            <p:nvPr/>
          </p:nvSpPr>
          <p:spPr>
            <a:xfrm>
              <a:off x="0" y="2542243"/>
              <a:ext cx="9856351" cy="541732"/>
            </a:xfrm>
            <a:prstGeom prst="rect">
              <a:avLst/>
            </a:prstGeom>
          </p:spPr>
          <p:txBody>
            <a:bodyPr lIns="0" tIns="0" rIns="0" bIns="0" rtlCol="0" anchor="t">
              <a:spAutoFit/>
            </a:bodyPr>
            <a:lstStyle/>
            <a:p>
              <a:pPr marL="0" lvl="0" indent="0" algn="l">
                <a:lnSpc>
                  <a:spcPts val="3599"/>
                </a:lnSpc>
                <a:spcBef>
                  <a:spcPct val="0"/>
                </a:spcBef>
              </a:pPr>
              <a:endParaRPr/>
            </a:p>
          </p:txBody>
        </p:sp>
      </p:grpSp>
      <p:sp>
        <p:nvSpPr>
          <p:cNvPr id="24" name="TextBox 24"/>
          <p:cNvSpPr txBox="1"/>
          <p:nvPr/>
        </p:nvSpPr>
        <p:spPr>
          <a:xfrm>
            <a:off x="1751737" y="3196093"/>
            <a:ext cx="8129577" cy="6924675"/>
          </a:xfrm>
          <a:prstGeom prst="rect">
            <a:avLst/>
          </a:prstGeom>
        </p:spPr>
        <p:txBody>
          <a:bodyPr lIns="0" tIns="0" rIns="0" bIns="0" rtlCol="0" anchor="t">
            <a:spAutoFit/>
          </a:bodyPr>
          <a:lstStyle/>
          <a:p>
            <a:pPr>
              <a:lnSpc>
                <a:spcPts val="3600"/>
              </a:lnSpc>
            </a:pPr>
            <a:r>
              <a:rPr lang="en-US" sz="3000" spc="-60" dirty="0">
                <a:solidFill>
                  <a:srgbClr val="FFFFFF"/>
                </a:solidFill>
                <a:latin typeface="Now"/>
              </a:rPr>
              <a:t>Before your child joins us in September, we ask you to encourage your child as much as possible to become confident about getting to the toilet and </a:t>
            </a:r>
            <a:r>
              <a:rPr lang="en-US" sz="3000" spc="-60" dirty="0">
                <a:solidFill>
                  <a:srgbClr val="FFFFFF"/>
                </a:solidFill>
                <a:latin typeface="Now Bold"/>
              </a:rPr>
              <a:t>using the toilet independently. </a:t>
            </a:r>
          </a:p>
          <a:p>
            <a:pPr>
              <a:lnSpc>
                <a:spcPts val="3600"/>
              </a:lnSpc>
            </a:pPr>
            <a:endParaRPr lang="en-US" sz="3000" spc="-60" dirty="0">
              <a:solidFill>
                <a:srgbClr val="FFFFFF"/>
              </a:solidFill>
              <a:latin typeface="Now Bold"/>
            </a:endParaRPr>
          </a:p>
          <a:p>
            <a:pPr>
              <a:lnSpc>
                <a:spcPts val="3600"/>
              </a:lnSpc>
              <a:spcBef>
                <a:spcPct val="0"/>
              </a:spcBef>
            </a:pPr>
            <a:r>
              <a:rPr lang="en-US" sz="3000" spc="-60" dirty="0">
                <a:solidFill>
                  <a:srgbClr val="FFFFFF"/>
                </a:solidFill>
                <a:latin typeface="Now"/>
              </a:rPr>
              <a:t>We are unable to wipe bottoms, if needed we can talk to your child through the door and pass things to them that they need. Please do contact us if you have any issues regarding this or any other aspects of personal care. </a:t>
            </a:r>
          </a:p>
          <a:p>
            <a:pPr>
              <a:lnSpc>
                <a:spcPts val="3779"/>
              </a:lnSpc>
              <a:spcBef>
                <a:spcPct val="0"/>
              </a:spcBef>
            </a:pPr>
            <a:endParaRPr lang="en-US" sz="3000" spc="-60" dirty="0">
              <a:solidFill>
                <a:srgbClr val="FFFFFF"/>
              </a:solidFill>
              <a:latin typeface="Now"/>
            </a:endParaRPr>
          </a:p>
          <a:p>
            <a:pPr>
              <a:lnSpc>
                <a:spcPts val="3779"/>
              </a:lnSpc>
              <a:spcBef>
                <a:spcPct val="0"/>
              </a:spcBef>
            </a:pPr>
            <a:endParaRPr lang="en-US" sz="3000" spc="-60" dirty="0">
              <a:solidFill>
                <a:srgbClr val="FFFFFF"/>
              </a:solidFill>
              <a:latin typeface="Now"/>
            </a:endParaRPr>
          </a:p>
          <a:p>
            <a:pPr>
              <a:lnSpc>
                <a:spcPts val="3779"/>
              </a:lnSpc>
              <a:spcBef>
                <a:spcPct val="0"/>
              </a:spcBef>
            </a:pPr>
            <a:endParaRPr lang="en-US" sz="3000" spc="-60" dirty="0">
              <a:solidFill>
                <a:srgbClr val="FFFFFF"/>
              </a:solidFill>
              <a:latin typeface="Now"/>
            </a:endParaRPr>
          </a:p>
        </p:txBody>
      </p:sp>
      <p:pic>
        <p:nvPicPr>
          <p:cNvPr id="25" name="Picture 28">
            <a:extLst>
              <a:ext uri="{FF2B5EF4-FFF2-40B4-BE49-F238E27FC236}">
                <a16:creationId xmlns:a16="http://schemas.microsoft.com/office/drawing/2014/main" id="{399BB7E7-2E67-B942-B9B1-9A410DC87A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7" name="Picture 6">
            <a:extLst>
              <a:ext uri="{FF2B5EF4-FFF2-40B4-BE49-F238E27FC236}">
                <a16:creationId xmlns:a16="http://schemas.microsoft.com/office/drawing/2014/main" id="{72A247A8-CB1B-4F84-B5A5-5F63834D2F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7000" y="834633"/>
            <a:ext cx="5791200" cy="4342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DBEE7E7-A99C-49C3-B41D-7583E58CCD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7000" y="5474470"/>
            <a:ext cx="5791200" cy="4342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phic 8" descr="A brushstroke">
            <a:extLst>
              <a:ext uri="{FF2B5EF4-FFF2-40B4-BE49-F238E27FC236}">
                <a16:creationId xmlns:a16="http://schemas.microsoft.com/office/drawing/2014/main" id="{28973779-4683-2742-AFCF-B23D164241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05404">
            <a:off x="14797852" y="-1560036"/>
            <a:ext cx="2141332" cy="4572000"/>
          </a:xfrm>
          <a:prstGeom prst="rect">
            <a:avLst/>
          </a:prstGeom>
        </p:spPr>
      </p:pic>
      <p:pic>
        <p:nvPicPr>
          <p:cNvPr id="10" name="Graphic 9" descr="A brushstroke">
            <a:extLst>
              <a:ext uri="{FF2B5EF4-FFF2-40B4-BE49-F238E27FC236}">
                <a16:creationId xmlns:a16="http://schemas.microsoft.com/office/drawing/2014/main" id="{FB8540C4-715C-F24D-8728-53BC521270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97366">
            <a:off x="9441870" y="3290852"/>
            <a:ext cx="1998008" cy="4572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2" name="Group 22"/>
          <p:cNvGrpSpPr/>
          <p:nvPr/>
        </p:nvGrpSpPr>
        <p:grpSpPr>
          <a:xfrm>
            <a:off x="8015440" y="4991769"/>
            <a:ext cx="8430455" cy="1594884"/>
            <a:chOff x="0" y="0"/>
            <a:chExt cx="7454363" cy="1836780"/>
          </a:xfrm>
        </p:grpSpPr>
        <p:sp>
          <p:nvSpPr>
            <p:cNvPr id="23" name="Freeform 23"/>
            <p:cNvSpPr/>
            <p:nvPr/>
          </p:nvSpPr>
          <p:spPr>
            <a:xfrm>
              <a:off x="0" y="0"/>
              <a:ext cx="7454364" cy="1836780"/>
            </a:xfrm>
            <a:custGeom>
              <a:avLst/>
              <a:gdLst/>
              <a:ahLst/>
              <a:cxnLst/>
              <a:rect l="l" t="t" r="r" b="b"/>
              <a:pathLst>
                <a:path w="7454364" h="1836780">
                  <a:moveTo>
                    <a:pt x="7329903" y="1836780"/>
                  </a:moveTo>
                  <a:lnTo>
                    <a:pt x="124460" y="1836780"/>
                  </a:lnTo>
                  <a:cubicBezTo>
                    <a:pt x="55880" y="1836780"/>
                    <a:pt x="0" y="1780900"/>
                    <a:pt x="0" y="1712320"/>
                  </a:cubicBezTo>
                  <a:lnTo>
                    <a:pt x="0" y="124460"/>
                  </a:lnTo>
                  <a:cubicBezTo>
                    <a:pt x="0" y="55880"/>
                    <a:pt x="55880" y="0"/>
                    <a:pt x="124460" y="0"/>
                  </a:cubicBezTo>
                  <a:lnTo>
                    <a:pt x="7329904" y="0"/>
                  </a:lnTo>
                  <a:cubicBezTo>
                    <a:pt x="7398483" y="0"/>
                    <a:pt x="7454364" y="55880"/>
                    <a:pt x="7454364" y="124460"/>
                  </a:cubicBezTo>
                  <a:lnTo>
                    <a:pt x="7454364" y="1712320"/>
                  </a:lnTo>
                  <a:cubicBezTo>
                    <a:pt x="7454364" y="1780900"/>
                    <a:pt x="7398483" y="1836780"/>
                    <a:pt x="7329904" y="1836780"/>
                  </a:cubicBezTo>
                  <a:close/>
                </a:path>
              </a:pathLst>
            </a:custGeom>
            <a:solidFill>
              <a:srgbClr val="EDECEB">
                <a:alpha val="93725"/>
              </a:srgbClr>
            </a:solidFill>
          </p:spPr>
          <p:txBody>
            <a:bodyPr/>
            <a:lstStyle/>
            <a:p>
              <a:endParaRPr lang="en-US" dirty="0"/>
            </a:p>
          </p:txBody>
        </p:sp>
      </p:grpSp>
      <p:grpSp>
        <p:nvGrpSpPr>
          <p:cNvPr id="24" name="Group 24"/>
          <p:cNvGrpSpPr/>
          <p:nvPr/>
        </p:nvGrpSpPr>
        <p:grpSpPr>
          <a:xfrm>
            <a:off x="7944034" y="1585204"/>
            <a:ext cx="8430455" cy="5268475"/>
            <a:chOff x="-494468" y="498283"/>
            <a:chExt cx="11240607" cy="7024632"/>
          </a:xfrm>
        </p:grpSpPr>
        <p:sp>
          <p:nvSpPr>
            <p:cNvPr id="25" name="TextBox 25"/>
            <p:cNvSpPr txBox="1"/>
            <p:nvPr/>
          </p:nvSpPr>
          <p:spPr>
            <a:xfrm>
              <a:off x="-494468" y="498283"/>
              <a:ext cx="10531238" cy="4185761"/>
            </a:xfrm>
            <a:prstGeom prst="rect">
              <a:avLst/>
            </a:prstGeom>
          </p:spPr>
          <p:txBody>
            <a:bodyPr lIns="0" tIns="0" rIns="0" bIns="0" rtlCol="0" anchor="t">
              <a:spAutoFit/>
            </a:bodyPr>
            <a:lstStyle/>
            <a:p>
              <a:pPr marL="0" lvl="0" indent="0">
                <a:spcBef>
                  <a:spcPct val="0"/>
                </a:spcBef>
              </a:pPr>
              <a:r>
                <a:rPr lang="en-US" sz="6800" spc="-144" dirty="0">
                  <a:solidFill>
                    <a:srgbClr val="FFFFFF"/>
                  </a:solidFill>
                  <a:latin typeface="Now Bold"/>
                </a:rPr>
                <a:t>Promoting mealtime independence </a:t>
              </a:r>
            </a:p>
          </p:txBody>
        </p:sp>
        <p:sp>
          <p:nvSpPr>
            <p:cNvPr id="26" name="TextBox 26"/>
            <p:cNvSpPr txBox="1"/>
            <p:nvPr/>
          </p:nvSpPr>
          <p:spPr>
            <a:xfrm>
              <a:off x="0" y="5306925"/>
              <a:ext cx="10746139" cy="2215990"/>
            </a:xfrm>
            <a:prstGeom prst="rect">
              <a:avLst/>
            </a:prstGeom>
          </p:spPr>
          <p:txBody>
            <a:bodyPr lIns="0" tIns="0" rIns="0" bIns="0" rtlCol="0" anchor="t">
              <a:spAutoFit/>
            </a:bodyPr>
            <a:lstStyle/>
            <a:p>
              <a:r>
                <a:rPr lang="en-US" sz="2700" dirty="0">
                  <a:solidFill>
                    <a:schemeClr val="accent4">
                      <a:lumMod val="50000"/>
                    </a:schemeClr>
                  </a:solidFill>
                  <a:latin typeface="Now"/>
                </a:rPr>
                <a:t>With all the fun and learning going on in Reception, children need to keep their energy levels up.</a:t>
              </a:r>
            </a:p>
            <a:p>
              <a:endParaRPr lang="en-US" sz="2700" dirty="0">
                <a:solidFill>
                  <a:srgbClr val="FFFFFF"/>
                </a:solidFill>
                <a:latin typeface="Now"/>
              </a:endParaRPr>
            </a:p>
          </p:txBody>
        </p:sp>
      </p:grpSp>
      <p:sp>
        <p:nvSpPr>
          <p:cNvPr id="27" name="Rectangle 26">
            <a:extLst>
              <a:ext uri="{FF2B5EF4-FFF2-40B4-BE49-F238E27FC236}">
                <a16:creationId xmlns:a16="http://schemas.microsoft.com/office/drawing/2014/main" id="{8C8A1B57-F763-EC40-A8B3-1D0625749BA0}"/>
              </a:ext>
            </a:extLst>
          </p:cNvPr>
          <p:cNvSpPr/>
          <p:nvPr/>
        </p:nvSpPr>
        <p:spPr>
          <a:xfrm>
            <a:off x="7944034" y="6751655"/>
            <a:ext cx="9144000" cy="1338828"/>
          </a:xfrm>
          <a:prstGeom prst="rect">
            <a:avLst/>
          </a:prstGeom>
        </p:spPr>
        <p:txBody>
          <a:bodyPr>
            <a:spAutoFit/>
          </a:bodyPr>
          <a:lstStyle/>
          <a:p>
            <a:pPr lvl="0"/>
            <a:r>
              <a:rPr lang="en-US" sz="2700" dirty="0">
                <a:solidFill>
                  <a:schemeClr val="bg1"/>
                </a:solidFill>
                <a:latin typeface="Now"/>
              </a:rPr>
              <a:t>We offer healthy snacks and lunchtime options each day, where your child can independently feed themselves. </a:t>
            </a:r>
          </a:p>
        </p:txBody>
      </p:sp>
      <p:sp>
        <p:nvSpPr>
          <p:cNvPr id="28" name="Rectangle 27">
            <a:extLst>
              <a:ext uri="{FF2B5EF4-FFF2-40B4-BE49-F238E27FC236}">
                <a16:creationId xmlns:a16="http://schemas.microsoft.com/office/drawing/2014/main" id="{D2B038CD-968E-8346-AB3D-04BE06F43576}"/>
              </a:ext>
            </a:extLst>
          </p:cNvPr>
          <p:cNvSpPr/>
          <p:nvPr/>
        </p:nvSpPr>
        <p:spPr>
          <a:xfrm>
            <a:off x="7944034" y="8193965"/>
            <a:ext cx="9144000" cy="507831"/>
          </a:xfrm>
          <a:prstGeom prst="rect">
            <a:avLst/>
          </a:prstGeom>
        </p:spPr>
        <p:txBody>
          <a:bodyPr>
            <a:spAutoFit/>
          </a:bodyPr>
          <a:lstStyle/>
          <a:p>
            <a:pPr lvl="0"/>
            <a:r>
              <a:rPr lang="en-US" sz="2700" dirty="0">
                <a:solidFill>
                  <a:schemeClr val="bg1"/>
                </a:solidFill>
                <a:latin typeface="Now"/>
              </a:rPr>
              <a:t>Our lunchtime menu: </a:t>
            </a:r>
            <a:r>
              <a:rPr lang="en-US" sz="2700" dirty="0">
                <a:solidFill>
                  <a:schemeClr val="bg1"/>
                </a:solidFill>
                <a:latin typeface="Now"/>
                <a:hlinkClick r:id="rId2">
                  <a:extLst>
                    <a:ext uri="{A12FA001-AC4F-418D-AE19-62706E023703}">
                      <ahyp:hlinkClr xmlns:ahyp="http://schemas.microsoft.com/office/drawing/2018/hyperlinkcolor" val="tx"/>
                    </a:ext>
                  </a:extLst>
                </a:hlinkClick>
              </a:rPr>
              <a:t>Primary Menu 2020</a:t>
            </a:r>
            <a:r>
              <a:rPr lang="en-US" sz="2700" dirty="0">
                <a:solidFill>
                  <a:schemeClr val="bg1"/>
                </a:solidFill>
                <a:latin typeface="Now"/>
              </a:rPr>
              <a:t> </a:t>
            </a:r>
          </a:p>
        </p:txBody>
      </p:sp>
      <p:pic>
        <p:nvPicPr>
          <p:cNvPr id="29" name="Picture 28">
            <a:extLst>
              <a:ext uri="{FF2B5EF4-FFF2-40B4-BE49-F238E27FC236}">
                <a16:creationId xmlns:a16="http://schemas.microsoft.com/office/drawing/2014/main" id="{ABD988CF-E175-1742-8B23-71FB9E4B30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9017092"/>
            <a:ext cx="679181" cy="300074"/>
          </a:xfrm>
          <a:prstGeom prst="rect">
            <a:avLst/>
          </a:prstGeom>
        </p:spPr>
      </p:pic>
      <p:pic>
        <p:nvPicPr>
          <p:cNvPr id="10" name="Picture 9">
            <a:extLst>
              <a:ext uri="{FF2B5EF4-FFF2-40B4-BE49-F238E27FC236}">
                <a16:creationId xmlns:a16="http://schemas.microsoft.com/office/drawing/2014/main" id="{C0D5E0DE-A1DD-4A02-BB6F-AEA0EBC2C9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0201" y="438276"/>
            <a:ext cx="5715000" cy="4286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a:extLst>
              <a:ext uri="{FF2B5EF4-FFF2-40B4-BE49-F238E27FC236}">
                <a16:creationId xmlns:a16="http://schemas.microsoft.com/office/drawing/2014/main" id="{6816EBF6-4B6C-41C6-904D-89F61A7BD7FF}"/>
              </a:ext>
            </a:extLst>
          </p:cNvPr>
          <p:cNvPicPr>
            <a:picLocks noChangeAspect="1"/>
          </p:cNvPicPr>
          <p:nvPr/>
        </p:nvPicPr>
        <p:blipFill>
          <a:blip r:embed="rId6" cstate="print">
            <a:extLst>
              <a:ext uri="{28A0092B-C50C-407E-A947-70E740481C1C}">
                <a14:useLocalDpi xmlns:a14="http://schemas.microsoft.com/office/drawing/2010/main" val="0"/>
              </a:ext>
            </a:extLst>
          </a:blip>
          <a:srcRect l="7970" t="4790" r="9734" b="13524"/>
          <a:stretch>
            <a:fillRect/>
          </a:stretch>
        </p:blipFill>
        <p:spPr bwMode="auto">
          <a:xfrm rot="21007270">
            <a:off x="1138789" y="4821415"/>
            <a:ext cx="6057824" cy="458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phic 11" descr="A brushstroke">
            <a:extLst>
              <a:ext uri="{FF2B5EF4-FFF2-40B4-BE49-F238E27FC236}">
                <a16:creationId xmlns:a16="http://schemas.microsoft.com/office/drawing/2014/main" id="{4A0AC8D7-9D7F-AA4E-AF1A-FF8018B619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97035" y="-1953367"/>
            <a:ext cx="2141332" cy="4572000"/>
          </a:xfrm>
          <a:prstGeom prst="rect">
            <a:avLst/>
          </a:prstGeom>
        </p:spPr>
      </p:pic>
      <p:pic>
        <p:nvPicPr>
          <p:cNvPr id="13" name="Graphic 12" descr="A brushstroke">
            <a:extLst>
              <a:ext uri="{FF2B5EF4-FFF2-40B4-BE49-F238E27FC236}">
                <a16:creationId xmlns:a16="http://schemas.microsoft.com/office/drawing/2014/main" id="{200CB1EE-0F32-EE4B-8CEB-C428D35950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609040">
            <a:off x="-401334" y="3311918"/>
            <a:ext cx="3423070" cy="4572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242" r="12242"/>
          <a:stretch>
            <a:fillRect/>
          </a:stretch>
        </p:blipFill>
        <p:spPr>
          <a:xfrm>
            <a:off x="9081069" y="-54094"/>
            <a:ext cx="12367589" cy="10897971"/>
          </a:xfrm>
          <a:prstGeom prst="rect">
            <a:avLst/>
          </a:prstGeom>
        </p:spPr>
      </p:pic>
      <p:grpSp>
        <p:nvGrpSpPr>
          <p:cNvPr id="3" name="Group 3"/>
          <p:cNvGrpSpPr/>
          <p:nvPr/>
        </p:nvGrpSpPr>
        <p:grpSpPr>
          <a:xfrm>
            <a:off x="791778" y="2886526"/>
            <a:ext cx="7361622" cy="1380309"/>
            <a:chOff x="0" y="0"/>
            <a:chExt cx="6917564" cy="1313173"/>
          </a:xfrm>
        </p:grpSpPr>
        <p:sp>
          <p:nvSpPr>
            <p:cNvPr id="4" name="Freeform 4"/>
            <p:cNvSpPr/>
            <p:nvPr/>
          </p:nvSpPr>
          <p:spPr>
            <a:xfrm>
              <a:off x="0" y="0"/>
              <a:ext cx="6917564" cy="1313173"/>
            </a:xfrm>
            <a:custGeom>
              <a:avLst/>
              <a:gdLst/>
              <a:ahLst/>
              <a:cxnLst/>
              <a:rect l="l" t="t" r="r" b="b"/>
              <a:pathLst>
                <a:path w="6917564" h="1313173">
                  <a:moveTo>
                    <a:pt x="6793104" y="1313173"/>
                  </a:moveTo>
                  <a:lnTo>
                    <a:pt x="124460" y="1313173"/>
                  </a:lnTo>
                  <a:cubicBezTo>
                    <a:pt x="55880" y="1313173"/>
                    <a:pt x="0" y="1257293"/>
                    <a:pt x="0" y="1188713"/>
                  </a:cubicBezTo>
                  <a:lnTo>
                    <a:pt x="0" y="124460"/>
                  </a:lnTo>
                  <a:cubicBezTo>
                    <a:pt x="0" y="55880"/>
                    <a:pt x="55880" y="0"/>
                    <a:pt x="124460" y="0"/>
                  </a:cubicBezTo>
                  <a:lnTo>
                    <a:pt x="6793104" y="0"/>
                  </a:lnTo>
                  <a:cubicBezTo>
                    <a:pt x="6861684" y="0"/>
                    <a:pt x="6917564" y="55880"/>
                    <a:pt x="6917564" y="124460"/>
                  </a:cubicBezTo>
                  <a:lnTo>
                    <a:pt x="6917564" y="1188713"/>
                  </a:lnTo>
                  <a:cubicBezTo>
                    <a:pt x="6917564" y="1257293"/>
                    <a:pt x="6861684" y="1313173"/>
                    <a:pt x="6793104" y="1313173"/>
                  </a:cubicBezTo>
                  <a:close/>
                </a:path>
              </a:pathLst>
            </a:custGeom>
            <a:solidFill>
              <a:srgbClr val="FFF3E2">
                <a:alpha val="69804"/>
              </a:srgbClr>
            </a:solidFill>
          </p:spPr>
        </p:sp>
      </p:grpSp>
      <p:grpSp>
        <p:nvGrpSpPr>
          <p:cNvPr id="5" name="Group 5"/>
          <p:cNvGrpSpPr/>
          <p:nvPr/>
        </p:nvGrpSpPr>
        <p:grpSpPr>
          <a:xfrm>
            <a:off x="790605" y="4472333"/>
            <a:ext cx="7361622" cy="2621929"/>
            <a:chOff x="0" y="0"/>
            <a:chExt cx="6917564" cy="1734039"/>
          </a:xfrm>
        </p:grpSpPr>
        <p:sp>
          <p:nvSpPr>
            <p:cNvPr id="6" name="Freeform 6"/>
            <p:cNvSpPr/>
            <p:nvPr/>
          </p:nvSpPr>
          <p:spPr>
            <a:xfrm>
              <a:off x="0" y="0"/>
              <a:ext cx="6917564" cy="1734039"/>
            </a:xfrm>
            <a:custGeom>
              <a:avLst/>
              <a:gdLst/>
              <a:ahLst/>
              <a:cxnLst/>
              <a:rect l="l" t="t" r="r" b="b"/>
              <a:pathLst>
                <a:path w="6917564" h="1734039">
                  <a:moveTo>
                    <a:pt x="6793104" y="1734039"/>
                  </a:moveTo>
                  <a:lnTo>
                    <a:pt x="124460" y="1734039"/>
                  </a:lnTo>
                  <a:cubicBezTo>
                    <a:pt x="55880" y="1734039"/>
                    <a:pt x="0" y="1678159"/>
                    <a:pt x="0" y="1609579"/>
                  </a:cubicBezTo>
                  <a:lnTo>
                    <a:pt x="0" y="124460"/>
                  </a:lnTo>
                  <a:cubicBezTo>
                    <a:pt x="0" y="55880"/>
                    <a:pt x="55880" y="0"/>
                    <a:pt x="124460" y="0"/>
                  </a:cubicBezTo>
                  <a:lnTo>
                    <a:pt x="6793104" y="0"/>
                  </a:lnTo>
                  <a:cubicBezTo>
                    <a:pt x="6861684" y="0"/>
                    <a:pt x="6917564" y="55880"/>
                    <a:pt x="6917564" y="124460"/>
                  </a:cubicBezTo>
                  <a:lnTo>
                    <a:pt x="6917564" y="1609579"/>
                  </a:lnTo>
                  <a:cubicBezTo>
                    <a:pt x="6917564" y="1678159"/>
                    <a:pt x="6861684" y="1734039"/>
                    <a:pt x="6793104" y="1734039"/>
                  </a:cubicBezTo>
                  <a:close/>
                </a:path>
              </a:pathLst>
            </a:custGeom>
            <a:solidFill>
              <a:srgbClr val="FFF3E2">
                <a:alpha val="69804"/>
              </a:srgbClr>
            </a:solidFill>
          </p:spPr>
        </p:sp>
      </p:grpSp>
      <p:grpSp>
        <p:nvGrpSpPr>
          <p:cNvPr id="7" name="Group 7"/>
          <p:cNvGrpSpPr/>
          <p:nvPr/>
        </p:nvGrpSpPr>
        <p:grpSpPr>
          <a:xfrm>
            <a:off x="790605" y="7278753"/>
            <a:ext cx="7361622" cy="2621929"/>
            <a:chOff x="0" y="0"/>
            <a:chExt cx="6917564" cy="1748125"/>
          </a:xfrm>
        </p:grpSpPr>
        <p:sp>
          <p:nvSpPr>
            <p:cNvPr id="8" name="Freeform 8"/>
            <p:cNvSpPr/>
            <p:nvPr/>
          </p:nvSpPr>
          <p:spPr>
            <a:xfrm>
              <a:off x="0" y="0"/>
              <a:ext cx="6917564" cy="1748125"/>
            </a:xfrm>
            <a:custGeom>
              <a:avLst/>
              <a:gdLst/>
              <a:ahLst/>
              <a:cxnLst/>
              <a:rect l="l" t="t" r="r" b="b"/>
              <a:pathLst>
                <a:path w="6917564" h="1748125">
                  <a:moveTo>
                    <a:pt x="6793104" y="1748125"/>
                  </a:moveTo>
                  <a:lnTo>
                    <a:pt x="124460" y="1748125"/>
                  </a:lnTo>
                  <a:cubicBezTo>
                    <a:pt x="55880" y="1748125"/>
                    <a:pt x="0" y="1692245"/>
                    <a:pt x="0" y="1623665"/>
                  </a:cubicBezTo>
                  <a:lnTo>
                    <a:pt x="0" y="124460"/>
                  </a:lnTo>
                  <a:cubicBezTo>
                    <a:pt x="0" y="55880"/>
                    <a:pt x="55880" y="0"/>
                    <a:pt x="124460" y="0"/>
                  </a:cubicBezTo>
                  <a:lnTo>
                    <a:pt x="6793104" y="0"/>
                  </a:lnTo>
                  <a:cubicBezTo>
                    <a:pt x="6861684" y="0"/>
                    <a:pt x="6917564" y="55880"/>
                    <a:pt x="6917564" y="124460"/>
                  </a:cubicBezTo>
                  <a:lnTo>
                    <a:pt x="6917564" y="1623665"/>
                  </a:lnTo>
                  <a:cubicBezTo>
                    <a:pt x="6917564" y="1692245"/>
                    <a:pt x="6861684" y="1748125"/>
                    <a:pt x="6793104" y="1748125"/>
                  </a:cubicBezTo>
                  <a:close/>
                </a:path>
              </a:pathLst>
            </a:custGeom>
            <a:solidFill>
              <a:srgbClr val="FFF3E2">
                <a:alpha val="69804"/>
              </a:srgbClr>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3308" y="7540714"/>
            <a:ext cx="774098" cy="902738"/>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5600" y="3079387"/>
            <a:ext cx="907951" cy="873902"/>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5600" y="4915321"/>
            <a:ext cx="919832" cy="858893"/>
          </a:xfrm>
          <a:prstGeom prst="rect">
            <a:avLst/>
          </a:prstGeom>
        </p:spPr>
      </p:pic>
      <p:sp>
        <p:nvSpPr>
          <p:cNvPr id="12" name="TextBox 12"/>
          <p:cNvSpPr txBox="1"/>
          <p:nvPr/>
        </p:nvSpPr>
        <p:spPr>
          <a:xfrm>
            <a:off x="2196185" y="7480214"/>
            <a:ext cx="5682887" cy="2219005"/>
          </a:xfrm>
          <a:prstGeom prst="rect">
            <a:avLst/>
          </a:prstGeom>
        </p:spPr>
        <p:txBody>
          <a:bodyPr wrap="square" lIns="0" tIns="0" rIns="0" bIns="0" rtlCol="0" anchor="t">
            <a:spAutoFit/>
          </a:bodyPr>
          <a:lstStyle/>
          <a:p>
            <a:pPr>
              <a:lnSpc>
                <a:spcPts val="3500"/>
              </a:lnSpc>
            </a:pPr>
            <a:r>
              <a:rPr lang="en-US" sz="2300" dirty="0">
                <a:solidFill>
                  <a:srgbClr val="002060"/>
                </a:solidFill>
                <a:latin typeface="Now"/>
              </a:rPr>
              <a:t>For children who are having school dinners it is beneficial for them to be able to use a knife and fork. Play Doh is a great way for children to develop cutlery skills at home. </a:t>
            </a:r>
          </a:p>
        </p:txBody>
      </p:sp>
      <p:sp>
        <p:nvSpPr>
          <p:cNvPr id="13" name="TextBox 13"/>
          <p:cNvSpPr txBox="1"/>
          <p:nvPr/>
        </p:nvSpPr>
        <p:spPr>
          <a:xfrm>
            <a:off x="2196185" y="3031762"/>
            <a:ext cx="5682887" cy="876266"/>
          </a:xfrm>
          <a:prstGeom prst="rect">
            <a:avLst/>
          </a:prstGeom>
        </p:spPr>
        <p:txBody>
          <a:bodyPr wrap="square" lIns="0" tIns="0" rIns="0" bIns="0" rtlCol="0" anchor="t">
            <a:spAutoFit/>
          </a:bodyPr>
          <a:lstStyle/>
          <a:p>
            <a:pPr>
              <a:lnSpc>
                <a:spcPts val="3500"/>
              </a:lnSpc>
            </a:pPr>
            <a:r>
              <a:rPr lang="en-US" sz="2300" dirty="0">
                <a:solidFill>
                  <a:srgbClr val="002060"/>
                </a:solidFill>
                <a:latin typeface="Now"/>
              </a:rPr>
              <a:t>Allow your child plenty of opportunity to peel fruit such as bananas and oranges.  </a:t>
            </a:r>
          </a:p>
        </p:txBody>
      </p:sp>
      <p:sp>
        <p:nvSpPr>
          <p:cNvPr id="14" name="TextBox 14"/>
          <p:cNvSpPr txBox="1"/>
          <p:nvPr/>
        </p:nvSpPr>
        <p:spPr>
          <a:xfrm>
            <a:off x="2196185" y="4724198"/>
            <a:ext cx="5682887" cy="2219005"/>
          </a:xfrm>
          <a:prstGeom prst="rect">
            <a:avLst/>
          </a:prstGeom>
        </p:spPr>
        <p:txBody>
          <a:bodyPr wrap="square" lIns="0" tIns="0" rIns="0" bIns="0" rtlCol="0" anchor="t">
            <a:spAutoFit/>
          </a:bodyPr>
          <a:lstStyle/>
          <a:p>
            <a:pPr>
              <a:lnSpc>
                <a:spcPts val="3500"/>
              </a:lnSpc>
            </a:pPr>
            <a:r>
              <a:rPr lang="en-US" sz="2300" dirty="0">
                <a:solidFill>
                  <a:srgbClr val="002060"/>
                </a:solidFill>
                <a:latin typeface="Now"/>
              </a:rPr>
              <a:t>If your child is bringing a packed lunch, </a:t>
            </a:r>
            <a:r>
              <a:rPr lang="en-US" sz="2300" dirty="0" err="1">
                <a:solidFill>
                  <a:srgbClr val="002060"/>
                </a:solidFill>
                <a:latin typeface="Now"/>
              </a:rPr>
              <a:t>practise</a:t>
            </a:r>
            <a:r>
              <a:rPr lang="en-US" sz="2300" dirty="0">
                <a:solidFill>
                  <a:srgbClr val="002060"/>
                </a:solidFill>
                <a:latin typeface="Now"/>
              </a:rPr>
              <a:t> opening any of the containers or packaging inside. Encourage your child to have a go at inserting straws into cartons. </a:t>
            </a:r>
          </a:p>
        </p:txBody>
      </p:sp>
      <p:grpSp>
        <p:nvGrpSpPr>
          <p:cNvPr id="15" name="Group 15"/>
          <p:cNvGrpSpPr/>
          <p:nvPr/>
        </p:nvGrpSpPr>
        <p:grpSpPr>
          <a:xfrm>
            <a:off x="791777" y="818612"/>
            <a:ext cx="9891111" cy="2934110"/>
            <a:chOff x="0" y="504999"/>
            <a:chExt cx="13188147" cy="3912146"/>
          </a:xfrm>
        </p:grpSpPr>
        <p:sp>
          <p:nvSpPr>
            <p:cNvPr id="16" name="TextBox 16"/>
            <p:cNvSpPr txBox="1"/>
            <p:nvPr/>
          </p:nvSpPr>
          <p:spPr>
            <a:xfrm>
              <a:off x="166151" y="504999"/>
              <a:ext cx="13021996" cy="2298065"/>
            </a:xfrm>
            <a:prstGeom prst="rect">
              <a:avLst/>
            </a:prstGeom>
          </p:spPr>
          <p:txBody>
            <a:bodyPr wrap="square" lIns="0" tIns="0" rIns="0" bIns="0" rtlCol="0" anchor="t">
              <a:spAutoFit/>
            </a:bodyPr>
            <a:lstStyle/>
            <a:p>
              <a:r>
                <a:rPr lang="en-US" sz="5600" spc="-150" dirty="0">
                  <a:solidFill>
                    <a:srgbClr val="FFFFFF"/>
                  </a:solidFill>
                  <a:latin typeface="Now Bold"/>
                </a:rPr>
                <a:t>Practice, practice, </a:t>
              </a:r>
            </a:p>
            <a:p>
              <a:r>
                <a:rPr lang="en-US" sz="5600" spc="-150" dirty="0">
                  <a:solidFill>
                    <a:srgbClr val="FFFFFF"/>
                  </a:solidFill>
                  <a:latin typeface="Now Bold"/>
                </a:rPr>
                <a:t>practice</a:t>
              </a:r>
            </a:p>
          </p:txBody>
        </p:sp>
        <p:sp>
          <p:nvSpPr>
            <p:cNvPr id="17" name="TextBox 17"/>
            <p:cNvSpPr txBox="1"/>
            <p:nvPr/>
          </p:nvSpPr>
          <p:spPr>
            <a:xfrm>
              <a:off x="0" y="3857485"/>
              <a:ext cx="12647487" cy="559660"/>
            </a:xfrm>
            <a:prstGeom prst="rect">
              <a:avLst/>
            </a:prstGeom>
          </p:spPr>
          <p:txBody>
            <a:bodyPr lIns="0" tIns="0" rIns="0" bIns="0" rtlCol="0" anchor="t">
              <a:spAutoFit/>
            </a:bodyPr>
            <a:lstStyle/>
            <a:p>
              <a:pPr marL="0" lvl="0" indent="0" algn="l">
                <a:lnSpc>
                  <a:spcPts val="3662"/>
                </a:lnSpc>
                <a:spcBef>
                  <a:spcPct val="0"/>
                </a:spcBef>
              </a:pPr>
              <a:endParaRPr/>
            </a:p>
          </p:txBody>
        </p:sp>
      </p:grpSp>
      <p:sp>
        <p:nvSpPr>
          <p:cNvPr id="18" name="TextBox 17">
            <a:extLst>
              <a:ext uri="{FF2B5EF4-FFF2-40B4-BE49-F238E27FC236}">
                <a16:creationId xmlns:a16="http://schemas.microsoft.com/office/drawing/2014/main" id="{76DE007C-BC44-1244-867A-213358EC9B14}"/>
              </a:ext>
            </a:extLst>
          </p:cNvPr>
          <p:cNvSpPr txBox="1"/>
          <p:nvPr/>
        </p:nvSpPr>
        <p:spPr>
          <a:xfrm>
            <a:off x="5798634" y="10125307"/>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B73F3AD6-EC71-9E44-9F10-C9CDB1349E25}"/>
              </a:ext>
            </a:extLst>
          </p:cNvPr>
          <p:cNvSpPr txBox="1"/>
          <p:nvPr/>
        </p:nvSpPr>
        <p:spPr>
          <a:xfrm>
            <a:off x="7694341" y="10013795"/>
            <a:ext cx="184731" cy="369332"/>
          </a:xfrm>
          <a:prstGeom prst="rect">
            <a:avLst/>
          </a:prstGeom>
          <a:noFill/>
        </p:spPr>
        <p:txBody>
          <a:bodyPr wrap="none" rtlCol="0">
            <a:spAutoFit/>
          </a:bodyPr>
          <a:lstStyle/>
          <a:p>
            <a:endParaRPr lang="en-US" dirty="0"/>
          </a:p>
        </p:txBody>
      </p:sp>
      <p:pic>
        <p:nvPicPr>
          <p:cNvPr id="20" name="Picture 28">
            <a:extLst>
              <a:ext uri="{FF2B5EF4-FFF2-40B4-BE49-F238E27FC236}">
                <a16:creationId xmlns:a16="http://schemas.microsoft.com/office/drawing/2014/main" id="{4271154E-C282-FD4D-81DB-2DB6F083281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7007767" y="9017092"/>
            <a:ext cx="679181" cy="3000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78C050-4901-EB4B-BC2C-03A91F90343E}"/>
              </a:ext>
            </a:extLst>
          </p:cNvPr>
          <p:cNvSpPr txBox="1"/>
          <p:nvPr/>
        </p:nvSpPr>
        <p:spPr>
          <a:xfrm>
            <a:off x="1456605" y="3025200"/>
            <a:ext cx="9067800" cy="5509200"/>
          </a:xfrm>
          <a:prstGeom prst="rect">
            <a:avLst/>
          </a:prstGeom>
          <a:noFill/>
        </p:spPr>
        <p:txBody>
          <a:bodyPr wrap="square" rtlCol="0">
            <a:spAutoFit/>
          </a:bodyPr>
          <a:lstStyle/>
          <a:p>
            <a:r>
              <a:rPr lang="en-US" sz="3200" dirty="0">
                <a:solidFill>
                  <a:schemeClr val="bg1"/>
                </a:solidFill>
              </a:rPr>
              <a:t>Our reception children are lucky enough to be buddied up with our Year 4 pupils. This process starts during the summer holidays where your child’s buddy will send a letter to your home. </a:t>
            </a:r>
          </a:p>
          <a:p>
            <a:endParaRPr lang="en-US" sz="3200" dirty="0">
              <a:solidFill>
                <a:schemeClr val="bg1"/>
              </a:solidFill>
            </a:endParaRPr>
          </a:p>
          <a:p>
            <a:r>
              <a:rPr lang="en-US" sz="3200" dirty="0">
                <a:solidFill>
                  <a:schemeClr val="bg1"/>
                </a:solidFill>
              </a:rPr>
              <a:t>We use the buddy system as we walk to church, assisting staff in showing the children how we walk sensibly, and how we behave in church. We share stories with one another in one of the first few weeks in school and we get together during many other events throughout the year. </a:t>
            </a:r>
          </a:p>
        </p:txBody>
      </p:sp>
      <p:grpSp>
        <p:nvGrpSpPr>
          <p:cNvPr id="5" name="Group 3">
            <a:extLst>
              <a:ext uri="{FF2B5EF4-FFF2-40B4-BE49-F238E27FC236}">
                <a16:creationId xmlns:a16="http://schemas.microsoft.com/office/drawing/2014/main" id="{27EB1FF6-CE7C-4445-B23C-A4642C712712}"/>
              </a:ext>
            </a:extLst>
          </p:cNvPr>
          <p:cNvGrpSpPr/>
          <p:nvPr/>
        </p:nvGrpSpPr>
        <p:grpSpPr>
          <a:xfrm>
            <a:off x="1456605" y="952500"/>
            <a:ext cx="6858000" cy="1385751"/>
            <a:chOff x="0" y="0"/>
            <a:chExt cx="6604126" cy="2035691"/>
          </a:xfrm>
        </p:grpSpPr>
        <p:sp>
          <p:nvSpPr>
            <p:cNvPr id="6" name="Freeform 4">
              <a:extLst>
                <a:ext uri="{FF2B5EF4-FFF2-40B4-BE49-F238E27FC236}">
                  <a16:creationId xmlns:a16="http://schemas.microsoft.com/office/drawing/2014/main" id="{01943CBC-DAA5-CE48-9991-2C5610F06A83}"/>
                </a:ext>
              </a:extLst>
            </p:cNvPr>
            <p:cNvSpPr/>
            <p:nvPr/>
          </p:nvSpPr>
          <p:spPr>
            <a:xfrm>
              <a:off x="0" y="0"/>
              <a:ext cx="6604126" cy="2035691"/>
            </a:xfrm>
            <a:custGeom>
              <a:avLst/>
              <a:gdLst/>
              <a:ahLst/>
              <a:cxnLst/>
              <a:rect l="l" t="t" r="r" b="b"/>
              <a:pathLst>
                <a:path w="6604126" h="2035691">
                  <a:moveTo>
                    <a:pt x="6479666" y="2035690"/>
                  </a:moveTo>
                  <a:lnTo>
                    <a:pt x="124460" y="2035690"/>
                  </a:lnTo>
                  <a:cubicBezTo>
                    <a:pt x="55880" y="2035690"/>
                    <a:pt x="0" y="1979811"/>
                    <a:pt x="0" y="1911231"/>
                  </a:cubicBezTo>
                  <a:lnTo>
                    <a:pt x="0" y="124460"/>
                  </a:lnTo>
                  <a:cubicBezTo>
                    <a:pt x="0" y="55880"/>
                    <a:pt x="55880" y="0"/>
                    <a:pt x="124460" y="0"/>
                  </a:cubicBezTo>
                  <a:lnTo>
                    <a:pt x="6479666" y="0"/>
                  </a:lnTo>
                  <a:cubicBezTo>
                    <a:pt x="6548246" y="0"/>
                    <a:pt x="6604126" y="55880"/>
                    <a:pt x="6604126" y="124460"/>
                  </a:cubicBezTo>
                  <a:lnTo>
                    <a:pt x="6604126" y="1911231"/>
                  </a:lnTo>
                  <a:cubicBezTo>
                    <a:pt x="6604126" y="1979811"/>
                    <a:pt x="6548246" y="2035691"/>
                    <a:pt x="6479666" y="2035691"/>
                  </a:cubicBezTo>
                  <a:close/>
                </a:path>
              </a:pathLst>
            </a:custGeom>
            <a:solidFill>
              <a:srgbClr val="FFF3E2">
                <a:alpha val="69804"/>
              </a:srgbClr>
            </a:solidFill>
          </p:spPr>
        </p:sp>
      </p:grpSp>
      <p:sp>
        <p:nvSpPr>
          <p:cNvPr id="4" name="Rectangle 3">
            <a:extLst>
              <a:ext uri="{FF2B5EF4-FFF2-40B4-BE49-F238E27FC236}">
                <a16:creationId xmlns:a16="http://schemas.microsoft.com/office/drawing/2014/main" id="{4577CF90-31A4-F54D-8AFC-9193FEB6DBCC}"/>
              </a:ext>
            </a:extLst>
          </p:cNvPr>
          <p:cNvSpPr/>
          <p:nvPr/>
        </p:nvSpPr>
        <p:spPr>
          <a:xfrm>
            <a:off x="1764622" y="1111640"/>
            <a:ext cx="6241965" cy="1169551"/>
          </a:xfrm>
          <a:prstGeom prst="rect">
            <a:avLst/>
          </a:prstGeom>
        </p:spPr>
        <p:txBody>
          <a:bodyPr wrap="none">
            <a:spAutoFit/>
          </a:bodyPr>
          <a:lstStyle/>
          <a:p>
            <a:pPr lvl="0">
              <a:lnSpc>
                <a:spcPts val="8640"/>
              </a:lnSpc>
              <a:spcBef>
                <a:spcPct val="0"/>
              </a:spcBef>
            </a:pPr>
            <a:r>
              <a:rPr lang="en-US" sz="6500" spc="-144" dirty="0">
                <a:solidFill>
                  <a:schemeClr val="bg1"/>
                </a:solidFill>
                <a:latin typeface="Now Bold"/>
              </a:rPr>
              <a:t>Year 4 Buddies</a:t>
            </a:r>
          </a:p>
        </p:txBody>
      </p:sp>
      <p:pic>
        <p:nvPicPr>
          <p:cNvPr id="7" name="Picture 28">
            <a:extLst>
              <a:ext uri="{FF2B5EF4-FFF2-40B4-BE49-F238E27FC236}">
                <a16:creationId xmlns:a16="http://schemas.microsoft.com/office/drawing/2014/main" id="{82CC13CF-C52A-E142-9DE3-091AB170EC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8" name="Picture 7">
            <a:extLst>
              <a:ext uri="{FF2B5EF4-FFF2-40B4-BE49-F238E27FC236}">
                <a16:creationId xmlns:a16="http://schemas.microsoft.com/office/drawing/2014/main" id="{B5C48951-C3F2-47F0-ADD4-A2D147813E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24405" y="1752600"/>
            <a:ext cx="9043631"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phic 8" descr="A brushstroke">
            <a:extLst>
              <a:ext uri="{FF2B5EF4-FFF2-40B4-BE49-F238E27FC236}">
                <a16:creationId xmlns:a16="http://schemas.microsoft.com/office/drawing/2014/main" id="{C0F5ADBE-CB2D-5248-A296-42331ABDD4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36749" y="-1974088"/>
            <a:ext cx="3101573" cy="6867100"/>
          </a:xfrm>
          <a:prstGeom prst="rect">
            <a:avLst/>
          </a:prstGeom>
        </p:spPr>
      </p:pic>
    </p:spTree>
    <p:extLst>
      <p:ext uri="{BB962C8B-B14F-4D97-AF65-F5344CB8AC3E}">
        <p14:creationId xmlns:p14="http://schemas.microsoft.com/office/powerpoint/2010/main" val="414743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74A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57263"/>
            <a:ext cx="12605011" cy="6031759"/>
            <a:chOff x="0" y="-95249"/>
            <a:chExt cx="16806681" cy="8042345"/>
          </a:xfrm>
        </p:grpSpPr>
        <p:sp>
          <p:nvSpPr>
            <p:cNvPr id="3" name="TextBox 3"/>
            <p:cNvSpPr txBox="1"/>
            <p:nvPr/>
          </p:nvSpPr>
          <p:spPr>
            <a:xfrm>
              <a:off x="0" y="2340893"/>
              <a:ext cx="13849126" cy="5606203"/>
            </a:xfrm>
            <a:prstGeom prst="rect">
              <a:avLst/>
            </a:prstGeom>
          </p:spPr>
          <p:txBody>
            <a:bodyPr lIns="0" tIns="0" rIns="0" bIns="0" rtlCol="0" anchor="t">
              <a:spAutoFit/>
            </a:bodyPr>
            <a:lstStyle/>
            <a:p>
              <a:pPr>
                <a:lnSpc>
                  <a:spcPts val="6490"/>
                </a:lnSpc>
              </a:pPr>
              <a:endParaRPr/>
            </a:p>
            <a:p>
              <a:pPr>
                <a:lnSpc>
                  <a:spcPts val="13799"/>
                </a:lnSpc>
              </a:pPr>
              <a:r>
                <a:rPr lang="en-US" sz="9999" spc="-199">
                  <a:solidFill>
                    <a:srgbClr val="FFF3E2"/>
                  </a:solidFill>
                  <a:latin typeface="Now Bold"/>
                </a:rPr>
                <a:t>Getting Ready for School</a:t>
              </a:r>
            </a:p>
          </p:txBody>
        </p:sp>
        <p:sp>
          <p:nvSpPr>
            <p:cNvPr id="4" name="TextBox 4"/>
            <p:cNvSpPr txBox="1"/>
            <p:nvPr/>
          </p:nvSpPr>
          <p:spPr>
            <a:xfrm>
              <a:off x="2387600" y="-95249"/>
              <a:ext cx="14419081" cy="2078821"/>
            </a:xfrm>
            <a:prstGeom prst="rect">
              <a:avLst/>
            </a:prstGeom>
          </p:spPr>
          <p:txBody>
            <a:bodyPr lIns="0" tIns="0" rIns="0" bIns="0" rtlCol="0" anchor="t">
              <a:spAutoFit/>
            </a:bodyPr>
            <a:lstStyle/>
            <a:p>
              <a:pPr>
                <a:lnSpc>
                  <a:spcPts val="7207"/>
                </a:lnSpc>
              </a:pPr>
              <a:r>
                <a:rPr lang="en-US" sz="5299" spc="-52" dirty="0">
                  <a:solidFill>
                    <a:srgbClr val="FFF3E2"/>
                  </a:solidFill>
                  <a:latin typeface="Now"/>
                </a:rPr>
                <a:t>St Luke's C of E Primary School</a:t>
              </a:r>
            </a:p>
            <a:p>
              <a:pPr>
                <a:lnSpc>
                  <a:spcPts val="5303"/>
                </a:lnSpc>
              </a:pPr>
              <a:r>
                <a:rPr lang="en-US" sz="3899" spc="-38" dirty="0">
                  <a:solidFill>
                    <a:srgbClr val="FFF3E2"/>
                  </a:solidFill>
                  <a:latin typeface="Now"/>
                </a:rPr>
                <a:t>to learn, to succeed, to value one another </a:t>
              </a:r>
            </a:p>
          </p:txBody>
        </p:sp>
      </p:grpSp>
      <p:pic>
        <p:nvPicPr>
          <p:cNvPr id="5" name="Picture 5"/>
          <p:cNvPicPr>
            <a:picLocks noChangeAspect="1"/>
          </p:cNvPicPr>
          <p:nvPr/>
        </p:nvPicPr>
        <p:blipFill>
          <a:blip r:embed="rId2"/>
          <a:srcRect/>
          <a:stretch>
            <a:fillRect/>
          </a:stretch>
        </p:blipFill>
        <p:spPr>
          <a:xfrm>
            <a:off x="12619374" y="3221756"/>
            <a:ext cx="2541561" cy="2678852"/>
          </a:xfrm>
          <a:prstGeom prst="rect">
            <a:avLst/>
          </a:prstGeom>
        </p:spPr>
      </p:pic>
      <p:pic>
        <p:nvPicPr>
          <p:cNvPr id="6" name="Picture 6"/>
          <p:cNvPicPr>
            <a:picLocks noChangeAspect="1"/>
          </p:cNvPicPr>
          <p:nvPr/>
        </p:nvPicPr>
        <p:blipFill>
          <a:blip r:embed="rId3"/>
          <a:srcRect/>
          <a:stretch>
            <a:fillRect/>
          </a:stretch>
        </p:blipFill>
        <p:spPr>
          <a:xfrm>
            <a:off x="15160935" y="3958125"/>
            <a:ext cx="2829214" cy="5909586"/>
          </a:xfrm>
          <a:prstGeom prst="rect">
            <a:avLst/>
          </a:prstGeom>
        </p:spPr>
      </p:pic>
      <p:sp>
        <p:nvSpPr>
          <p:cNvPr id="7" name="TextBox 7"/>
          <p:cNvSpPr txBox="1"/>
          <p:nvPr/>
        </p:nvSpPr>
        <p:spPr>
          <a:xfrm>
            <a:off x="1217584" y="7766323"/>
            <a:ext cx="10814311" cy="1309333"/>
          </a:xfrm>
          <a:prstGeom prst="rect">
            <a:avLst/>
          </a:prstGeom>
        </p:spPr>
        <p:txBody>
          <a:bodyPr wrap="square" lIns="0" tIns="0" rIns="0" bIns="0" rtlCol="0" anchor="t">
            <a:spAutoFit/>
          </a:bodyPr>
          <a:lstStyle/>
          <a:p>
            <a:pPr>
              <a:lnSpc>
                <a:spcPts val="5160"/>
              </a:lnSpc>
            </a:pPr>
            <a:r>
              <a:rPr lang="en-US" sz="4300" spc="-86" dirty="0">
                <a:solidFill>
                  <a:srgbClr val="FFF3E2"/>
                </a:solidFill>
                <a:latin typeface="Now Bold"/>
              </a:rPr>
              <a:t>Welcome meeting for Parents/</a:t>
            </a:r>
            <a:r>
              <a:rPr lang="en-US" sz="4300" spc="-86" dirty="0" err="1">
                <a:solidFill>
                  <a:srgbClr val="FFF3E2"/>
                </a:solidFill>
                <a:latin typeface="Now Bold"/>
              </a:rPr>
              <a:t>Carers</a:t>
            </a:r>
            <a:endParaRPr lang="en-US" sz="4300" spc="-86" dirty="0">
              <a:solidFill>
                <a:srgbClr val="FFF3E2"/>
              </a:solidFill>
              <a:latin typeface="Now Bold"/>
            </a:endParaRPr>
          </a:p>
          <a:p>
            <a:pPr>
              <a:lnSpc>
                <a:spcPts val="5040"/>
              </a:lnSpc>
              <a:spcBef>
                <a:spcPct val="0"/>
              </a:spcBef>
            </a:pPr>
            <a:r>
              <a:rPr lang="en-US" sz="4200" spc="-84" dirty="0">
                <a:solidFill>
                  <a:srgbClr val="FFF3E2"/>
                </a:solidFill>
                <a:latin typeface="Now Bold"/>
              </a:rPr>
              <a:t>Thursday 1st July 2021 6.30pm</a:t>
            </a:r>
            <a:r>
              <a:rPr lang="en-US" sz="4200" spc="-84" dirty="0">
                <a:solidFill>
                  <a:srgbClr val="000000"/>
                </a:solidFill>
                <a:latin typeface="Now Bold"/>
              </a:rPr>
              <a:t> </a:t>
            </a:r>
          </a:p>
        </p:txBody>
      </p:sp>
      <p:pic>
        <p:nvPicPr>
          <p:cNvPr id="9" name="Picture 8" descr="Logo, icon&#10;&#10;Description automatically generated">
            <a:extLst>
              <a:ext uri="{FF2B5EF4-FFF2-40B4-BE49-F238E27FC236}">
                <a16:creationId xmlns:a16="http://schemas.microsoft.com/office/drawing/2014/main" id="{E737DE71-C5FF-B046-AA8A-D0BDEBD60F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00" y="1026045"/>
            <a:ext cx="1421552" cy="14215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74AD"/>
        </a:solidFill>
        <a:effectLst/>
      </p:bgPr>
    </p:bg>
    <p:spTree>
      <p:nvGrpSpPr>
        <p:cNvPr id="1" name=""/>
        <p:cNvGrpSpPr/>
        <p:nvPr/>
      </p:nvGrpSpPr>
      <p:grpSpPr>
        <a:xfrm>
          <a:off x="0" y="0"/>
          <a:ext cx="0" cy="0"/>
          <a:chOff x="0" y="0"/>
          <a:chExt cx="0" cy="0"/>
        </a:xfrm>
      </p:grpSpPr>
      <p:grpSp>
        <p:nvGrpSpPr>
          <p:cNvPr id="2" name="Group 2"/>
          <p:cNvGrpSpPr/>
          <p:nvPr/>
        </p:nvGrpSpPr>
        <p:grpSpPr>
          <a:xfrm>
            <a:off x="1414912" y="1693707"/>
            <a:ext cx="14336987" cy="1448892"/>
            <a:chOff x="0" y="886676"/>
            <a:chExt cx="19115982" cy="1931855"/>
          </a:xfrm>
        </p:grpSpPr>
        <p:sp>
          <p:nvSpPr>
            <p:cNvPr id="3" name="TextBox 3"/>
            <p:cNvSpPr txBox="1"/>
            <p:nvPr/>
          </p:nvSpPr>
          <p:spPr>
            <a:xfrm>
              <a:off x="1494917" y="886676"/>
              <a:ext cx="17621065" cy="1390123"/>
            </a:xfrm>
            <a:prstGeom prst="rect">
              <a:avLst/>
            </a:prstGeom>
          </p:spPr>
          <p:txBody>
            <a:bodyPr lIns="0" tIns="0" rIns="0" bIns="0" rtlCol="0" anchor="t">
              <a:spAutoFit/>
            </a:bodyPr>
            <a:lstStyle/>
            <a:p>
              <a:pPr marL="0" lvl="0" indent="0">
                <a:lnSpc>
                  <a:spcPts val="8640"/>
                </a:lnSpc>
                <a:spcBef>
                  <a:spcPct val="0"/>
                </a:spcBef>
              </a:pPr>
              <a:r>
                <a:rPr lang="en-US" sz="5600" spc="-144" dirty="0">
                  <a:solidFill>
                    <a:srgbClr val="EDECEB"/>
                  </a:solidFill>
                  <a:latin typeface="Now Bold"/>
                </a:rPr>
                <a:t>What will my child need? </a:t>
              </a:r>
            </a:p>
          </p:txBody>
        </p:sp>
        <p:sp>
          <p:nvSpPr>
            <p:cNvPr id="4" name="TextBox 4"/>
            <p:cNvSpPr txBox="1"/>
            <p:nvPr/>
          </p:nvSpPr>
          <p:spPr>
            <a:xfrm>
              <a:off x="0" y="2276799"/>
              <a:ext cx="17980641" cy="541732"/>
            </a:xfrm>
            <a:prstGeom prst="rect">
              <a:avLst/>
            </a:prstGeom>
          </p:spPr>
          <p:txBody>
            <a:bodyPr lIns="0" tIns="0" rIns="0" bIns="0" rtlCol="0" anchor="t">
              <a:spAutoFit/>
            </a:bodyPr>
            <a:lstStyle/>
            <a:p>
              <a:pPr marL="0" lvl="0" indent="0" algn="l">
                <a:lnSpc>
                  <a:spcPts val="3599"/>
                </a:lnSpc>
                <a:spcBef>
                  <a:spcPct val="0"/>
                </a:spcBef>
              </a:pPr>
              <a:endParaRPr/>
            </a:p>
          </p:txBody>
        </p:sp>
      </p:grpSp>
      <p:sp>
        <p:nvSpPr>
          <p:cNvPr id="5" name="TextBox 5"/>
          <p:cNvSpPr txBox="1"/>
          <p:nvPr/>
        </p:nvSpPr>
        <p:spPr>
          <a:xfrm>
            <a:off x="1828800" y="3110074"/>
            <a:ext cx="15689849" cy="5761321"/>
          </a:xfrm>
          <a:prstGeom prst="rect">
            <a:avLst/>
          </a:prstGeom>
        </p:spPr>
        <p:txBody>
          <a:bodyPr lIns="0" tIns="0" rIns="0" bIns="0" rtlCol="0" anchor="t">
            <a:spAutoFit/>
          </a:bodyPr>
          <a:lstStyle/>
          <a:p>
            <a:pPr marL="820420" lvl="1" indent="-410210">
              <a:lnSpc>
                <a:spcPct val="150000"/>
              </a:lnSpc>
              <a:buFont typeface="Arial"/>
              <a:buChar char="•"/>
            </a:pPr>
            <a:r>
              <a:rPr lang="en-US" sz="2800" dirty="0">
                <a:solidFill>
                  <a:srgbClr val="EDECEB"/>
                </a:solidFill>
                <a:latin typeface="Now"/>
              </a:rPr>
              <a:t>Uniform - Contact </a:t>
            </a:r>
            <a:r>
              <a:rPr lang="en-US" sz="2800" dirty="0" err="1">
                <a:solidFill>
                  <a:srgbClr val="EDECEB"/>
                </a:solidFill>
                <a:latin typeface="Now"/>
              </a:rPr>
              <a:t>Whittakers</a:t>
            </a:r>
            <a:r>
              <a:rPr lang="en-US" sz="2800" dirty="0">
                <a:solidFill>
                  <a:srgbClr val="EDECEB"/>
                </a:solidFill>
                <a:latin typeface="Now"/>
              </a:rPr>
              <a:t> (Southport) </a:t>
            </a:r>
          </a:p>
          <a:p>
            <a:pPr>
              <a:lnSpc>
                <a:spcPct val="150000"/>
              </a:lnSpc>
            </a:pPr>
            <a:r>
              <a:rPr lang="en-US" sz="2800" dirty="0">
                <a:solidFill>
                  <a:srgbClr val="EDECEB"/>
                </a:solidFill>
                <a:latin typeface="Now"/>
              </a:rPr>
              <a:t>	01704 533394</a:t>
            </a:r>
          </a:p>
          <a:p>
            <a:pPr marL="820420" lvl="1" indent="-410210">
              <a:lnSpc>
                <a:spcPct val="150000"/>
              </a:lnSpc>
              <a:buFont typeface="Arial"/>
              <a:buChar char="•"/>
            </a:pPr>
            <a:r>
              <a:rPr lang="en-US" sz="2800" dirty="0">
                <a:solidFill>
                  <a:srgbClr val="EDECEB"/>
                </a:solidFill>
                <a:latin typeface="Now"/>
              </a:rPr>
              <a:t>Velcro shoes - unless your child can tie laces independently</a:t>
            </a:r>
          </a:p>
          <a:p>
            <a:pPr marL="820420" lvl="1" indent="-410210">
              <a:lnSpc>
                <a:spcPct val="150000"/>
              </a:lnSpc>
              <a:buFont typeface="Arial"/>
              <a:buChar char="•"/>
            </a:pPr>
            <a:r>
              <a:rPr lang="en-US" sz="2800" dirty="0">
                <a:solidFill>
                  <a:srgbClr val="EDECEB"/>
                </a:solidFill>
                <a:latin typeface="Now"/>
              </a:rPr>
              <a:t>PE Drawstring bag - small enough to fit inside a locker please</a:t>
            </a:r>
          </a:p>
          <a:p>
            <a:pPr marL="820420" lvl="1" indent="-410210">
              <a:lnSpc>
                <a:spcPct val="150000"/>
              </a:lnSpc>
              <a:buFont typeface="Arial"/>
              <a:buChar char="•"/>
            </a:pPr>
            <a:r>
              <a:rPr lang="en-US" sz="2800" dirty="0">
                <a:solidFill>
                  <a:srgbClr val="EDECEB"/>
                </a:solidFill>
                <a:latin typeface="Now"/>
              </a:rPr>
              <a:t>Waterproof coat with a hood</a:t>
            </a:r>
          </a:p>
          <a:p>
            <a:pPr marL="820420" lvl="1" indent="-410210">
              <a:lnSpc>
                <a:spcPct val="150000"/>
              </a:lnSpc>
              <a:buFont typeface="Arial"/>
              <a:buChar char="•"/>
            </a:pPr>
            <a:r>
              <a:rPr lang="en-US" sz="2800" dirty="0">
                <a:solidFill>
                  <a:srgbClr val="EDECEB"/>
                </a:solidFill>
                <a:latin typeface="Now"/>
              </a:rPr>
              <a:t>Water bottle with sports cap</a:t>
            </a:r>
          </a:p>
          <a:p>
            <a:pPr marL="820420" lvl="1" indent="-410210">
              <a:lnSpc>
                <a:spcPct val="150000"/>
              </a:lnSpc>
              <a:buFont typeface="Arial"/>
              <a:buChar char="•"/>
            </a:pPr>
            <a:r>
              <a:rPr lang="en-US" sz="2800" dirty="0">
                <a:solidFill>
                  <a:srgbClr val="EDECEB"/>
                </a:solidFill>
                <a:latin typeface="Now"/>
              </a:rPr>
              <a:t>We will provide a St Luke's emblem book bag and sun hat once your child starts school. The cost is £6 each (this will be collected at school visit or paid via school spider app in September).</a:t>
            </a:r>
          </a:p>
        </p:txBody>
      </p:sp>
      <p:pic>
        <p:nvPicPr>
          <p:cNvPr id="6" name="Picture 6"/>
          <p:cNvPicPr>
            <a:picLocks noChangeAspect="1"/>
          </p:cNvPicPr>
          <p:nvPr/>
        </p:nvPicPr>
        <p:blipFill>
          <a:blip r:embed="rId2"/>
          <a:srcRect/>
          <a:stretch>
            <a:fillRect/>
          </a:stretch>
        </p:blipFill>
        <p:spPr>
          <a:xfrm rot="4342026">
            <a:off x="13912113" y="883247"/>
            <a:ext cx="6694374" cy="4518703"/>
          </a:xfrm>
          <a:prstGeom prst="rect">
            <a:avLst/>
          </a:prstGeom>
        </p:spPr>
      </p:pic>
      <p:pic>
        <p:nvPicPr>
          <p:cNvPr id="7" name="Picture 28">
            <a:extLst>
              <a:ext uri="{FF2B5EF4-FFF2-40B4-BE49-F238E27FC236}">
                <a16:creationId xmlns:a16="http://schemas.microsoft.com/office/drawing/2014/main" id="{F7FFA16E-5180-6441-87EE-E0C0A43CA2D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9017092"/>
            <a:ext cx="679181" cy="30007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10590826" cy="10590826"/>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4374AD"/>
            </a:solidFill>
          </p:spPr>
        </p:sp>
      </p:grpSp>
      <p:sp>
        <p:nvSpPr>
          <p:cNvPr id="4" name="TextBox 4"/>
          <p:cNvSpPr txBox="1"/>
          <p:nvPr/>
        </p:nvSpPr>
        <p:spPr>
          <a:xfrm>
            <a:off x="1143000" y="6532973"/>
            <a:ext cx="5891833" cy="961802"/>
          </a:xfrm>
          <a:prstGeom prst="rect">
            <a:avLst/>
          </a:prstGeom>
        </p:spPr>
        <p:txBody>
          <a:bodyPr lIns="0" tIns="0" rIns="0" bIns="0" rtlCol="0" anchor="t">
            <a:spAutoFit/>
          </a:bodyPr>
          <a:lstStyle/>
          <a:p>
            <a:pPr marL="0" lvl="0" indent="0" algn="l">
              <a:lnSpc>
                <a:spcPts val="7800"/>
              </a:lnSpc>
              <a:spcBef>
                <a:spcPct val="0"/>
              </a:spcBef>
            </a:pPr>
            <a:r>
              <a:rPr lang="en-US" sz="5500" spc="-130" dirty="0">
                <a:solidFill>
                  <a:srgbClr val="FFFFFF"/>
                </a:solidFill>
                <a:latin typeface="Now Bold"/>
              </a:rPr>
              <a:t>Winter uniform</a:t>
            </a:r>
          </a:p>
        </p:txBody>
      </p:sp>
      <p:sp>
        <p:nvSpPr>
          <p:cNvPr id="5" name="TextBox 5"/>
          <p:cNvSpPr txBox="1"/>
          <p:nvPr/>
        </p:nvSpPr>
        <p:spPr>
          <a:xfrm>
            <a:off x="10363200" y="6532973"/>
            <a:ext cx="6453595" cy="961802"/>
          </a:xfrm>
          <a:prstGeom prst="rect">
            <a:avLst/>
          </a:prstGeom>
        </p:spPr>
        <p:txBody>
          <a:bodyPr lIns="0" tIns="0" rIns="0" bIns="0" rtlCol="0" anchor="t">
            <a:spAutoFit/>
          </a:bodyPr>
          <a:lstStyle/>
          <a:p>
            <a:pPr marL="0" lvl="0" indent="0" algn="just">
              <a:lnSpc>
                <a:spcPts val="7800"/>
              </a:lnSpc>
              <a:spcBef>
                <a:spcPct val="0"/>
              </a:spcBef>
            </a:pPr>
            <a:r>
              <a:rPr lang="en-US" sz="5500" spc="-130" dirty="0">
                <a:solidFill>
                  <a:srgbClr val="FFFFFF"/>
                </a:solidFill>
                <a:latin typeface="Now Bold"/>
              </a:rPr>
              <a:t>Summer uniform</a:t>
            </a:r>
          </a:p>
        </p:txBody>
      </p:sp>
      <p:sp>
        <p:nvSpPr>
          <p:cNvPr id="6" name="TextBox 6"/>
          <p:cNvSpPr txBox="1"/>
          <p:nvPr/>
        </p:nvSpPr>
        <p:spPr>
          <a:xfrm>
            <a:off x="1123487" y="7439047"/>
            <a:ext cx="8000998" cy="2133276"/>
          </a:xfrm>
          <a:prstGeom prst="rect">
            <a:avLst/>
          </a:prstGeom>
        </p:spPr>
        <p:txBody>
          <a:bodyPr wrap="square" lIns="0" tIns="0" rIns="0" bIns="0" rtlCol="0" anchor="t">
            <a:spAutoFit/>
          </a:bodyPr>
          <a:lstStyle/>
          <a:p>
            <a:pPr>
              <a:lnSpc>
                <a:spcPts val="4200"/>
              </a:lnSpc>
            </a:pPr>
            <a:r>
              <a:rPr lang="en-US" sz="3000" spc="-70" dirty="0">
                <a:solidFill>
                  <a:srgbClr val="FFFFFF"/>
                </a:solidFill>
                <a:latin typeface="Now"/>
              </a:rPr>
              <a:t>Grey trousers with grey socks or navy skirt, pinafore, trousers or culottes with white or blue socks/tights and pale blue polo shirt with badged jumper or cardigan</a:t>
            </a:r>
          </a:p>
        </p:txBody>
      </p:sp>
      <p:sp>
        <p:nvSpPr>
          <p:cNvPr id="7" name="TextBox 7"/>
          <p:cNvSpPr txBox="1"/>
          <p:nvPr/>
        </p:nvSpPr>
        <p:spPr>
          <a:xfrm>
            <a:off x="10363200" y="7573845"/>
            <a:ext cx="6242697" cy="1056058"/>
          </a:xfrm>
          <a:prstGeom prst="rect">
            <a:avLst/>
          </a:prstGeom>
        </p:spPr>
        <p:txBody>
          <a:bodyPr lIns="0" tIns="0" rIns="0" bIns="0" rtlCol="0" anchor="t">
            <a:spAutoFit/>
          </a:bodyPr>
          <a:lstStyle/>
          <a:p>
            <a:pPr>
              <a:lnSpc>
                <a:spcPts val="4200"/>
              </a:lnSpc>
              <a:spcBef>
                <a:spcPct val="0"/>
              </a:spcBef>
            </a:pPr>
            <a:r>
              <a:rPr lang="en-US" sz="3000" spc="-70" dirty="0">
                <a:solidFill>
                  <a:srgbClr val="FFFFFF"/>
                </a:solidFill>
                <a:latin typeface="Now"/>
              </a:rPr>
              <a:t>Grey shorts or pale blue and white checked summer dress/playsuit</a:t>
            </a:r>
          </a:p>
        </p:txBody>
      </p:sp>
      <p:sp>
        <p:nvSpPr>
          <p:cNvPr id="8" name="AutoShape 8"/>
          <p:cNvSpPr/>
          <p:nvPr/>
        </p:nvSpPr>
        <p:spPr>
          <a:xfrm rot="5400000">
            <a:off x="1028700" y="5119688"/>
            <a:ext cx="16230600" cy="0"/>
          </a:xfrm>
          <a:prstGeom prst="line">
            <a:avLst/>
          </a:prstGeom>
          <a:ln w="47625" cap="rnd">
            <a:solidFill>
              <a:srgbClr val="FFFFFF"/>
            </a:solidFill>
            <a:prstDash val="solid"/>
            <a:headEnd type="oval" w="lg" len="lg"/>
            <a:tailEnd type="oval" w="lg" len="lg"/>
          </a:ln>
        </p:spPr>
      </p:sp>
      <p:pic>
        <p:nvPicPr>
          <p:cNvPr id="9" name="Picture 28">
            <a:extLst>
              <a:ext uri="{FF2B5EF4-FFF2-40B4-BE49-F238E27FC236}">
                <a16:creationId xmlns:a16="http://schemas.microsoft.com/office/drawing/2014/main" id="{D7B43812-0839-1D44-8430-15EFA6C677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10" name="Content Placeholder 5">
            <a:extLst>
              <a:ext uri="{FF2B5EF4-FFF2-40B4-BE49-F238E27FC236}">
                <a16:creationId xmlns:a16="http://schemas.microsoft.com/office/drawing/2014/main" id="{51C3DB81-96E3-4AFF-9F64-EF69047AC7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022747" y="730249"/>
            <a:ext cx="3356947" cy="5431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a:extLst>
              <a:ext uri="{FF2B5EF4-FFF2-40B4-BE49-F238E27FC236}">
                <a16:creationId xmlns:a16="http://schemas.microsoft.com/office/drawing/2014/main" id="{FB6BEC43-25EC-493D-B086-2FC26AC6AD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4851" y="714677"/>
            <a:ext cx="3529627" cy="5431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H:\DCIM\101KM753\101_0777.JPG">
            <a:extLst>
              <a:ext uri="{FF2B5EF4-FFF2-40B4-BE49-F238E27FC236}">
                <a16:creationId xmlns:a16="http://schemas.microsoft.com/office/drawing/2014/main" id="{C801E0A4-5C6E-46F0-8402-99D15CD4A9C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797" r="11861"/>
          <a:stretch/>
        </p:blipFill>
        <p:spPr bwMode="auto">
          <a:xfrm>
            <a:off x="10023523" y="738162"/>
            <a:ext cx="3646827" cy="540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3" descr="H:\DCIM\101KM753\101_0782.JPG">
            <a:extLst>
              <a:ext uri="{FF2B5EF4-FFF2-40B4-BE49-F238E27FC236}">
                <a16:creationId xmlns:a16="http://schemas.microsoft.com/office/drawing/2014/main" id="{BDCFF4DD-5713-415A-9760-B60DA13102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97000" y="738162"/>
            <a:ext cx="3798231" cy="543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3504E1-108F-EC47-A629-DAB81A11C643}"/>
              </a:ext>
            </a:extLst>
          </p:cNvPr>
          <p:cNvSpPr/>
          <p:nvPr/>
        </p:nvSpPr>
        <p:spPr>
          <a:xfrm>
            <a:off x="1143000" y="1077190"/>
            <a:ext cx="2434641" cy="1092607"/>
          </a:xfrm>
          <a:prstGeom prst="rect">
            <a:avLst/>
          </a:prstGeom>
        </p:spPr>
        <p:txBody>
          <a:bodyPr wrap="none">
            <a:spAutoFit/>
          </a:bodyPr>
          <a:lstStyle/>
          <a:p>
            <a:pPr lvl="0">
              <a:lnSpc>
                <a:spcPts val="7800"/>
              </a:lnSpc>
              <a:spcBef>
                <a:spcPct val="0"/>
              </a:spcBef>
            </a:pPr>
            <a:r>
              <a:rPr lang="en-US" sz="6500" spc="-130" dirty="0">
                <a:solidFill>
                  <a:srgbClr val="FFFFFF"/>
                </a:solidFill>
                <a:latin typeface="Now Bold"/>
              </a:rPr>
              <a:t>PE kit</a:t>
            </a:r>
          </a:p>
        </p:txBody>
      </p:sp>
      <p:sp>
        <p:nvSpPr>
          <p:cNvPr id="3" name="Rectangle 2">
            <a:extLst>
              <a:ext uri="{FF2B5EF4-FFF2-40B4-BE49-F238E27FC236}">
                <a16:creationId xmlns:a16="http://schemas.microsoft.com/office/drawing/2014/main" id="{9662EE49-1FF8-3C46-BA05-D86227ED917B}"/>
              </a:ext>
            </a:extLst>
          </p:cNvPr>
          <p:cNvSpPr/>
          <p:nvPr/>
        </p:nvSpPr>
        <p:spPr>
          <a:xfrm>
            <a:off x="4114800" y="1077190"/>
            <a:ext cx="14608231" cy="1169551"/>
          </a:xfrm>
          <a:prstGeom prst="rect">
            <a:avLst/>
          </a:prstGeom>
        </p:spPr>
        <p:txBody>
          <a:bodyPr wrap="square">
            <a:spAutoFit/>
          </a:bodyPr>
          <a:lstStyle/>
          <a:p>
            <a:pPr>
              <a:lnSpc>
                <a:spcPts val="4200"/>
              </a:lnSpc>
            </a:pPr>
            <a:r>
              <a:rPr lang="en-US" sz="3500" dirty="0">
                <a:solidFill>
                  <a:srgbClr val="EDECEB"/>
                </a:solidFill>
                <a:latin typeface="Now"/>
              </a:rPr>
              <a:t>White t-shirt, plain navy tracksuit bottoms, plain navy </a:t>
            </a:r>
          </a:p>
          <a:p>
            <a:pPr>
              <a:lnSpc>
                <a:spcPts val="4200"/>
              </a:lnSpc>
            </a:pPr>
            <a:r>
              <a:rPr lang="en-US" sz="3500" dirty="0">
                <a:solidFill>
                  <a:srgbClr val="EDECEB"/>
                </a:solidFill>
                <a:latin typeface="Now"/>
              </a:rPr>
              <a:t>sweatshirt, and </a:t>
            </a:r>
            <a:r>
              <a:rPr lang="en-US" sz="3500" dirty="0" err="1">
                <a:solidFill>
                  <a:srgbClr val="EDECEB"/>
                </a:solidFill>
                <a:latin typeface="Now"/>
              </a:rPr>
              <a:t>velcro</a:t>
            </a:r>
            <a:r>
              <a:rPr lang="en-US" sz="3500" dirty="0">
                <a:solidFill>
                  <a:srgbClr val="EDECEB"/>
                </a:solidFill>
                <a:latin typeface="Now"/>
              </a:rPr>
              <a:t> trainers</a:t>
            </a:r>
            <a:endParaRPr lang="en-US" sz="3500" spc="-70" dirty="0">
              <a:solidFill>
                <a:srgbClr val="FFFFFF"/>
              </a:solidFill>
              <a:latin typeface="Now"/>
            </a:endParaRPr>
          </a:p>
        </p:txBody>
      </p:sp>
      <p:pic>
        <p:nvPicPr>
          <p:cNvPr id="4" name="Picture 28">
            <a:extLst>
              <a:ext uri="{FF2B5EF4-FFF2-40B4-BE49-F238E27FC236}">
                <a16:creationId xmlns:a16="http://schemas.microsoft.com/office/drawing/2014/main" id="{7F97AC1F-4B37-A341-B71A-61A28EF7F5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8990654"/>
            <a:ext cx="679181" cy="300074"/>
          </a:xfrm>
          <a:prstGeom prst="rect">
            <a:avLst/>
          </a:prstGeom>
        </p:spPr>
      </p:pic>
      <p:pic>
        <p:nvPicPr>
          <p:cNvPr id="5" name="Content Placeholder 3">
            <a:extLst>
              <a:ext uri="{FF2B5EF4-FFF2-40B4-BE49-F238E27FC236}">
                <a16:creationId xmlns:a16="http://schemas.microsoft.com/office/drawing/2014/main" id="{31B3B989-CABA-4602-8B56-12BC8B5C70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86" t="5882" r="6302"/>
          <a:stretch/>
        </p:blipFill>
        <p:spPr>
          <a:xfrm>
            <a:off x="12324777" y="2818248"/>
            <a:ext cx="5000595" cy="6279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hild throwing a frisbee&#10;&#10;Description automatically generated with medium confidence">
            <a:extLst>
              <a:ext uri="{FF2B5EF4-FFF2-40B4-BE49-F238E27FC236}">
                <a16:creationId xmlns:a16="http://schemas.microsoft.com/office/drawing/2014/main" id="{C157EEF9-0043-4B48-99BB-EEADDD0EEBE7}"/>
              </a:ext>
            </a:extLst>
          </p:cNvPr>
          <p:cNvPicPr>
            <a:picLocks noChangeAspect="1"/>
          </p:cNvPicPr>
          <p:nvPr/>
        </p:nvPicPr>
        <p:blipFill rotWithShape="1">
          <a:blip r:embed="rId5">
            <a:extLst>
              <a:ext uri="{28A0092B-C50C-407E-A947-70E740481C1C}">
                <a14:useLocalDpi xmlns:a14="http://schemas.microsoft.com/office/drawing/2010/main" val="0"/>
              </a:ext>
            </a:extLst>
          </a:blip>
          <a:srcRect r="6960"/>
          <a:stretch/>
        </p:blipFill>
        <p:spPr>
          <a:xfrm>
            <a:off x="6643702" y="2818248"/>
            <a:ext cx="5000595" cy="6240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hild throwing a frisbee&#10;&#10;Description automatically generated with medium confidence">
            <a:extLst>
              <a:ext uri="{FF2B5EF4-FFF2-40B4-BE49-F238E27FC236}">
                <a16:creationId xmlns:a16="http://schemas.microsoft.com/office/drawing/2014/main" id="{58384F09-36B6-C041-B3CD-5F55BEA0D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479" y="2818248"/>
            <a:ext cx="4546743" cy="6279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1597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703139">
            <a:off x="7432580" y="-2025928"/>
            <a:ext cx="11812249" cy="8229600"/>
          </a:xfrm>
          <a:prstGeom prst="rect">
            <a:avLst/>
          </a:prstGeom>
        </p:spPr>
      </p:pic>
      <p:grpSp>
        <p:nvGrpSpPr>
          <p:cNvPr id="3" name="Group 3"/>
          <p:cNvGrpSpPr/>
          <p:nvPr/>
        </p:nvGrpSpPr>
        <p:grpSpPr>
          <a:xfrm>
            <a:off x="1542444" y="2476500"/>
            <a:ext cx="11760948" cy="2667000"/>
            <a:chOff x="0" y="1033213"/>
            <a:chExt cx="15681264" cy="3556000"/>
          </a:xfrm>
        </p:grpSpPr>
        <p:sp>
          <p:nvSpPr>
            <p:cNvPr id="4" name="TextBox 4"/>
            <p:cNvSpPr txBox="1"/>
            <p:nvPr/>
          </p:nvSpPr>
          <p:spPr>
            <a:xfrm>
              <a:off x="554019" y="1033213"/>
              <a:ext cx="15127245" cy="1582484"/>
            </a:xfrm>
            <a:prstGeom prst="rect">
              <a:avLst/>
            </a:prstGeom>
          </p:spPr>
          <p:txBody>
            <a:bodyPr lIns="0" tIns="0" rIns="0" bIns="0" rtlCol="0" anchor="t">
              <a:spAutoFit/>
            </a:bodyPr>
            <a:lstStyle/>
            <a:p>
              <a:pPr marL="0" lvl="0" indent="0">
                <a:lnSpc>
                  <a:spcPts val="10080"/>
                </a:lnSpc>
              </a:pPr>
              <a:r>
                <a:rPr lang="en-US" sz="5600" spc="-144" dirty="0">
                  <a:solidFill>
                    <a:srgbClr val="FFFFFF"/>
                  </a:solidFill>
                  <a:latin typeface="Now Bold"/>
                </a:rPr>
                <a:t>Opportunities to get together...</a:t>
              </a:r>
            </a:p>
          </p:txBody>
        </p:sp>
        <p:sp>
          <p:nvSpPr>
            <p:cNvPr id="5" name="TextBox 5"/>
            <p:cNvSpPr txBox="1"/>
            <p:nvPr/>
          </p:nvSpPr>
          <p:spPr>
            <a:xfrm>
              <a:off x="0" y="4088306"/>
              <a:ext cx="11256161" cy="500907"/>
            </a:xfrm>
            <a:prstGeom prst="rect">
              <a:avLst/>
            </a:prstGeom>
          </p:spPr>
          <p:txBody>
            <a:bodyPr lIns="0" tIns="0" rIns="0" bIns="0" rtlCol="0" anchor="t">
              <a:spAutoFit/>
            </a:bodyPr>
            <a:lstStyle/>
            <a:p>
              <a:pPr marL="0" lvl="0" indent="0">
                <a:lnSpc>
                  <a:spcPts val="3360"/>
                </a:lnSpc>
              </a:pPr>
              <a:endParaRPr/>
            </a:p>
          </p:txBody>
        </p:sp>
      </p:grpSp>
      <p:sp>
        <p:nvSpPr>
          <p:cNvPr id="6" name="TextBox 6"/>
          <p:cNvSpPr txBox="1"/>
          <p:nvPr/>
        </p:nvSpPr>
        <p:spPr>
          <a:xfrm>
            <a:off x="1542444" y="3663363"/>
            <a:ext cx="16141154" cy="4592320"/>
          </a:xfrm>
          <a:prstGeom prst="rect">
            <a:avLst/>
          </a:prstGeom>
        </p:spPr>
        <p:txBody>
          <a:bodyPr lIns="0" tIns="0" rIns="0" bIns="0" rtlCol="0" anchor="t">
            <a:spAutoFit/>
          </a:bodyPr>
          <a:lstStyle/>
          <a:p>
            <a:pPr marL="1122680" lvl="1" indent="-561340">
              <a:lnSpc>
                <a:spcPts val="7280"/>
              </a:lnSpc>
              <a:buFont typeface="Arial"/>
              <a:buChar char="•"/>
            </a:pPr>
            <a:r>
              <a:rPr lang="en-US" sz="4000" dirty="0">
                <a:solidFill>
                  <a:srgbClr val="FFFFFF"/>
                </a:solidFill>
                <a:latin typeface="Now"/>
              </a:rPr>
              <a:t>School visit in September</a:t>
            </a:r>
          </a:p>
          <a:p>
            <a:pPr marL="1122680" lvl="1" indent="-561340">
              <a:lnSpc>
                <a:spcPts val="7280"/>
              </a:lnSpc>
              <a:buFont typeface="Arial"/>
              <a:buChar char="•"/>
            </a:pPr>
            <a:r>
              <a:rPr lang="en-US" sz="4000" dirty="0">
                <a:solidFill>
                  <a:srgbClr val="FFFFFF"/>
                </a:solidFill>
                <a:latin typeface="Now"/>
              </a:rPr>
              <a:t>Two Parent/Teacher liaison meetings</a:t>
            </a:r>
          </a:p>
          <a:p>
            <a:pPr marL="1122680" lvl="1" indent="-561340">
              <a:lnSpc>
                <a:spcPts val="7280"/>
              </a:lnSpc>
              <a:buFont typeface="Arial"/>
              <a:buChar char="•"/>
            </a:pPr>
            <a:r>
              <a:rPr lang="en-US" sz="4000" dirty="0">
                <a:solidFill>
                  <a:srgbClr val="FFFFFF"/>
                </a:solidFill>
                <a:latin typeface="Now"/>
              </a:rPr>
              <a:t>Read Write Inc Phonics workshop</a:t>
            </a:r>
          </a:p>
          <a:p>
            <a:pPr marL="1122680" lvl="1" indent="-561340">
              <a:lnSpc>
                <a:spcPts val="7280"/>
              </a:lnSpc>
              <a:buFont typeface="Arial"/>
              <a:buChar char="•"/>
            </a:pPr>
            <a:r>
              <a:rPr lang="en-US" sz="4000" dirty="0">
                <a:solidFill>
                  <a:srgbClr val="FFFFFF"/>
                </a:solidFill>
                <a:latin typeface="Now"/>
              </a:rPr>
              <a:t>Maths workshop</a:t>
            </a:r>
          </a:p>
          <a:p>
            <a:pPr marL="1122680" lvl="1" indent="-561340">
              <a:lnSpc>
                <a:spcPts val="7280"/>
              </a:lnSpc>
              <a:buFont typeface="Arial"/>
              <a:buChar char="•"/>
            </a:pPr>
            <a:r>
              <a:rPr lang="en-US" sz="4000" dirty="0">
                <a:solidFill>
                  <a:srgbClr val="FFFFFF"/>
                </a:solidFill>
                <a:latin typeface="Now"/>
              </a:rPr>
              <a:t>Check the school website for upcoming events </a:t>
            </a:r>
          </a:p>
        </p:txBody>
      </p:sp>
      <p:pic>
        <p:nvPicPr>
          <p:cNvPr id="7" name="Picture 28">
            <a:extLst>
              <a:ext uri="{FF2B5EF4-FFF2-40B4-BE49-F238E27FC236}">
                <a16:creationId xmlns:a16="http://schemas.microsoft.com/office/drawing/2014/main" id="{675DD2CF-0530-9949-BF80-1B8D0B22F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9017092"/>
            <a:ext cx="679181" cy="30007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302635" y="1725933"/>
            <a:ext cx="7231072" cy="7532367"/>
          </a:xfrm>
          <a:prstGeom prst="rect">
            <a:avLst/>
          </a:prstGeom>
        </p:spPr>
      </p:pic>
      <p:sp>
        <p:nvSpPr>
          <p:cNvPr id="3" name="TextBox 3"/>
          <p:cNvSpPr txBox="1"/>
          <p:nvPr/>
        </p:nvSpPr>
        <p:spPr>
          <a:xfrm>
            <a:off x="2701079" y="1286996"/>
            <a:ext cx="8115300" cy="2972435"/>
          </a:xfrm>
          <a:prstGeom prst="rect">
            <a:avLst/>
          </a:prstGeom>
        </p:spPr>
        <p:txBody>
          <a:bodyPr lIns="0" tIns="0" rIns="0" bIns="0" rtlCol="0" anchor="t">
            <a:spAutoFit/>
          </a:bodyPr>
          <a:lstStyle/>
          <a:p>
            <a:pPr marL="0" lvl="0" indent="0">
              <a:lnSpc>
                <a:spcPts val="7839"/>
              </a:lnSpc>
            </a:pPr>
            <a:r>
              <a:rPr lang="en-US" sz="5600" spc="-112" dirty="0">
                <a:solidFill>
                  <a:srgbClr val="FFFFFF"/>
                </a:solidFill>
                <a:latin typeface="Now Bold"/>
              </a:rPr>
              <a:t>Communication is key to happy and successful children</a:t>
            </a:r>
          </a:p>
        </p:txBody>
      </p:sp>
      <p:sp>
        <p:nvSpPr>
          <p:cNvPr id="4" name="TextBox 4"/>
          <p:cNvSpPr txBox="1"/>
          <p:nvPr/>
        </p:nvSpPr>
        <p:spPr>
          <a:xfrm>
            <a:off x="2702169" y="4507851"/>
            <a:ext cx="9759048" cy="4998869"/>
          </a:xfrm>
          <a:prstGeom prst="rect">
            <a:avLst/>
          </a:prstGeom>
        </p:spPr>
        <p:txBody>
          <a:bodyPr lIns="0" tIns="0" rIns="0" bIns="0" rtlCol="0" anchor="t">
            <a:spAutoFit/>
          </a:bodyPr>
          <a:lstStyle/>
          <a:p>
            <a:pPr>
              <a:lnSpc>
                <a:spcPts val="5600"/>
              </a:lnSpc>
            </a:pPr>
            <a:r>
              <a:rPr lang="en-US" sz="4000" dirty="0">
                <a:solidFill>
                  <a:srgbClr val="FFFFFF"/>
                </a:solidFill>
                <a:latin typeface="Now"/>
              </a:rPr>
              <a:t>If you have any questions at all </a:t>
            </a:r>
          </a:p>
          <a:p>
            <a:pPr>
              <a:lnSpc>
                <a:spcPts val="5600"/>
              </a:lnSpc>
            </a:pPr>
            <a:r>
              <a:rPr lang="en-US" sz="4000" dirty="0">
                <a:solidFill>
                  <a:srgbClr val="FFFFFF"/>
                </a:solidFill>
                <a:latin typeface="Now"/>
              </a:rPr>
              <a:t>please do get in touch with us:</a:t>
            </a:r>
          </a:p>
          <a:p>
            <a:pPr>
              <a:lnSpc>
                <a:spcPts val="5600"/>
              </a:lnSpc>
            </a:pPr>
            <a:endParaRPr lang="en-US" sz="4000" dirty="0">
              <a:solidFill>
                <a:srgbClr val="FFFFFF"/>
              </a:solidFill>
              <a:latin typeface="Now"/>
            </a:endParaRPr>
          </a:p>
          <a:p>
            <a:pPr>
              <a:lnSpc>
                <a:spcPts val="5600"/>
              </a:lnSpc>
            </a:pPr>
            <a:r>
              <a:rPr lang="en-US" sz="4000" dirty="0">
                <a:solidFill>
                  <a:schemeClr val="bg1">
                    <a:lumMod val="95000"/>
                  </a:schemeClr>
                </a:solidFill>
                <a:latin typeface="Now"/>
                <a:hlinkClick r:id="rId3">
                  <a:extLst>
                    <a:ext uri="{A12FA001-AC4F-418D-AE19-62706E023703}">
                      <ahyp:hlinkClr xmlns:ahyp="http://schemas.microsoft.com/office/drawing/2018/hyperlinkcolor" val="tx"/>
                    </a:ext>
                  </a:extLst>
                </a:hlinkClick>
              </a:rPr>
              <a:t>reception@slf.sefton.school</a:t>
            </a:r>
            <a:endParaRPr lang="en-US" sz="4000" dirty="0">
              <a:solidFill>
                <a:schemeClr val="bg1">
                  <a:lumMod val="95000"/>
                </a:schemeClr>
              </a:solidFill>
              <a:latin typeface="Now"/>
            </a:endParaRPr>
          </a:p>
          <a:p>
            <a:pPr>
              <a:lnSpc>
                <a:spcPts val="5600"/>
              </a:lnSpc>
            </a:pPr>
            <a:r>
              <a:rPr lang="en-US" sz="4000" dirty="0">
                <a:solidFill>
                  <a:schemeClr val="bg1">
                    <a:lumMod val="95000"/>
                  </a:schemeClr>
                </a:solidFill>
                <a:latin typeface="Now"/>
                <a:hlinkClick r:id="rId4">
                  <a:extLst>
                    <a:ext uri="{A12FA001-AC4F-418D-AE19-62706E023703}">
                      <ahyp:hlinkClr xmlns:ahyp="http://schemas.microsoft.com/office/drawing/2018/hyperlinkcolor" val="tx"/>
                    </a:ext>
                  </a:extLst>
                </a:hlinkClick>
              </a:rPr>
              <a:t>admin@slf.sefton.school</a:t>
            </a:r>
            <a:r>
              <a:rPr lang="en-US" sz="4000" dirty="0">
                <a:solidFill>
                  <a:schemeClr val="bg1">
                    <a:lumMod val="95000"/>
                  </a:schemeClr>
                </a:solidFill>
                <a:latin typeface="Now"/>
              </a:rPr>
              <a:t> </a:t>
            </a:r>
          </a:p>
          <a:p>
            <a:pPr>
              <a:lnSpc>
                <a:spcPts val="5600"/>
              </a:lnSpc>
            </a:pPr>
            <a:endParaRPr lang="en-US" sz="4000" dirty="0">
              <a:solidFill>
                <a:srgbClr val="FFFFFF"/>
              </a:solidFill>
              <a:latin typeface="Now"/>
            </a:endParaRPr>
          </a:p>
          <a:p>
            <a:pPr>
              <a:lnSpc>
                <a:spcPts val="5600"/>
              </a:lnSpc>
            </a:pPr>
            <a:r>
              <a:rPr lang="en-US" sz="4000" dirty="0">
                <a:solidFill>
                  <a:srgbClr val="FFFFFF"/>
                </a:solidFill>
                <a:latin typeface="Now"/>
              </a:rPr>
              <a:t>We look forward to seeing you soon!</a:t>
            </a:r>
          </a:p>
        </p:txBody>
      </p:sp>
      <p:pic>
        <p:nvPicPr>
          <p:cNvPr id="5" name="Picture 28">
            <a:extLst>
              <a:ext uri="{FF2B5EF4-FFF2-40B4-BE49-F238E27FC236}">
                <a16:creationId xmlns:a16="http://schemas.microsoft.com/office/drawing/2014/main" id="{937C7A14-CC53-5E4C-AAF7-EC2719820A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17007767" y="9017092"/>
            <a:ext cx="679181" cy="3000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C2B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0638376" y="3131410"/>
            <a:ext cx="5951639" cy="9618810"/>
          </a:xfrm>
          <a:prstGeom prst="rect">
            <a:avLst/>
          </a:prstGeom>
        </p:spPr>
      </p:pic>
      <p:grpSp>
        <p:nvGrpSpPr>
          <p:cNvPr id="4" name="Group 4"/>
          <p:cNvGrpSpPr/>
          <p:nvPr/>
        </p:nvGrpSpPr>
        <p:grpSpPr>
          <a:xfrm>
            <a:off x="1735288" y="2020130"/>
            <a:ext cx="8599436" cy="6807408"/>
            <a:chOff x="0" y="0"/>
            <a:chExt cx="11465915" cy="9076544"/>
          </a:xfrm>
        </p:grpSpPr>
        <p:grpSp>
          <p:nvGrpSpPr>
            <p:cNvPr id="5" name="Group 5"/>
            <p:cNvGrpSpPr/>
            <p:nvPr/>
          </p:nvGrpSpPr>
          <p:grpSpPr>
            <a:xfrm>
              <a:off x="0" y="2884607"/>
              <a:ext cx="11465915" cy="6191937"/>
              <a:chOff x="0" y="0"/>
              <a:chExt cx="5237988" cy="2828670"/>
            </a:xfrm>
          </p:grpSpPr>
          <p:sp>
            <p:nvSpPr>
              <p:cNvPr id="6" name="Freeform 6"/>
              <p:cNvSpPr/>
              <p:nvPr/>
            </p:nvSpPr>
            <p:spPr>
              <a:xfrm>
                <a:off x="0" y="0"/>
                <a:ext cx="5237988" cy="2828670"/>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close/>
                  </a:path>
                </a:pathLst>
              </a:custGeom>
              <a:solidFill>
                <a:srgbClr val="FFF3E2">
                  <a:alpha val="69804"/>
                </a:srgbClr>
              </a:solidFill>
            </p:spPr>
          </p:sp>
        </p:grpSp>
        <p:sp>
          <p:nvSpPr>
            <p:cNvPr id="7" name="TextBox 7"/>
            <p:cNvSpPr txBox="1"/>
            <p:nvPr/>
          </p:nvSpPr>
          <p:spPr>
            <a:xfrm>
              <a:off x="0" y="0"/>
              <a:ext cx="10990031" cy="1928556"/>
            </a:xfrm>
            <a:prstGeom prst="rect">
              <a:avLst/>
            </a:prstGeom>
          </p:spPr>
          <p:txBody>
            <a:bodyPr lIns="0" tIns="0" rIns="0" bIns="0" rtlCol="0" anchor="t">
              <a:spAutoFit/>
            </a:bodyPr>
            <a:lstStyle/>
            <a:p>
              <a:pPr>
                <a:lnSpc>
                  <a:spcPts val="11457"/>
                </a:lnSpc>
              </a:pPr>
              <a:endParaRPr/>
            </a:p>
          </p:txBody>
        </p:sp>
        <p:sp>
          <p:nvSpPr>
            <p:cNvPr id="8" name="TextBox 8"/>
            <p:cNvSpPr txBox="1"/>
            <p:nvPr/>
          </p:nvSpPr>
          <p:spPr>
            <a:xfrm>
              <a:off x="301760" y="3079732"/>
              <a:ext cx="11164155" cy="5824329"/>
            </a:xfrm>
            <a:prstGeom prst="rect">
              <a:avLst/>
            </a:prstGeom>
          </p:spPr>
          <p:txBody>
            <a:bodyPr wrap="square" lIns="0" tIns="0" rIns="0" bIns="0" rtlCol="0" anchor="t">
              <a:spAutoFit/>
            </a:bodyPr>
            <a:lstStyle/>
            <a:p>
              <a:pPr>
                <a:lnSpc>
                  <a:spcPts val="4940"/>
                </a:lnSpc>
              </a:pPr>
              <a:r>
                <a:rPr lang="en-US" sz="3293" dirty="0">
                  <a:solidFill>
                    <a:srgbClr val="5288A6"/>
                  </a:solidFill>
                  <a:latin typeface="Now Bold"/>
                </a:rPr>
                <a:t>Head Teacher: </a:t>
              </a:r>
              <a:r>
                <a:rPr lang="en-US" sz="3293" dirty="0">
                  <a:solidFill>
                    <a:srgbClr val="351365"/>
                  </a:solidFill>
                  <a:latin typeface="Now Bold"/>
                </a:rPr>
                <a:t>Mrs. S </a:t>
              </a:r>
              <a:r>
                <a:rPr lang="en-US" sz="3293" dirty="0" err="1">
                  <a:solidFill>
                    <a:srgbClr val="351365"/>
                  </a:solidFill>
                  <a:latin typeface="Now Bold"/>
                </a:rPr>
                <a:t>Cowey</a:t>
              </a:r>
              <a:endParaRPr lang="en-US" sz="3293" dirty="0">
                <a:solidFill>
                  <a:srgbClr val="351365"/>
                </a:solidFill>
                <a:latin typeface="Now Bold"/>
              </a:endParaRPr>
            </a:p>
            <a:p>
              <a:pPr>
                <a:lnSpc>
                  <a:spcPts val="4940"/>
                </a:lnSpc>
              </a:pPr>
              <a:endParaRPr lang="en-US" sz="3293" dirty="0">
                <a:solidFill>
                  <a:srgbClr val="351365"/>
                </a:solidFill>
                <a:latin typeface="Now Bold"/>
              </a:endParaRPr>
            </a:p>
            <a:p>
              <a:pPr>
                <a:lnSpc>
                  <a:spcPts val="4940"/>
                </a:lnSpc>
              </a:pPr>
              <a:r>
                <a:rPr lang="en-US" sz="3293" dirty="0">
                  <a:solidFill>
                    <a:srgbClr val="5288A6"/>
                  </a:solidFill>
                  <a:latin typeface="Now Bold"/>
                </a:rPr>
                <a:t>Class Teacher RH: </a:t>
              </a:r>
              <a:r>
                <a:rPr lang="en-US" sz="3293" dirty="0">
                  <a:solidFill>
                    <a:srgbClr val="351365"/>
                  </a:solidFill>
                  <a:latin typeface="Now Bold"/>
                </a:rPr>
                <a:t>Miss </a:t>
              </a:r>
              <a:r>
                <a:rPr lang="en-US" sz="3293" dirty="0" err="1">
                  <a:solidFill>
                    <a:srgbClr val="351365"/>
                  </a:solidFill>
                  <a:latin typeface="Now Bold"/>
                </a:rPr>
                <a:t>Hesketh</a:t>
              </a:r>
              <a:endParaRPr lang="en-US" sz="3293" dirty="0">
                <a:solidFill>
                  <a:srgbClr val="351365"/>
                </a:solidFill>
                <a:latin typeface="Now Bold"/>
              </a:endParaRPr>
            </a:p>
            <a:p>
              <a:pPr>
                <a:lnSpc>
                  <a:spcPts val="4940"/>
                </a:lnSpc>
              </a:pPr>
              <a:r>
                <a:rPr lang="en-US" sz="3293" dirty="0">
                  <a:solidFill>
                    <a:srgbClr val="5288A6"/>
                  </a:solidFill>
                  <a:latin typeface="Now Bold"/>
                </a:rPr>
                <a:t>Class Teacher RP:  </a:t>
              </a:r>
              <a:r>
                <a:rPr lang="en-US" sz="3293" dirty="0">
                  <a:solidFill>
                    <a:srgbClr val="351365"/>
                  </a:solidFill>
                  <a:latin typeface="Now Bold"/>
                </a:rPr>
                <a:t>Miss Pooley</a:t>
              </a:r>
            </a:p>
            <a:p>
              <a:pPr>
                <a:lnSpc>
                  <a:spcPts val="4940"/>
                </a:lnSpc>
              </a:pPr>
              <a:endParaRPr lang="en-US" sz="3293" dirty="0">
                <a:solidFill>
                  <a:srgbClr val="351365"/>
                </a:solidFill>
                <a:latin typeface="Now Bold"/>
              </a:endParaRPr>
            </a:p>
            <a:p>
              <a:pPr>
                <a:lnSpc>
                  <a:spcPts val="4940"/>
                </a:lnSpc>
              </a:pPr>
              <a:r>
                <a:rPr lang="en-US" sz="3293" dirty="0">
                  <a:solidFill>
                    <a:srgbClr val="5288A6"/>
                  </a:solidFill>
                  <a:latin typeface="Now Bold"/>
                </a:rPr>
                <a:t>Teaching Assistants: </a:t>
              </a:r>
              <a:r>
                <a:rPr lang="en-US" sz="3293" dirty="0">
                  <a:solidFill>
                    <a:srgbClr val="351365"/>
                  </a:solidFill>
                  <a:latin typeface="Now Bold"/>
                </a:rPr>
                <a:t>Mrs. B Pearson</a:t>
              </a:r>
            </a:p>
            <a:p>
              <a:pPr>
                <a:lnSpc>
                  <a:spcPts val="4940"/>
                </a:lnSpc>
              </a:pPr>
              <a:r>
                <a:rPr lang="en-US" sz="3293" dirty="0">
                  <a:solidFill>
                    <a:srgbClr val="5288A6"/>
                  </a:solidFill>
                  <a:latin typeface="Now Bold"/>
                </a:rPr>
                <a:t>      				      </a:t>
              </a:r>
              <a:r>
                <a:rPr lang="en-US" sz="3293" dirty="0">
                  <a:solidFill>
                    <a:srgbClr val="351365"/>
                  </a:solidFill>
                  <a:latin typeface="Now Bold"/>
                </a:rPr>
                <a:t>Mrs. T McGill </a:t>
              </a:r>
            </a:p>
          </p:txBody>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8990654"/>
            <a:ext cx="679181" cy="300074"/>
          </a:xfrm>
          <a:prstGeom prst="rect">
            <a:avLst/>
          </a:prstGeom>
        </p:spPr>
      </p:pic>
      <p:sp>
        <p:nvSpPr>
          <p:cNvPr id="29" name="Rectangle 28">
            <a:extLst>
              <a:ext uri="{FF2B5EF4-FFF2-40B4-BE49-F238E27FC236}">
                <a16:creationId xmlns:a16="http://schemas.microsoft.com/office/drawing/2014/main" id="{60149B53-1555-FF48-972A-77E84F5D8D40}"/>
              </a:ext>
            </a:extLst>
          </p:cNvPr>
          <p:cNvSpPr/>
          <p:nvPr/>
        </p:nvSpPr>
        <p:spPr>
          <a:xfrm>
            <a:off x="1735288" y="1593664"/>
            <a:ext cx="5862952" cy="2299347"/>
          </a:xfrm>
          <a:prstGeom prst="rect">
            <a:avLst/>
          </a:prstGeom>
        </p:spPr>
        <p:txBody>
          <a:bodyPr wrap="none">
            <a:spAutoFit/>
          </a:bodyPr>
          <a:lstStyle/>
          <a:p>
            <a:pPr lvl="0">
              <a:lnSpc>
                <a:spcPts val="8640"/>
              </a:lnSpc>
              <a:spcBef>
                <a:spcPct val="0"/>
              </a:spcBef>
            </a:pPr>
            <a:r>
              <a:rPr lang="en-US" sz="7200" spc="-144" dirty="0">
                <a:solidFill>
                  <a:srgbClr val="FFFFFF"/>
                </a:solidFill>
                <a:latin typeface="Now Bold"/>
              </a:rPr>
              <a:t>Welcome to </a:t>
            </a:r>
          </a:p>
          <a:p>
            <a:pPr lvl="0">
              <a:lnSpc>
                <a:spcPts val="8640"/>
              </a:lnSpc>
              <a:spcBef>
                <a:spcPct val="0"/>
              </a:spcBef>
            </a:pPr>
            <a:r>
              <a:rPr lang="en-US" sz="7200" spc="-144" dirty="0">
                <a:solidFill>
                  <a:srgbClr val="FFFFFF"/>
                </a:solidFill>
                <a:latin typeface="Now Bold"/>
              </a:rPr>
              <a:t>St. Luke’s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grpSp>
        <p:nvGrpSpPr>
          <p:cNvPr id="22" name="Group 22"/>
          <p:cNvGrpSpPr/>
          <p:nvPr/>
        </p:nvGrpSpPr>
        <p:grpSpPr>
          <a:xfrm>
            <a:off x="8402808" y="2960243"/>
            <a:ext cx="7819776" cy="4444430"/>
            <a:chOff x="0" y="0"/>
            <a:chExt cx="10426368" cy="5925907"/>
          </a:xfrm>
        </p:grpSpPr>
        <p:sp>
          <p:nvSpPr>
            <p:cNvPr id="23" name="TextBox 23"/>
            <p:cNvSpPr txBox="1"/>
            <p:nvPr/>
          </p:nvSpPr>
          <p:spPr>
            <a:xfrm>
              <a:off x="0" y="0"/>
              <a:ext cx="10426368" cy="2946400"/>
            </a:xfrm>
            <a:prstGeom prst="rect">
              <a:avLst/>
            </a:prstGeom>
          </p:spPr>
          <p:txBody>
            <a:bodyPr lIns="0" tIns="0" rIns="0" bIns="0" rtlCol="0" anchor="t">
              <a:spAutoFit/>
            </a:bodyPr>
            <a:lstStyle/>
            <a:p>
              <a:pPr marL="0" lvl="0" indent="0" algn="l">
                <a:lnSpc>
                  <a:spcPts val="8640"/>
                </a:lnSpc>
                <a:spcBef>
                  <a:spcPct val="0"/>
                </a:spcBef>
              </a:pPr>
              <a:r>
                <a:rPr lang="en-US" sz="7200" spc="-144" dirty="0">
                  <a:solidFill>
                    <a:srgbClr val="FFFFFF"/>
                  </a:solidFill>
                  <a:latin typeface="Now Bold"/>
                </a:rPr>
                <a:t>Introducing School life...</a:t>
              </a:r>
            </a:p>
          </p:txBody>
        </p:sp>
        <p:sp>
          <p:nvSpPr>
            <p:cNvPr id="24" name="TextBox 24"/>
            <p:cNvSpPr txBox="1"/>
            <p:nvPr/>
          </p:nvSpPr>
          <p:spPr>
            <a:xfrm>
              <a:off x="0" y="3356315"/>
              <a:ext cx="10426368" cy="2569592"/>
            </a:xfrm>
            <a:prstGeom prst="rect">
              <a:avLst/>
            </a:prstGeom>
          </p:spPr>
          <p:txBody>
            <a:bodyPr lIns="0" tIns="0" rIns="0" bIns="0" rtlCol="0" anchor="t">
              <a:spAutoFit/>
            </a:bodyPr>
            <a:lstStyle/>
            <a:p>
              <a:pPr marL="0" lvl="0" indent="0" algn="l">
                <a:lnSpc>
                  <a:spcPts val="5099"/>
                </a:lnSpc>
                <a:spcBef>
                  <a:spcPct val="0"/>
                </a:spcBef>
              </a:pPr>
              <a:r>
                <a:rPr lang="en-US" sz="3399" dirty="0">
                  <a:solidFill>
                    <a:srgbClr val="FFFFFF"/>
                  </a:solidFill>
                  <a:latin typeface="Now"/>
                </a:rPr>
                <a:t>It is our aim to make starting school a happy and enjoyable time for you and your child.</a:t>
              </a:r>
            </a:p>
          </p:txBody>
        </p:sp>
      </p:grpSp>
      <p:pic>
        <p:nvPicPr>
          <p:cNvPr id="26" name="Picture 28">
            <a:extLst>
              <a:ext uri="{FF2B5EF4-FFF2-40B4-BE49-F238E27FC236}">
                <a16:creationId xmlns:a16="http://schemas.microsoft.com/office/drawing/2014/main" id="{0FB80EE5-77E7-F044-A5D4-9A81D17C756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9" name="Picture 8">
            <a:extLst>
              <a:ext uri="{FF2B5EF4-FFF2-40B4-BE49-F238E27FC236}">
                <a16:creationId xmlns:a16="http://schemas.microsoft.com/office/drawing/2014/main" id="{B5AD4A17-1993-428E-ADEB-3955F3AEA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514184"/>
            <a:ext cx="11207243" cy="113684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74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540412">
            <a:off x="14024314" y="-1582"/>
            <a:ext cx="3526943" cy="3553595"/>
          </a:xfrm>
          <a:prstGeom prst="rect">
            <a:avLst/>
          </a:prstGeom>
        </p:spPr>
      </p:pic>
      <p:grpSp>
        <p:nvGrpSpPr>
          <p:cNvPr id="3" name="Group 3"/>
          <p:cNvGrpSpPr/>
          <p:nvPr/>
        </p:nvGrpSpPr>
        <p:grpSpPr>
          <a:xfrm>
            <a:off x="9414232" y="757353"/>
            <a:ext cx="6368010" cy="8481777"/>
            <a:chOff x="0" y="-1111120"/>
            <a:chExt cx="8490680" cy="11309036"/>
          </a:xfrm>
        </p:grpSpPr>
        <p:grpSp>
          <p:nvGrpSpPr>
            <p:cNvPr id="4" name="Group 4"/>
            <p:cNvGrpSpPr/>
            <p:nvPr/>
          </p:nvGrpSpPr>
          <p:grpSpPr>
            <a:xfrm>
              <a:off x="0" y="4984429"/>
              <a:ext cx="8490680" cy="5213487"/>
              <a:chOff x="0" y="0"/>
              <a:chExt cx="5143777" cy="3158407"/>
            </a:xfrm>
          </p:grpSpPr>
          <p:sp>
            <p:nvSpPr>
              <p:cNvPr id="5" name="Freeform 5"/>
              <p:cNvSpPr/>
              <p:nvPr/>
            </p:nvSpPr>
            <p:spPr>
              <a:xfrm>
                <a:off x="0" y="0"/>
                <a:ext cx="5143778" cy="3158407"/>
              </a:xfrm>
              <a:custGeom>
                <a:avLst/>
                <a:gdLst/>
                <a:ahLst/>
                <a:cxnLst/>
                <a:rect l="l" t="t" r="r" b="b"/>
                <a:pathLst>
                  <a:path w="5143778" h="3158407">
                    <a:moveTo>
                      <a:pt x="5019317" y="3158407"/>
                    </a:moveTo>
                    <a:lnTo>
                      <a:pt x="124460" y="3158407"/>
                    </a:lnTo>
                    <a:cubicBezTo>
                      <a:pt x="55880" y="3158407"/>
                      <a:pt x="0" y="3102527"/>
                      <a:pt x="0" y="3033947"/>
                    </a:cubicBezTo>
                    <a:lnTo>
                      <a:pt x="0" y="124460"/>
                    </a:lnTo>
                    <a:cubicBezTo>
                      <a:pt x="0" y="55880"/>
                      <a:pt x="55880" y="0"/>
                      <a:pt x="124460" y="0"/>
                    </a:cubicBezTo>
                    <a:lnTo>
                      <a:pt x="5019318" y="0"/>
                    </a:lnTo>
                    <a:cubicBezTo>
                      <a:pt x="5087898" y="0"/>
                      <a:pt x="5143778" y="55880"/>
                      <a:pt x="5143778" y="124460"/>
                    </a:cubicBezTo>
                    <a:lnTo>
                      <a:pt x="5143778" y="3033947"/>
                    </a:lnTo>
                    <a:cubicBezTo>
                      <a:pt x="5143778" y="3102527"/>
                      <a:pt x="5087898" y="3158407"/>
                      <a:pt x="5019318" y="3158407"/>
                    </a:cubicBezTo>
                    <a:close/>
                  </a:path>
                </a:pathLst>
              </a:custGeom>
              <a:solidFill>
                <a:srgbClr val="FFF3E2">
                  <a:alpha val="69804"/>
                </a:srgbClr>
              </a:solidFill>
            </p:spPr>
          </p:sp>
        </p:grpSp>
        <p:sp>
          <p:nvSpPr>
            <p:cNvPr id="6" name="TextBox 6"/>
            <p:cNvSpPr txBox="1"/>
            <p:nvPr/>
          </p:nvSpPr>
          <p:spPr>
            <a:xfrm>
              <a:off x="0" y="-1111120"/>
              <a:ext cx="7855777" cy="4419600"/>
            </a:xfrm>
            <a:prstGeom prst="rect">
              <a:avLst/>
            </a:prstGeom>
          </p:spPr>
          <p:txBody>
            <a:bodyPr lIns="0" tIns="0" rIns="0" bIns="0" rtlCol="0" anchor="t">
              <a:spAutoFit/>
            </a:bodyPr>
            <a:lstStyle/>
            <a:p>
              <a:pPr marL="0" lvl="0" indent="0" algn="l">
                <a:lnSpc>
                  <a:spcPts val="8640"/>
                </a:lnSpc>
                <a:spcBef>
                  <a:spcPct val="0"/>
                </a:spcBef>
              </a:pPr>
              <a:r>
                <a:rPr lang="en-US" sz="7200" spc="-144" dirty="0">
                  <a:solidFill>
                    <a:srgbClr val="FFF3E2"/>
                  </a:solidFill>
                  <a:latin typeface="Now Bold"/>
                </a:rPr>
                <a:t>How does my child learn in Reception? </a:t>
              </a:r>
            </a:p>
          </p:txBody>
        </p:sp>
        <p:sp>
          <p:nvSpPr>
            <p:cNvPr id="7" name="TextBox 7"/>
            <p:cNvSpPr txBox="1"/>
            <p:nvPr/>
          </p:nvSpPr>
          <p:spPr>
            <a:xfrm>
              <a:off x="542613" y="5207382"/>
              <a:ext cx="7405455" cy="4710430"/>
            </a:xfrm>
            <a:prstGeom prst="rect">
              <a:avLst/>
            </a:prstGeom>
          </p:spPr>
          <p:txBody>
            <a:bodyPr lIns="0" tIns="0" rIns="0" bIns="0" rtlCol="0" anchor="t">
              <a:spAutoFit/>
            </a:bodyPr>
            <a:lstStyle/>
            <a:p>
              <a:pPr marL="0" lvl="0" indent="0" algn="l">
                <a:lnSpc>
                  <a:spcPts val="3599"/>
                </a:lnSpc>
                <a:spcBef>
                  <a:spcPct val="0"/>
                </a:spcBef>
              </a:pPr>
              <a:r>
                <a:rPr lang="en-US" sz="2399" u="none" dirty="0">
                  <a:solidFill>
                    <a:srgbClr val="351365"/>
                  </a:solidFill>
                  <a:latin typeface="Now"/>
                </a:rPr>
                <a:t>The Early Years Foundation Stage (EYFS) is the stage of education for children from </a:t>
              </a:r>
              <a:r>
                <a:rPr lang="en-US" sz="2399" u="none" dirty="0">
                  <a:solidFill>
                    <a:srgbClr val="5288A6"/>
                  </a:solidFill>
                  <a:latin typeface="Now Bold"/>
                </a:rPr>
                <a:t>birth</a:t>
              </a:r>
              <a:r>
                <a:rPr lang="en-US" sz="2399" u="none" dirty="0">
                  <a:solidFill>
                    <a:srgbClr val="351365"/>
                  </a:solidFill>
                  <a:latin typeface="Now"/>
                </a:rPr>
                <a:t> to the end of the </a:t>
              </a:r>
              <a:r>
                <a:rPr lang="en-US" sz="2399" u="none" dirty="0">
                  <a:solidFill>
                    <a:srgbClr val="5288A6"/>
                  </a:solidFill>
                  <a:latin typeface="Now Bold"/>
                </a:rPr>
                <a:t>Reception</a:t>
              </a:r>
              <a:r>
                <a:rPr lang="en-US" sz="2399" u="none" dirty="0">
                  <a:solidFill>
                    <a:srgbClr val="5288A6"/>
                  </a:solidFill>
                  <a:latin typeface="Now"/>
                </a:rPr>
                <a:t> </a:t>
              </a:r>
              <a:r>
                <a:rPr lang="en-US" sz="2399" u="none" dirty="0">
                  <a:solidFill>
                    <a:srgbClr val="5288A6"/>
                  </a:solidFill>
                  <a:latin typeface="Now Bold"/>
                </a:rPr>
                <a:t>Year</a:t>
              </a:r>
              <a:r>
                <a:rPr lang="en-US" sz="2399" u="none" dirty="0">
                  <a:solidFill>
                    <a:srgbClr val="351365"/>
                  </a:solidFill>
                  <a:latin typeface="Now"/>
                </a:rPr>
                <a:t>.</a:t>
              </a:r>
            </a:p>
            <a:p>
              <a:pPr marL="0" lvl="0" indent="0" algn="l">
                <a:lnSpc>
                  <a:spcPts val="3599"/>
                </a:lnSpc>
                <a:spcBef>
                  <a:spcPct val="0"/>
                </a:spcBef>
              </a:pPr>
              <a:endParaRPr lang="en-US" sz="2399" u="none" dirty="0">
                <a:solidFill>
                  <a:srgbClr val="351365"/>
                </a:solidFill>
                <a:latin typeface="Now"/>
              </a:endParaRPr>
            </a:p>
            <a:p>
              <a:pPr marL="0" lvl="0" indent="0" algn="l">
                <a:lnSpc>
                  <a:spcPts val="3599"/>
                </a:lnSpc>
                <a:spcBef>
                  <a:spcPct val="0"/>
                </a:spcBef>
              </a:pPr>
              <a:r>
                <a:rPr lang="en-US" sz="2399" u="none" dirty="0">
                  <a:solidFill>
                    <a:srgbClr val="351365"/>
                  </a:solidFill>
                  <a:latin typeface="Now"/>
                </a:rPr>
                <a:t>It is based on the recognition that children learn best through </a:t>
              </a:r>
              <a:r>
                <a:rPr lang="en-US" sz="2399" u="none" dirty="0">
                  <a:solidFill>
                    <a:srgbClr val="A84388"/>
                  </a:solidFill>
                  <a:latin typeface="Now Bold"/>
                </a:rPr>
                <a:t>play</a:t>
              </a:r>
              <a:r>
                <a:rPr lang="en-US" sz="2399" u="none" dirty="0">
                  <a:solidFill>
                    <a:srgbClr val="351365"/>
                  </a:solidFill>
                  <a:latin typeface="Now"/>
                </a:rPr>
                <a:t> and </a:t>
              </a:r>
              <a:r>
                <a:rPr lang="en-US" sz="2399" u="none" dirty="0">
                  <a:solidFill>
                    <a:srgbClr val="A84388"/>
                  </a:solidFill>
                  <a:latin typeface="Now Bold"/>
                </a:rPr>
                <a:t>active learning.</a:t>
              </a:r>
              <a:r>
                <a:rPr lang="en-US" sz="2399" u="none" dirty="0">
                  <a:solidFill>
                    <a:srgbClr val="351365"/>
                  </a:solidFill>
                  <a:latin typeface="Now"/>
                </a:rPr>
                <a:t>  </a:t>
              </a:r>
            </a:p>
          </p:txBody>
        </p:sp>
      </p:grpSp>
      <p:pic>
        <p:nvPicPr>
          <p:cNvPr id="28" name="Picture 28">
            <a:extLst>
              <a:ext uri="{FF2B5EF4-FFF2-40B4-BE49-F238E27FC236}">
                <a16:creationId xmlns:a16="http://schemas.microsoft.com/office/drawing/2014/main" id="{042AB064-0B63-A141-B35F-7C3AF83900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9017092"/>
            <a:ext cx="679181" cy="300074"/>
          </a:xfrm>
          <a:prstGeom prst="rect">
            <a:avLst/>
          </a:prstGeom>
        </p:spPr>
      </p:pic>
      <p:pic>
        <p:nvPicPr>
          <p:cNvPr id="8" name="Picture 7">
            <a:extLst>
              <a:ext uri="{FF2B5EF4-FFF2-40B4-BE49-F238E27FC236}">
                <a16:creationId xmlns:a16="http://schemas.microsoft.com/office/drawing/2014/main" id="{44E9B4A4-8473-46C0-9236-19F54EC426B7}"/>
              </a:ext>
            </a:extLst>
          </p:cNvPr>
          <p:cNvPicPr>
            <a:picLocks noChangeAspect="1"/>
          </p:cNvPicPr>
          <p:nvPr/>
        </p:nvPicPr>
        <p:blipFill rotWithShape="1">
          <a:blip r:embed="rId5"/>
          <a:srcRect l="47923" t="21875" r="25988" b="6250"/>
          <a:stretch/>
        </p:blipFill>
        <p:spPr>
          <a:xfrm>
            <a:off x="1295400" y="190500"/>
            <a:ext cx="6368011" cy="9863724"/>
          </a:xfrm>
          <a:prstGeom prst="rect">
            <a:avLst/>
          </a:prstGeom>
          <a:ln w="76200">
            <a:solidFill>
              <a:schemeClr val="bg2">
                <a:lumMod val="50000"/>
              </a:schemeClr>
            </a:solidFill>
          </a:ln>
        </p:spPr>
      </p:pic>
    </p:spTree>
    <p:extLst>
      <p:ext uri="{BB962C8B-B14F-4D97-AF65-F5344CB8AC3E}">
        <p14:creationId xmlns:p14="http://schemas.microsoft.com/office/powerpoint/2010/main" val="4197045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C2B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3D9F8-636C-44B9-A751-44F54C2B3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567021">
            <a:off x="5164327" y="4720947"/>
            <a:ext cx="6120002" cy="4590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phic 11" descr="A brushstroke">
            <a:extLst>
              <a:ext uri="{FF2B5EF4-FFF2-40B4-BE49-F238E27FC236}">
                <a16:creationId xmlns:a16="http://schemas.microsoft.com/office/drawing/2014/main" id="{F1F5452A-1C8E-DF44-B77E-BFE85FB226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75780">
            <a:off x="7054204" y="1634570"/>
            <a:ext cx="2372936" cy="4572000"/>
          </a:xfrm>
          <a:prstGeom prst="rect">
            <a:avLst/>
          </a:prstGeom>
        </p:spPr>
      </p:pic>
      <p:pic>
        <p:nvPicPr>
          <p:cNvPr id="22" name="Picture 22"/>
          <p:cNvPicPr>
            <a:picLocks noChangeAspect="1"/>
          </p:cNvPicPr>
          <p:nvPr/>
        </p:nvPicPr>
        <p:blipFill>
          <a:blip r:embed="rId5"/>
          <a:srcRect/>
          <a:stretch>
            <a:fillRect/>
          </a:stretch>
        </p:blipFill>
        <p:spPr>
          <a:xfrm rot="7473990">
            <a:off x="14881682" y="192529"/>
            <a:ext cx="2454675" cy="4091125"/>
          </a:xfrm>
          <a:prstGeom prst="rect">
            <a:avLst/>
          </a:prstGeom>
        </p:spPr>
      </p:pic>
      <p:sp>
        <p:nvSpPr>
          <p:cNvPr id="23" name="TextBox 23"/>
          <p:cNvSpPr txBox="1"/>
          <p:nvPr/>
        </p:nvSpPr>
        <p:spPr>
          <a:xfrm>
            <a:off x="570018" y="780280"/>
            <a:ext cx="5891833" cy="2209800"/>
          </a:xfrm>
          <a:prstGeom prst="rect">
            <a:avLst/>
          </a:prstGeom>
        </p:spPr>
        <p:txBody>
          <a:bodyPr lIns="0" tIns="0" rIns="0" bIns="0" rtlCol="0" anchor="t">
            <a:spAutoFit/>
          </a:bodyPr>
          <a:lstStyle/>
          <a:p>
            <a:pPr marL="0" lvl="0" indent="0" algn="l">
              <a:lnSpc>
                <a:spcPts val="8640"/>
              </a:lnSpc>
              <a:spcBef>
                <a:spcPct val="0"/>
              </a:spcBef>
            </a:pPr>
            <a:r>
              <a:rPr lang="en-US" sz="7200" spc="-144" dirty="0">
                <a:solidFill>
                  <a:srgbClr val="FFFFFF"/>
                </a:solidFill>
                <a:latin typeface="Now Bold"/>
              </a:rPr>
              <a:t>Indoor Environment</a:t>
            </a:r>
          </a:p>
        </p:txBody>
      </p:sp>
      <p:pic>
        <p:nvPicPr>
          <p:cNvPr id="24" name="Picture 28">
            <a:extLst>
              <a:ext uri="{FF2B5EF4-FFF2-40B4-BE49-F238E27FC236}">
                <a16:creationId xmlns:a16="http://schemas.microsoft.com/office/drawing/2014/main" id="{32910C9A-9EBB-CE4C-9463-5C0884D257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7007767" y="9017092"/>
            <a:ext cx="679181" cy="300074"/>
          </a:xfrm>
          <a:prstGeom prst="rect">
            <a:avLst/>
          </a:prstGeom>
        </p:spPr>
      </p:pic>
      <p:pic>
        <p:nvPicPr>
          <p:cNvPr id="8" name="Picture 7">
            <a:extLst>
              <a:ext uri="{FF2B5EF4-FFF2-40B4-BE49-F238E27FC236}">
                <a16:creationId xmlns:a16="http://schemas.microsoft.com/office/drawing/2014/main" id="{F957BE1D-B492-47D1-8238-6FEC0CDD24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233" y="3386720"/>
            <a:ext cx="4081335" cy="61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F091F23-4BAC-4177-ABF5-D91F76B130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55569" y="3801947"/>
            <a:ext cx="3979573" cy="2984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phic 2" descr="A brushstroke">
            <a:extLst>
              <a:ext uri="{FF2B5EF4-FFF2-40B4-BE49-F238E27FC236}">
                <a16:creationId xmlns:a16="http://schemas.microsoft.com/office/drawing/2014/main" id="{31C1EDC6-0626-2148-89AA-36401A9AC6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21666">
            <a:off x="13108393" y="1418043"/>
            <a:ext cx="3022932" cy="4572000"/>
          </a:xfrm>
          <a:prstGeom prst="rect">
            <a:avLst/>
          </a:prstGeom>
        </p:spPr>
      </p:pic>
      <p:pic>
        <p:nvPicPr>
          <p:cNvPr id="13" name="Graphic 12" descr="A brushstroke">
            <a:extLst>
              <a:ext uri="{FF2B5EF4-FFF2-40B4-BE49-F238E27FC236}">
                <a16:creationId xmlns:a16="http://schemas.microsoft.com/office/drawing/2014/main" id="{623701C3-EC93-234D-AE00-E2FFF29FE1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503615">
            <a:off x="249519" y="1224867"/>
            <a:ext cx="2372936" cy="4572000"/>
          </a:xfrm>
          <a:prstGeom prst="rect">
            <a:avLst/>
          </a:prstGeom>
        </p:spPr>
      </p:pic>
      <p:pic>
        <p:nvPicPr>
          <p:cNvPr id="9" name="Picture 8">
            <a:extLst>
              <a:ext uri="{FF2B5EF4-FFF2-40B4-BE49-F238E27FC236}">
                <a16:creationId xmlns:a16="http://schemas.microsoft.com/office/drawing/2014/main" id="{B9EF90CB-820A-43D1-BDE1-E295F141C2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37963">
            <a:off x="14063298" y="7126290"/>
            <a:ext cx="3889420" cy="2917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Graphic 13" descr="A brushstroke">
            <a:extLst>
              <a:ext uri="{FF2B5EF4-FFF2-40B4-BE49-F238E27FC236}">
                <a16:creationId xmlns:a16="http://schemas.microsoft.com/office/drawing/2014/main" id="{EFD6FE2E-2EF8-0340-AA65-DC9DE855A8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7963">
            <a:off x="14437841" y="4960391"/>
            <a:ext cx="2372936" cy="4572000"/>
          </a:xfrm>
          <a:prstGeom prst="rect">
            <a:avLst/>
          </a:prstGeom>
        </p:spPr>
      </p:pic>
      <p:pic>
        <p:nvPicPr>
          <p:cNvPr id="4" name="Picture 3">
            <a:extLst>
              <a:ext uri="{FF2B5EF4-FFF2-40B4-BE49-F238E27FC236}">
                <a16:creationId xmlns:a16="http://schemas.microsoft.com/office/drawing/2014/main" id="{0A3167DC-7D37-4235-BC3C-946BD94B52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1251" y="780280"/>
            <a:ext cx="3778422" cy="2833817"/>
          </a:xfrm>
          <a:prstGeom prst="rect">
            <a:avLst/>
          </a:prstGeom>
          <a:ln w="76200">
            <a:solidFill>
              <a:schemeClr val="bg1"/>
            </a:solidFill>
          </a:ln>
        </p:spPr>
      </p:pic>
      <p:pic>
        <p:nvPicPr>
          <p:cNvPr id="15" name="Graphic 14" descr="A brushstroke">
            <a:extLst>
              <a:ext uri="{FF2B5EF4-FFF2-40B4-BE49-F238E27FC236}">
                <a16:creationId xmlns:a16="http://schemas.microsoft.com/office/drawing/2014/main" id="{1D9D6E0D-25ED-4952-A2C1-F2FBFB8573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75780">
            <a:off x="9563430" y="-1654389"/>
            <a:ext cx="2372936" cy="457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288A6"/>
        </a:solidFill>
        <a:effectLst/>
      </p:bgPr>
    </p:bg>
    <p:spTree>
      <p:nvGrpSpPr>
        <p:cNvPr id="1" name=""/>
        <p:cNvGrpSpPr/>
        <p:nvPr/>
      </p:nvGrpSpPr>
      <p:grpSpPr>
        <a:xfrm>
          <a:off x="0" y="0"/>
          <a:ext cx="0" cy="0"/>
          <a:chOff x="0" y="0"/>
          <a:chExt cx="0" cy="0"/>
        </a:xfrm>
      </p:grpSpPr>
      <p:pic>
        <p:nvPicPr>
          <p:cNvPr id="16" name="Graphic 15" descr="A birch leaf">
            <a:extLst>
              <a:ext uri="{FF2B5EF4-FFF2-40B4-BE49-F238E27FC236}">
                <a16:creationId xmlns:a16="http://schemas.microsoft.com/office/drawing/2014/main" id="{0863AF7D-2C65-1E46-B6D3-83A8D5C55E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28915">
            <a:off x="2373383" y="6433807"/>
            <a:ext cx="4572000" cy="4572000"/>
          </a:xfrm>
          <a:prstGeom prst="rect">
            <a:avLst/>
          </a:prstGeom>
        </p:spPr>
      </p:pic>
      <p:grpSp>
        <p:nvGrpSpPr>
          <p:cNvPr id="2" name="Group 2"/>
          <p:cNvGrpSpPr/>
          <p:nvPr/>
        </p:nvGrpSpPr>
        <p:grpSpPr>
          <a:xfrm>
            <a:off x="212179" y="8140227"/>
            <a:ext cx="7876844" cy="2209800"/>
            <a:chOff x="-1088695" y="1547670"/>
            <a:chExt cx="10502459" cy="2946400"/>
          </a:xfrm>
        </p:grpSpPr>
        <p:sp>
          <p:nvSpPr>
            <p:cNvPr id="3" name="TextBox 3"/>
            <p:cNvSpPr txBox="1"/>
            <p:nvPr/>
          </p:nvSpPr>
          <p:spPr>
            <a:xfrm>
              <a:off x="-1088695" y="1547670"/>
              <a:ext cx="9225508" cy="2946400"/>
            </a:xfrm>
            <a:prstGeom prst="rect">
              <a:avLst/>
            </a:prstGeom>
          </p:spPr>
          <p:txBody>
            <a:bodyPr lIns="0" tIns="0" rIns="0" bIns="0" rtlCol="0" anchor="t">
              <a:spAutoFit/>
            </a:bodyPr>
            <a:lstStyle/>
            <a:p>
              <a:pPr marL="0" lvl="0" indent="0">
                <a:lnSpc>
                  <a:spcPts val="8640"/>
                </a:lnSpc>
                <a:spcBef>
                  <a:spcPct val="0"/>
                </a:spcBef>
              </a:pPr>
              <a:r>
                <a:rPr lang="en-US" sz="7200" spc="-144" dirty="0">
                  <a:solidFill>
                    <a:srgbClr val="FFFFFF"/>
                  </a:solidFill>
                  <a:latin typeface="Now Bold"/>
                </a:rPr>
                <a:t>Outdoor Environment</a:t>
              </a:r>
            </a:p>
          </p:txBody>
        </p:sp>
        <p:sp>
          <p:nvSpPr>
            <p:cNvPr id="4" name="TextBox 4"/>
            <p:cNvSpPr txBox="1"/>
            <p:nvPr/>
          </p:nvSpPr>
          <p:spPr>
            <a:xfrm>
              <a:off x="0" y="3749999"/>
              <a:ext cx="9413764" cy="541732"/>
            </a:xfrm>
            <a:prstGeom prst="rect">
              <a:avLst/>
            </a:prstGeom>
          </p:spPr>
          <p:txBody>
            <a:bodyPr lIns="0" tIns="0" rIns="0" bIns="0" rtlCol="0" anchor="t">
              <a:spAutoFit/>
            </a:bodyPr>
            <a:lstStyle/>
            <a:p>
              <a:pPr marL="0" lvl="0" indent="0" algn="l">
                <a:lnSpc>
                  <a:spcPts val="3599"/>
                </a:lnSpc>
                <a:spcBef>
                  <a:spcPct val="0"/>
                </a:spcBef>
              </a:pPr>
              <a:endParaRPr/>
            </a:p>
          </p:txBody>
        </p:sp>
      </p:grpSp>
      <p:pic>
        <p:nvPicPr>
          <p:cNvPr id="24" name="Picture 28">
            <a:extLst>
              <a:ext uri="{FF2B5EF4-FFF2-40B4-BE49-F238E27FC236}">
                <a16:creationId xmlns:a16="http://schemas.microsoft.com/office/drawing/2014/main" id="{A4138D1E-64E9-774C-A004-53184F075E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07767" y="9017092"/>
            <a:ext cx="679181" cy="300074"/>
          </a:xfrm>
          <a:prstGeom prst="rect">
            <a:avLst/>
          </a:prstGeom>
        </p:spPr>
      </p:pic>
      <p:pic>
        <p:nvPicPr>
          <p:cNvPr id="6" name="Picture 5">
            <a:extLst>
              <a:ext uri="{FF2B5EF4-FFF2-40B4-BE49-F238E27FC236}">
                <a16:creationId xmlns:a16="http://schemas.microsoft.com/office/drawing/2014/main" id="{81F921ED-7F15-418A-AD45-3AE8175349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1461" y="1423169"/>
            <a:ext cx="5661265" cy="4245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CD8DFC4-DB00-46D8-9594-C32B4060E6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1572532" y="1228603"/>
            <a:ext cx="7340446" cy="5505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phic 10" descr="A brushstroke">
            <a:extLst>
              <a:ext uri="{FF2B5EF4-FFF2-40B4-BE49-F238E27FC236}">
                <a16:creationId xmlns:a16="http://schemas.microsoft.com/office/drawing/2014/main" id="{0E101C00-321F-A640-B232-F1DC4A622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882943" y="-1974953"/>
            <a:ext cx="3048504" cy="4572000"/>
          </a:xfrm>
          <a:prstGeom prst="rect">
            <a:avLst/>
          </a:prstGeom>
        </p:spPr>
      </p:pic>
      <p:pic>
        <p:nvPicPr>
          <p:cNvPr id="12" name="Graphic 11" descr="A brushstroke">
            <a:extLst>
              <a:ext uri="{FF2B5EF4-FFF2-40B4-BE49-F238E27FC236}">
                <a16:creationId xmlns:a16="http://schemas.microsoft.com/office/drawing/2014/main" id="{9D783A82-F8BF-0542-9DE7-734CCD4E40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372426">
            <a:off x="101379" y="-1513458"/>
            <a:ext cx="1668316" cy="4572000"/>
          </a:xfrm>
          <a:prstGeom prst="rect">
            <a:avLst/>
          </a:prstGeom>
        </p:spPr>
      </p:pic>
      <p:pic>
        <p:nvPicPr>
          <p:cNvPr id="17" name="Picture 16">
            <a:extLst>
              <a:ext uri="{FF2B5EF4-FFF2-40B4-BE49-F238E27FC236}">
                <a16:creationId xmlns:a16="http://schemas.microsoft.com/office/drawing/2014/main" id="{C3FB191B-AD11-4F7A-A101-465530E884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5593" y="772542"/>
            <a:ext cx="5505336" cy="4129002"/>
          </a:xfrm>
          <a:prstGeom prst="rect">
            <a:avLst/>
          </a:prstGeom>
          <a:ln w="76200">
            <a:solidFill>
              <a:schemeClr val="bg1"/>
            </a:solidFill>
          </a:ln>
        </p:spPr>
      </p:pic>
      <p:pic>
        <p:nvPicPr>
          <p:cNvPr id="13" name="Graphic 12" descr="A brushstroke">
            <a:extLst>
              <a:ext uri="{FF2B5EF4-FFF2-40B4-BE49-F238E27FC236}">
                <a16:creationId xmlns:a16="http://schemas.microsoft.com/office/drawing/2014/main" id="{9931CBD8-3C98-6B44-A93B-99CF828C84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1306" y="-1570489"/>
            <a:ext cx="1653910" cy="4572000"/>
          </a:xfrm>
          <a:prstGeom prst="rect">
            <a:avLst/>
          </a:prstGeom>
        </p:spPr>
      </p:pic>
      <p:pic>
        <p:nvPicPr>
          <p:cNvPr id="14" name="Picture 13">
            <a:extLst>
              <a:ext uri="{FF2B5EF4-FFF2-40B4-BE49-F238E27FC236}">
                <a16:creationId xmlns:a16="http://schemas.microsoft.com/office/drawing/2014/main" id="{CD87173C-881F-4751-960A-71584C43CF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6567"/>
          <a:stretch/>
        </p:blipFill>
        <p:spPr>
          <a:xfrm>
            <a:off x="5590259" y="5426171"/>
            <a:ext cx="6603357" cy="3636807"/>
          </a:xfrm>
          <a:prstGeom prst="rect">
            <a:avLst/>
          </a:prstGeom>
          <a:ln w="76200">
            <a:solidFill>
              <a:schemeClr val="bg1"/>
            </a:solidFill>
          </a:ln>
        </p:spPr>
      </p:pic>
      <p:pic>
        <p:nvPicPr>
          <p:cNvPr id="10" name="Graphic 9" descr="A brushstroke">
            <a:extLst>
              <a:ext uri="{FF2B5EF4-FFF2-40B4-BE49-F238E27FC236}">
                <a16:creationId xmlns:a16="http://schemas.microsoft.com/office/drawing/2014/main" id="{BB788097-23CA-094E-A528-239AB3A7C0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18762" y="2954372"/>
            <a:ext cx="2372936" cy="4572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2"/>
          <p:cNvSpPr txBox="1"/>
          <p:nvPr/>
        </p:nvSpPr>
        <p:spPr>
          <a:xfrm>
            <a:off x="640121" y="7162800"/>
            <a:ext cx="6665825" cy="2209800"/>
          </a:xfrm>
          <a:prstGeom prst="rect">
            <a:avLst/>
          </a:prstGeom>
        </p:spPr>
        <p:txBody>
          <a:bodyPr lIns="0" tIns="0" rIns="0" bIns="0" rtlCol="0" anchor="t">
            <a:spAutoFit/>
          </a:bodyPr>
          <a:lstStyle/>
          <a:p>
            <a:pPr marL="0" lvl="0" indent="0" algn="l">
              <a:lnSpc>
                <a:spcPts val="8640"/>
              </a:lnSpc>
              <a:spcBef>
                <a:spcPct val="0"/>
              </a:spcBef>
            </a:pPr>
            <a:r>
              <a:rPr lang="en-US" sz="7200" spc="-144" dirty="0">
                <a:solidFill>
                  <a:srgbClr val="FFF3E2"/>
                </a:solidFill>
                <a:latin typeface="Now Bold"/>
              </a:rPr>
              <a:t>Whole class teaching</a:t>
            </a:r>
          </a:p>
        </p:txBody>
      </p:sp>
      <p:pic>
        <p:nvPicPr>
          <p:cNvPr id="22" name="Picture 28">
            <a:extLst>
              <a:ext uri="{FF2B5EF4-FFF2-40B4-BE49-F238E27FC236}">
                <a16:creationId xmlns:a16="http://schemas.microsoft.com/office/drawing/2014/main" id="{77E57491-9567-424C-BD15-F9401AF0E1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pic>
        <p:nvPicPr>
          <p:cNvPr id="4" name="Picture 3" descr="P:\Year Group\R\photos\2016 2017 Achieving success PPT\100_7012.JPG">
            <a:extLst>
              <a:ext uri="{FF2B5EF4-FFF2-40B4-BE49-F238E27FC236}">
                <a16:creationId xmlns:a16="http://schemas.microsoft.com/office/drawing/2014/main" id="{1E211431-8115-4F4D-856C-8189EE46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147" y="2019300"/>
            <a:ext cx="11459732" cy="763982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416AE0-5F57-45AD-BF7E-01ABDFE10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121" y="627880"/>
            <a:ext cx="7644384" cy="5733288"/>
          </a:xfrm>
          <a:prstGeom prst="rect">
            <a:avLst/>
          </a:prstGeom>
          <a:ln w="76200">
            <a:solidFill>
              <a:schemeClr val="bg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C2B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AA0231-E5BA-45D1-A844-9E0B427E18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070766" y="2217576"/>
            <a:ext cx="7072610" cy="530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1"/>
          <p:cNvPicPr>
            <a:picLocks noChangeAspect="1"/>
          </p:cNvPicPr>
          <p:nvPr/>
        </p:nvPicPr>
        <p:blipFill>
          <a:blip r:embed="rId3"/>
          <a:srcRect/>
          <a:stretch>
            <a:fillRect/>
          </a:stretch>
        </p:blipFill>
        <p:spPr>
          <a:xfrm rot="-5400000">
            <a:off x="13132501" y="-972364"/>
            <a:ext cx="6165962" cy="6065765"/>
          </a:xfrm>
          <a:prstGeom prst="rect">
            <a:avLst/>
          </a:prstGeom>
        </p:spPr>
      </p:pic>
      <p:grpSp>
        <p:nvGrpSpPr>
          <p:cNvPr id="22" name="Group 22"/>
          <p:cNvGrpSpPr/>
          <p:nvPr/>
        </p:nvGrpSpPr>
        <p:grpSpPr>
          <a:xfrm>
            <a:off x="1028700" y="6286994"/>
            <a:ext cx="5083734" cy="4000006"/>
            <a:chOff x="0" y="531933"/>
            <a:chExt cx="6778312" cy="5333342"/>
          </a:xfrm>
        </p:grpSpPr>
        <p:sp>
          <p:nvSpPr>
            <p:cNvPr id="23" name="TextBox 23"/>
            <p:cNvSpPr txBox="1"/>
            <p:nvPr/>
          </p:nvSpPr>
          <p:spPr>
            <a:xfrm>
              <a:off x="254739" y="531933"/>
              <a:ext cx="6523573" cy="4419600"/>
            </a:xfrm>
            <a:prstGeom prst="rect">
              <a:avLst/>
            </a:prstGeom>
          </p:spPr>
          <p:txBody>
            <a:bodyPr lIns="0" tIns="0" rIns="0" bIns="0" rtlCol="0" anchor="t">
              <a:spAutoFit/>
            </a:bodyPr>
            <a:lstStyle/>
            <a:p>
              <a:pPr marL="0" lvl="0" indent="0" algn="l">
                <a:lnSpc>
                  <a:spcPts val="8639"/>
                </a:lnSpc>
                <a:spcBef>
                  <a:spcPct val="0"/>
                </a:spcBef>
              </a:pPr>
              <a:r>
                <a:rPr lang="en-US" sz="7199" spc="-143" dirty="0">
                  <a:solidFill>
                    <a:srgbClr val="FFFFFF"/>
                  </a:solidFill>
                  <a:latin typeface="Now Bold"/>
                </a:rPr>
                <a:t>Adult guided teaching </a:t>
              </a:r>
            </a:p>
          </p:txBody>
        </p:sp>
        <p:sp>
          <p:nvSpPr>
            <p:cNvPr id="24" name="TextBox 24"/>
            <p:cNvSpPr txBox="1"/>
            <p:nvPr/>
          </p:nvSpPr>
          <p:spPr>
            <a:xfrm>
              <a:off x="0" y="5323543"/>
              <a:ext cx="6523573" cy="541732"/>
            </a:xfrm>
            <a:prstGeom prst="rect">
              <a:avLst/>
            </a:prstGeom>
          </p:spPr>
          <p:txBody>
            <a:bodyPr lIns="0" tIns="0" rIns="0" bIns="0" rtlCol="0" anchor="t">
              <a:spAutoFit/>
            </a:bodyPr>
            <a:lstStyle/>
            <a:p>
              <a:pPr marL="0" lvl="0" indent="0" algn="l">
                <a:lnSpc>
                  <a:spcPts val="3599"/>
                </a:lnSpc>
                <a:spcBef>
                  <a:spcPct val="0"/>
                </a:spcBef>
              </a:pPr>
              <a:endParaRPr/>
            </a:p>
          </p:txBody>
        </p:sp>
      </p:grpSp>
      <p:pic>
        <p:nvPicPr>
          <p:cNvPr id="25" name="Picture 28">
            <a:extLst>
              <a:ext uri="{FF2B5EF4-FFF2-40B4-BE49-F238E27FC236}">
                <a16:creationId xmlns:a16="http://schemas.microsoft.com/office/drawing/2014/main" id="{17E4D773-3A2B-5F42-A112-17FB0D5629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07767" y="9017092"/>
            <a:ext cx="679181" cy="300074"/>
          </a:xfrm>
          <a:prstGeom prst="rect">
            <a:avLst/>
          </a:prstGeom>
        </p:spPr>
      </p:pic>
      <p:pic>
        <p:nvPicPr>
          <p:cNvPr id="8" name="Picture 7">
            <a:extLst>
              <a:ext uri="{FF2B5EF4-FFF2-40B4-BE49-F238E27FC236}">
                <a16:creationId xmlns:a16="http://schemas.microsoft.com/office/drawing/2014/main" id="{5559713E-32F2-4AE9-990B-89A27C63E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087630" y="3366815"/>
            <a:ext cx="7072610" cy="5304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63B04C1-4B13-427D-B49F-173EF18CC6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5"/>
          <a:stretch/>
        </p:blipFill>
        <p:spPr>
          <a:xfrm rot="16517582">
            <a:off x="678133" y="682868"/>
            <a:ext cx="5085216" cy="4584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phic 9" descr="A brushstroke">
            <a:extLst>
              <a:ext uri="{FF2B5EF4-FFF2-40B4-BE49-F238E27FC236}">
                <a16:creationId xmlns:a16="http://schemas.microsoft.com/office/drawing/2014/main" id="{C2C80D98-466A-1242-BFF3-55E420CF69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9139" y="-1779438"/>
            <a:ext cx="1653910" cy="4572000"/>
          </a:xfrm>
          <a:prstGeom prst="rect">
            <a:avLst/>
          </a:prstGeom>
        </p:spPr>
      </p:pic>
      <p:pic>
        <p:nvPicPr>
          <p:cNvPr id="11" name="Graphic 10" descr="A brushstroke">
            <a:extLst>
              <a:ext uri="{FF2B5EF4-FFF2-40B4-BE49-F238E27FC236}">
                <a16:creationId xmlns:a16="http://schemas.microsoft.com/office/drawing/2014/main" id="{75FEC228-474F-D045-AD37-C65495909F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28670" y="150393"/>
            <a:ext cx="3704858" cy="4572000"/>
          </a:xfrm>
          <a:prstGeom prst="rect">
            <a:avLst/>
          </a:prstGeom>
        </p:spPr>
      </p:pic>
      <p:pic>
        <p:nvPicPr>
          <p:cNvPr id="12" name="Graphic 11" descr="A brushstroke">
            <a:extLst>
              <a:ext uri="{FF2B5EF4-FFF2-40B4-BE49-F238E27FC236}">
                <a16:creationId xmlns:a16="http://schemas.microsoft.com/office/drawing/2014/main" id="{0454720B-E150-E240-9B41-88228655A7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225165">
            <a:off x="11276164" y="-952500"/>
            <a:ext cx="1653910" cy="4572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932</TotalTime>
  <Words>905</Words>
  <Application>Microsoft Office PowerPoint</Application>
  <PresentationFormat>Custom</PresentationFormat>
  <Paragraphs>91</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Now Bold</vt:lpstr>
      <vt:lpstr>Calibri</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3D Illustrated Remote Learning Events and Special Interest Presentation</dc:title>
  <dc:creator>S Pooley</dc:creator>
  <cp:lastModifiedBy>Miss E HESKETH</cp:lastModifiedBy>
  <cp:revision>49</cp:revision>
  <dcterms:created xsi:type="dcterms:W3CDTF">2006-08-16T00:00:00Z</dcterms:created>
  <dcterms:modified xsi:type="dcterms:W3CDTF">2021-07-01T18:13:42Z</dcterms:modified>
  <dc:identifier>DAEirbsGBTI</dc:identifier>
</cp:coreProperties>
</file>