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68" r:id="rId4"/>
    <p:sldId id="276" r:id="rId5"/>
    <p:sldId id="270" r:id="rId6"/>
    <p:sldId id="269" r:id="rId7"/>
    <p:sldId id="272" r:id="rId8"/>
    <p:sldId id="271" r:id="rId9"/>
    <p:sldId id="277" r:id="rId10"/>
    <p:sldId id="278" r:id="rId11"/>
    <p:sldId id="279" r:id="rId12"/>
    <p:sldId id="280" r:id="rId13"/>
    <p:sldId id="281" r:id="rId14"/>
    <p:sldId id="282" r:id="rId15"/>
    <p:sldId id="273" r:id="rId16"/>
    <p:sldId id="275" r:id="rId17"/>
    <p:sldId id="26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winkl" panose="020B0604020202020204" charset="0"/>
      <p:regular r:id="rId25"/>
      <p:bold r:id="rId26"/>
    </p:embeddedFont>
    <p:embeddedFont>
      <p:font typeface="Twinkl SemiBold" charset="0"/>
      <p:regular r:id="rId27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1E5"/>
    <a:srgbClr val="EE73AA"/>
    <a:srgbClr val="4DB1E3"/>
    <a:srgbClr val="E47316"/>
    <a:srgbClr val="FAB000"/>
    <a:srgbClr val="DE1E5A"/>
    <a:srgbClr val="18A0DB"/>
    <a:srgbClr val="BC0105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42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36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B6692F-553A-4924-92D6-D9FBD2CFC6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80176-DF62-4906-B6BC-971DEDD592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EC4BF1-CCB0-470F-B263-C30962BC3B04}" type="datetimeFigureOut">
              <a:rPr lang="en-GB"/>
              <a:pPr>
                <a:defRPr/>
              </a:pPr>
              <a:t>24/02/2021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5B017-94E4-402E-A77A-05F9F7FE23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2F863-A3C5-4298-9EA9-5EC8E684BB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A70825-1589-46B7-98AE-4721A5886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439193-CE17-4055-8CFC-785564F9FF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80B325-4080-4599-A00D-A3508EE779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6D1549-6D2B-4FC6-A431-F60A867E89FE}" type="datetimeFigureOut">
              <a:rPr lang="en-GB"/>
              <a:pPr>
                <a:defRPr/>
              </a:pPr>
              <a:t>24/02/2021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958AEC-A5D4-4424-A1AD-DFF0DABA07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BE7DA7-1D7B-48DA-BD4F-F7F35062E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A142-026B-4A0D-8C1B-B0493EF827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FB43A-88A1-4F6C-B4E5-93AC2D6D8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7E56A6-933E-40F8-AF81-91AA6A4D34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opics/topics-organised-events/world-book-day-organised-events-awareness-days-weeks-topics-key-stage-1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opics/topics-organised-events/world-book-day-organised-events-awareness-days-weeks-topics-key-stage-1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A8469249-C032-4052-B9AF-5B6B6DA38BAC}"/>
              </a:ext>
            </a:extLst>
          </p:cNvPr>
          <p:cNvSpPr/>
          <p:nvPr userDrawn="1"/>
        </p:nvSpPr>
        <p:spPr>
          <a:xfrm>
            <a:off x="4101981" y="5520584"/>
            <a:ext cx="922946" cy="640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51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91419F0-16C8-4A82-A630-ED89823DCDC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115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61FBD02E-95FC-4C9D-9BBC-EF4BE0CEA77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38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F28BE69-D6F1-455B-BA74-0990EE63F050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4465B622-ECB2-45A5-9A3A-305EB7AA8785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C71F47-D80D-4BCC-899B-9EBE78E9DC58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257018-51D7-4E05-B776-66A010B6A146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5B8A7231-881B-4E78-825A-F6A960AE2DFC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826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3248AE37-DDD4-434A-9463-E8FA8274224E}"/>
              </a:ext>
            </a:extLst>
          </p:cNvPr>
          <p:cNvSpPr/>
          <p:nvPr userDrawn="1"/>
        </p:nvSpPr>
        <p:spPr>
          <a:xfrm>
            <a:off x="4101981" y="3108533"/>
            <a:ext cx="922946" cy="640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95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3A73A57-8DF3-4729-9AC2-9ECEA9DD4D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D5B239B-3DA6-4892-802C-B06413C08D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466590">
            <a:off x="314833" y="1438818"/>
            <a:ext cx="136385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 rot="21004390">
            <a:off x="1304795" y="3328243"/>
            <a:ext cx="1363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 rot="467015">
            <a:off x="790926" y="5014041"/>
            <a:ext cx="1363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/>
              <a:t>?</a:t>
            </a:r>
          </a:p>
        </p:txBody>
      </p:sp>
      <p:sp>
        <p:nvSpPr>
          <p:cNvPr id="3" name="Title 20">
            <a:extLst>
              <a:ext uri="{FF2B5EF4-FFF2-40B4-BE49-F238E27FC236}">
                <a16:creationId xmlns:a16="http://schemas.microsoft.com/office/drawing/2014/main" id="{4A34445E-E6AC-47C4-A277-CFCDC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Can You Guess the Character and Book?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A4DA0-CC3C-4CA7-990C-6FAA53B9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72" y="1703402"/>
            <a:ext cx="7809510" cy="55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solidFill>
                  <a:schemeClr val="tx1"/>
                </a:solidFill>
              </a:rPr>
              <a:t>Use the clues below to identify the character and say which book they are from:</a:t>
            </a:r>
          </a:p>
        </p:txBody>
      </p:sp>
      <p:sp>
        <p:nvSpPr>
          <p:cNvPr id="9" name="under 1"/>
          <p:cNvSpPr/>
          <p:nvPr/>
        </p:nvSpPr>
        <p:spPr>
          <a:xfrm>
            <a:off x="2371262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am very strict. </a:t>
            </a:r>
          </a:p>
        </p:txBody>
      </p:sp>
      <p:sp>
        <p:nvSpPr>
          <p:cNvPr id="10" name="under 3"/>
          <p:cNvSpPr/>
          <p:nvPr/>
        </p:nvSpPr>
        <p:spPr>
          <a:xfrm>
            <a:off x="2371262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hate pigtails.</a:t>
            </a:r>
          </a:p>
        </p:txBody>
      </p:sp>
      <p:sp>
        <p:nvSpPr>
          <p:cNvPr id="11" name="under 2"/>
          <p:cNvSpPr/>
          <p:nvPr/>
        </p:nvSpPr>
        <p:spPr>
          <a:xfrm>
            <a:off x="5484976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I’m good at the hammer throw.</a:t>
            </a:r>
          </a:p>
        </p:txBody>
      </p:sp>
      <p:sp>
        <p:nvSpPr>
          <p:cNvPr id="12" name="under 4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might put you in the ‘</a:t>
            </a:r>
            <a:r>
              <a:rPr lang="en-GB" dirty="0" err="1"/>
              <a:t>chokey</a:t>
            </a:r>
            <a:r>
              <a:rPr lang="en-GB" dirty="0"/>
              <a:t>’.</a:t>
            </a:r>
          </a:p>
        </p:txBody>
      </p:sp>
      <p:sp>
        <p:nvSpPr>
          <p:cNvPr id="13" name="under answer"/>
          <p:cNvSpPr/>
          <p:nvPr/>
        </p:nvSpPr>
        <p:spPr>
          <a:xfrm>
            <a:off x="2371262" y="524591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Miss </a:t>
            </a:r>
            <a:r>
              <a:rPr lang="en-GB" dirty="0" err="1"/>
              <a:t>Trunchbull</a:t>
            </a:r>
            <a:r>
              <a:rPr lang="en-GB" dirty="0"/>
              <a:t> from Matilda by Roald Dahl</a:t>
            </a:r>
          </a:p>
        </p:txBody>
      </p:sp>
      <p:sp>
        <p:nvSpPr>
          <p:cNvPr id="18" name="clue 1"/>
          <p:cNvSpPr/>
          <p:nvPr/>
        </p:nvSpPr>
        <p:spPr>
          <a:xfrm>
            <a:off x="2365800" y="2513347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1</a:t>
            </a:r>
          </a:p>
        </p:txBody>
      </p:sp>
      <p:sp>
        <p:nvSpPr>
          <p:cNvPr id="19" name="clue 3"/>
          <p:cNvSpPr/>
          <p:nvPr/>
        </p:nvSpPr>
        <p:spPr>
          <a:xfrm>
            <a:off x="2365800" y="3879631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3</a:t>
            </a:r>
          </a:p>
        </p:txBody>
      </p:sp>
      <p:sp>
        <p:nvSpPr>
          <p:cNvPr id="20" name="clue 2"/>
          <p:cNvSpPr/>
          <p:nvPr/>
        </p:nvSpPr>
        <p:spPr>
          <a:xfrm>
            <a:off x="5484976" y="2509456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2</a:t>
            </a:r>
          </a:p>
        </p:txBody>
      </p:sp>
      <p:sp>
        <p:nvSpPr>
          <p:cNvPr id="21" name="clue 4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4</a:t>
            </a:r>
          </a:p>
        </p:txBody>
      </p:sp>
      <p:sp>
        <p:nvSpPr>
          <p:cNvPr id="22" name="answer"/>
          <p:cNvSpPr/>
          <p:nvPr/>
        </p:nvSpPr>
        <p:spPr>
          <a:xfrm>
            <a:off x="2371262" y="524591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Answer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5" y="2243126"/>
            <a:ext cx="2741746" cy="601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466590">
            <a:off x="314833" y="1438818"/>
            <a:ext cx="136385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 rot="21004390">
            <a:off x="1304795" y="3328243"/>
            <a:ext cx="1363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 rot="467015">
            <a:off x="790926" y="5014041"/>
            <a:ext cx="1363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/>
              <a:t>?</a:t>
            </a:r>
          </a:p>
        </p:txBody>
      </p:sp>
      <p:sp>
        <p:nvSpPr>
          <p:cNvPr id="3" name="Title 20">
            <a:extLst>
              <a:ext uri="{FF2B5EF4-FFF2-40B4-BE49-F238E27FC236}">
                <a16:creationId xmlns:a16="http://schemas.microsoft.com/office/drawing/2014/main" id="{4A34445E-E6AC-47C4-A277-CFCDC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Can You Guess the Character and Book?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A4DA0-CC3C-4CA7-990C-6FAA53B9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72" y="1703402"/>
            <a:ext cx="7809510" cy="55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solidFill>
                  <a:schemeClr val="tx1"/>
                </a:solidFill>
              </a:rPr>
              <a:t>Use the clues below to identify the character and say which book they are from:</a:t>
            </a:r>
          </a:p>
        </p:txBody>
      </p:sp>
      <p:sp>
        <p:nvSpPr>
          <p:cNvPr id="9" name="under 1"/>
          <p:cNvSpPr/>
          <p:nvPr/>
        </p:nvSpPr>
        <p:spPr>
          <a:xfrm>
            <a:off x="2371262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Some might say I’m crazy.</a:t>
            </a:r>
          </a:p>
        </p:txBody>
      </p:sp>
      <p:sp>
        <p:nvSpPr>
          <p:cNvPr id="10" name="under 3"/>
          <p:cNvSpPr/>
          <p:nvPr/>
        </p:nvSpPr>
        <p:spPr>
          <a:xfrm>
            <a:off x="2371262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like to host parties.</a:t>
            </a:r>
          </a:p>
        </p:txBody>
      </p:sp>
      <p:sp>
        <p:nvSpPr>
          <p:cNvPr id="11" name="under 2"/>
          <p:cNvSpPr/>
          <p:nvPr/>
        </p:nvSpPr>
        <p:spPr>
          <a:xfrm>
            <a:off x="5484976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Where I live is </a:t>
            </a:r>
          </a:p>
          <a:p>
            <a:pPr algn="ctr"/>
            <a:r>
              <a:rPr lang="en-GB" dirty="0"/>
              <a:t>‘wonder’ </a:t>
            </a:r>
            <a:r>
              <a:rPr lang="en-GB" dirty="0" err="1"/>
              <a:t>ful</a:t>
            </a:r>
            <a:r>
              <a:rPr lang="en-GB" dirty="0"/>
              <a:t>.</a:t>
            </a:r>
          </a:p>
        </p:txBody>
      </p:sp>
      <p:sp>
        <p:nvSpPr>
          <p:cNvPr id="12" name="under 4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I’m friends with a dormouse and a hare.</a:t>
            </a:r>
          </a:p>
        </p:txBody>
      </p:sp>
      <p:sp>
        <p:nvSpPr>
          <p:cNvPr id="13" name="under answer"/>
          <p:cNvSpPr/>
          <p:nvPr/>
        </p:nvSpPr>
        <p:spPr>
          <a:xfrm>
            <a:off x="2371262" y="524591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Mad Hatter from Alice’s Adventures in Wonderland</a:t>
            </a:r>
          </a:p>
        </p:txBody>
      </p:sp>
      <p:sp>
        <p:nvSpPr>
          <p:cNvPr id="18" name="clue 1"/>
          <p:cNvSpPr/>
          <p:nvPr/>
        </p:nvSpPr>
        <p:spPr>
          <a:xfrm>
            <a:off x="2365800" y="2510828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1</a:t>
            </a:r>
          </a:p>
        </p:txBody>
      </p:sp>
      <p:sp>
        <p:nvSpPr>
          <p:cNvPr id="19" name="clue 3"/>
          <p:cNvSpPr/>
          <p:nvPr/>
        </p:nvSpPr>
        <p:spPr>
          <a:xfrm>
            <a:off x="2365800" y="38898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3</a:t>
            </a:r>
          </a:p>
        </p:txBody>
      </p:sp>
      <p:sp>
        <p:nvSpPr>
          <p:cNvPr id="20" name="clue 2"/>
          <p:cNvSpPr/>
          <p:nvPr/>
        </p:nvSpPr>
        <p:spPr>
          <a:xfrm>
            <a:off x="5484976" y="2519637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2</a:t>
            </a:r>
          </a:p>
        </p:txBody>
      </p:sp>
      <p:sp>
        <p:nvSpPr>
          <p:cNvPr id="21" name="clue 4"/>
          <p:cNvSpPr/>
          <p:nvPr/>
        </p:nvSpPr>
        <p:spPr>
          <a:xfrm>
            <a:off x="5484976" y="3874593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4</a:t>
            </a:r>
          </a:p>
        </p:txBody>
      </p:sp>
      <p:sp>
        <p:nvSpPr>
          <p:cNvPr id="22" name="answer"/>
          <p:cNvSpPr/>
          <p:nvPr/>
        </p:nvSpPr>
        <p:spPr>
          <a:xfrm>
            <a:off x="2371262" y="5237106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Answer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63" y="2430464"/>
            <a:ext cx="3983497" cy="522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466590">
            <a:off x="314833" y="1438818"/>
            <a:ext cx="136385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 rot="21004390">
            <a:off x="1304795" y="3328243"/>
            <a:ext cx="1363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 rot="467015">
            <a:off x="790926" y="5014041"/>
            <a:ext cx="1363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/>
              <a:t>?</a:t>
            </a:r>
          </a:p>
        </p:txBody>
      </p:sp>
      <p:sp>
        <p:nvSpPr>
          <p:cNvPr id="3" name="Title 20">
            <a:extLst>
              <a:ext uri="{FF2B5EF4-FFF2-40B4-BE49-F238E27FC236}">
                <a16:creationId xmlns:a16="http://schemas.microsoft.com/office/drawing/2014/main" id="{4A34445E-E6AC-47C4-A277-CFCDC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Can You Guess the Character and Book?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A4DA0-CC3C-4CA7-990C-6FAA53B9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72" y="1703402"/>
            <a:ext cx="7809510" cy="55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solidFill>
                  <a:schemeClr val="tx1"/>
                </a:solidFill>
              </a:rPr>
              <a:t>Use the clues below to identify the character and say which book they are from:</a:t>
            </a:r>
          </a:p>
        </p:txBody>
      </p:sp>
      <p:sp>
        <p:nvSpPr>
          <p:cNvPr id="9" name="under 1"/>
          <p:cNvSpPr/>
          <p:nvPr/>
        </p:nvSpPr>
        <p:spPr>
          <a:xfrm>
            <a:off x="2371262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have talent, perseverance and luck.</a:t>
            </a:r>
          </a:p>
        </p:txBody>
      </p:sp>
      <p:sp>
        <p:nvSpPr>
          <p:cNvPr id="10" name="under 3"/>
          <p:cNvSpPr/>
          <p:nvPr/>
        </p:nvSpPr>
        <p:spPr>
          <a:xfrm>
            <a:off x="2371262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father is called </a:t>
            </a:r>
            <a:r>
              <a:rPr lang="en-GB" dirty="0" err="1"/>
              <a:t>Lalchand</a:t>
            </a:r>
            <a:r>
              <a:rPr lang="en-GB" dirty="0"/>
              <a:t>.</a:t>
            </a:r>
          </a:p>
        </p:txBody>
      </p:sp>
      <p:sp>
        <p:nvSpPr>
          <p:cNvPr id="11" name="under 2"/>
          <p:cNvSpPr/>
          <p:nvPr/>
        </p:nvSpPr>
        <p:spPr>
          <a:xfrm>
            <a:off x="5484976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know a talking white elephant.</a:t>
            </a:r>
          </a:p>
        </p:txBody>
      </p:sp>
      <p:sp>
        <p:nvSpPr>
          <p:cNvPr id="12" name="under 4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want to make fireworks.</a:t>
            </a:r>
          </a:p>
        </p:txBody>
      </p:sp>
      <p:sp>
        <p:nvSpPr>
          <p:cNvPr id="13" name="under answer"/>
          <p:cNvSpPr/>
          <p:nvPr/>
        </p:nvSpPr>
        <p:spPr>
          <a:xfrm>
            <a:off x="2371262" y="524591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Lila from The Firework Maker’s Daughter</a:t>
            </a:r>
          </a:p>
        </p:txBody>
      </p:sp>
      <p:sp>
        <p:nvSpPr>
          <p:cNvPr id="18" name="clue 1"/>
          <p:cNvSpPr/>
          <p:nvPr/>
        </p:nvSpPr>
        <p:spPr>
          <a:xfrm>
            <a:off x="2365800" y="2517854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1</a:t>
            </a:r>
          </a:p>
        </p:txBody>
      </p:sp>
      <p:sp>
        <p:nvSpPr>
          <p:cNvPr id="19" name="clue 3"/>
          <p:cNvSpPr/>
          <p:nvPr/>
        </p:nvSpPr>
        <p:spPr>
          <a:xfrm>
            <a:off x="2365800" y="3896838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3</a:t>
            </a:r>
          </a:p>
        </p:txBody>
      </p:sp>
      <p:sp>
        <p:nvSpPr>
          <p:cNvPr id="20" name="clue 2"/>
          <p:cNvSpPr/>
          <p:nvPr/>
        </p:nvSpPr>
        <p:spPr>
          <a:xfrm>
            <a:off x="5484976" y="2526663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2</a:t>
            </a:r>
          </a:p>
        </p:txBody>
      </p:sp>
      <p:sp>
        <p:nvSpPr>
          <p:cNvPr id="21" name="clue 4"/>
          <p:cNvSpPr/>
          <p:nvPr/>
        </p:nvSpPr>
        <p:spPr>
          <a:xfrm>
            <a:off x="5484976" y="388161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4</a:t>
            </a:r>
          </a:p>
        </p:txBody>
      </p:sp>
      <p:sp>
        <p:nvSpPr>
          <p:cNvPr id="22" name="answer"/>
          <p:cNvSpPr/>
          <p:nvPr/>
        </p:nvSpPr>
        <p:spPr>
          <a:xfrm>
            <a:off x="2371262" y="5244132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Answer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74" y="2231584"/>
            <a:ext cx="4219730" cy="61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466590">
            <a:off x="314833" y="1438818"/>
            <a:ext cx="136385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 rot="21004390">
            <a:off x="1304795" y="3328243"/>
            <a:ext cx="1363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 rot="467015">
            <a:off x="790926" y="5014041"/>
            <a:ext cx="1363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/>
              <a:t>?</a:t>
            </a:r>
          </a:p>
        </p:txBody>
      </p:sp>
      <p:sp>
        <p:nvSpPr>
          <p:cNvPr id="3" name="Title 20">
            <a:extLst>
              <a:ext uri="{FF2B5EF4-FFF2-40B4-BE49-F238E27FC236}">
                <a16:creationId xmlns:a16="http://schemas.microsoft.com/office/drawing/2014/main" id="{4A34445E-E6AC-47C4-A277-CFCDC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Can You Guess the Character and Book?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A4DA0-CC3C-4CA7-990C-6FAA53B9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72" y="1703402"/>
            <a:ext cx="7809510" cy="55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solidFill>
                  <a:schemeClr val="tx1"/>
                </a:solidFill>
              </a:rPr>
              <a:t>Use the clues below to identify the character and say which book they are from:</a:t>
            </a:r>
          </a:p>
        </p:txBody>
      </p:sp>
      <p:sp>
        <p:nvSpPr>
          <p:cNvPr id="9" name="under 1"/>
          <p:cNvSpPr/>
          <p:nvPr/>
        </p:nvSpPr>
        <p:spPr>
          <a:xfrm>
            <a:off x="2371262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don’t like crocodiles.</a:t>
            </a:r>
          </a:p>
        </p:txBody>
      </p:sp>
      <p:sp>
        <p:nvSpPr>
          <p:cNvPr id="10" name="under 3"/>
          <p:cNvSpPr/>
          <p:nvPr/>
        </p:nvSpPr>
        <p:spPr>
          <a:xfrm>
            <a:off x="2371262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live in Neverland.</a:t>
            </a:r>
          </a:p>
        </p:txBody>
      </p:sp>
      <p:sp>
        <p:nvSpPr>
          <p:cNvPr id="11" name="under 2"/>
          <p:cNvSpPr/>
          <p:nvPr/>
        </p:nvSpPr>
        <p:spPr>
          <a:xfrm>
            <a:off x="5484976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only have one hand.</a:t>
            </a:r>
          </a:p>
        </p:txBody>
      </p:sp>
      <p:sp>
        <p:nvSpPr>
          <p:cNvPr id="12" name="under 4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might tell you that you have ‘bad form’.</a:t>
            </a:r>
          </a:p>
        </p:txBody>
      </p:sp>
      <p:sp>
        <p:nvSpPr>
          <p:cNvPr id="13" name="under answer"/>
          <p:cNvSpPr/>
          <p:nvPr/>
        </p:nvSpPr>
        <p:spPr>
          <a:xfrm>
            <a:off x="2371262" y="524591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Captain Hook from Peter Pan</a:t>
            </a:r>
          </a:p>
        </p:txBody>
      </p:sp>
      <p:sp>
        <p:nvSpPr>
          <p:cNvPr id="18" name="clue 1"/>
          <p:cNvSpPr/>
          <p:nvPr/>
        </p:nvSpPr>
        <p:spPr>
          <a:xfrm>
            <a:off x="2365800" y="2509317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1</a:t>
            </a:r>
          </a:p>
        </p:txBody>
      </p:sp>
      <p:sp>
        <p:nvSpPr>
          <p:cNvPr id="19" name="clue 3"/>
          <p:cNvSpPr/>
          <p:nvPr/>
        </p:nvSpPr>
        <p:spPr>
          <a:xfrm>
            <a:off x="2365800" y="3888301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3</a:t>
            </a:r>
          </a:p>
        </p:txBody>
      </p:sp>
      <p:sp>
        <p:nvSpPr>
          <p:cNvPr id="20" name="clue 2"/>
          <p:cNvSpPr/>
          <p:nvPr/>
        </p:nvSpPr>
        <p:spPr>
          <a:xfrm>
            <a:off x="5484976" y="2518126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2</a:t>
            </a:r>
          </a:p>
        </p:txBody>
      </p:sp>
      <p:sp>
        <p:nvSpPr>
          <p:cNvPr id="21" name="clue 4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4</a:t>
            </a:r>
          </a:p>
        </p:txBody>
      </p:sp>
      <p:sp>
        <p:nvSpPr>
          <p:cNvPr id="22" name="answer"/>
          <p:cNvSpPr/>
          <p:nvPr/>
        </p:nvSpPr>
        <p:spPr>
          <a:xfrm>
            <a:off x="2371262" y="523559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Answer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2" y="2231584"/>
            <a:ext cx="3311858" cy="61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466590">
            <a:off x="314833" y="1438818"/>
            <a:ext cx="136385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 rot="21004390">
            <a:off x="1304795" y="3328243"/>
            <a:ext cx="1363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 rot="467015">
            <a:off x="790926" y="5014041"/>
            <a:ext cx="1363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/>
              <a:t>?</a:t>
            </a:r>
          </a:p>
        </p:txBody>
      </p:sp>
      <p:sp>
        <p:nvSpPr>
          <p:cNvPr id="3" name="Title 20">
            <a:extLst>
              <a:ext uri="{FF2B5EF4-FFF2-40B4-BE49-F238E27FC236}">
                <a16:creationId xmlns:a16="http://schemas.microsoft.com/office/drawing/2014/main" id="{4A34445E-E6AC-47C4-A277-CFCDC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Can You Guess the Character and Book?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A4DA0-CC3C-4CA7-990C-6FAA53B9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72" y="1703402"/>
            <a:ext cx="7809510" cy="55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solidFill>
                  <a:schemeClr val="tx1"/>
                </a:solidFill>
              </a:rPr>
              <a:t>Use the clues below to identify the character and say which book they are from:</a:t>
            </a:r>
          </a:p>
        </p:txBody>
      </p:sp>
      <p:sp>
        <p:nvSpPr>
          <p:cNvPr id="9" name="under 1"/>
          <p:cNvSpPr/>
          <p:nvPr/>
        </p:nvSpPr>
        <p:spPr>
          <a:xfrm>
            <a:off x="2371262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like to eat tractors and diggers.</a:t>
            </a:r>
          </a:p>
        </p:txBody>
      </p:sp>
      <p:sp>
        <p:nvSpPr>
          <p:cNvPr id="10" name="under 3"/>
          <p:cNvSpPr/>
          <p:nvPr/>
        </p:nvSpPr>
        <p:spPr>
          <a:xfrm>
            <a:off x="2371262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have a friend called Hogarth.</a:t>
            </a:r>
          </a:p>
        </p:txBody>
      </p:sp>
      <p:sp>
        <p:nvSpPr>
          <p:cNvPr id="11" name="under 2"/>
          <p:cNvSpPr/>
          <p:nvPr/>
        </p:nvSpPr>
        <p:spPr>
          <a:xfrm>
            <a:off x="5484976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am very large.</a:t>
            </a:r>
          </a:p>
        </p:txBody>
      </p:sp>
      <p:sp>
        <p:nvSpPr>
          <p:cNvPr id="12" name="under 4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took on the ‘Space-Bat-Angel-Dragon’.</a:t>
            </a:r>
          </a:p>
        </p:txBody>
      </p:sp>
      <p:sp>
        <p:nvSpPr>
          <p:cNvPr id="13" name="under answer"/>
          <p:cNvSpPr/>
          <p:nvPr/>
        </p:nvSpPr>
        <p:spPr>
          <a:xfrm>
            <a:off x="2371262" y="524591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Iron Man from The Iron Man</a:t>
            </a:r>
          </a:p>
        </p:txBody>
      </p:sp>
      <p:sp>
        <p:nvSpPr>
          <p:cNvPr id="18" name="clue 1"/>
          <p:cNvSpPr/>
          <p:nvPr/>
        </p:nvSpPr>
        <p:spPr>
          <a:xfrm>
            <a:off x="2365800" y="2513347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1</a:t>
            </a:r>
          </a:p>
        </p:txBody>
      </p:sp>
      <p:sp>
        <p:nvSpPr>
          <p:cNvPr id="19" name="clue 3"/>
          <p:cNvSpPr/>
          <p:nvPr/>
        </p:nvSpPr>
        <p:spPr>
          <a:xfrm>
            <a:off x="2365800" y="3892331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3</a:t>
            </a:r>
          </a:p>
        </p:txBody>
      </p:sp>
      <p:sp>
        <p:nvSpPr>
          <p:cNvPr id="20" name="clue 2"/>
          <p:cNvSpPr/>
          <p:nvPr/>
        </p:nvSpPr>
        <p:spPr>
          <a:xfrm>
            <a:off x="5484976" y="2522156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2</a:t>
            </a:r>
          </a:p>
        </p:txBody>
      </p:sp>
      <p:sp>
        <p:nvSpPr>
          <p:cNvPr id="21" name="clue 4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4</a:t>
            </a:r>
          </a:p>
        </p:txBody>
      </p:sp>
      <p:sp>
        <p:nvSpPr>
          <p:cNvPr id="22" name="answer"/>
          <p:cNvSpPr/>
          <p:nvPr/>
        </p:nvSpPr>
        <p:spPr>
          <a:xfrm>
            <a:off x="2371262" y="523962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Answer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2" y="2255825"/>
            <a:ext cx="3024868" cy="58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>
            <a:extLst>
              <a:ext uri="{FF2B5EF4-FFF2-40B4-BE49-F238E27FC236}">
                <a16:creationId xmlns:a16="http://schemas.microsoft.com/office/drawing/2014/main" id="{4A34445E-E6AC-47C4-A277-CFCDC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Get a Free Book with a 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£1 Book Token!</a:t>
            </a: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1758F337-A575-4383-A2AB-52B0350EA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09763"/>
            <a:ext cx="76596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£1 Book Tokens </a:t>
            </a:r>
            <a:r>
              <a:rPr lang="en-GB" altLang="en-US">
                <a:solidFill>
                  <a:schemeClr val="tx1"/>
                </a:solidFill>
              </a:rPr>
              <a:t>are sent to schools all over the country for </a:t>
            </a:r>
            <a:r>
              <a:rPr lang="en-GB" altLang="en-US" b="1">
                <a:solidFill>
                  <a:schemeClr val="tx1"/>
                </a:solidFill>
              </a:rPr>
              <a:t>World Book Day</a:t>
            </a:r>
            <a:r>
              <a:rPr lang="en-GB" altLang="en-US">
                <a:solidFill>
                  <a:schemeClr val="tx1"/>
                </a:solidFill>
              </a:rPr>
              <a:t> every year.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6AB86D-A193-4E7F-B092-A5F0039A8272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830513"/>
            <a:ext cx="7527925" cy="3344862"/>
            <a:chOff x="755651" y="2830783"/>
            <a:chExt cx="7527482" cy="334442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5DC80F-4964-4F70-8305-6ECD872ECE69}"/>
                </a:ext>
              </a:extLst>
            </p:cNvPr>
            <p:cNvSpPr/>
            <p:nvPr/>
          </p:nvSpPr>
          <p:spPr>
            <a:xfrm>
              <a:off x="755651" y="2830783"/>
              <a:ext cx="7527482" cy="2293634"/>
            </a:xfrm>
            <a:prstGeom prst="roundRect">
              <a:avLst>
                <a:gd name="adj" fmla="val 5876"/>
              </a:avLst>
            </a:prstGeom>
            <a:solidFill>
              <a:srgbClr val="4DB1E3"/>
            </a:solidFill>
          </p:spPr>
          <p:txBody>
            <a:bodyPr lIns="144000" tIns="144000" rIns="144000" bIns="144000">
              <a:sp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/>
                <a:t>That’s </a:t>
              </a:r>
              <a:r>
                <a:rPr lang="en-GB" b="1" dirty="0"/>
                <a:t>15 million</a:t>
              </a:r>
              <a:r>
                <a:rPr lang="en-GB" dirty="0"/>
                <a:t> £1 World Book Day book tokens!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/>
                <a:t>When you get your £1 Book Token from school, you can take it to a bookshop and </a:t>
              </a:r>
              <a:r>
                <a:rPr lang="en-GB" b="1" dirty="0"/>
                <a:t>swap</a:t>
              </a:r>
              <a:r>
                <a:rPr lang="en-GB" dirty="0"/>
                <a:t> it for one of the </a:t>
              </a:r>
              <a:r>
                <a:rPr lang="en-GB" b="1" dirty="0"/>
                <a:t>15 World Book Day books</a:t>
              </a:r>
              <a:r>
                <a:rPr lang="en-GB" dirty="0"/>
                <a:t>!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/>
                <a:t>That’s right – you can choose a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    book for</a:t>
              </a:r>
              <a:r>
                <a:rPr lang="en-GB" b="1" dirty="0"/>
                <a:t> free </a:t>
              </a:r>
              <a:r>
                <a:rPr lang="en-GB" dirty="0"/>
                <a:t>with your token!</a:t>
              </a:r>
            </a:p>
          </p:txBody>
        </p:sp>
        <p:pic>
          <p:nvPicPr>
            <p:cNvPr id="16390" name="Picture 1">
              <a:extLst>
                <a:ext uri="{FF2B5EF4-FFF2-40B4-BE49-F238E27FC236}">
                  <a16:creationId xmlns:a16="http://schemas.microsoft.com/office/drawing/2014/main" id="{20B63817-0D93-4831-93BB-F3DD3ECEA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930" y="4420399"/>
              <a:ext cx="2604303" cy="1754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0">
            <a:extLst>
              <a:ext uri="{FF2B5EF4-FFF2-40B4-BE49-F238E27FC236}">
                <a16:creationId xmlns:a16="http://schemas.microsoft.com/office/drawing/2014/main" id="{CDF48666-AD47-4ABE-9952-697A5AEC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8064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Your World Book Day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A723AA-1187-254A-B9B1-19876771AE77}"/>
              </a:ext>
            </a:extLst>
          </p:cNvPr>
          <p:cNvSpPr/>
          <p:nvPr/>
        </p:nvSpPr>
        <p:spPr>
          <a:xfrm>
            <a:off x="301084" y="1325863"/>
            <a:ext cx="1924532" cy="45117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  <a:p>
            <a:pPr algn="ctr"/>
            <a:r>
              <a:rPr lang="en-GB" b="1" dirty="0"/>
              <a:t>Challenges:</a:t>
            </a:r>
          </a:p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F9E262-C5B5-9E4C-9AC0-C9FCABE41BEA}"/>
              </a:ext>
            </a:extLst>
          </p:cNvPr>
          <p:cNvSpPr/>
          <p:nvPr/>
        </p:nvSpPr>
        <p:spPr>
          <a:xfrm>
            <a:off x="758283" y="1973207"/>
            <a:ext cx="223024" cy="2230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EEDC2-F2B2-8D47-AB70-5C1D859777B4}"/>
              </a:ext>
            </a:extLst>
          </p:cNvPr>
          <p:cNvSpPr/>
          <p:nvPr/>
        </p:nvSpPr>
        <p:spPr>
          <a:xfrm>
            <a:off x="1123949" y="1895927"/>
            <a:ext cx="5354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Design a new cover for your favourite book.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151080-F089-4540-BC93-90AEAD746E22}"/>
              </a:ext>
            </a:extLst>
          </p:cNvPr>
          <p:cNvSpPr/>
          <p:nvPr/>
        </p:nvSpPr>
        <p:spPr>
          <a:xfrm>
            <a:off x="758561" y="2340361"/>
            <a:ext cx="223024" cy="2230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852929-6E38-FF43-9FDD-22141F3526D7}"/>
              </a:ext>
            </a:extLst>
          </p:cNvPr>
          <p:cNvSpPr/>
          <p:nvPr/>
        </p:nvSpPr>
        <p:spPr>
          <a:xfrm>
            <a:off x="1112797" y="22652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Hold a competition to guess how many books you have at home.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934385-88C3-7C40-832B-7C930BE79429}"/>
              </a:ext>
            </a:extLst>
          </p:cNvPr>
          <p:cNvSpPr/>
          <p:nvPr/>
        </p:nvSpPr>
        <p:spPr>
          <a:xfrm>
            <a:off x="735980" y="3272112"/>
            <a:ext cx="223024" cy="2230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91F42E-6977-AE46-A1C0-0242C7964632}"/>
              </a:ext>
            </a:extLst>
          </p:cNvPr>
          <p:cNvSpPr/>
          <p:nvPr/>
        </p:nvSpPr>
        <p:spPr>
          <a:xfrm>
            <a:off x="1123949" y="3197056"/>
            <a:ext cx="4076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Write a review of your favourite book.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038AAC-B794-7A4A-9196-49B9CC86580A}"/>
              </a:ext>
            </a:extLst>
          </p:cNvPr>
          <p:cNvSpPr/>
          <p:nvPr/>
        </p:nvSpPr>
        <p:spPr>
          <a:xfrm>
            <a:off x="735980" y="3762487"/>
            <a:ext cx="223024" cy="2230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25ED3C-F8BD-044E-949C-4BCDDBD1EFCD}"/>
              </a:ext>
            </a:extLst>
          </p:cNvPr>
          <p:cNvSpPr/>
          <p:nvPr/>
        </p:nvSpPr>
        <p:spPr>
          <a:xfrm>
            <a:off x="1123948" y="3678296"/>
            <a:ext cx="4986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Design a poster to celebrate World </a:t>
            </a:r>
            <a:br>
              <a:rPr lang="en-GB" dirty="0"/>
            </a:br>
            <a:r>
              <a:rPr lang="en-GB" dirty="0"/>
              <a:t>Book Day at home.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9D7F33-B28A-E04C-AF33-8607C701A2C9}"/>
              </a:ext>
            </a:extLst>
          </p:cNvPr>
          <p:cNvSpPr/>
          <p:nvPr/>
        </p:nvSpPr>
        <p:spPr>
          <a:xfrm>
            <a:off x="735980" y="4615160"/>
            <a:ext cx="223024" cy="2230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66F205-2EC6-594F-963E-BB6211D5AB2F}"/>
              </a:ext>
            </a:extLst>
          </p:cNvPr>
          <p:cNvSpPr/>
          <p:nvPr/>
        </p:nvSpPr>
        <p:spPr>
          <a:xfrm>
            <a:off x="1112797" y="4532243"/>
            <a:ext cx="3657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Make a list of different activities you’d like to do to celebrate World Book Day. Who can </a:t>
            </a:r>
            <a:br>
              <a:rPr lang="en-GB" dirty="0"/>
            </a:br>
            <a:r>
              <a:rPr lang="en-GB" dirty="0"/>
              <a:t>make the longest list?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9206A4-F8A4-F840-9D4D-F2ABC09A4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52" y="3260665"/>
            <a:ext cx="3657323" cy="3228042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1D9690CC-33EB-064F-ACD9-E26400EA7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8921"/>
          <a:stretch/>
        </p:blipFill>
        <p:spPr>
          <a:xfrm>
            <a:off x="5965010" y="1570614"/>
            <a:ext cx="2666545" cy="1640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9" grpId="0" animBg="1"/>
      <p:bldP spid="7" grpId="0"/>
      <p:bldP spid="11" grpId="0" animBg="1"/>
      <p:bldP spid="8" grpId="0"/>
      <p:bldP spid="13" grpId="0" animBg="1"/>
      <p:bldP spid="10" grpId="0"/>
      <p:bldP spid="15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090725E-DB8E-A941-8EF0-B354CE995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06" y="904807"/>
            <a:ext cx="3068976" cy="306101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29C9F5C-2C97-1A41-BAC9-2541B63D4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50" y="1593395"/>
            <a:ext cx="2495160" cy="37022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E12C0641-CE7E-4269-9EA1-774F17AB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3600" dirty="0">
                <a:latin typeface="+mn-lt"/>
              </a:rPr>
              <a:t>About World Book Day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A823BC-DB43-481F-969E-24ACCDC97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50314"/>
            <a:ext cx="7632700" cy="2314575"/>
          </a:xfrm>
          <a:prstGeom prst="roundRect">
            <a:avLst>
              <a:gd name="adj" fmla="val 6486"/>
            </a:avLst>
          </a:prstGeom>
          <a:solidFill>
            <a:srgbClr val="4DB1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first World Book Day was in</a:t>
            </a:r>
            <a:r>
              <a:rPr lang="en-GB" altLang="en-US" b="1" dirty="0">
                <a:solidFill>
                  <a:schemeClr val="tx1"/>
                </a:solidFill>
              </a:rPr>
              <a:t> 1995.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World Book Day is a celebration of: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 b="1" dirty="0">
                <a:solidFill>
                  <a:schemeClr val="tx1"/>
                </a:solidFill>
              </a:rPr>
              <a:t>authors</a:t>
            </a:r>
            <a:r>
              <a:rPr lang="en-GB" altLang="en-US" sz="1800" dirty="0">
                <a:solidFill>
                  <a:schemeClr val="tx1"/>
                </a:solidFill>
              </a:rPr>
              <a:t> – people who write books; 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 b="1" dirty="0">
                <a:solidFill>
                  <a:schemeClr val="tx1"/>
                </a:solidFill>
              </a:rPr>
              <a:t>illustrators </a:t>
            </a:r>
            <a:r>
              <a:rPr lang="en-GB" altLang="en-US" sz="1800" dirty="0">
                <a:solidFill>
                  <a:schemeClr val="tx1"/>
                </a:solidFill>
              </a:rPr>
              <a:t>– artists who draw pictures for books;  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 b="1" dirty="0">
                <a:solidFill>
                  <a:schemeClr val="tx1"/>
                </a:solidFill>
              </a:rPr>
              <a:t>books – </a:t>
            </a:r>
            <a:r>
              <a:rPr lang="en-GB" altLang="en-US" sz="1800" dirty="0">
                <a:solidFill>
                  <a:schemeClr val="tx1"/>
                </a:solidFill>
              </a:rPr>
              <a:t>funny, scary and true stories, poetry, jokes and </a:t>
            </a:r>
            <a:br>
              <a:rPr lang="en-GB" altLang="en-US" sz="1800" dirty="0">
                <a:solidFill>
                  <a:schemeClr val="tx1"/>
                </a:solidFill>
              </a:rPr>
            </a:br>
            <a:r>
              <a:rPr lang="en-GB" altLang="en-US" sz="1800" dirty="0">
                <a:solidFill>
                  <a:schemeClr val="tx1"/>
                </a:solidFill>
              </a:rPr>
              <a:t>much more.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7972D5-676F-4590-B2B6-88EA00BB374B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878694"/>
            <a:ext cx="7632700" cy="2119313"/>
            <a:chOff x="755651" y="4045388"/>
            <a:chExt cx="7632700" cy="21187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4582ACB-E419-4D93-B20B-E24248AFD18C}"/>
                </a:ext>
              </a:extLst>
            </p:cNvPr>
            <p:cNvSpPr/>
            <p:nvPr/>
          </p:nvSpPr>
          <p:spPr>
            <a:xfrm>
              <a:off x="755651" y="4618310"/>
              <a:ext cx="7632700" cy="5015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144000" bIns="108000" anchor="ctr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tx1"/>
                  </a:solidFill>
                </a:rPr>
                <a:t>Most importantly, it’s a celebration of </a:t>
              </a:r>
              <a:r>
                <a:rPr lang="en-GB" sz="1600" b="1" dirty="0">
                  <a:solidFill>
                    <a:schemeClr val="tx1"/>
                  </a:solidFill>
                </a:rPr>
                <a:t>readers – that’s you</a:t>
              </a:r>
              <a:r>
                <a:rPr lang="en-GB" sz="1600" dirty="0">
                  <a:solidFill>
                    <a:schemeClr val="tx1"/>
                  </a:solidFill>
                </a:rPr>
                <a:t>!</a:t>
              </a:r>
            </a:p>
          </p:txBody>
        </p:sp>
        <p:pic>
          <p:nvPicPr>
            <p:cNvPr id="9223" name="Picture 7">
              <a:extLst>
                <a:ext uri="{FF2B5EF4-FFF2-40B4-BE49-F238E27FC236}">
                  <a16:creationId xmlns:a16="http://schemas.microsoft.com/office/drawing/2014/main" id="{D9396E2C-8C1E-4278-B04D-327050F26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992" y="4045388"/>
              <a:ext cx="1963359" cy="211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EFE7D07A-00DA-4730-A438-DBE8F526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Do Other Countries Celebrate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 World Book Day?</a:t>
            </a: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FB190EDA-399E-4550-AE0A-CF1192604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835150"/>
            <a:ext cx="76327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It’s not just celebrated in Britain - over 100 different countries also celebrate World Book Day.</a:t>
            </a:r>
          </a:p>
        </p:txBody>
      </p:sp>
      <p:sp>
        <p:nvSpPr>
          <p:cNvPr id="10245" name="Rectangle: Rounded Corners 3">
            <a:extLst>
              <a:ext uri="{FF2B5EF4-FFF2-40B4-BE49-F238E27FC236}">
                <a16:creationId xmlns:a16="http://schemas.microsoft.com/office/drawing/2014/main" id="{C941858F-4311-4635-A503-B04D73929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986903"/>
            <a:ext cx="6262988" cy="2028754"/>
          </a:xfrm>
          <a:prstGeom prst="roundRect">
            <a:avLst>
              <a:gd name="adj" fmla="val 6486"/>
            </a:avLst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txBody>
          <a:bodyPr wrap="square" lIns="144000" tIns="144000" rIns="144000" bIns="144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They include: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Ireland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Spain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Sweden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United States of America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1BDD0FD-2A51-3842-80A9-43D2D8F3C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53" y="2372497"/>
            <a:ext cx="3914897" cy="3904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>
            <a:extLst>
              <a:ext uri="{FF2B5EF4-FFF2-40B4-BE49-F238E27FC236}">
                <a16:creationId xmlns:a16="http://schemas.microsoft.com/office/drawing/2014/main" id="{F6DF993E-1AB7-4E69-8F30-6A21BA063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40" y="3429000"/>
            <a:ext cx="287972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2">
            <a:extLst>
              <a:ext uri="{FF2B5EF4-FFF2-40B4-BE49-F238E27FC236}">
                <a16:creationId xmlns:a16="http://schemas.microsoft.com/office/drawing/2014/main" id="{5D33973D-1E05-49C7-80B4-145A0F13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135" y="3411610"/>
            <a:ext cx="288131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le 20">
            <a:extLst>
              <a:ext uri="{FF2B5EF4-FFF2-40B4-BE49-F238E27FC236}">
                <a16:creationId xmlns:a16="http://schemas.microsoft.com/office/drawing/2014/main" id="{FFBABB34-6616-43F1-9310-9AF4EE26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dirty="0">
                <a:latin typeface="Twinkl" pitchFamily="2" charset="0"/>
              </a:rPr>
              <a:t>When Is World Book Day?</a:t>
            </a:r>
          </a:p>
        </p:txBody>
      </p:sp>
      <p:sp>
        <p:nvSpPr>
          <p:cNvPr id="11269" name="Rectangle 4">
            <a:extLst>
              <a:ext uri="{FF2B5EF4-FFF2-40B4-BE49-F238E27FC236}">
                <a16:creationId xmlns:a16="http://schemas.microsoft.com/office/drawing/2014/main" id="{9841EE61-3771-44E1-BD02-FE5F385EA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" y="2664542"/>
            <a:ext cx="7632700" cy="56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People do lots of different things to celebrate World Book Day.</a:t>
            </a:r>
          </a:p>
        </p:txBody>
      </p:sp>
      <p:sp>
        <p:nvSpPr>
          <p:cNvPr id="11270" name="Rectangle 4">
            <a:extLst>
              <a:ext uri="{FF2B5EF4-FFF2-40B4-BE49-F238E27FC236}">
                <a16:creationId xmlns:a16="http://schemas.microsoft.com/office/drawing/2014/main" id="{809468C1-43CC-49C1-A8FC-867EDA7B1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355" y="3816105"/>
            <a:ext cx="2147887" cy="112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What kinds of things could you do at school?</a:t>
            </a:r>
          </a:p>
        </p:txBody>
      </p:sp>
      <p:sp>
        <p:nvSpPr>
          <p:cNvPr id="11271" name="Rectangle 4">
            <a:extLst>
              <a:ext uri="{FF2B5EF4-FFF2-40B4-BE49-F238E27FC236}">
                <a16:creationId xmlns:a16="http://schemas.microsoft.com/office/drawing/2014/main" id="{FE0B8F97-9561-4E00-9763-A97C84FF8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152" y="3879215"/>
            <a:ext cx="2147888" cy="112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What kinds of things could you do at home?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A6EE3CA-8F87-5E4F-9B3C-1FC0685D3FF2}"/>
              </a:ext>
            </a:extLst>
          </p:cNvPr>
          <p:cNvSpPr/>
          <p:nvPr/>
        </p:nvSpPr>
        <p:spPr>
          <a:xfrm>
            <a:off x="525173" y="1517781"/>
            <a:ext cx="8084128" cy="8448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The date for World Book Day changes every year but it is always on the first Thursday in March.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03576B8-CA18-43F9-A3D7-39B323DC8C20}"/>
              </a:ext>
            </a:extLst>
          </p:cNvPr>
          <p:cNvSpPr/>
          <p:nvPr/>
        </p:nvSpPr>
        <p:spPr>
          <a:xfrm>
            <a:off x="2956083" y="2422525"/>
            <a:ext cx="3222308" cy="3211671"/>
          </a:xfrm>
          <a:prstGeom prst="ellipse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90" name="Title 20">
            <a:extLst>
              <a:ext uri="{FF2B5EF4-FFF2-40B4-BE49-F238E27FC236}">
                <a16:creationId xmlns:a16="http://schemas.microsoft.com/office/drawing/2014/main" id="{6A538DEF-B64F-45E0-8DEF-37B1A2E3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How Could You Celebrate 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World Book Day?</a:t>
            </a: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DE6143CD-BABD-4B37-B0FE-F8FA90DD9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762125"/>
            <a:ext cx="7632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You could hold a </a:t>
            </a:r>
            <a:r>
              <a:rPr lang="en-GB" altLang="en-US" b="1" dirty="0">
                <a:solidFill>
                  <a:schemeClr val="tx1"/>
                </a:solidFill>
              </a:rPr>
              <a:t>sponsored</a:t>
            </a:r>
            <a:r>
              <a:rPr lang="en-GB" altLang="en-US" dirty="0">
                <a:solidFill>
                  <a:schemeClr val="tx1"/>
                </a:solidFill>
              </a:rPr>
              <a:t> read and raise money for charity.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9EBAB9-196D-43C4-86A3-44F50C3BE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85" y="2816499"/>
            <a:ext cx="4109829" cy="34192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D8032074-282F-F246-BD5F-5899528C8795}"/>
              </a:ext>
            </a:extLst>
          </p:cNvPr>
          <p:cNvSpPr/>
          <p:nvPr/>
        </p:nvSpPr>
        <p:spPr>
          <a:xfrm>
            <a:off x="3115693" y="3629662"/>
            <a:ext cx="2422448" cy="2230244"/>
          </a:xfrm>
          <a:prstGeom prst="ellipse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866E3B-5FFE-8044-B9B5-521129D7254F}"/>
              </a:ext>
            </a:extLst>
          </p:cNvPr>
          <p:cNvSpPr/>
          <p:nvPr/>
        </p:nvSpPr>
        <p:spPr>
          <a:xfrm>
            <a:off x="539762" y="3250520"/>
            <a:ext cx="2422448" cy="2230244"/>
          </a:xfrm>
          <a:prstGeom prst="ellipse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20">
            <a:extLst>
              <a:ext uri="{FF2B5EF4-FFF2-40B4-BE49-F238E27FC236}">
                <a16:creationId xmlns:a16="http://schemas.microsoft.com/office/drawing/2014/main" id="{0CB525ED-5C2C-42A4-82A0-34C7FA20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How Could You Celebrate 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World Book Day?</a:t>
            </a: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5F934D6D-1064-4B73-BF5A-B5EBBD7D1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" y="1625386"/>
            <a:ext cx="76327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Costume Parade </a:t>
            </a:r>
            <a:r>
              <a:rPr lang="en-GB" altLang="en-US" dirty="0">
                <a:solidFill>
                  <a:schemeClr val="tx1"/>
                </a:solidFill>
              </a:rPr>
              <a:t>- you could dress up as characters from your favourite books and have a costume parade.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48471-407E-4040-8575-81723D33E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99" y="2449047"/>
            <a:ext cx="1963443" cy="39252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AC26F2-ACEA-9645-AB21-288BA67999C8}"/>
              </a:ext>
            </a:extLst>
          </p:cNvPr>
          <p:cNvSpPr/>
          <p:nvPr/>
        </p:nvSpPr>
        <p:spPr>
          <a:xfrm>
            <a:off x="6108234" y="4159251"/>
            <a:ext cx="2422448" cy="2230244"/>
          </a:xfrm>
          <a:prstGeom prst="ellipse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B52D80F-CF98-F748-93DF-E43FEDAC9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03" y="2888166"/>
            <a:ext cx="3363751" cy="3295146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2E24A88-DDF2-D14C-B0C3-CA1FABD14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37" y="2638580"/>
            <a:ext cx="2152966" cy="3526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>
            <a:extLst>
              <a:ext uri="{FF2B5EF4-FFF2-40B4-BE49-F238E27FC236}">
                <a16:creationId xmlns:a16="http://schemas.microsoft.com/office/drawing/2014/main" id="{948EC217-7DE6-47C3-96DB-3B7B4297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How Could You Celebrate 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World Book Day?</a:t>
            </a: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CFA77B72-1E41-4D30-B8FE-64CE0508E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04" y="5499937"/>
            <a:ext cx="3997669" cy="27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EB1BF01-9269-9942-B189-F75E09264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0" y="2613408"/>
            <a:ext cx="5437221" cy="366481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FD69E8-AD03-E149-901E-53CE82B9C920}"/>
              </a:ext>
            </a:extLst>
          </p:cNvPr>
          <p:cNvSpPr/>
          <p:nvPr/>
        </p:nvSpPr>
        <p:spPr>
          <a:xfrm>
            <a:off x="5293094" y="3122039"/>
            <a:ext cx="2940908" cy="12480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b="1" dirty="0"/>
          </a:p>
          <a:p>
            <a:pPr algn="ctr"/>
            <a:r>
              <a:rPr lang="en-GB" altLang="en-US" b="1" dirty="0">
                <a:solidFill>
                  <a:sysClr val="windowText" lastClr="000000"/>
                </a:solidFill>
              </a:rPr>
              <a:t>Design a book cover, poster, bookmark </a:t>
            </a:r>
            <a:r>
              <a:rPr lang="en-GB" altLang="en-US" dirty="0">
                <a:solidFill>
                  <a:sysClr val="windowText" lastClr="000000"/>
                </a:solidFill>
              </a:rPr>
              <a:t>or</a:t>
            </a:r>
            <a:r>
              <a:rPr lang="en-GB" altLang="en-US" b="1" dirty="0">
                <a:solidFill>
                  <a:sysClr val="windowText" lastClr="000000"/>
                </a:solidFill>
              </a:rPr>
              <a:t> bunting</a:t>
            </a:r>
            <a:r>
              <a:rPr lang="en-GB" altLang="en-US" dirty="0">
                <a:solidFill>
                  <a:sysClr val="windowText" lastClr="000000"/>
                </a:solidFill>
              </a:rPr>
              <a:t> to decorate your house.</a:t>
            </a:r>
          </a:p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7C69BE1-CFFD-3147-A37C-CF2B332E2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85" y="4587939"/>
            <a:ext cx="908502" cy="1676748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8B2E34-E75C-B245-9FAD-95570E032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0495"/>
            <a:ext cx="4621428" cy="1143677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EE01E3A-7D8E-A740-8DBE-195D9B545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9"/>
          <a:stretch/>
        </p:blipFill>
        <p:spPr>
          <a:xfrm>
            <a:off x="4967417" y="1760495"/>
            <a:ext cx="3719383" cy="114367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40F003E-DCD6-9643-A130-62BFEEF85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887" y="5116464"/>
            <a:ext cx="1437133" cy="766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5F4A87-F944-0945-BCC1-C24FE94AB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6" y="1786840"/>
            <a:ext cx="7228702" cy="452746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5362" name="Title 20">
            <a:extLst>
              <a:ext uri="{FF2B5EF4-FFF2-40B4-BE49-F238E27FC236}">
                <a16:creationId xmlns:a16="http://schemas.microsoft.com/office/drawing/2014/main" id="{91F6E0B1-3D72-4010-8EA9-13D6CADF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How Could You Celebrate 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World Book Day?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67A995E-32B8-EC42-A523-F3420A207B16}"/>
              </a:ext>
            </a:extLst>
          </p:cNvPr>
          <p:cNvSpPr/>
          <p:nvPr/>
        </p:nvSpPr>
        <p:spPr>
          <a:xfrm>
            <a:off x="952886" y="1688287"/>
            <a:ext cx="7228701" cy="993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b="1" dirty="0">
              <a:solidFill>
                <a:schemeClr val="tx1"/>
              </a:solidFill>
            </a:endParaRPr>
          </a:p>
          <a:p>
            <a:pPr algn="ctr"/>
            <a:r>
              <a:rPr lang="en-GB" altLang="en-US" b="1" dirty="0">
                <a:solidFill>
                  <a:schemeClr val="tx1"/>
                </a:solidFill>
              </a:rPr>
              <a:t>Share a Story </a:t>
            </a:r>
            <a:r>
              <a:rPr lang="en-GB" altLang="en-US" dirty="0">
                <a:solidFill>
                  <a:schemeClr val="tx1"/>
                </a:solidFill>
              </a:rPr>
              <a:t>-</a:t>
            </a:r>
            <a:r>
              <a:rPr lang="en-GB" altLang="en-US" b="1" dirty="0">
                <a:solidFill>
                  <a:schemeClr val="tx1"/>
                </a:solidFill>
              </a:rPr>
              <a:t> </a:t>
            </a:r>
            <a:r>
              <a:rPr lang="en-GB" altLang="en-US" dirty="0">
                <a:solidFill>
                  <a:schemeClr val="tx1"/>
                </a:solidFill>
              </a:rPr>
              <a:t>share a story for 10 minutes a day. Perhaps you could try to keep it up for a whole month… or longer!</a:t>
            </a:r>
          </a:p>
          <a:p>
            <a:pPr algn="ctr"/>
            <a:endParaRPr lang="en-GB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 rot="466590">
            <a:off x="314833" y="1438818"/>
            <a:ext cx="136385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/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 rot="21004390">
            <a:off x="1304795" y="3328243"/>
            <a:ext cx="1363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 dirty="0"/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 rot="467015">
            <a:off x="790926" y="5014041"/>
            <a:ext cx="1363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/>
              <a:t>?</a:t>
            </a:r>
          </a:p>
        </p:txBody>
      </p:sp>
      <p:sp>
        <p:nvSpPr>
          <p:cNvPr id="3" name="Title 20">
            <a:extLst>
              <a:ext uri="{FF2B5EF4-FFF2-40B4-BE49-F238E27FC236}">
                <a16:creationId xmlns:a16="http://schemas.microsoft.com/office/drawing/2014/main" id="{4A34445E-E6AC-47C4-A277-CFCDC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4688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>
                <a:latin typeface="+mn-lt"/>
              </a:rPr>
              <a:t>Can You Guess the Character and Book?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A4DA0-CC3C-4CA7-990C-6FAA53B9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72" y="1703402"/>
            <a:ext cx="7809510" cy="55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solidFill>
                  <a:schemeClr val="tx1"/>
                </a:solidFill>
              </a:rPr>
              <a:t>Use the clues below to identify the character and say which book they are from: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371262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carry a basket.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371262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favourite colour is red.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84976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I’m not keen on wolves.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I’ve got a poorly grandma.</a:t>
            </a:r>
          </a:p>
        </p:txBody>
      </p:sp>
      <p:sp>
        <p:nvSpPr>
          <p:cNvPr id="13" name="little red"/>
          <p:cNvSpPr/>
          <p:nvPr/>
        </p:nvSpPr>
        <p:spPr>
          <a:xfrm>
            <a:off x="2371262" y="524591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Little Red Riding Hood from Little Red Riding Hood</a:t>
            </a:r>
          </a:p>
        </p:txBody>
      </p:sp>
      <p:sp>
        <p:nvSpPr>
          <p:cNvPr id="18" name="clue 1"/>
          <p:cNvSpPr/>
          <p:nvPr/>
        </p:nvSpPr>
        <p:spPr>
          <a:xfrm>
            <a:off x="2365800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1</a:t>
            </a:r>
          </a:p>
        </p:txBody>
      </p:sp>
      <p:sp>
        <p:nvSpPr>
          <p:cNvPr id="19" name="clue 3"/>
          <p:cNvSpPr/>
          <p:nvPr/>
        </p:nvSpPr>
        <p:spPr>
          <a:xfrm>
            <a:off x="2371262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3</a:t>
            </a:r>
          </a:p>
        </p:txBody>
      </p:sp>
      <p:sp>
        <p:nvSpPr>
          <p:cNvPr id="20" name="clue 2"/>
          <p:cNvSpPr/>
          <p:nvPr/>
        </p:nvSpPr>
        <p:spPr>
          <a:xfrm>
            <a:off x="5484976" y="2508309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2</a:t>
            </a:r>
          </a:p>
        </p:txBody>
      </p:sp>
      <p:sp>
        <p:nvSpPr>
          <p:cNvPr id="21" name="clue 4"/>
          <p:cNvSpPr/>
          <p:nvPr/>
        </p:nvSpPr>
        <p:spPr>
          <a:xfrm>
            <a:off x="5484976" y="3877112"/>
            <a:ext cx="2810312" cy="113111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Clue 4</a:t>
            </a:r>
          </a:p>
        </p:txBody>
      </p:sp>
      <p:sp>
        <p:nvSpPr>
          <p:cNvPr id="22" name="answer"/>
          <p:cNvSpPr/>
          <p:nvPr/>
        </p:nvSpPr>
        <p:spPr>
          <a:xfrm>
            <a:off x="2365800" y="5245915"/>
            <a:ext cx="5924026" cy="810936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Answer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89" y="2296432"/>
            <a:ext cx="2917409" cy="49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323</TotalTime>
  <Words>851</Words>
  <Application>Microsoft Office PowerPoint</Application>
  <PresentationFormat>On-screen Show (4:3)</PresentationFormat>
  <Paragraphs>138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Twinkl</vt:lpstr>
      <vt:lpstr>Sassoon Infant Rg</vt:lpstr>
      <vt:lpstr>Arial</vt:lpstr>
      <vt:lpstr>Calibri</vt:lpstr>
      <vt:lpstr>Twinkl SemiBold</vt:lpstr>
      <vt:lpstr>Office Theme</vt:lpstr>
      <vt:lpstr>PowerPoint Presentation</vt:lpstr>
      <vt:lpstr>About World Book Day</vt:lpstr>
      <vt:lpstr>Do Other Countries Celebrate  World Book Day?</vt:lpstr>
      <vt:lpstr>When Is World Book Day?</vt:lpstr>
      <vt:lpstr>How Could You Celebrate  World Book Day?</vt:lpstr>
      <vt:lpstr>How Could You Celebrate  World Book Day?</vt:lpstr>
      <vt:lpstr>How Could You Celebrate  World Book Day?</vt:lpstr>
      <vt:lpstr>How Could You Celebrate  World Book Day?</vt:lpstr>
      <vt:lpstr>Can You Guess the Character and Book?</vt:lpstr>
      <vt:lpstr>Can You Guess the Character and Book?</vt:lpstr>
      <vt:lpstr>Can You Guess the Character and Book?</vt:lpstr>
      <vt:lpstr>Can You Guess the Character and Book?</vt:lpstr>
      <vt:lpstr>Can You Guess the Character and Book?</vt:lpstr>
      <vt:lpstr>Can You Guess the Character and Book?</vt:lpstr>
      <vt:lpstr>Get a Free Book with a  £1 Book Token!</vt:lpstr>
      <vt:lpstr>Your World Book Day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Miss E HESKETH</cp:lastModifiedBy>
  <cp:revision>39</cp:revision>
  <dcterms:created xsi:type="dcterms:W3CDTF">2017-02-07T10:46:42Z</dcterms:created>
  <dcterms:modified xsi:type="dcterms:W3CDTF">2021-02-24T13:56:51Z</dcterms:modified>
</cp:coreProperties>
</file>