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5"/>
  </p:handoutMasterIdLst>
  <p:sldIdLst>
    <p:sldId id="261" r:id="rId2"/>
    <p:sldId id="258" r:id="rId3"/>
    <p:sldId id="263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9" r:id="rId12"/>
    <p:sldId id="268" r:id="rId13"/>
    <p:sldId id="267" r:id="rId14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BPreplay" panose="02000503000000020004" pitchFamily="50" charset="0"/>
      <p:regular r:id="rId22"/>
      <p:bold r:id="rId23"/>
      <p:italic r:id="rId24"/>
      <p:boldItalic r:id="rId25"/>
    </p:embeddedFont>
    <p:embeddedFont>
      <p:font typeface="Twinkl SemiBold" pitchFamily="2" charset="0"/>
      <p:bold r:id="rId26"/>
    </p:embeddedFont>
    <p:embeddedFont>
      <p:font typeface="Tuffy" panose="020B0603060100000000" pitchFamily="34" charset="0"/>
      <p:regular r:id="rId27"/>
      <p:bold r:id="rId28"/>
      <p:italic r:id="rId29"/>
      <p:boldItalic r:id="rId30"/>
    </p:embeddedFont>
    <p:embeddedFont>
      <p:font typeface="Twinkl" pitchFamily="2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B4E4"/>
    <a:srgbClr val="6ED4F2"/>
    <a:srgbClr val="193E4E"/>
    <a:srgbClr val="8EB848"/>
    <a:srgbClr val="EEF3FA"/>
    <a:srgbClr val="FFE5C0"/>
    <a:srgbClr val="E7BB86"/>
    <a:srgbClr val="21A6F9"/>
    <a:srgbClr val="FEFBDA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08" y="84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18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71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19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ndividual Wor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04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air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22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Talking Partner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675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Group Wor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129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800" y="6120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4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2" r:id="rId10"/>
    <p:sldLayoutId id="2147483664" r:id="rId11"/>
    <p:sldLayoutId id="214748366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14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89760" y="6464797"/>
            <a:ext cx="5356660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Tuffy" panose="020B0603060100000000" pitchFamily="34" charset="0"/>
              </a:rPr>
              <a:t>Geography</a:t>
            </a:r>
            <a:r>
              <a:rPr lang="en-GB" sz="800" dirty="0">
                <a:solidFill>
                  <a:schemeClr val="bg1"/>
                </a:solidFill>
                <a:latin typeface="Tuffy" panose="020B0603060100000000" pitchFamily="34" charset="0"/>
              </a:rPr>
              <a:t> | </a:t>
            </a:r>
            <a:r>
              <a:rPr lang="en-GB" sz="800" dirty="0">
                <a:solidFill>
                  <a:schemeClr val="bg1"/>
                </a:solidFill>
                <a:latin typeface="BPreplay" panose="02000503000000020004" pitchFamily="50" charset="0"/>
              </a:rPr>
              <a:t>Year Five| Exploring Eastern Europe| Continents, Countries and Cities</a:t>
            </a:r>
            <a:endParaRPr lang="en-GB" sz="800" dirty="0">
              <a:solidFill>
                <a:schemeClr val="bg1"/>
              </a:solidFill>
              <a:latin typeface="Tuffy" panose="020B0603060100000000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Exploring Eastern Europe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Geography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650" y="2505075"/>
            <a:ext cx="3816350" cy="2714625"/>
          </a:xfrm>
          <a:prstGeom prst="rect">
            <a:avLst/>
          </a:prstGeom>
          <a:solidFill>
            <a:srgbClr val="E7B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572000" y="2505075"/>
            <a:ext cx="3816350" cy="2714625"/>
          </a:xfrm>
          <a:prstGeom prst="rect">
            <a:avLst/>
          </a:prstGeom>
          <a:solidFill>
            <a:srgbClr val="E7B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952502"/>
          </a:xfrm>
        </p:spPr>
        <p:txBody>
          <a:bodyPr>
            <a:normAutofit fontScale="90000"/>
          </a:bodyPr>
          <a:lstStyle/>
          <a:p>
            <a:r>
              <a:rPr lang="en-GB" dirty="0"/>
              <a:t>Giving Directions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9450" y="1290935"/>
            <a:ext cx="5245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>
                <a:latin typeface="Twinkl" pitchFamily="2" charset="0"/>
              </a:rPr>
              <a:t>What direction would you travel if you travelled between these countries? </a:t>
            </a:r>
          </a:p>
          <a:p>
            <a:pPr algn="ctr">
              <a:spcAft>
                <a:spcPts val="1200"/>
              </a:spcAft>
            </a:pPr>
            <a:r>
              <a:rPr lang="en-GB" dirty="0">
                <a:latin typeface="Twinkl" pitchFamily="2" charset="0"/>
              </a:rPr>
              <a:t>What other countries would you pass through?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5219700"/>
            <a:ext cx="3816350" cy="873125"/>
          </a:xfrm>
          <a:prstGeom prst="rect">
            <a:avLst/>
          </a:prstGeom>
          <a:solidFill>
            <a:srgbClr val="FFE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winkl" pitchFamily="2" charset="0"/>
              </a:rPr>
              <a:t>Bulgaria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"/>
          <a:stretch/>
        </p:blipFill>
        <p:spPr>
          <a:xfrm>
            <a:off x="1455582" y="3110216"/>
            <a:ext cx="2416483" cy="15671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0" y="5219700"/>
            <a:ext cx="3816350" cy="873125"/>
          </a:xfrm>
          <a:prstGeom prst="rect">
            <a:avLst/>
          </a:prstGeom>
          <a:solidFill>
            <a:srgbClr val="FFE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winkl" pitchFamily="2" charset="0"/>
              </a:rPr>
              <a:t>Belarus</a:t>
            </a:r>
          </a:p>
        </p:txBody>
      </p:sp>
      <p:sp>
        <p:nvSpPr>
          <p:cNvPr id="11" name="Oval 10"/>
          <p:cNvSpPr/>
          <p:nvPr/>
        </p:nvSpPr>
        <p:spPr>
          <a:xfrm>
            <a:off x="4263623" y="3434953"/>
            <a:ext cx="607224" cy="607222"/>
          </a:xfrm>
          <a:prstGeom prst="ellipse">
            <a:avLst/>
          </a:prstGeom>
          <a:solidFill>
            <a:srgbClr val="FFE5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3110216"/>
            <a:ext cx="2343150" cy="15622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-104775" y="-76200"/>
            <a:ext cx="9353550" cy="703897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/>
          <p:cNvSpPr/>
          <p:nvPr/>
        </p:nvSpPr>
        <p:spPr>
          <a:xfrm>
            <a:off x="2136772" y="889793"/>
            <a:ext cx="4870449" cy="5078413"/>
          </a:xfrm>
          <a:prstGeom prst="roundRect">
            <a:avLst>
              <a:gd name="adj" fmla="val 6373"/>
            </a:avLst>
          </a:prstGeom>
          <a:solidFill>
            <a:schemeClr val="bg1"/>
          </a:solidFill>
          <a:ln w="28575">
            <a:solidFill>
              <a:srgbClr val="6ED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4" t="48762" r="7737" b="11301"/>
          <a:stretch/>
        </p:blipFill>
        <p:spPr>
          <a:xfrm>
            <a:off x="2330446" y="2108995"/>
            <a:ext cx="4483100" cy="3105150"/>
          </a:xfrm>
          <a:prstGeom prst="rect">
            <a:avLst/>
          </a:prstGeom>
          <a:ln w="19050">
            <a:solidFill>
              <a:srgbClr val="6ED4F2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720971" y="1041318"/>
            <a:ext cx="370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North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06069" y="1512477"/>
            <a:ext cx="3731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Passing through Romania and Ukraine</a:t>
            </a:r>
          </a:p>
        </p:txBody>
      </p:sp>
      <p:sp>
        <p:nvSpPr>
          <p:cNvPr id="18" name="Rectangle: Rounded Corners 17">
            <a:hlinkClick r:id="" action="ppaction://hlinkshowjump?jump=nextslide"/>
          </p:cNvPr>
          <p:cNvSpPr/>
          <p:nvPr/>
        </p:nvSpPr>
        <p:spPr>
          <a:xfrm>
            <a:off x="3011484" y="5299418"/>
            <a:ext cx="3121025" cy="554424"/>
          </a:xfrm>
          <a:prstGeom prst="roundRect">
            <a:avLst>
              <a:gd name="adj" fmla="val 23539"/>
            </a:avLst>
          </a:prstGeom>
          <a:solidFill>
            <a:srgbClr val="6ED4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Next Slide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4394198" y="2733675"/>
            <a:ext cx="314325" cy="1733550"/>
          </a:xfrm>
          <a:custGeom>
            <a:avLst/>
            <a:gdLst>
              <a:gd name="connsiteX0" fmla="*/ 142875 w 314325"/>
              <a:gd name="connsiteY0" fmla="*/ 1733550 h 1733550"/>
              <a:gd name="connsiteX1" fmla="*/ 85725 w 314325"/>
              <a:gd name="connsiteY1" fmla="*/ 1657350 h 1733550"/>
              <a:gd name="connsiteX2" fmla="*/ 66675 w 314325"/>
              <a:gd name="connsiteY2" fmla="*/ 1590675 h 1733550"/>
              <a:gd name="connsiteX3" fmla="*/ 57150 w 314325"/>
              <a:gd name="connsiteY3" fmla="*/ 1562100 h 1733550"/>
              <a:gd name="connsiteX4" fmla="*/ 38100 w 314325"/>
              <a:gd name="connsiteY4" fmla="*/ 1400175 h 1733550"/>
              <a:gd name="connsiteX5" fmla="*/ 28575 w 314325"/>
              <a:gd name="connsiteY5" fmla="*/ 1362075 h 1733550"/>
              <a:gd name="connsiteX6" fmla="*/ 19050 w 314325"/>
              <a:gd name="connsiteY6" fmla="*/ 1295400 h 1733550"/>
              <a:gd name="connsiteX7" fmla="*/ 0 w 314325"/>
              <a:gd name="connsiteY7" fmla="*/ 1162050 h 1733550"/>
              <a:gd name="connsiteX8" fmla="*/ 9525 w 314325"/>
              <a:gd name="connsiteY8" fmla="*/ 866775 h 1733550"/>
              <a:gd name="connsiteX9" fmla="*/ 19050 w 314325"/>
              <a:gd name="connsiteY9" fmla="*/ 838200 h 1733550"/>
              <a:gd name="connsiteX10" fmla="*/ 28575 w 314325"/>
              <a:gd name="connsiteY10" fmla="*/ 771525 h 1733550"/>
              <a:gd name="connsiteX11" fmla="*/ 38100 w 314325"/>
              <a:gd name="connsiteY11" fmla="*/ 742950 h 1733550"/>
              <a:gd name="connsiteX12" fmla="*/ 57150 w 314325"/>
              <a:gd name="connsiteY12" fmla="*/ 666750 h 1733550"/>
              <a:gd name="connsiteX13" fmla="*/ 85725 w 314325"/>
              <a:gd name="connsiteY13" fmla="*/ 581025 h 1733550"/>
              <a:gd name="connsiteX14" fmla="*/ 95250 w 314325"/>
              <a:gd name="connsiteY14" fmla="*/ 552450 h 1733550"/>
              <a:gd name="connsiteX15" fmla="*/ 114300 w 314325"/>
              <a:gd name="connsiteY15" fmla="*/ 476250 h 1733550"/>
              <a:gd name="connsiteX16" fmla="*/ 142875 w 314325"/>
              <a:gd name="connsiteY16" fmla="*/ 381000 h 1733550"/>
              <a:gd name="connsiteX17" fmla="*/ 152400 w 314325"/>
              <a:gd name="connsiteY17" fmla="*/ 352425 h 1733550"/>
              <a:gd name="connsiteX18" fmla="*/ 171450 w 314325"/>
              <a:gd name="connsiteY18" fmla="*/ 323850 h 1733550"/>
              <a:gd name="connsiteX19" fmla="*/ 190500 w 314325"/>
              <a:gd name="connsiteY19" fmla="*/ 257175 h 1733550"/>
              <a:gd name="connsiteX20" fmla="*/ 209550 w 314325"/>
              <a:gd name="connsiteY20" fmla="*/ 228600 h 1733550"/>
              <a:gd name="connsiteX21" fmla="*/ 228600 w 314325"/>
              <a:gd name="connsiteY21" fmla="*/ 161925 h 1733550"/>
              <a:gd name="connsiteX22" fmla="*/ 247650 w 314325"/>
              <a:gd name="connsiteY22" fmla="*/ 133350 h 1733550"/>
              <a:gd name="connsiteX23" fmla="*/ 276225 w 314325"/>
              <a:gd name="connsiteY23" fmla="*/ 76200 h 1733550"/>
              <a:gd name="connsiteX24" fmla="*/ 285750 w 314325"/>
              <a:gd name="connsiteY24" fmla="*/ 38100 h 1733550"/>
              <a:gd name="connsiteX25" fmla="*/ 314325 w 314325"/>
              <a:gd name="connsiteY25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4325" h="1733550">
                <a:moveTo>
                  <a:pt x="142875" y="1733550"/>
                </a:moveTo>
                <a:cubicBezTo>
                  <a:pt x="133529" y="1721868"/>
                  <a:pt x="95834" y="1677568"/>
                  <a:pt x="85725" y="1657350"/>
                </a:cubicBezTo>
                <a:cubicBezTo>
                  <a:pt x="78112" y="1642125"/>
                  <a:pt x="70744" y="1604917"/>
                  <a:pt x="66675" y="1590675"/>
                </a:cubicBezTo>
                <a:cubicBezTo>
                  <a:pt x="63917" y="1581021"/>
                  <a:pt x="60325" y="1571625"/>
                  <a:pt x="57150" y="1562100"/>
                </a:cubicBezTo>
                <a:cubicBezTo>
                  <a:pt x="54601" y="1539156"/>
                  <a:pt x="42464" y="1426357"/>
                  <a:pt x="38100" y="1400175"/>
                </a:cubicBezTo>
                <a:cubicBezTo>
                  <a:pt x="35948" y="1387262"/>
                  <a:pt x="30917" y="1374955"/>
                  <a:pt x="28575" y="1362075"/>
                </a:cubicBezTo>
                <a:cubicBezTo>
                  <a:pt x="24559" y="1339986"/>
                  <a:pt x="22464" y="1317590"/>
                  <a:pt x="19050" y="1295400"/>
                </a:cubicBezTo>
                <a:cubicBezTo>
                  <a:pt x="739" y="1176379"/>
                  <a:pt x="17988" y="1305953"/>
                  <a:pt x="0" y="1162050"/>
                </a:cubicBezTo>
                <a:cubicBezTo>
                  <a:pt x="3175" y="1063625"/>
                  <a:pt x="3742" y="965081"/>
                  <a:pt x="9525" y="866775"/>
                </a:cubicBezTo>
                <a:cubicBezTo>
                  <a:pt x="10115" y="856752"/>
                  <a:pt x="17081" y="848045"/>
                  <a:pt x="19050" y="838200"/>
                </a:cubicBezTo>
                <a:cubicBezTo>
                  <a:pt x="23453" y="816185"/>
                  <a:pt x="24172" y="793540"/>
                  <a:pt x="28575" y="771525"/>
                </a:cubicBezTo>
                <a:cubicBezTo>
                  <a:pt x="30544" y="761680"/>
                  <a:pt x="35458" y="752636"/>
                  <a:pt x="38100" y="742950"/>
                </a:cubicBezTo>
                <a:cubicBezTo>
                  <a:pt x="44989" y="717691"/>
                  <a:pt x="48871" y="691588"/>
                  <a:pt x="57150" y="666750"/>
                </a:cubicBezTo>
                <a:lnTo>
                  <a:pt x="85725" y="581025"/>
                </a:lnTo>
                <a:cubicBezTo>
                  <a:pt x="88900" y="571500"/>
                  <a:pt x="93281" y="562295"/>
                  <a:pt x="95250" y="552450"/>
                </a:cubicBezTo>
                <a:cubicBezTo>
                  <a:pt x="114615" y="455624"/>
                  <a:pt x="94774" y="544591"/>
                  <a:pt x="114300" y="476250"/>
                </a:cubicBezTo>
                <a:cubicBezTo>
                  <a:pt x="143090" y="375483"/>
                  <a:pt x="97604" y="516813"/>
                  <a:pt x="142875" y="381000"/>
                </a:cubicBezTo>
                <a:cubicBezTo>
                  <a:pt x="146050" y="371475"/>
                  <a:pt x="146831" y="360779"/>
                  <a:pt x="152400" y="352425"/>
                </a:cubicBezTo>
                <a:lnTo>
                  <a:pt x="171450" y="323850"/>
                </a:lnTo>
                <a:cubicBezTo>
                  <a:pt x="174502" y="311643"/>
                  <a:pt x="183668" y="270840"/>
                  <a:pt x="190500" y="257175"/>
                </a:cubicBezTo>
                <a:cubicBezTo>
                  <a:pt x="195620" y="246936"/>
                  <a:pt x="204430" y="238839"/>
                  <a:pt x="209550" y="228600"/>
                </a:cubicBezTo>
                <a:cubicBezTo>
                  <a:pt x="228086" y="191529"/>
                  <a:pt x="210289" y="204651"/>
                  <a:pt x="228600" y="161925"/>
                </a:cubicBezTo>
                <a:cubicBezTo>
                  <a:pt x="233109" y="151403"/>
                  <a:pt x="242530" y="143589"/>
                  <a:pt x="247650" y="133350"/>
                </a:cubicBezTo>
                <a:cubicBezTo>
                  <a:pt x="287085" y="54480"/>
                  <a:pt x="221630" y="158092"/>
                  <a:pt x="276225" y="76200"/>
                </a:cubicBezTo>
                <a:cubicBezTo>
                  <a:pt x="279400" y="63500"/>
                  <a:pt x="280593" y="50132"/>
                  <a:pt x="285750" y="38100"/>
                </a:cubicBezTo>
                <a:cubicBezTo>
                  <a:pt x="293828" y="19252"/>
                  <a:pt x="301986" y="12339"/>
                  <a:pt x="314325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686261" y="3232170"/>
            <a:ext cx="711200" cy="276999"/>
          </a:xfrm>
          <a:prstGeom prst="rect">
            <a:avLst/>
          </a:prstGeom>
          <a:solidFill>
            <a:schemeClr val="bg1"/>
          </a:solidFill>
          <a:ln>
            <a:solidFill>
              <a:srgbClr val="6ED4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winkl" pitchFamily="2" charset="0"/>
              </a:rPr>
              <a:t>Ukraine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2342" y="4709471"/>
            <a:ext cx="1007756" cy="276999"/>
          </a:xfrm>
          <a:prstGeom prst="rect">
            <a:avLst/>
          </a:prstGeom>
          <a:solidFill>
            <a:schemeClr val="bg1"/>
          </a:solidFill>
          <a:ln>
            <a:solidFill>
              <a:srgbClr val="6ED4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winkl" pitchFamily="2" charset="0"/>
              </a:rPr>
              <a:t>Bulgaria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44715" y="2504493"/>
            <a:ext cx="711200" cy="276999"/>
          </a:xfrm>
          <a:prstGeom prst="rect">
            <a:avLst/>
          </a:prstGeom>
          <a:solidFill>
            <a:schemeClr val="bg1"/>
          </a:solidFill>
          <a:ln>
            <a:solidFill>
              <a:srgbClr val="6ED4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winkl" pitchFamily="2" charset="0"/>
              </a:rPr>
              <a:t>Belarus</a:t>
            </a:r>
          </a:p>
        </p:txBody>
      </p:sp>
      <p:cxnSp>
        <p:nvCxnSpPr>
          <p:cNvPr id="23" name="Straight Arrow Connector 22"/>
          <p:cNvCxnSpPr>
            <a:endCxn id="20" idx="1"/>
          </p:cNvCxnSpPr>
          <p:nvPr/>
        </p:nvCxnSpPr>
        <p:spPr>
          <a:xfrm flipV="1">
            <a:off x="5099048" y="3370670"/>
            <a:ext cx="587213" cy="58330"/>
          </a:xfrm>
          <a:prstGeom prst="straightConnector1">
            <a:avLst/>
          </a:prstGeom>
          <a:ln w="19050">
            <a:solidFill>
              <a:srgbClr val="193E4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1" idx="0"/>
          </p:cNvCxnSpPr>
          <p:nvPr/>
        </p:nvCxnSpPr>
        <p:spPr>
          <a:xfrm>
            <a:off x="4537073" y="4479084"/>
            <a:ext cx="839147" cy="230387"/>
          </a:xfrm>
          <a:prstGeom prst="straightConnector1">
            <a:avLst/>
          </a:prstGeom>
          <a:ln w="19050">
            <a:solidFill>
              <a:srgbClr val="193E4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3"/>
          </p:cNvCxnSpPr>
          <p:nvPr/>
        </p:nvCxnSpPr>
        <p:spPr>
          <a:xfrm flipH="1" flipV="1">
            <a:off x="4155915" y="2642993"/>
            <a:ext cx="522922" cy="93376"/>
          </a:xfrm>
          <a:prstGeom prst="straightConnector1">
            <a:avLst/>
          </a:prstGeom>
          <a:ln w="19050">
            <a:solidFill>
              <a:srgbClr val="193E4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97631" y="4202085"/>
            <a:ext cx="1102684" cy="276999"/>
          </a:xfrm>
          <a:prstGeom prst="rect">
            <a:avLst/>
          </a:prstGeom>
          <a:solidFill>
            <a:schemeClr val="bg1"/>
          </a:solidFill>
          <a:ln>
            <a:solidFill>
              <a:srgbClr val="6ED4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winkl" pitchFamily="2" charset="0"/>
              </a:rPr>
              <a:t>Romania</a:t>
            </a:r>
          </a:p>
        </p:txBody>
      </p:sp>
      <p:cxnSp>
        <p:nvCxnSpPr>
          <p:cNvPr id="27" name="Straight Arrow Connector 26"/>
          <p:cNvCxnSpPr>
            <a:endCxn id="26" idx="3"/>
          </p:cNvCxnSpPr>
          <p:nvPr/>
        </p:nvCxnSpPr>
        <p:spPr>
          <a:xfrm flipH="1">
            <a:off x="3800315" y="4087721"/>
            <a:ext cx="593883" cy="252864"/>
          </a:xfrm>
          <a:prstGeom prst="straightConnector1">
            <a:avLst/>
          </a:prstGeom>
          <a:ln w="19050">
            <a:solidFill>
              <a:srgbClr val="193E4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8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7" grpId="0"/>
      <p:bldP spid="18" grpId="0" animBg="1"/>
      <p:bldP spid="19" grpId="1" animBg="1"/>
      <p:bldP spid="20" grpId="0" animBg="1"/>
      <p:bldP spid="21" grpId="0" animBg="1"/>
      <p:bldP spid="22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650" y="2505075"/>
            <a:ext cx="3816350" cy="2714625"/>
          </a:xfrm>
          <a:prstGeom prst="rect">
            <a:avLst/>
          </a:prstGeom>
          <a:solidFill>
            <a:srgbClr val="E7B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572000" y="2505075"/>
            <a:ext cx="3816350" cy="2714625"/>
          </a:xfrm>
          <a:prstGeom prst="rect">
            <a:avLst/>
          </a:prstGeom>
          <a:solidFill>
            <a:srgbClr val="E7B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952502"/>
          </a:xfrm>
        </p:spPr>
        <p:txBody>
          <a:bodyPr>
            <a:normAutofit fontScale="90000"/>
          </a:bodyPr>
          <a:lstStyle/>
          <a:p>
            <a:r>
              <a:rPr lang="en-GB" dirty="0"/>
              <a:t>Giving Directions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9450" y="1290935"/>
            <a:ext cx="5245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>
                <a:latin typeface="Twinkl" pitchFamily="2" charset="0"/>
              </a:rPr>
              <a:t>What direction would you travel if you travelled between these countries? </a:t>
            </a:r>
          </a:p>
          <a:p>
            <a:pPr algn="ctr">
              <a:spcAft>
                <a:spcPts val="1200"/>
              </a:spcAft>
            </a:pPr>
            <a:r>
              <a:rPr lang="en-GB" dirty="0">
                <a:latin typeface="Twinkl" pitchFamily="2" charset="0"/>
              </a:rPr>
              <a:t>What other countries would you pass through?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5219700"/>
            <a:ext cx="3816350" cy="873125"/>
          </a:xfrm>
          <a:prstGeom prst="rect">
            <a:avLst/>
          </a:prstGeom>
          <a:solidFill>
            <a:srgbClr val="FFE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winkl" pitchFamily="2" charset="0"/>
              </a:rPr>
              <a:t>Belarus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5219700"/>
            <a:ext cx="3816350" cy="873125"/>
          </a:xfrm>
          <a:prstGeom prst="rect">
            <a:avLst/>
          </a:prstGeom>
          <a:solidFill>
            <a:srgbClr val="FFE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winkl" pitchFamily="2" charset="0"/>
              </a:rPr>
              <a:t>Czech Republic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48" y="3110216"/>
            <a:ext cx="2343150" cy="15622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8" name="Oval 27"/>
          <p:cNvSpPr/>
          <p:nvPr/>
        </p:nvSpPr>
        <p:spPr>
          <a:xfrm>
            <a:off x="4263623" y="3434953"/>
            <a:ext cx="607224" cy="607222"/>
          </a:xfrm>
          <a:prstGeom prst="ellipse">
            <a:avLst/>
          </a:prstGeom>
          <a:solidFill>
            <a:srgbClr val="FFE5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98" y="3114311"/>
            <a:ext cx="2393952" cy="155409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-104775" y="-76200"/>
            <a:ext cx="9353550" cy="703897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/>
          <p:cNvSpPr/>
          <p:nvPr/>
        </p:nvSpPr>
        <p:spPr>
          <a:xfrm>
            <a:off x="2136771" y="889793"/>
            <a:ext cx="4870449" cy="5078413"/>
          </a:xfrm>
          <a:prstGeom prst="roundRect">
            <a:avLst>
              <a:gd name="adj" fmla="val 6373"/>
            </a:avLst>
          </a:prstGeom>
          <a:solidFill>
            <a:schemeClr val="bg1"/>
          </a:solidFill>
          <a:ln w="28575">
            <a:solidFill>
              <a:srgbClr val="6ED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4" t="44388" r="20590" b="22979"/>
          <a:stretch/>
        </p:blipFill>
        <p:spPr>
          <a:xfrm>
            <a:off x="2330445" y="2108995"/>
            <a:ext cx="4483100" cy="3105150"/>
          </a:xfrm>
          <a:prstGeom prst="rect">
            <a:avLst/>
          </a:prstGeom>
          <a:ln w="19050">
            <a:solidFill>
              <a:srgbClr val="6ED4F2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2720970" y="1041318"/>
            <a:ext cx="370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South-West</a:t>
            </a:r>
            <a:endParaRPr lang="en-GB" sz="2800" b="1" dirty="0"/>
          </a:p>
        </p:txBody>
      </p:sp>
      <p:sp>
        <p:nvSpPr>
          <p:cNvPr id="33" name="Rectangle 32"/>
          <p:cNvSpPr/>
          <p:nvPr/>
        </p:nvSpPr>
        <p:spPr>
          <a:xfrm>
            <a:off x="3395008" y="1512477"/>
            <a:ext cx="235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Passing through Poland</a:t>
            </a:r>
          </a:p>
        </p:txBody>
      </p:sp>
      <p:sp>
        <p:nvSpPr>
          <p:cNvPr id="34" name="Rectangle: Rounded Corners 33">
            <a:hlinkClick r:id="" action="ppaction://hlinkshowjump?jump=nextslide"/>
          </p:cNvPr>
          <p:cNvSpPr/>
          <p:nvPr/>
        </p:nvSpPr>
        <p:spPr>
          <a:xfrm>
            <a:off x="3011483" y="5299418"/>
            <a:ext cx="3121025" cy="554424"/>
          </a:xfrm>
          <a:prstGeom prst="roundRect">
            <a:avLst>
              <a:gd name="adj" fmla="val 23539"/>
            </a:avLst>
          </a:prstGeom>
          <a:solidFill>
            <a:srgbClr val="6ED4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Next Slide</a:t>
            </a:r>
          </a:p>
        </p:txBody>
      </p:sp>
      <p:sp>
        <p:nvSpPr>
          <p:cNvPr id="35" name="Freeform: Shape 34"/>
          <p:cNvSpPr/>
          <p:nvPr/>
        </p:nvSpPr>
        <p:spPr>
          <a:xfrm>
            <a:off x="3795040" y="3327094"/>
            <a:ext cx="1707615" cy="749147"/>
          </a:xfrm>
          <a:custGeom>
            <a:avLst/>
            <a:gdLst>
              <a:gd name="connsiteX0" fmla="*/ 1707615 w 1707615"/>
              <a:gd name="connsiteY0" fmla="*/ 0 h 749147"/>
              <a:gd name="connsiteX1" fmla="*/ 1586429 w 1707615"/>
              <a:gd name="connsiteY1" fmla="*/ 55084 h 749147"/>
              <a:gd name="connsiteX2" fmla="*/ 1399142 w 1707615"/>
              <a:gd name="connsiteY2" fmla="*/ 88135 h 749147"/>
              <a:gd name="connsiteX3" fmla="*/ 1344058 w 1707615"/>
              <a:gd name="connsiteY3" fmla="*/ 99152 h 749147"/>
              <a:gd name="connsiteX4" fmla="*/ 1277957 w 1707615"/>
              <a:gd name="connsiteY4" fmla="*/ 121186 h 749147"/>
              <a:gd name="connsiteX5" fmla="*/ 1244906 w 1707615"/>
              <a:gd name="connsiteY5" fmla="*/ 143219 h 749147"/>
              <a:gd name="connsiteX6" fmla="*/ 1178805 w 1707615"/>
              <a:gd name="connsiteY6" fmla="*/ 165253 h 749147"/>
              <a:gd name="connsiteX7" fmla="*/ 1090670 w 1707615"/>
              <a:gd name="connsiteY7" fmla="*/ 198304 h 749147"/>
              <a:gd name="connsiteX8" fmla="*/ 991518 w 1707615"/>
              <a:gd name="connsiteY8" fmla="*/ 231354 h 749147"/>
              <a:gd name="connsiteX9" fmla="*/ 958468 w 1707615"/>
              <a:gd name="connsiteY9" fmla="*/ 242371 h 749147"/>
              <a:gd name="connsiteX10" fmla="*/ 914400 w 1707615"/>
              <a:gd name="connsiteY10" fmla="*/ 253388 h 749147"/>
              <a:gd name="connsiteX11" fmla="*/ 881349 w 1707615"/>
              <a:gd name="connsiteY11" fmla="*/ 264405 h 749147"/>
              <a:gd name="connsiteX12" fmla="*/ 826265 w 1707615"/>
              <a:gd name="connsiteY12" fmla="*/ 275422 h 749147"/>
              <a:gd name="connsiteX13" fmla="*/ 793215 w 1707615"/>
              <a:gd name="connsiteY13" fmla="*/ 286439 h 749147"/>
              <a:gd name="connsiteX14" fmla="*/ 683046 w 1707615"/>
              <a:gd name="connsiteY14" fmla="*/ 319489 h 749147"/>
              <a:gd name="connsiteX15" fmla="*/ 649995 w 1707615"/>
              <a:gd name="connsiteY15" fmla="*/ 330506 h 749147"/>
              <a:gd name="connsiteX16" fmla="*/ 572877 w 1707615"/>
              <a:gd name="connsiteY16" fmla="*/ 374573 h 749147"/>
              <a:gd name="connsiteX17" fmla="*/ 550843 w 1707615"/>
              <a:gd name="connsiteY17" fmla="*/ 407624 h 749147"/>
              <a:gd name="connsiteX18" fmla="*/ 517793 w 1707615"/>
              <a:gd name="connsiteY18" fmla="*/ 418641 h 749147"/>
              <a:gd name="connsiteX19" fmla="*/ 484742 w 1707615"/>
              <a:gd name="connsiteY19" fmla="*/ 440675 h 749147"/>
              <a:gd name="connsiteX20" fmla="*/ 451692 w 1707615"/>
              <a:gd name="connsiteY20" fmla="*/ 451692 h 749147"/>
              <a:gd name="connsiteX21" fmla="*/ 385590 w 1707615"/>
              <a:gd name="connsiteY21" fmla="*/ 495759 h 749147"/>
              <a:gd name="connsiteX22" fmla="*/ 297455 w 1707615"/>
              <a:gd name="connsiteY22" fmla="*/ 539826 h 749147"/>
              <a:gd name="connsiteX23" fmla="*/ 198304 w 1707615"/>
              <a:gd name="connsiteY23" fmla="*/ 605928 h 749147"/>
              <a:gd name="connsiteX24" fmla="*/ 132202 w 1707615"/>
              <a:gd name="connsiteY24" fmla="*/ 649995 h 749147"/>
              <a:gd name="connsiteX25" fmla="*/ 99152 w 1707615"/>
              <a:gd name="connsiteY25" fmla="*/ 683046 h 749147"/>
              <a:gd name="connsiteX26" fmla="*/ 33051 w 1707615"/>
              <a:gd name="connsiteY26" fmla="*/ 727113 h 749147"/>
              <a:gd name="connsiteX27" fmla="*/ 0 w 1707615"/>
              <a:gd name="connsiteY27" fmla="*/ 749147 h 74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07615" h="749147">
                <a:moveTo>
                  <a:pt x="1707615" y="0"/>
                </a:moveTo>
                <a:cubicBezTo>
                  <a:pt x="1665809" y="25083"/>
                  <a:pt x="1636840" y="47882"/>
                  <a:pt x="1586429" y="55084"/>
                </a:cubicBezTo>
                <a:cubicBezTo>
                  <a:pt x="1472238" y="71397"/>
                  <a:pt x="1534772" y="61009"/>
                  <a:pt x="1399142" y="88135"/>
                </a:cubicBezTo>
                <a:cubicBezTo>
                  <a:pt x="1380781" y="91807"/>
                  <a:pt x="1361822" y="93231"/>
                  <a:pt x="1344058" y="99152"/>
                </a:cubicBezTo>
                <a:cubicBezTo>
                  <a:pt x="1322024" y="106497"/>
                  <a:pt x="1297282" y="108303"/>
                  <a:pt x="1277957" y="121186"/>
                </a:cubicBezTo>
                <a:cubicBezTo>
                  <a:pt x="1266940" y="128530"/>
                  <a:pt x="1257005" y="137842"/>
                  <a:pt x="1244906" y="143219"/>
                </a:cubicBezTo>
                <a:cubicBezTo>
                  <a:pt x="1223682" y="152652"/>
                  <a:pt x="1199579" y="154866"/>
                  <a:pt x="1178805" y="165253"/>
                </a:cubicBezTo>
                <a:cubicBezTo>
                  <a:pt x="1104928" y="202192"/>
                  <a:pt x="1165667" y="175805"/>
                  <a:pt x="1090670" y="198304"/>
                </a:cubicBezTo>
                <a:cubicBezTo>
                  <a:pt x="1090652" y="198309"/>
                  <a:pt x="1008052" y="225843"/>
                  <a:pt x="991518" y="231354"/>
                </a:cubicBezTo>
                <a:cubicBezTo>
                  <a:pt x="980501" y="235026"/>
                  <a:pt x="969734" y="239555"/>
                  <a:pt x="958468" y="242371"/>
                </a:cubicBezTo>
                <a:cubicBezTo>
                  <a:pt x="943779" y="246043"/>
                  <a:pt x="928959" y="249228"/>
                  <a:pt x="914400" y="253388"/>
                </a:cubicBezTo>
                <a:cubicBezTo>
                  <a:pt x="903234" y="256578"/>
                  <a:pt x="892615" y="261588"/>
                  <a:pt x="881349" y="264405"/>
                </a:cubicBezTo>
                <a:cubicBezTo>
                  <a:pt x="863183" y="268947"/>
                  <a:pt x="844431" y="270880"/>
                  <a:pt x="826265" y="275422"/>
                </a:cubicBezTo>
                <a:cubicBezTo>
                  <a:pt x="814999" y="278239"/>
                  <a:pt x="804381" y="283249"/>
                  <a:pt x="793215" y="286439"/>
                </a:cubicBezTo>
                <a:cubicBezTo>
                  <a:pt x="676657" y="319740"/>
                  <a:pt x="840142" y="267123"/>
                  <a:pt x="683046" y="319489"/>
                </a:cubicBezTo>
                <a:cubicBezTo>
                  <a:pt x="672029" y="323161"/>
                  <a:pt x="660382" y="325312"/>
                  <a:pt x="649995" y="330506"/>
                </a:cubicBezTo>
                <a:cubicBezTo>
                  <a:pt x="594085" y="358461"/>
                  <a:pt x="619593" y="343431"/>
                  <a:pt x="572877" y="374573"/>
                </a:cubicBezTo>
                <a:cubicBezTo>
                  <a:pt x="565532" y="385590"/>
                  <a:pt x="561182" y="399352"/>
                  <a:pt x="550843" y="407624"/>
                </a:cubicBezTo>
                <a:cubicBezTo>
                  <a:pt x="541775" y="414878"/>
                  <a:pt x="528180" y="413448"/>
                  <a:pt x="517793" y="418641"/>
                </a:cubicBezTo>
                <a:cubicBezTo>
                  <a:pt x="505950" y="424563"/>
                  <a:pt x="496585" y="434753"/>
                  <a:pt x="484742" y="440675"/>
                </a:cubicBezTo>
                <a:cubicBezTo>
                  <a:pt x="474355" y="445868"/>
                  <a:pt x="461843" y="446052"/>
                  <a:pt x="451692" y="451692"/>
                </a:cubicBezTo>
                <a:cubicBezTo>
                  <a:pt x="428543" y="464552"/>
                  <a:pt x="409276" y="483916"/>
                  <a:pt x="385590" y="495759"/>
                </a:cubicBezTo>
                <a:cubicBezTo>
                  <a:pt x="356212" y="510448"/>
                  <a:pt x="324784" y="521606"/>
                  <a:pt x="297455" y="539826"/>
                </a:cubicBezTo>
                <a:lnTo>
                  <a:pt x="198304" y="605928"/>
                </a:lnTo>
                <a:cubicBezTo>
                  <a:pt x="198299" y="605931"/>
                  <a:pt x="132206" y="649991"/>
                  <a:pt x="132202" y="649995"/>
                </a:cubicBezTo>
                <a:cubicBezTo>
                  <a:pt x="121185" y="661012"/>
                  <a:pt x="111450" y="673481"/>
                  <a:pt x="99152" y="683046"/>
                </a:cubicBezTo>
                <a:cubicBezTo>
                  <a:pt x="78249" y="699304"/>
                  <a:pt x="55085" y="712424"/>
                  <a:pt x="33051" y="727113"/>
                </a:cubicBezTo>
                <a:lnTo>
                  <a:pt x="0" y="749147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3682998" y="2740042"/>
            <a:ext cx="711200" cy="276999"/>
          </a:xfrm>
          <a:prstGeom prst="rect">
            <a:avLst/>
          </a:prstGeom>
          <a:solidFill>
            <a:schemeClr val="bg1"/>
          </a:solidFill>
          <a:ln>
            <a:solidFill>
              <a:srgbClr val="6ED4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winkl" pitchFamily="2" charset="0"/>
              </a:rPr>
              <a:t>Poland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37786" y="2532083"/>
            <a:ext cx="711200" cy="276999"/>
          </a:xfrm>
          <a:prstGeom prst="rect">
            <a:avLst/>
          </a:prstGeom>
          <a:solidFill>
            <a:schemeClr val="bg1"/>
          </a:solidFill>
          <a:ln>
            <a:solidFill>
              <a:srgbClr val="6ED4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winkl" pitchFamily="2" charset="0"/>
              </a:rPr>
              <a:t>Belarus</a:t>
            </a:r>
          </a:p>
        </p:txBody>
      </p:sp>
      <p:cxnSp>
        <p:nvCxnSpPr>
          <p:cNvPr id="38" name="Straight Arrow Connector 37"/>
          <p:cNvCxnSpPr>
            <a:endCxn id="36" idx="2"/>
          </p:cNvCxnSpPr>
          <p:nvPr/>
        </p:nvCxnSpPr>
        <p:spPr>
          <a:xfrm flipH="1" flipV="1">
            <a:off x="4038598" y="3017041"/>
            <a:ext cx="355600" cy="640587"/>
          </a:xfrm>
          <a:prstGeom prst="straightConnector1">
            <a:avLst/>
          </a:prstGeom>
          <a:ln w="19050">
            <a:solidFill>
              <a:srgbClr val="193E4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7" idx="2"/>
          </p:cNvCxnSpPr>
          <p:nvPr/>
        </p:nvCxnSpPr>
        <p:spPr>
          <a:xfrm flipH="1" flipV="1">
            <a:off x="5393386" y="2809082"/>
            <a:ext cx="109269" cy="496390"/>
          </a:xfrm>
          <a:prstGeom prst="straightConnector1">
            <a:avLst/>
          </a:prstGeom>
          <a:ln w="19050">
            <a:solidFill>
              <a:srgbClr val="193E4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380884" y="4510558"/>
            <a:ext cx="1261197" cy="276999"/>
          </a:xfrm>
          <a:prstGeom prst="rect">
            <a:avLst/>
          </a:prstGeom>
          <a:solidFill>
            <a:schemeClr val="bg1"/>
          </a:solidFill>
          <a:ln>
            <a:solidFill>
              <a:srgbClr val="6ED4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winkl" pitchFamily="2" charset="0"/>
              </a:rPr>
              <a:t>Czech Republic</a:t>
            </a:r>
          </a:p>
        </p:txBody>
      </p:sp>
      <p:cxnSp>
        <p:nvCxnSpPr>
          <p:cNvPr id="41" name="Straight Arrow Connector 40"/>
          <p:cNvCxnSpPr>
            <a:endCxn id="40" idx="0"/>
          </p:cNvCxnSpPr>
          <p:nvPr/>
        </p:nvCxnSpPr>
        <p:spPr>
          <a:xfrm flipH="1">
            <a:off x="3011483" y="4072956"/>
            <a:ext cx="824272" cy="437602"/>
          </a:xfrm>
          <a:prstGeom prst="straightConnector1">
            <a:avLst/>
          </a:prstGeom>
          <a:ln w="19050">
            <a:solidFill>
              <a:srgbClr val="193E4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29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identify the countries of Europe.</a:t>
            </a:r>
          </a:p>
          <a:p>
            <a:r>
              <a:rPr lang="en-GB" dirty="0"/>
              <a:t>I can identify countries and capital cities in Europe.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2" charset="0"/>
              </a:rPr>
              <a:t>I can tell you that a continent is a large landmass.</a:t>
            </a:r>
          </a:p>
          <a:p>
            <a:r>
              <a:rPr lang="en-GB" dirty="0">
                <a:latin typeface="Twinkl" pitchFamily="2" charset="0"/>
              </a:rPr>
              <a:t>I can tell you that continents are groups of countries.</a:t>
            </a:r>
          </a:p>
          <a:p>
            <a:r>
              <a:rPr lang="en-GB" dirty="0">
                <a:latin typeface="Twinkl" pitchFamily="2" charset="0"/>
              </a:rPr>
              <a:t>I can identify some countries in Europe.</a:t>
            </a:r>
          </a:p>
          <a:p>
            <a:r>
              <a:rPr lang="en-GB" dirty="0">
                <a:latin typeface="Twinkl" pitchFamily="2" charset="0"/>
              </a:rPr>
              <a:t>I can use an atlas to find the names of countries.</a:t>
            </a:r>
          </a:p>
          <a:p>
            <a:r>
              <a:rPr lang="en-GB" dirty="0">
                <a:latin typeface="Twinkl" pitchFamily="2" charset="0"/>
              </a:rPr>
              <a:t>I can use an atlas to find names of cities.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5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41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identify the countries of Europe.</a:t>
            </a:r>
          </a:p>
          <a:p>
            <a:r>
              <a:rPr lang="en-GB" dirty="0"/>
              <a:t>I can identify countries and capital cities in Europe.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2" charset="0"/>
              </a:rPr>
              <a:t>I can tell you that a continent is a large landmass.</a:t>
            </a:r>
          </a:p>
          <a:p>
            <a:r>
              <a:rPr lang="en-GB" dirty="0">
                <a:latin typeface="Twinkl" pitchFamily="2" charset="0"/>
              </a:rPr>
              <a:t>I can tell you that continents are groups of countries.</a:t>
            </a:r>
          </a:p>
          <a:p>
            <a:r>
              <a:rPr lang="en-GB" dirty="0">
                <a:latin typeface="Twinkl" pitchFamily="2" charset="0"/>
              </a:rPr>
              <a:t>I can identify some countries in Europe.</a:t>
            </a:r>
          </a:p>
          <a:p>
            <a:r>
              <a:rPr lang="en-GB" dirty="0">
                <a:latin typeface="Twinkl" pitchFamily="2" charset="0"/>
              </a:rPr>
              <a:t>I can use an atlas to find the names of countries.</a:t>
            </a:r>
          </a:p>
          <a:p>
            <a:r>
              <a:rPr lang="en-GB" dirty="0">
                <a:latin typeface="Twinkl" pitchFamily="2" charset="0"/>
              </a:rPr>
              <a:t>I can use an atlas to find names of cities.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893083"/>
          </a:xfrm>
        </p:spPr>
        <p:txBody>
          <a:bodyPr>
            <a:normAutofit fontScale="90000"/>
          </a:bodyPr>
          <a:lstStyle/>
          <a:p>
            <a:r>
              <a:rPr lang="en-GB" dirty="0"/>
              <a:t>What do you know about Europe?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0029" y="1378857"/>
            <a:ext cx="5783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Tell you partner what you already know about Europe.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18540"/>
            <a:ext cx="2442936" cy="1318145"/>
          </a:xfrm>
          <a:prstGeom prst="rect">
            <a:avLst/>
          </a:prstGeom>
          <a:solidFill>
            <a:srgbClr val="193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350532" y="1918540"/>
            <a:ext cx="2442936" cy="1318145"/>
          </a:xfrm>
          <a:prstGeom prst="rect">
            <a:avLst/>
          </a:prstGeom>
          <a:solidFill>
            <a:srgbClr val="193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945414" y="1918540"/>
            <a:ext cx="2442936" cy="1318145"/>
          </a:xfrm>
          <a:prstGeom prst="rect">
            <a:avLst/>
          </a:prstGeom>
          <a:solidFill>
            <a:srgbClr val="193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55650" y="4119328"/>
            <a:ext cx="2442936" cy="1313680"/>
          </a:xfrm>
          <a:prstGeom prst="rect">
            <a:avLst/>
          </a:prstGeom>
          <a:solidFill>
            <a:srgbClr val="193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350532" y="4114861"/>
            <a:ext cx="2442936" cy="1977963"/>
          </a:xfrm>
          <a:prstGeom prst="rect">
            <a:avLst/>
          </a:prstGeom>
          <a:solidFill>
            <a:srgbClr val="193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945414" y="4114862"/>
            <a:ext cx="2442936" cy="1318145"/>
          </a:xfrm>
          <a:prstGeom prst="rect">
            <a:avLst/>
          </a:prstGeom>
          <a:solidFill>
            <a:srgbClr val="193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345767" y="3236686"/>
            <a:ext cx="2442936" cy="659817"/>
          </a:xfrm>
          <a:prstGeom prst="rect">
            <a:avLst/>
          </a:prstGeom>
          <a:solidFill>
            <a:srgbClr val="6ED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Any flags associated with Europe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0415" y="3236686"/>
            <a:ext cx="2442936" cy="659817"/>
          </a:xfrm>
          <a:prstGeom prst="rect">
            <a:avLst/>
          </a:prstGeom>
          <a:solidFill>
            <a:srgbClr val="6ED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Countries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5414" y="3236686"/>
            <a:ext cx="2442936" cy="659817"/>
          </a:xfrm>
          <a:prstGeom prst="rect">
            <a:avLst/>
          </a:prstGeom>
          <a:solidFill>
            <a:srgbClr val="6ED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Capital cities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45767" y="5433007"/>
            <a:ext cx="2442936" cy="659817"/>
          </a:xfrm>
          <a:prstGeom prst="rect">
            <a:avLst/>
          </a:prstGeom>
          <a:solidFill>
            <a:srgbClr val="6ED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Sports teams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650" y="5433007"/>
            <a:ext cx="2447701" cy="659817"/>
          </a:xfrm>
          <a:prstGeom prst="rect">
            <a:avLst/>
          </a:prstGeom>
          <a:solidFill>
            <a:srgbClr val="6ED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Political leaders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5414" y="5433007"/>
            <a:ext cx="2442936" cy="659817"/>
          </a:xfrm>
          <a:prstGeom prst="rect">
            <a:avLst/>
          </a:prstGeom>
          <a:solidFill>
            <a:srgbClr val="6ED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Any other information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2777" r="2352" b="20973"/>
          <a:stretch/>
        </p:blipFill>
        <p:spPr>
          <a:xfrm>
            <a:off x="3345767" y="4114862"/>
            <a:ext cx="2452465" cy="13181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41" y="4132626"/>
            <a:ext cx="2590118" cy="12826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03" y="2018710"/>
            <a:ext cx="1662630" cy="11178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72" y="1999801"/>
            <a:ext cx="2092282" cy="11541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28" y="4012257"/>
            <a:ext cx="1842380" cy="14249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188" y="4044509"/>
            <a:ext cx="1136094" cy="14588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t="26881" r="9965" b="36719"/>
          <a:stretch/>
        </p:blipFill>
        <p:spPr>
          <a:xfrm>
            <a:off x="5940650" y="1918540"/>
            <a:ext cx="2447700" cy="131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3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942977"/>
          </a:xfrm>
        </p:spPr>
        <p:txBody>
          <a:bodyPr>
            <a:normAutofit fontScale="90000"/>
          </a:bodyPr>
          <a:lstStyle/>
          <a:p>
            <a:r>
              <a:rPr lang="en-GB" dirty="0"/>
              <a:t>European Countries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62025" y="1177409"/>
            <a:ext cx="7219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Use an atlas to find the names of the places shown on this map.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" t="27719" r="915" b="9461"/>
          <a:stretch/>
        </p:blipFill>
        <p:spPr>
          <a:xfrm>
            <a:off x="755650" y="1581150"/>
            <a:ext cx="7632701" cy="4511675"/>
          </a:xfrm>
          <a:prstGeom prst="rect">
            <a:avLst/>
          </a:prstGeom>
          <a:ln w="28575">
            <a:solidFill>
              <a:srgbClr val="193E4E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5495925" y="2120386"/>
            <a:ext cx="838200" cy="38100"/>
          </a:xfrm>
          <a:prstGeom prst="straightConnector1">
            <a:avLst/>
          </a:prstGeom>
          <a:ln w="19050">
            <a:solidFill>
              <a:srgbClr val="193E4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34125" y="1935720"/>
            <a:ext cx="1400175" cy="369332"/>
          </a:xfrm>
          <a:prstGeom prst="rect">
            <a:avLst/>
          </a:prstGeom>
          <a:solidFill>
            <a:schemeClr val="bg1"/>
          </a:solidFill>
          <a:ln>
            <a:solidFill>
              <a:srgbClr val="193E4E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17" name="Straight Arrow Connector 16"/>
          <p:cNvCxnSpPr>
            <a:endCxn id="18" idx="2"/>
          </p:cNvCxnSpPr>
          <p:nvPr/>
        </p:nvCxnSpPr>
        <p:spPr>
          <a:xfrm flipV="1">
            <a:off x="4048125" y="4791077"/>
            <a:ext cx="747713" cy="834509"/>
          </a:xfrm>
          <a:prstGeom prst="straightConnector1">
            <a:avLst/>
          </a:prstGeom>
          <a:ln w="19050">
            <a:solidFill>
              <a:srgbClr val="193E4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95750" y="4421745"/>
            <a:ext cx="1400175" cy="369332"/>
          </a:xfrm>
          <a:prstGeom prst="rect">
            <a:avLst/>
          </a:prstGeom>
          <a:solidFill>
            <a:schemeClr val="bg1"/>
          </a:solidFill>
          <a:ln>
            <a:solidFill>
              <a:srgbClr val="193E4E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19" name="Straight Arrow Connector 18"/>
          <p:cNvCxnSpPr>
            <a:endCxn id="20" idx="1"/>
          </p:cNvCxnSpPr>
          <p:nvPr/>
        </p:nvCxnSpPr>
        <p:spPr>
          <a:xfrm flipV="1">
            <a:off x="5048250" y="3397550"/>
            <a:ext cx="538162" cy="543439"/>
          </a:xfrm>
          <a:prstGeom prst="straightConnector1">
            <a:avLst/>
          </a:prstGeom>
          <a:ln w="19050">
            <a:solidFill>
              <a:srgbClr val="193E4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86412" y="3212884"/>
            <a:ext cx="1400175" cy="369332"/>
          </a:xfrm>
          <a:prstGeom prst="rect">
            <a:avLst/>
          </a:prstGeom>
          <a:solidFill>
            <a:schemeClr val="bg1"/>
          </a:solidFill>
          <a:ln>
            <a:solidFill>
              <a:srgbClr val="193E4E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333625" y="4610100"/>
            <a:ext cx="1014412" cy="92892"/>
          </a:xfrm>
          <a:prstGeom prst="straightConnector1">
            <a:avLst/>
          </a:prstGeom>
          <a:ln w="19050">
            <a:solidFill>
              <a:srgbClr val="193E4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33450" y="4425434"/>
            <a:ext cx="1400175" cy="369332"/>
          </a:xfrm>
          <a:prstGeom prst="rect">
            <a:avLst/>
          </a:prstGeom>
          <a:solidFill>
            <a:schemeClr val="bg1"/>
          </a:solidFill>
          <a:ln>
            <a:solidFill>
              <a:srgbClr val="193E4E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55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942977"/>
          </a:xfrm>
        </p:spPr>
        <p:txBody>
          <a:bodyPr>
            <a:normAutofit fontScale="90000"/>
          </a:bodyPr>
          <a:lstStyle/>
          <a:p>
            <a:r>
              <a:rPr lang="en-GB" dirty="0"/>
              <a:t>European Countries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62025" y="1177409"/>
            <a:ext cx="7219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Use an atlas to find the names of the places shown on this map.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" t="27719" r="915" b="9461"/>
          <a:stretch/>
        </p:blipFill>
        <p:spPr>
          <a:xfrm>
            <a:off x="755650" y="1581150"/>
            <a:ext cx="7632701" cy="4511675"/>
          </a:xfrm>
          <a:prstGeom prst="rect">
            <a:avLst/>
          </a:prstGeom>
          <a:ln w="28575">
            <a:solidFill>
              <a:srgbClr val="193E4E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5495925" y="2120386"/>
            <a:ext cx="838200" cy="38100"/>
          </a:xfrm>
          <a:prstGeom prst="straightConnector1">
            <a:avLst/>
          </a:prstGeom>
          <a:ln w="19050">
            <a:solidFill>
              <a:srgbClr val="193E4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34125" y="1935720"/>
            <a:ext cx="1400175" cy="369332"/>
          </a:xfrm>
          <a:prstGeom prst="rect">
            <a:avLst/>
          </a:prstGeom>
          <a:solidFill>
            <a:schemeClr val="bg1"/>
          </a:solidFill>
          <a:ln>
            <a:solidFill>
              <a:srgbClr val="193E4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Finland</a:t>
            </a:r>
          </a:p>
        </p:txBody>
      </p:sp>
      <p:cxnSp>
        <p:nvCxnSpPr>
          <p:cNvPr id="17" name="Straight Arrow Connector 16"/>
          <p:cNvCxnSpPr>
            <a:endCxn id="18" idx="2"/>
          </p:cNvCxnSpPr>
          <p:nvPr/>
        </p:nvCxnSpPr>
        <p:spPr>
          <a:xfrm flipV="1">
            <a:off x="4048125" y="4791077"/>
            <a:ext cx="747713" cy="834509"/>
          </a:xfrm>
          <a:prstGeom prst="straightConnector1">
            <a:avLst/>
          </a:prstGeom>
          <a:ln w="19050">
            <a:solidFill>
              <a:srgbClr val="193E4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95750" y="4421745"/>
            <a:ext cx="1400175" cy="369332"/>
          </a:xfrm>
          <a:prstGeom prst="rect">
            <a:avLst/>
          </a:prstGeom>
          <a:solidFill>
            <a:schemeClr val="bg1"/>
          </a:solidFill>
          <a:ln>
            <a:solidFill>
              <a:srgbClr val="193E4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Sardinia</a:t>
            </a:r>
          </a:p>
        </p:txBody>
      </p:sp>
      <p:cxnSp>
        <p:nvCxnSpPr>
          <p:cNvPr id="19" name="Straight Arrow Connector 18"/>
          <p:cNvCxnSpPr>
            <a:endCxn id="20" idx="1"/>
          </p:cNvCxnSpPr>
          <p:nvPr/>
        </p:nvCxnSpPr>
        <p:spPr>
          <a:xfrm flipV="1">
            <a:off x="5048250" y="3397550"/>
            <a:ext cx="538162" cy="543439"/>
          </a:xfrm>
          <a:prstGeom prst="straightConnector1">
            <a:avLst/>
          </a:prstGeom>
          <a:ln w="19050">
            <a:solidFill>
              <a:srgbClr val="193E4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86412" y="3212884"/>
            <a:ext cx="1400175" cy="369332"/>
          </a:xfrm>
          <a:prstGeom prst="rect">
            <a:avLst/>
          </a:prstGeom>
          <a:solidFill>
            <a:schemeClr val="bg1"/>
          </a:solidFill>
          <a:ln>
            <a:solidFill>
              <a:srgbClr val="193E4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Poland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333625" y="4610100"/>
            <a:ext cx="1014412" cy="92892"/>
          </a:xfrm>
          <a:prstGeom prst="straightConnector1">
            <a:avLst/>
          </a:prstGeom>
          <a:ln w="19050">
            <a:solidFill>
              <a:srgbClr val="193E4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33450" y="4425434"/>
            <a:ext cx="1400175" cy="369332"/>
          </a:xfrm>
          <a:prstGeom prst="rect">
            <a:avLst/>
          </a:prstGeom>
          <a:solidFill>
            <a:schemeClr val="bg1"/>
          </a:solidFill>
          <a:ln>
            <a:solidFill>
              <a:srgbClr val="193E4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France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2450" y="1973820"/>
            <a:ext cx="401955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193E4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winkl" pitchFamily="2" charset="0"/>
              </a:rPr>
              <a:t>What do you notice about Sardinia?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34125" y="1935720"/>
            <a:ext cx="1400175" cy="369332"/>
          </a:xfrm>
          <a:prstGeom prst="rect">
            <a:avLst/>
          </a:prstGeom>
          <a:solidFill>
            <a:schemeClr val="bg1"/>
          </a:solidFill>
          <a:ln>
            <a:solidFill>
              <a:srgbClr val="193E4E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095750" y="4421745"/>
            <a:ext cx="1400175" cy="369332"/>
          </a:xfrm>
          <a:prstGeom prst="rect">
            <a:avLst/>
          </a:prstGeom>
          <a:solidFill>
            <a:schemeClr val="bg1"/>
          </a:solidFill>
          <a:ln>
            <a:solidFill>
              <a:srgbClr val="193E4E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586412" y="3212884"/>
            <a:ext cx="1400175" cy="369332"/>
          </a:xfrm>
          <a:prstGeom prst="rect">
            <a:avLst/>
          </a:prstGeom>
          <a:solidFill>
            <a:schemeClr val="bg1"/>
          </a:solidFill>
          <a:ln>
            <a:solidFill>
              <a:srgbClr val="193E4E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933450" y="4425434"/>
            <a:ext cx="1400175" cy="369332"/>
          </a:xfrm>
          <a:prstGeom prst="rect">
            <a:avLst/>
          </a:prstGeom>
          <a:solidFill>
            <a:schemeClr val="bg1"/>
          </a:solidFill>
          <a:ln>
            <a:solidFill>
              <a:srgbClr val="193E4E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80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  <p:bldP spid="15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619250"/>
            <a:ext cx="7632700" cy="4473576"/>
          </a:xfrm>
          <a:prstGeom prst="rect">
            <a:avLst/>
          </a:prstGeom>
          <a:solidFill>
            <a:srgbClr val="FFE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948810"/>
          </a:xfrm>
        </p:spPr>
        <p:txBody>
          <a:bodyPr>
            <a:normAutofit fontScale="90000"/>
          </a:bodyPr>
          <a:lstStyle/>
          <a:p>
            <a:r>
              <a:rPr lang="en-GB" dirty="0"/>
              <a:t>Countries and Cities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62025" y="1177409"/>
            <a:ext cx="7219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Use your atlas to identify and label the countries and cities of Europe.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2745345"/>
            <a:ext cx="4572000" cy="32330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60" y="2238376"/>
            <a:ext cx="4572000" cy="32330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9" y="1731407"/>
            <a:ext cx="4572000" cy="32330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0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650" y="2505075"/>
            <a:ext cx="3816350" cy="2714625"/>
          </a:xfrm>
          <a:prstGeom prst="rect">
            <a:avLst/>
          </a:prstGeom>
          <a:solidFill>
            <a:srgbClr val="E7B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572000" y="2505075"/>
            <a:ext cx="3816350" cy="2714625"/>
          </a:xfrm>
          <a:prstGeom prst="rect">
            <a:avLst/>
          </a:prstGeom>
          <a:solidFill>
            <a:srgbClr val="E7B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952502"/>
          </a:xfrm>
        </p:spPr>
        <p:txBody>
          <a:bodyPr>
            <a:normAutofit fontScale="90000"/>
          </a:bodyPr>
          <a:lstStyle/>
          <a:p>
            <a:r>
              <a:rPr lang="en-GB" dirty="0"/>
              <a:t>Giving Directions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9450" y="1290935"/>
            <a:ext cx="5245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>
                <a:latin typeface="Twinkl" pitchFamily="2" charset="0"/>
              </a:rPr>
              <a:t>What direction would you travel if you travelled between these countries? </a:t>
            </a:r>
          </a:p>
          <a:p>
            <a:pPr algn="ctr">
              <a:spcAft>
                <a:spcPts val="1200"/>
              </a:spcAft>
            </a:pPr>
            <a:r>
              <a:rPr lang="en-GB" dirty="0">
                <a:latin typeface="Twinkl" pitchFamily="2" charset="0"/>
              </a:rPr>
              <a:t>What other countries would you pass through?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5219700"/>
            <a:ext cx="3816350" cy="873125"/>
          </a:xfrm>
          <a:prstGeom prst="rect">
            <a:avLst/>
          </a:prstGeom>
          <a:solidFill>
            <a:srgbClr val="FFE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winkl" pitchFamily="2" charset="0"/>
              </a:rPr>
              <a:t>Poland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88" y="3086100"/>
            <a:ext cx="2400473" cy="1558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38" y="3086100"/>
            <a:ext cx="2400473" cy="15583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0" y="5219700"/>
            <a:ext cx="3816350" cy="873125"/>
          </a:xfrm>
          <a:prstGeom prst="rect">
            <a:avLst/>
          </a:prstGeom>
          <a:solidFill>
            <a:srgbClr val="FFE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winkl" pitchFamily="2" charset="0"/>
              </a:rPr>
              <a:t>Russia</a:t>
            </a:r>
          </a:p>
        </p:txBody>
      </p:sp>
      <p:sp>
        <p:nvSpPr>
          <p:cNvPr id="11" name="Oval 10"/>
          <p:cNvSpPr/>
          <p:nvPr/>
        </p:nvSpPr>
        <p:spPr>
          <a:xfrm>
            <a:off x="4263623" y="3434953"/>
            <a:ext cx="607224" cy="607222"/>
          </a:xfrm>
          <a:prstGeom prst="ellipse">
            <a:avLst/>
          </a:prstGeom>
          <a:solidFill>
            <a:srgbClr val="FFE5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104775" y="-76200"/>
            <a:ext cx="9353550" cy="703897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2076449" y="889793"/>
            <a:ext cx="4870449" cy="5078413"/>
          </a:xfrm>
          <a:prstGeom prst="roundRect">
            <a:avLst>
              <a:gd name="adj" fmla="val 6373"/>
            </a:avLst>
          </a:prstGeom>
          <a:solidFill>
            <a:schemeClr val="bg1"/>
          </a:solidFill>
          <a:ln w="28575">
            <a:solidFill>
              <a:srgbClr val="6ED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9" t="32940" r="342" b="21782"/>
          <a:stretch/>
        </p:blipFill>
        <p:spPr>
          <a:xfrm>
            <a:off x="2270123" y="2108995"/>
            <a:ext cx="4483100" cy="3105150"/>
          </a:xfrm>
          <a:prstGeom prst="rect">
            <a:avLst/>
          </a:prstGeom>
          <a:ln w="19050">
            <a:solidFill>
              <a:srgbClr val="6ED4F2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660648" y="1041318"/>
            <a:ext cx="370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East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07401" y="1512477"/>
            <a:ext cx="2408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Passing through Belarus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4350" y="2645239"/>
            <a:ext cx="711200" cy="276999"/>
          </a:xfrm>
          <a:prstGeom prst="rect">
            <a:avLst/>
          </a:prstGeom>
          <a:solidFill>
            <a:schemeClr val="bg1"/>
          </a:solidFill>
          <a:ln>
            <a:solidFill>
              <a:srgbClr val="6ED4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winkl" pitchFamily="2" charset="0"/>
              </a:rPr>
              <a:t>Russia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29025" y="2962510"/>
            <a:ext cx="711200" cy="276999"/>
          </a:xfrm>
          <a:prstGeom prst="rect">
            <a:avLst/>
          </a:prstGeom>
          <a:solidFill>
            <a:schemeClr val="bg1"/>
          </a:solidFill>
          <a:ln>
            <a:solidFill>
              <a:srgbClr val="6ED4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winkl" pitchFamily="2" charset="0"/>
              </a:rPr>
              <a:t>Belarus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56528" y="3370670"/>
            <a:ext cx="711200" cy="276999"/>
          </a:xfrm>
          <a:prstGeom prst="rect">
            <a:avLst/>
          </a:prstGeom>
          <a:solidFill>
            <a:schemeClr val="bg1"/>
          </a:solidFill>
          <a:ln>
            <a:solidFill>
              <a:srgbClr val="6ED4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winkl" pitchFamily="2" charset="0"/>
              </a:rPr>
              <a:t>Poland</a:t>
            </a:r>
          </a:p>
        </p:txBody>
      </p:sp>
      <p:cxnSp>
        <p:nvCxnSpPr>
          <p:cNvPr id="20" name="Straight Arrow Connector 19"/>
          <p:cNvCxnSpPr>
            <a:endCxn id="17" idx="2"/>
          </p:cNvCxnSpPr>
          <p:nvPr/>
        </p:nvCxnSpPr>
        <p:spPr>
          <a:xfrm flipV="1">
            <a:off x="5353050" y="2922238"/>
            <a:ext cx="596900" cy="473116"/>
          </a:xfrm>
          <a:prstGeom prst="straightConnector1">
            <a:avLst/>
          </a:prstGeom>
          <a:ln w="19050">
            <a:solidFill>
              <a:srgbClr val="193E4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2"/>
          </p:cNvCxnSpPr>
          <p:nvPr/>
        </p:nvCxnSpPr>
        <p:spPr>
          <a:xfrm flipH="1" flipV="1">
            <a:off x="3984625" y="3239509"/>
            <a:ext cx="376238" cy="506218"/>
          </a:xfrm>
          <a:prstGeom prst="straightConnector1">
            <a:avLst/>
          </a:prstGeom>
          <a:ln w="19050">
            <a:solidFill>
              <a:srgbClr val="193E4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9" idx="2"/>
          </p:cNvCxnSpPr>
          <p:nvPr/>
        </p:nvCxnSpPr>
        <p:spPr>
          <a:xfrm flipH="1" flipV="1">
            <a:off x="3012128" y="3647669"/>
            <a:ext cx="475929" cy="403942"/>
          </a:xfrm>
          <a:prstGeom prst="straightConnector1">
            <a:avLst/>
          </a:prstGeom>
          <a:ln w="19050">
            <a:solidFill>
              <a:srgbClr val="193E4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/>
          <p:cNvSpPr/>
          <p:nvPr/>
        </p:nvSpPr>
        <p:spPr>
          <a:xfrm>
            <a:off x="3486150" y="3404351"/>
            <a:ext cx="1895475" cy="657268"/>
          </a:xfrm>
          <a:custGeom>
            <a:avLst/>
            <a:gdLst>
              <a:gd name="connsiteX0" fmla="*/ 0 w 1895475"/>
              <a:gd name="connsiteY0" fmla="*/ 657268 h 657268"/>
              <a:gd name="connsiteX1" fmla="*/ 57150 w 1895475"/>
              <a:gd name="connsiteY1" fmla="*/ 647743 h 657268"/>
              <a:gd name="connsiteX2" fmla="*/ 95250 w 1895475"/>
              <a:gd name="connsiteY2" fmla="*/ 628693 h 657268"/>
              <a:gd name="connsiteX3" fmla="*/ 123825 w 1895475"/>
              <a:gd name="connsiteY3" fmla="*/ 619168 h 657268"/>
              <a:gd name="connsiteX4" fmla="*/ 209550 w 1895475"/>
              <a:gd name="connsiteY4" fmla="*/ 542968 h 657268"/>
              <a:gd name="connsiteX5" fmla="*/ 247650 w 1895475"/>
              <a:gd name="connsiteY5" fmla="*/ 523918 h 657268"/>
              <a:gd name="connsiteX6" fmla="*/ 400050 w 1895475"/>
              <a:gd name="connsiteY6" fmla="*/ 485818 h 657268"/>
              <a:gd name="connsiteX7" fmla="*/ 447675 w 1895475"/>
              <a:gd name="connsiteY7" fmla="*/ 476293 h 657268"/>
              <a:gd name="connsiteX8" fmla="*/ 523875 w 1895475"/>
              <a:gd name="connsiteY8" fmla="*/ 457243 h 657268"/>
              <a:gd name="connsiteX9" fmla="*/ 638175 w 1895475"/>
              <a:gd name="connsiteY9" fmla="*/ 447718 h 657268"/>
              <a:gd name="connsiteX10" fmla="*/ 714375 w 1895475"/>
              <a:gd name="connsiteY10" fmla="*/ 428668 h 657268"/>
              <a:gd name="connsiteX11" fmla="*/ 790575 w 1895475"/>
              <a:gd name="connsiteY11" fmla="*/ 409618 h 657268"/>
              <a:gd name="connsiteX12" fmla="*/ 819150 w 1895475"/>
              <a:gd name="connsiteY12" fmla="*/ 400093 h 657268"/>
              <a:gd name="connsiteX13" fmla="*/ 847725 w 1895475"/>
              <a:gd name="connsiteY13" fmla="*/ 381043 h 657268"/>
              <a:gd name="connsiteX14" fmla="*/ 904875 w 1895475"/>
              <a:gd name="connsiteY14" fmla="*/ 371518 h 657268"/>
              <a:gd name="connsiteX15" fmla="*/ 1028700 w 1895475"/>
              <a:gd name="connsiteY15" fmla="*/ 352468 h 657268"/>
              <a:gd name="connsiteX16" fmla="*/ 1085850 w 1895475"/>
              <a:gd name="connsiteY16" fmla="*/ 333418 h 657268"/>
              <a:gd name="connsiteX17" fmla="*/ 1114425 w 1895475"/>
              <a:gd name="connsiteY17" fmla="*/ 314368 h 657268"/>
              <a:gd name="connsiteX18" fmla="*/ 1190625 w 1895475"/>
              <a:gd name="connsiteY18" fmla="*/ 295318 h 657268"/>
              <a:gd name="connsiteX19" fmla="*/ 1257300 w 1895475"/>
              <a:gd name="connsiteY19" fmla="*/ 257218 h 657268"/>
              <a:gd name="connsiteX20" fmla="*/ 1304925 w 1895475"/>
              <a:gd name="connsiteY20" fmla="*/ 247693 h 657268"/>
              <a:gd name="connsiteX21" fmla="*/ 1371600 w 1895475"/>
              <a:gd name="connsiteY21" fmla="*/ 219118 h 657268"/>
              <a:gd name="connsiteX22" fmla="*/ 1409700 w 1895475"/>
              <a:gd name="connsiteY22" fmla="*/ 200068 h 657268"/>
              <a:gd name="connsiteX23" fmla="*/ 1438275 w 1895475"/>
              <a:gd name="connsiteY23" fmla="*/ 190543 h 657268"/>
              <a:gd name="connsiteX24" fmla="*/ 1495425 w 1895475"/>
              <a:gd name="connsiteY24" fmla="*/ 152443 h 657268"/>
              <a:gd name="connsiteX25" fmla="*/ 1524000 w 1895475"/>
              <a:gd name="connsiteY25" fmla="*/ 142918 h 657268"/>
              <a:gd name="connsiteX26" fmla="*/ 1552575 w 1895475"/>
              <a:gd name="connsiteY26" fmla="*/ 123868 h 657268"/>
              <a:gd name="connsiteX27" fmla="*/ 1590675 w 1895475"/>
              <a:gd name="connsiteY27" fmla="*/ 114343 h 657268"/>
              <a:gd name="connsiteX28" fmla="*/ 1619250 w 1895475"/>
              <a:gd name="connsiteY28" fmla="*/ 104818 h 657268"/>
              <a:gd name="connsiteX29" fmla="*/ 1685925 w 1895475"/>
              <a:gd name="connsiteY29" fmla="*/ 85768 h 657268"/>
              <a:gd name="connsiteX30" fmla="*/ 1714500 w 1895475"/>
              <a:gd name="connsiteY30" fmla="*/ 66718 h 657268"/>
              <a:gd name="connsiteX31" fmla="*/ 1743075 w 1895475"/>
              <a:gd name="connsiteY31" fmla="*/ 57193 h 657268"/>
              <a:gd name="connsiteX32" fmla="*/ 1771650 w 1895475"/>
              <a:gd name="connsiteY32" fmla="*/ 38143 h 657268"/>
              <a:gd name="connsiteX33" fmla="*/ 1800225 w 1895475"/>
              <a:gd name="connsiteY33" fmla="*/ 28618 h 657268"/>
              <a:gd name="connsiteX34" fmla="*/ 1828800 w 1895475"/>
              <a:gd name="connsiteY34" fmla="*/ 9568 h 657268"/>
              <a:gd name="connsiteX35" fmla="*/ 1895475 w 1895475"/>
              <a:gd name="connsiteY35" fmla="*/ 43 h 65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95475" h="657268">
                <a:moveTo>
                  <a:pt x="0" y="657268"/>
                </a:moveTo>
                <a:cubicBezTo>
                  <a:pt x="19050" y="654093"/>
                  <a:pt x="38652" y="653292"/>
                  <a:pt x="57150" y="647743"/>
                </a:cubicBezTo>
                <a:cubicBezTo>
                  <a:pt x="70750" y="643663"/>
                  <a:pt x="82199" y="634286"/>
                  <a:pt x="95250" y="628693"/>
                </a:cubicBezTo>
                <a:cubicBezTo>
                  <a:pt x="104478" y="624738"/>
                  <a:pt x="114300" y="622343"/>
                  <a:pt x="123825" y="619168"/>
                </a:cubicBezTo>
                <a:cubicBezTo>
                  <a:pt x="162403" y="580590"/>
                  <a:pt x="169890" y="565631"/>
                  <a:pt x="209550" y="542968"/>
                </a:cubicBezTo>
                <a:cubicBezTo>
                  <a:pt x="221878" y="535923"/>
                  <a:pt x="234467" y="529191"/>
                  <a:pt x="247650" y="523918"/>
                </a:cubicBezTo>
                <a:cubicBezTo>
                  <a:pt x="306228" y="500487"/>
                  <a:pt x="332337" y="499361"/>
                  <a:pt x="400050" y="485818"/>
                </a:cubicBezTo>
                <a:cubicBezTo>
                  <a:pt x="415925" y="482643"/>
                  <a:pt x="431969" y="480220"/>
                  <a:pt x="447675" y="476293"/>
                </a:cubicBezTo>
                <a:cubicBezTo>
                  <a:pt x="473075" y="469943"/>
                  <a:pt x="497784" y="459417"/>
                  <a:pt x="523875" y="457243"/>
                </a:cubicBezTo>
                <a:lnTo>
                  <a:pt x="638175" y="447718"/>
                </a:lnTo>
                <a:cubicBezTo>
                  <a:pt x="754679" y="424417"/>
                  <a:pt x="633830" y="450635"/>
                  <a:pt x="714375" y="428668"/>
                </a:cubicBezTo>
                <a:cubicBezTo>
                  <a:pt x="739634" y="421779"/>
                  <a:pt x="765737" y="417897"/>
                  <a:pt x="790575" y="409618"/>
                </a:cubicBezTo>
                <a:cubicBezTo>
                  <a:pt x="800100" y="406443"/>
                  <a:pt x="810170" y="404583"/>
                  <a:pt x="819150" y="400093"/>
                </a:cubicBezTo>
                <a:cubicBezTo>
                  <a:pt x="829389" y="394973"/>
                  <a:pt x="836865" y="384663"/>
                  <a:pt x="847725" y="381043"/>
                </a:cubicBezTo>
                <a:cubicBezTo>
                  <a:pt x="866047" y="374936"/>
                  <a:pt x="885937" y="375306"/>
                  <a:pt x="904875" y="371518"/>
                </a:cubicBezTo>
                <a:cubicBezTo>
                  <a:pt x="1007988" y="350895"/>
                  <a:pt x="848438" y="372497"/>
                  <a:pt x="1028700" y="352468"/>
                </a:cubicBezTo>
                <a:cubicBezTo>
                  <a:pt x="1047750" y="346118"/>
                  <a:pt x="1069142" y="344557"/>
                  <a:pt x="1085850" y="333418"/>
                </a:cubicBezTo>
                <a:cubicBezTo>
                  <a:pt x="1095375" y="327068"/>
                  <a:pt x="1103706" y="318388"/>
                  <a:pt x="1114425" y="314368"/>
                </a:cubicBezTo>
                <a:cubicBezTo>
                  <a:pt x="1157899" y="298065"/>
                  <a:pt x="1155371" y="312945"/>
                  <a:pt x="1190625" y="295318"/>
                </a:cubicBezTo>
                <a:cubicBezTo>
                  <a:pt x="1232431" y="274415"/>
                  <a:pt x="1207203" y="273917"/>
                  <a:pt x="1257300" y="257218"/>
                </a:cubicBezTo>
                <a:cubicBezTo>
                  <a:pt x="1272659" y="252098"/>
                  <a:pt x="1289050" y="250868"/>
                  <a:pt x="1304925" y="247693"/>
                </a:cubicBezTo>
                <a:cubicBezTo>
                  <a:pt x="1362833" y="209087"/>
                  <a:pt x="1301306" y="245478"/>
                  <a:pt x="1371600" y="219118"/>
                </a:cubicBezTo>
                <a:cubicBezTo>
                  <a:pt x="1384895" y="214132"/>
                  <a:pt x="1396649" y="205661"/>
                  <a:pt x="1409700" y="200068"/>
                </a:cubicBezTo>
                <a:cubicBezTo>
                  <a:pt x="1418928" y="196113"/>
                  <a:pt x="1429498" y="195419"/>
                  <a:pt x="1438275" y="190543"/>
                </a:cubicBezTo>
                <a:cubicBezTo>
                  <a:pt x="1458289" y="179424"/>
                  <a:pt x="1473705" y="159683"/>
                  <a:pt x="1495425" y="152443"/>
                </a:cubicBezTo>
                <a:cubicBezTo>
                  <a:pt x="1504950" y="149268"/>
                  <a:pt x="1515020" y="147408"/>
                  <a:pt x="1524000" y="142918"/>
                </a:cubicBezTo>
                <a:cubicBezTo>
                  <a:pt x="1534239" y="137798"/>
                  <a:pt x="1542053" y="128377"/>
                  <a:pt x="1552575" y="123868"/>
                </a:cubicBezTo>
                <a:cubicBezTo>
                  <a:pt x="1564607" y="118711"/>
                  <a:pt x="1578088" y="117939"/>
                  <a:pt x="1590675" y="114343"/>
                </a:cubicBezTo>
                <a:cubicBezTo>
                  <a:pt x="1600329" y="111585"/>
                  <a:pt x="1609596" y="107576"/>
                  <a:pt x="1619250" y="104818"/>
                </a:cubicBezTo>
                <a:cubicBezTo>
                  <a:pt x="1633492" y="100749"/>
                  <a:pt x="1670700" y="93381"/>
                  <a:pt x="1685925" y="85768"/>
                </a:cubicBezTo>
                <a:cubicBezTo>
                  <a:pt x="1696164" y="80648"/>
                  <a:pt x="1704261" y="71838"/>
                  <a:pt x="1714500" y="66718"/>
                </a:cubicBezTo>
                <a:cubicBezTo>
                  <a:pt x="1723480" y="62228"/>
                  <a:pt x="1734095" y="61683"/>
                  <a:pt x="1743075" y="57193"/>
                </a:cubicBezTo>
                <a:cubicBezTo>
                  <a:pt x="1753314" y="52073"/>
                  <a:pt x="1761411" y="43263"/>
                  <a:pt x="1771650" y="38143"/>
                </a:cubicBezTo>
                <a:cubicBezTo>
                  <a:pt x="1780630" y="33653"/>
                  <a:pt x="1791245" y="33108"/>
                  <a:pt x="1800225" y="28618"/>
                </a:cubicBezTo>
                <a:cubicBezTo>
                  <a:pt x="1810464" y="23498"/>
                  <a:pt x="1818081" y="13588"/>
                  <a:pt x="1828800" y="9568"/>
                </a:cubicBezTo>
                <a:cubicBezTo>
                  <a:pt x="1857521" y="-1202"/>
                  <a:pt x="1870093" y="43"/>
                  <a:pt x="1895475" y="43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hlinkClick r:id="" action="ppaction://hlinkshowjump?jump=nextslide"/>
          </p:cNvPr>
          <p:cNvSpPr/>
          <p:nvPr/>
        </p:nvSpPr>
        <p:spPr>
          <a:xfrm>
            <a:off x="3011488" y="5299418"/>
            <a:ext cx="3121025" cy="554424"/>
          </a:xfrm>
          <a:prstGeom prst="roundRect">
            <a:avLst>
              <a:gd name="adj" fmla="val 23539"/>
            </a:avLst>
          </a:prstGeom>
          <a:solidFill>
            <a:srgbClr val="6ED4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389250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  <p:bldP spid="15" grpId="0"/>
      <p:bldP spid="16" grpId="0"/>
      <p:bldP spid="17" grpId="0" animBg="1"/>
      <p:bldP spid="18" grpId="0" animBg="1"/>
      <p:bldP spid="19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650" y="2505075"/>
            <a:ext cx="3816350" cy="2714625"/>
          </a:xfrm>
          <a:prstGeom prst="rect">
            <a:avLst/>
          </a:prstGeom>
          <a:solidFill>
            <a:srgbClr val="E7B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572000" y="2505075"/>
            <a:ext cx="3816350" cy="2714625"/>
          </a:xfrm>
          <a:prstGeom prst="rect">
            <a:avLst/>
          </a:prstGeom>
          <a:solidFill>
            <a:srgbClr val="E7B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952502"/>
          </a:xfrm>
        </p:spPr>
        <p:txBody>
          <a:bodyPr>
            <a:normAutofit fontScale="90000"/>
          </a:bodyPr>
          <a:lstStyle/>
          <a:p>
            <a:r>
              <a:rPr lang="en-GB" dirty="0"/>
              <a:t>Giving Directions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9450" y="1290935"/>
            <a:ext cx="5245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>
                <a:latin typeface="Twinkl" pitchFamily="2" charset="0"/>
              </a:rPr>
              <a:t>What direction would you travel if you travelled between these countries? </a:t>
            </a:r>
          </a:p>
          <a:p>
            <a:pPr algn="ctr">
              <a:spcAft>
                <a:spcPts val="1200"/>
              </a:spcAft>
            </a:pPr>
            <a:r>
              <a:rPr lang="en-GB" dirty="0">
                <a:latin typeface="Twinkl" pitchFamily="2" charset="0"/>
              </a:rPr>
              <a:t>What other countries would you pass through?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5219700"/>
            <a:ext cx="3816350" cy="873125"/>
          </a:xfrm>
          <a:prstGeom prst="rect">
            <a:avLst/>
          </a:prstGeom>
          <a:solidFill>
            <a:srgbClr val="FFE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winkl" pitchFamily="2" charset="0"/>
              </a:rPr>
              <a:t>Poland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88" y="3086100"/>
            <a:ext cx="2400473" cy="15583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0" y="5219700"/>
            <a:ext cx="3816350" cy="873125"/>
          </a:xfrm>
          <a:prstGeom prst="rect">
            <a:avLst/>
          </a:prstGeom>
          <a:solidFill>
            <a:srgbClr val="FFE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winkl" pitchFamily="2" charset="0"/>
              </a:rPr>
              <a:t>UK</a:t>
            </a:r>
          </a:p>
        </p:txBody>
      </p:sp>
      <p:sp>
        <p:nvSpPr>
          <p:cNvPr id="11" name="Oval 10"/>
          <p:cNvSpPr/>
          <p:nvPr/>
        </p:nvSpPr>
        <p:spPr>
          <a:xfrm>
            <a:off x="4263623" y="3434953"/>
            <a:ext cx="607224" cy="607222"/>
          </a:xfrm>
          <a:prstGeom prst="ellipse">
            <a:avLst/>
          </a:prstGeom>
          <a:solidFill>
            <a:srgbClr val="FFE5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9"/>
          <a:stretch/>
        </p:blipFill>
        <p:spPr>
          <a:xfrm>
            <a:off x="5316698" y="3086101"/>
            <a:ext cx="2317424" cy="15583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-104775" y="-76200"/>
            <a:ext cx="9353550" cy="703897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/>
          <p:cNvSpPr/>
          <p:nvPr/>
        </p:nvSpPr>
        <p:spPr>
          <a:xfrm>
            <a:off x="2076449" y="889793"/>
            <a:ext cx="4870449" cy="5078413"/>
          </a:xfrm>
          <a:prstGeom prst="roundRect">
            <a:avLst>
              <a:gd name="adj" fmla="val 6373"/>
            </a:avLst>
          </a:prstGeom>
          <a:solidFill>
            <a:schemeClr val="bg1"/>
          </a:solidFill>
          <a:ln w="28575">
            <a:solidFill>
              <a:srgbClr val="6ED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32940" r="25560" b="21782"/>
          <a:stretch/>
        </p:blipFill>
        <p:spPr>
          <a:xfrm>
            <a:off x="2270123" y="2108995"/>
            <a:ext cx="4483100" cy="3105150"/>
          </a:xfrm>
          <a:prstGeom prst="rect">
            <a:avLst/>
          </a:prstGeom>
          <a:ln w="19050">
            <a:solidFill>
              <a:srgbClr val="6ED4F2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660648" y="1041318"/>
            <a:ext cx="370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West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19763" y="1512477"/>
            <a:ext cx="458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Passing through Germany </a:t>
            </a:r>
            <a:r>
              <a:rPr lang="en-GB"/>
              <a:t>and the </a:t>
            </a:r>
            <a:r>
              <a:rPr lang="en-GB" dirty="0"/>
              <a:t>Netherlands</a:t>
            </a:r>
          </a:p>
        </p:txBody>
      </p:sp>
      <p:sp>
        <p:nvSpPr>
          <p:cNvPr id="18" name="Rectangle: Rounded Corners 17">
            <a:hlinkClick r:id="" action="ppaction://hlinkshowjump?jump=nextslide"/>
          </p:cNvPr>
          <p:cNvSpPr/>
          <p:nvPr/>
        </p:nvSpPr>
        <p:spPr>
          <a:xfrm>
            <a:off x="3011488" y="5299418"/>
            <a:ext cx="3121025" cy="554424"/>
          </a:xfrm>
          <a:prstGeom prst="roundRect">
            <a:avLst>
              <a:gd name="adj" fmla="val 23539"/>
            </a:avLst>
          </a:prstGeom>
          <a:solidFill>
            <a:srgbClr val="6ED4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Next Slide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3381375" y="3799922"/>
            <a:ext cx="2009775" cy="238687"/>
          </a:xfrm>
          <a:custGeom>
            <a:avLst/>
            <a:gdLst>
              <a:gd name="connsiteX0" fmla="*/ 2009775 w 2009775"/>
              <a:gd name="connsiteY0" fmla="*/ 172003 h 238687"/>
              <a:gd name="connsiteX1" fmla="*/ 1866900 w 2009775"/>
              <a:gd name="connsiteY1" fmla="*/ 191053 h 238687"/>
              <a:gd name="connsiteX2" fmla="*/ 1752600 w 2009775"/>
              <a:gd name="connsiteY2" fmla="*/ 200578 h 238687"/>
              <a:gd name="connsiteX3" fmla="*/ 1695450 w 2009775"/>
              <a:gd name="connsiteY3" fmla="*/ 210103 h 238687"/>
              <a:gd name="connsiteX4" fmla="*/ 1628775 w 2009775"/>
              <a:gd name="connsiteY4" fmla="*/ 219628 h 238687"/>
              <a:gd name="connsiteX5" fmla="*/ 1476375 w 2009775"/>
              <a:gd name="connsiteY5" fmla="*/ 238678 h 238687"/>
              <a:gd name="connsiteX6" fmla="*/ 847725 w 2009775"/>
              <a:gd name="connsiteY6" fmla="*/ 229153 h 238687"/>
              <a:gd name="connsiteX7" fmla="*/ 819150 w 2009775"/>
              <a:gd name="connsiteY7" fmla="*/ 219628 h 238687"/>
              <a:gd name="connsiteX8" fmla="*/ 771525 w 2009775"/>
              <a:gd name="connsiteY8" fmla="*/ 210103 h 238687"/>
              <a:gd name="connsiteX9" fmla="*/ 742950 w 2009775"/>
              <a:gd name="connsiteY9" fmla="*/ 191053 h 238687"/>
              <a:gd name="connsiteX10" fmla="*/ 676275 w 2009775"/>
              <a:gd name="connsiteY10" fmla="*/ 162478 h 238687"/>
              <a:gd name="connsiteX11" fmla="*/ 581025 w 2009775"/>
              <a:gd name="connsiteY11" fmla="*/ 152953 h 238687"/>
              <a:gd name="connsiteX12" fmla="*/ 466725 w 2009775"/>
              <a:gd name="connsiteY12" fmla="*/ 133903 h 238687"/>
              <a:gd name="connsiteX13" fmla="*/ 438150 w 2009775"/>
              <a:gd name="connsiteY13" fmla="*/ 124378 h 238687"/>
              <a:gd name="connsiteX14" fmla="*/ 342900 w 2009775"/>
              <a:gd name="connsiteY14" fmla="*/ 95803 h 238687"/>
              <a:gd name="connsiteX15" fmla="*/ 314325 w 2009775"/>
              <a:gd name="connsiteY15" fmla="*/ 86278 h 238687"/>
              <a:gd name="connsiteX16" fmla="*/ 285750 w 2009775"/>
              <a:gd name="connsiteY16" fmla="*/ 76753 h 238687"/>
              <a:gd name="connsiteX17" fmla="*/ 257175 w 2009775"/>
              <a:gd name="connsiteY17" fmla="*/ 57703 h 238687"/>
              <a:gd name="connsiteX18" fmla="*/ 152400 w 2009775"/>
              <a:gd name="connsiteY18" fmla="*/ 29128 h 238687"/>
              <a:gd name="connsiteX19" fmla="*/ 85725 w 2009775"/>
              <a:gd name="connsiteY19" fmla="*/ 19603 h 238687"/>
              <a:gd name="connsiteX20" fmla="*/ 47625 w 2009775"/>
              <a:gd name="connsiteY20" fmla="*/ 10078 h 238687"/>
              <a:gd name="connsiteX21" fmla="*/ 19050 w 2009775"/>
              <a:gd name="connsiteY21" fmla="*/ 553 h 238687"/>
              <a:gd name="connsiteX22" fmla="*/ 0 w 2009775"/>
              <a:gd name="connsiteY22" fmla="*/ 553 h 23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09775" h="238687">
                <a:moveTo>
                  <a:pt x="2009775" y="172003"/>
                </a:moveTo>
                <a:cubicBezTo>
                  <a:pt x="1939927" y="183644"/>
                  <a:pt x="1948504" y="183281"/>
                  <a:pt x="1866900" y="191053"/>
                </a:cubicBezTo>
                <a:cubicBezTo>
                  <a:pt x="1828840" y="194678"/>
                  <a:pt x="1790598" y="196356"/>
                  <a:pt x="1752600" y="200578"/>
                </a:cubicBezTo>
                <a:cubicBezTo>
                  <a:pt x="1733405" y="202711"/>
                  <a:pt x="1714538" y="207166"/>
                  <a:pt x="1695450" y="210103"/>
                </a:cubicBezTo>
                <a:cubicBezTo>
                  <a:pt x="1673260" y="213517"/>
                  <a:pt x="1651000" y="216453"/>
                  <a:pt x="1628775" y="219628"/>
                </a:cubicBezTo>
                <a:cubicBezTo>
                  <a:pt x="1568418" y="239747"/>
                  <a:pt x="1579326" y="238678"/>
                  <a:pt x="1476375" y="238678"/>
                </a:cubicBezTo>
                <a:cubicBezTo>
                  <a:pt x="1266801" y="238678"/>
                  <a:pt x="1057275" y="232328"/>
                  <a:pt x="847725" y="229153"/>
                </a:cubicBezTo>
                <a:cubicBezTo>
                  <a:pt x="838200" y="225978"/>
                  <a:pt x="828890" y="222063"/>
                  <a:pt x="819150" y="219628"/>
                </a:cubicBezTo>
                <a:cubicBezTo>
                  <a:pt x="803444" y="215701"/>
                  <a:pt x="786684" y="215787"/>
                  <a:pt x="771525" y="210103"/>
                </a:cubicBezTo>
                <a:cubicBezTo>
                  <a:pt x="760806" y="206083"/>
                  <a:pt x="752889" y="196733"/>
                  <a:pt x="742950" y="191053"/>
                </a:cubicBezTo>
                <a:cubicBezTo>
                  <a:pt x="729481" y="183356"/>
                  <a:pt x="694554" y="165290"/>
                  <a:pt x="676275" y="162478"/>
                </a:cubicBezTo>
                <a:cubicBezTo>
                  <a:pt x="644738" y="157626"/>
                  <a:pt x="612775" y="156128"/>
                  <a:pt x="581025" y="152953"/>
                </a:cubicBezTo>
                <a:cubicBezTo>
                  <a:pt x="480081" y="127717"/>
                  <a:pt x="630240" y="163633"/>
                  <a:pt x="466725" y="133903"/>
                </a:cubicBezTo>
                <a:cubicBezTo>
                  <a:pt x="456847" y="132107"/>
                  <a:pt x="447804" y="127136"/>
                  <a:pt x="438150" y="124378"/>
                </a:cubicBezTo>
                <a:cubicBezTo>
                  <a:pt x="337383" y="95588"/>
                  <a:pt x="478713" y="141074"/>
                  <a:pt x="342900" y="95803"/>
                </a:cubicBezTo>
                <a:lnTo>
                  <a:pt x="314325" y="86278"/>
                </a:lnTo>
                <a:cubicBezTo>
                  <a:pt x="304800" y="83103"/>
                  <a:pt x="294104" y="82322"/>
                  <a:pt x="285750" y="76753"/>
                </a:cubicBezTo>
                <a:cubicBezTo>
                  <a:pt x="276225" y="70403"/>
                  <a:pt x="267636" y="62352"/>
                  <a:pt x="257175" y="57703"/>
                </a:cubicBezTo>
                <a:cubicBezTo>
                  <a:pt x="223689" y="42820"/>
                  <a:pt x="188254" y="35104"/>
                  <a:pt x="152400" y="29128"/>
                </a:cubicBezTo>
                <a:cubicBezTo>
                  <a:pt x="130255" y="25437"/>
                  <a:pt x="107814" y="23619"/>
                  <a:pt x="85725" y="19603"/>
                </a:cubicBezTo>
                <a:cubicBezTo>
                  <a:pt x="72845" y="17261"/>
                  <a:pt x="60212" y="13674"/>
                  <a:pt x="47625" y="10078"/>
                </a:cubicBezTo>
                <a:cubicBezTo>
                  <a:pt x="37971" y="7320"/>
                  <a:pt x="28895" y="2522"/>
                  <a:pt x="19050" y="553"/>
                </a:cubicBezTo>
                <a:cubicBezTo>
                  <a:pt x="12823" y="-692"/>
                  <a:pt x="6350" y="553"/>
                  <a:pt x="0" y="55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625938" y="3232170"/>
            <a:ext cx="711200" cy="276999"/>
          </a:xfrm>
          <a:prstGeom prst="rect">
            <a:avLst/>
          </a:prstGeom>
          <a:solidFill>
            <a:schemeClr val="bg1"/>
          </a:solidFill>
          <a:ln>
            <a:solidFill>
              <a:srgbClr val="6ED4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winkl" pitchFamily="2" charset="0"/>
              </a:rPr>
              <a:t>Poland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21469" y="4688087"/>
            <a:ext cx="1007756" cy="276999"/>
          </a:xfrm>
          <a:prstGeom prst="rect">
            <a:avLst/>
          </a:prstGeom>
          <a:solidFill>
            <a:schemeClr val="bg1"/>
          </a:solidFill>
          <a:ln>
            <a:solidFill>
              <a:srgbClr val="6ED4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winkl" pitchFamily="2" charset="0"/>
              </a:rPr>
              <a:t>Germany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65375" y="2684579"/>
            <a:ext cx="711200" cy="276999"/>
          </a:xfrm>
          <a:prstGeom prst="rect">
            <a:avLst/>
          </a:prstGeom>
          <a:solidFill>
            <a:schemeClr val="bg1"/>
          </a:solidFill>
          <a:ln>
            <a:solidFill>
              <a:srgbClr val="6ED4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winkl" pitchFamily="2" charset="0"/>
              </a:rPr>
              <a:t>UK</a:t>
            </a:r>
          </a:p>
        </p:txBody>
      </p:sp>
      <p:cxnSp>
        <p:nvCxnSpPr>
          <p:cNvPr id="23" name="Straight Arrow Connector 22"/>
          <p:cNvCxnSpPr>
            <a:endCxn id="20" idx="2"/>
          </p:cNvCxnSpPr>
          <p:nvPr/>
        </p:nvCxnSpPr>
        <p:spPr>
          <a:xfrm flipV="1">
            <a:off x="5384638" y="3509169"/>
            <a:ext cx="596900" cy="473116"/>
          </a:xfrm>
          <a:prstGeom prst="straightConnector1">
            <a:avLst/>
          </a:prstGeom>
          <a:ln w="19050">
            <a:solidFill>
              <a:srgbClr val="193E4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1" idx="0"/>
          </p:cNvCxnSpPr>
          <p:nvPr/>
        </p:nvCxnSpPr>
        <p:spPr>
          <a:xfrm>
            <a:off x="4572000" y="4057650"/>
            <a:ext cx="153347" cy="630437"/>
          </a:xfrm>
          <a:prstGeom prst="straightConnector1">
            <a:avLst/>
          </a:prstGeom>
          <a:ln w="19050">
            <a:solidFill>
              <a:srgbClr val="193E4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2"/>
          </p:cNvCxnSpPr>
          <p:nvPr/>
        </p:nvCxnSpPr>
        <p:spPr>
          <a:xfrm flipH="1" flipV="1">
            <a:off x="2720975" y="2961578"/>
            <a:ext cx="646753" cy="838344"/>
          </a:xfrm>
          <a:prstGeom prst="straightConnector1">
            <a:avLst/>
          </a:prstGeom>
          <a:ln w="19050">
            <a:solidFill>
              <a:srgbClr val="193E4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10269" y="3310700"/>
            <a:ext cx="1102684" cy="276999"/>
          </a:xfrm>
          <a:prstGeom prst="rect">
            <a:avLst/>
          </a:prstGeom>
          <a:solidFill>
            <a:schemeClr val="bg1"/>
          </a:solidFill>
          <a:ln>
            <a:solidFill>
              <a:srgbClr val="6ED4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winkl" pitchFamily="2" charset="0"/>
              </a:rPr>
              <a:t>Netherlands</a:t>
            </a:r>
          </a:p>
        </p:txBody>
      </p:sp>
      <p:cxnSp>
        <p:nvCxnSpPr>
          <p:cNvPr id="27" name="Straight Arrow Connector 26"/>
          <p:cNvCxnSpPr>
            <a:endCxn id="26" idx="2"/>
          </p:cNvCxnSpPr>
          <p:nvPr/>
        </p:nvCxnSpPr>
        <p:spPr>
          <a:xfrm flipV="1">
            <a:off x="4029075" y="3587699"/>
            <a:ext cx="32536" cy="394586"/>
          </a:xfrm>
          <a:prstGeom prst="straightConnector1">
            <a:avLst/>
          </a:prstGeom>
          <a:ln w="19050">
            <a:solidFill>
              <a:srgbClr val="193E4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2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</TotalTime>
  <Words>413</Words>
  <Application>Microsoft Office PowerPoint</Application>
  <PresentationFormat>On-screen Show (4:3)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Sassoon Infant Rg</vt:lpstr>
      <vt:lpstr>Calibri</vt:lpstr>
      <vt:lpstr>BPreplay</vt:lpstr>
      <vt:lpstr>Twinkl SemiBold</vt:lpstr>
      <vt:lpstr>Tuffy</vt:lpstr>
      <vt:lpstr>Arial</vt:lpstr>
      <vt:lpstr>Twinkl</vt:lpstr>
      <vt:lpstr>Office Theme</vt:lpstr>
      <vt:lpstr>Geography</vt:lpstr>
      <vt:lpstr>PowerPoint Presentation</vt:lpstr>
      <vt:lpstr>PowerPoint Presentation</vt:lpstr>
      <vt:lpstr>What do you know about Europe?</vt:lpstr>
      <vt:lpstr>European Countries</vt:lpstr>
      <vt:lpstr>European Countries</vt:lpstr>
      <vt:lpstr>Countries and Cities</vt:lpstr>
      <vt:lpstr>Giving Directions</vt:lpstr>
      <vt:lpstr>Giving Directions</vt:lpstr>
      <vt:lpstr>Giving Directions</vt:lpstr>
      <vt:lpstr>Giving Directions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Jon Seaton</cp:lastModifiedBy>
  <cp:revision>102</cp:revision>
  <dcterms:created xsi:type="dcterms:W3CDTF">2014-10-01T16:09:27Z</dcterms:created>
  <dcterms:modified xsi:type="dcterms:W3CDTF">2016-08-02T15:09:31Z</dcterms:modified>
</cp:coreProperties>
</file>