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60" r:id="rId5"/>
    <p:sldId id="263" r:id="rId6"/>
    <p:sldId id="262" r:id="rId7"/>
    <p:sldId id="275" r:id="rId8"/>
    <p:sldId id="276" r:id="rId9"/>
    <p:sldId id="277" r:id="rId10"/>
    <p:sldId id="264" r:id="rId11"/>
    <p:sldId id="266" r:id="rId12"/>
    <p:sldId id="267" r:id="rId13"/>
    <p:sldId id="268" r:id="rId14"/>
    <p:sldId id="269" r:id="rId15"/>
    <p:sldId id="270" r:id="rId16"/>
    <p:sldId id="271" r:id="rId17"/>
    <p:sldId id="272" r:id="rId18"/>
    <p:sldId id="274" r:id="rId19"/>
    <p:sldId id="280" r:id="rId20"/>
    <p:sldId id="278" r:id="rId21"/>
    <p:sldId id="279" r:id="rId22"/>
    <p:sldId id="281" r:id="rId23"/>
    <p:sldId id="282" r:id="rId24"/>
    <p:sldId id="283" r:id="rId25"/>
    <p:sldId id="284" r:id="rId26"/>
    <p:sldId id="287" r:id="rId27"/>
    <p:sldId id="288" r:id="rId28"/>
    <p:sldId id="289" r:id="rId29"/>
    <p:sldId id="290" r:id="rId30"/>
    <p:sldId id="291" r:id="rId31"/>
    <p:sldId id="295" r:id="rId32"/>
    <p:sldId id="301" r:id="rId33"/>
    <p:sldId id="296" r:id="rId34"/>
    <p:sldId id="292" r:id="rId35"/>
    <p:sldId id="300" r:id="rId36"/>
    <p:sldId id="297" r:id="rId37"/>
    <p:sldId id="298" r:id="rId38"/>
    <p:sldId id="29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FD0E84-80B9-4C1B-943D-6BC5546E7F32}" type="datetimeFigureOut">
              <a:rPr lang="en-GB" smtClean="0"/>
              <a:t>16/01/2018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EAB408-A19C-4C4C-9B2D-2D5C355387AC}" type="slidenum">
              <a:rPr lang="en-GB" smtClean="0"/>
              <a:t>‹#›</a:t>
            </a:fld>
            <a:endParaRPr lang="en-GB"/>
          </a:p>
        </p:txBody>
      </p:sp>
    </p:spTree>
    <p:extLst>
      <p:ext uri="{BB962C8B-B14F-4D97-AF65-F5344CB8AC3E}">
        <p14:creationId xmlns:p14="http://schemas.microsoft.com/office/powerpoint/2010/main" val="226947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first children need the real thing (or close to it!) to see and touch ~ to manipulate. They need a real story to hang the abstract maths story on. So if 3 bears are at the teddy bears </a:t>
            </a:r>
            <a:r>
              <a:rPr lang="en-GB" dirty="0" err="1" smtClean="0"/>
              <a:t>picnin</a:t>
            </a:r>
            <a:r>
              <a:rPr lang="en-GB" dirty="0" smtClean="0"/>
              <a:t> and 3 more come along How many are there are now comes before 3 +</a:t>
            </a:r>
            <a:r>
              <a:rPr lang="en-GB" baseline="0" dirty="0" smtClean="0"/>
              <a:t> 3 = 2</a:t>
            </a:r>
            <a:endParaRPr lang="en-GB" dirty="0"/>
          </a:p>
        </p:txBody>
      </p:sp>
      <p:sp>
        <p:nvSpPr>
          <p:cNvPr id="4" name="Slide Number Placeholder 3"/>
          <p:cNvSpPr>
            <a:spLocks noGrp="1"/>
          </p:cNvSpPr>
          <p:nvPr>
            <p:ph type="sldNum" sz="quarter" idx="10"/>
          </p:nvPr>
        </p:nvSpPr>
        <p:spPr/>
        <p:txBody>
          <a:bodyPr/>
          <a:lstStyle/>
          <a:p>
            <a:fld id="{6C25E3A9-6DAF-4D9A-A9FE-9F4BE1864FCD}" type="slidenum">
              <a:rPr lang="en-GB" smtClean="0"/>
              <a:pPr/>
              <a:t>4</a:t>
            </a:fld>
            <a:endParaRPr lang="en-GB"/>
          </a:p>
        </p:txBody>
      </p:sp>
    </p:spTree>
    <p:extLst>
      <p:ext uri="{BB962C8B-B14F-4D97-AF65-F5344CB8AC3E}">
        <p14:creationId xmlns:p14="http://schemas.microsoft.com/office/powerpoint/2010/main" val="3078827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rPr>
              <a:t>Moving from concrete representation to pictorial image</a:t>
            </a:r>
          </a:p>
          <a:p>
            <a:r>
              <a:rPr lang="en-GB" altLang="en-US" smtClean="0">
                <a:latin typeface="Arial" pitchFamily="34" charset="0"/>
              </a:rPr>
              <a:t>When modelling problems involving proportion, it is useful to divide the bar into equal parts so that the proportional relationship and multiplicative structure are exposed.</a:t>
            </a:r>
          </a:p>
          <a:p>
            <a:r>
              <a:rPr lang="en-GB" altLang="en-US" smtClean="0">
                <a:latin typeface="Arial" pitchFamily="34" charset="0"/>
              </a:rPr>
              <a:t>Once the value of one part is labelled, the other parts can be identified as they are the same</a:t>
            </a:r>
          </a:p>
          <a:p>
            <a:endParaRPr lang="en-GB" altLang="en-US" smtClean="0">
              <a:latin typeface="Arial" pitchFamily="34" charset="0"/>
            </a:endParaRPr>
          </a:p>
        </p:txBody>
      </p:sp>
      <p:sp>
        <p:nvSpPr>
          <p:cNvPr id="665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F5D5A3DB-FB71-4A22-A323-4D2765D8D7AF}" type="slidenum">
              <a:rPr lang="en-GB" altLang="en-US" smtClean="0"/>
              <a:pPr eaLnBrk="1" hangingPunct="1"/>
              <a:t>27</a:t>
            </a:fld>
            <a:endParaRPr lang="en-GB"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rPr>
              <a:t>Encourage children to ask, what do I know? What do I need to find out?</a:t>
            </a:r>
          </a:p>
          <a:p>
            <a:r>
              <a:rPr lang="en-US" altLang="en-US" smtClean="0">
                <a:latin typeface="Arial" pitchFamily="34" charset="0"/>
              </a:rPr>
              <a:t>When modelling problems involving proportion, it is useful to divide the bar into equal parts so that the proportional relationship and multiplicative structure are exposed.</a:t>
            </a:r>
          </a:p>
          <a:p>
            <a:r>
              <a:rPr lang="en-US" altLang="en-US" smtClean="0">
                <a:latin typeface="Arial" pitchFamily="34" charset="0"/>
              </a:rPr>
              <a:t>Once the value of one part is labelled, the other parts can be identified as they are the same</a:t>
            </a:r>
          </a:p>
          <a:p>
            <a:endParaRPr lang="en-GB" altLang="en-US" smtClean="0">
              <a:latin typeface="Arial" pitchFamily="34" charset="0"/>
            </a:endParaRPr>
          </a:p>
        </p:txBody>
      </p:sp>
      <p:sp>
        <p:nvSpPr>
          <p:cNvPr id="686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F308FC02-8A22-48CE-8D83-1B8DF77937BD}" type="slidenum">
              <a:rPr lang="en-GB" altLang="en-US" smtClean="0"/>
              <a:pPr eaLnBrk="1" hangingPunct="1"/>
              <a:t>28</a:t>
            </a:fld>
            <a:endParaRPr lang="en-GB"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pPr/>
              <a:t>29</a:t>
            </a:fld>
            <a:endParaRPr lang="en-US"/>
          </a:p>
        </p:txBody>
      </p:sp>
    </p:spTree>
    <p:extLst>
      <p:ext uri="{BB962C8B-B14F-4D97-AF65-F5344CB8AC3E}">
        <p14:creationId xmlns:p14="http://schemas.microsoft.com/office/powerpoint/2010/main" val="280034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Font typeface="Arial" charset="0"/>
              <a:buChar char="●"/>
            </a:pPr>
            <a:fld id="{32D3F134-0C2B-441A-9E3B-AAD3AB9E6CE7}" type="slidenum">
              <a:rPr lang="en-GB" altLang="en-US" smtClean="0">
                <a:cs typeface="Arial" charset="0"/>
              </a:rPr>
              <a:pPr>
                <a:buFont typeface="Arial" charset="0"/>
                <a:buChar char="●"/>
              </a:pPr>
              <a:t>34</a:t>
            </a:fld>
            <a:endParaRPr lang="en-GB" alt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resources have specific</a:t>
            </a:r>
            <a:r>
              <a:rPr lang="en-GB" baseline="0" dirty="0" smtClean="0"/>
              <a:t> values </a:t>
            </a:r>
            <a:r>
              <a:rPr lang="en-GB" baseline="0" dirty="0" err="1" smtClean="0"/>
              <a:t>i.e</a:t>
            </a:r>
            <a:r>
              <a:rPr lang="en-GB" baseline="0" dirty="0" smtClean="0"/>
              <a:t> block =100 and is bigger than a 10 rod. The place value counters are the same size but have a different value </a:t>
            </a:r>
          </a:p>
          <a:p>
            <a:r>
              <a:rPr lang="en-GB" baseline="0" dirty="0" smtClean="0"/>
              <a:t>They are perfect for helping children understand what is going on when we use a formal method of calculation and children can draw their own reps too to help them calculate. If you visit y6 today, you will see place value counters being used to learn short division.</a:t>
            </a:r>
            <a:endParaRPr lang="en-GB" dirty="0"/>
          </a:p>
        </p:txBody>
      </p:sp>
      <p:sp>
        <p:nvSpPr>
          <p:cNvPr id="4" name="Slide Number Placeholder 3"/>
          <p:cNvSpPr>
            <a:spLocks noGrp="1"/>
          </p:cNvSpPr>
          <p:nvPr>
            <p:ph type="sldNum" sz="quarter" idx="10"/>
          </p:nvPr>
        </p:nvSpPr>
        <p:spPr/>
        <p:txBody>
          <a:bodyPr/>
          <a:lstStyle/>
          <a:p>
            <a:fld id="{6C25E3A9-6DAF-4D9A-A9FE-9F4BE1864FCD}" type="slidenum">
              <a:rPr lang="en-GB" smtClean="0"/>
              <a:pPr/>
              <a:t>5</a:t>
            </a:fld>
            <a:endParaRPr lang="en-GB"/>
          </a:p>
        </p:txBody>
      </p:sp>
    </p:spTree>
    <p:extLst>
      <p:ext uri="{BB962C8B-B14F-4D97-AF65-F5344CB8AC3E}">
        <p14:creationId xmlns:p14="http://schemas.microsoft.com/office/powerpoint/2010/main" val="129976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Later children can use maths equipment to represent</a:t>
            </a:r>
            <a:r>
              <a:rPr lang="en-GB" baseline="0" dirty="0" smtClean="0"/>
              <a:t> the real thing. Cubes can be joined into groups to learn how to multiply, beads can be moved along a string to add, subtract and count on. Straws can be grouped into bundles of tens and ones to learn place value. (3 tens and 3 ones = 33)</a:t>
            </a:r>
            <a:endParaRPr lang="en-GB" dirty="0"/>
          </a:p>
        </p:txBody>
      </p:sp>
      <p:sp>
        <p:nvSpPr>
          <p:cNvPr id="4" name="Slide Number Placeholder 3"/>
          <p:cNvSpPr>
            <a:spLocks noGrp="1"/>
          </p:cNvSpPr>
          <p:nvPr>
            <p:ph type="sldNum" sz="quarter" idx="10"/>
          </p:nvPr>
        </p:nvSpPr>
        <p:spPr/>
        <p:txBody>
          <a:bodyPr/>
          <a:lstStyle/>
          <a:p>
            <a:fld id="{6C25E3A9-6DAF-4D9A-A9FE-9F4BE1864FCD}" type="slidenum">
              <a:rPr lang="en-GB" smtClean="0"/>
              <a:pPr/>
              <a:t>6</a:t>
            </a:fld>
            <a:endParaRPr lang="en-GB"/>
          </a:p>
        </p:txBody>
      </p:sp>
    </p:spTree>
    <p:extLst>
      <p:ext uri="{BB962C8B-B14F-4D97-AF65-F5344CB8AC3E}">
        <p14:creationId xmlns:p14="http://schemas.microsoft.com/office/powerpoint/2010/main" val="92189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BC0A358-B697-42E3-ABC4-6A9656BC5175}" type="slidenum">
              <a:rPr lang="en-GB" smtClean="0"/>
              <a:pPr>
                <a:defRPr/>
              </a:pPr>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BC0A358-B697-42E3-ABC4-6A9656BC5175}" type="slidenum">
              <a:rPr lang="en-GB" smtClean="0"/>
              <a:pPr>
                <a:defRPr/>
              </a:pPr>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BC0A358-B697-42E3-ABC4-6A9656BC5175}" type="slidenum">
              <a:rPr lang="en-GB" smtClean="0"/>
              <a:pPr>
                <a:defRPr/>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pPr/>
              <a:t>12</a:t>
            </a:fld>
            <a:endParaRPr lang="en-US"/>
          </a:p>
        </p:txBody>
      </p:sp>
    </p:spTree>
    <p:extLst>
      <p:ext uri="{BB962C8B-B14F-4D97-AF65-F5344CB8AC3E}">
        <p14:creationId xmlns:p14="http://schemas.microsoft.com/office/powerpoint/2010/main" val="907186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6690F-C0F2-1E49-AD10-FAD56FBB692A}" type="slidenum">
              <a:rPr lang="en-US" smtClean="0"/>
              <a:pPr/>
              <a:t>14</a:t>
            </a:fld>
            <a:endParaRPr lang="en-US"/>
          </a:p>
        </p:txBody>
      </p:sp>
    </p:spTree>
    <p:extLst>
      <p:ext uri="{BB962C8B-B14F-4D97-AF65-F5344CB8AC3E}">
        <p14:creationId xmlns:p14="http://schemas.microsoft.com/office/powerpoint/2010/main" val="82572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altLang="en-US" smtClean="0">
              <a:ea typeface="ＭＳ Ｐゴシック" pitchFamily="34" charset="-128"/>
            </a:endParaRPr>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Font typeface="Arial" charset="0"/>
              <a:buChar char="●"/>
            </a:pPr>
            <a:fld id="{F0DACAEE-2EFB-4DB2-8DBB-467B681F0BC6}" type="slidenum">
              <a:rPr lang="en-GB" altLang="en-US" smtClean="0">
                <a:cs typeface="Arial" charset="0"/>
              </a:rPr>
              <a:pPr>
                <a:buFont typeface="Arial" charset="0"/>
                <a:buChar char="●"/>
              </a:pPr>
              <a:t>15</a:t>
            </a:fld>
            <a:endParaRPr lang="en-GB"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B56E47-0CC2-4768-A5E8-F8180721069B}"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361071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B56E47-0CC2-4768-A5E8-F8180721069B}"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157320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B56E47-0CC2-4768-A5E8-F8180721069B}"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3230577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2"/>
          <p:cNvSpPr>
            <a:spLocks noGrp="1"/>
          </p:cNvSpPr>
          <p:nvPr>
            <p:ph sz="half" idx="1" hasCustomPrompt="1"/>
          </p:nvPr>
        </p:nvSpPr>
        <p:spPr>
          <a:xfrm>
            <a:off x="254000" y="2709332"/>
            <a:ext cx="5854095" cy="3507619"/>
          </a:xfrm>
          <a:noFill/>
        </p:spPr>
        <p:style>
          <a:lnRef idx="2">
            <a:schemeClr val="accent1"/>
          </a:lnRef>
          <a:fillRef idx="1">
            <a:schemeClr val="lt1"/>
          </a:fillRef>
          <a:effectRef idx="0">
            <a:schemeClr val="accent1"/>
          </a:effectRef>
          <a:fontRef idx="none"/>
        </p:style>
        <p:txBody>
          <a:bodyPr/>
          <a:lstStyle>
            <a:lvl1pPr marL="0" indent="0" algn="ctr">
              <a:buNone/>
              <a:defRPr sz="2800" u="sng"/>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Model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6289523" y="2709333"/>
            <a:ext cx="2685143" cy="3507618"/>
          </a:xfrm>
          <a:solidFill>
            <a:srgbClr val="FFFFFF"/>
          </a:solidFill>
        </p:spPr>
        <p:style>
          <a:lnRef idx="2">
            <a:schemeClr val="accent1"/>
          </a:lnRef>
          <a:fillRef idx="1">
            <a:schemeClr val="lt1"/>
          </a:fillRef>
          <a:effectRef idx="0">
            <a:schemeClr val="accent1"/>
          </a:effectRef>
          <a:fontRef idx="none"/>
        </p:style>
        <p:txBody>
          <a:bodyPr/>
          <a:lstStyle>
            <a:lvl1pPr marL="0" indent="0" algn="ctr">
              <a:buNone/>
              <a:defRPr sz="2800" u="sng"/>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Calculations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F0A82566-D571-8243-A6EC-456F324C6FF4}" type="datetimeFigureOut">
              <a:rPr lang="en-US" smtClean="0"/>
              <a:pPr/>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GB" b="1" dirty="0" smtClean="0"/>
              <a:t>@</a:t>
            </a:r>
            <a:r>
              <a:rPr lang="en-GB" b="1" dirty="0" err="1" smtClean="0"/>
              <a:t>wrmathshub</a:t>
            </a:r>
            <a:endParaRPr lang="en-GB" b="1" dirty="0"/>
          </a:p>
        </p:txBody>
      </p:sp>
      <p:sp>
        <p:nvSpPr>
          <p:cNvPr id="8" name="Content Placeholder 2"/>
          <p:cNvSpPr>
            <a:spLocks noGrp="1"/>
          </p:cNvSpPr>
          <p:nvPr>
            <p:ph sz="half" idx="13" hasCustomPrompt="1"/>
          </p:nvPr>
        </p:nvSpPr>
        <p:spPr>
          <a:xfrm>
            <a:off x="254001" y="1536094"/>
            <a:ext cx="8720666" cy="1064381"/>
          </a:xfrm>
          <a:solidFill>
            <a:schemeClr val="accent5">
              <a:lumMod val="20000"/>
              <a:lumOff val="80000"/>
            </a:schemeClr>
          </a:solidFill>
        </p:spPr>
        <p:style>
          <a:lnRef idx="2">
            <a:schemeClr val="accent1"/>
          </a:lnRef>
          <a:fillRef idx="1">
            <a:schemeClr val="lt1"/>
          </a:fillRef>
          <a:effectRef idx="0">
            <a:schemeClr val="accent1"/>
          </a:effectRef>
          <a:fontRef idx="none"/>
        </p:style>
        <p:txBody>
          <a:bodyPr anchor="ctr"/>
          <a:lstStyle>
            <a:lvl1pPr marL="0" indent="0" algn="ctr">
              <a:buNone/>
              <a:defRPr sz="2800" u="sng"/>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GB" dirty="0" smtClean="0"/>
              <a:t>Question</a:t>
            </a:r>
          </a:p>
        </p:txBody>
      </p:sp>
    </p:spTree>
    <p:extLst>
      <p:ext uri="{BB962C8B-B14F-4D97-AF65-F5344CB8AC3E}">
        <p14:creationId xmlns:p14="http://schemas.microsoft.com/office/powerpoint/2010/main" val="325050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B56E47-0CC2-4768-A5E8-F8180721069B}"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42272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B56E47-0CC2-4768-A5E8-F8180721069B}"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271577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B56E47-0CC2-4768-A5E8-F8180721069B}" type="datetimeFigureOut">
              <a:rPr lang="en-GB" smtClean="0"/>
              <a:t>16/01/2018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278420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B56E47-0CC2-4768-A5E8-F8180721069B}" type="datetimeFigureOut">
              <a:rPr lang="en-GB" smtClean="0"/>
              <a:t>16/01/2018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2605520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B56E47-0CC2-4768-A5E8-F8180721069B}" type="datetimeFigureOut">
              <a:rPr lang="en-GB" smtClean="0"/>
              <a:t>16/01/2018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416431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56E47-0CC2-4768-A5E8-F8180721069B}" type="datetimeFigureOut">
              <a:rPr lang="en-GB" smtClean="0"/>
              <a:t>16/01/2018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868020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56E47-0CC2-4768-A5E8-F8180721069B}" type="datetimeFigureOut">
              <a:rPr lang="en-GB" smtClean="0"/>
              <a:t>16/01/2018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414444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56E47-0CC2-4768-A5E8-F8180721069B}" type="datetimeFigureOut">
              <a:rPr lang="en-GB" smtClean="0"/>
              <a:t>16/01/2018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DA48E-151E-4310-847D-E6B5F05427D6}" type="slidenum">
              <a:rPr lang="en-GB" smtClean="0"/>
              <a:t>‹#›</a:t>
            </a:fld>
            <a:endParaRPr lang="en-GB"/>
          </a:p>
        </p:txBody>
      </p:sp>
    </p:spTree>
    <p:extLst>
      <p:ext uri="{BB962C8B-B14F-4D97-AF65-F5344CB8AC3E}">
        <p14:creationId xmlns:p14="http://schemas.microsoft.com/office/powerpoint/2010/main" val="218348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56E47-0CC2-4768-A5E8-F8180721069B}" type="datetimeFigureOut">
              <a:rPr lang="en-GB" smtClean="0"/>
              <a:t>16/01/2018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DA48E-151E-4310-847D-E6B5F05427D6}" type="slidenum">
              <a:rPr lang="en-GB" smtClean="0"/>
              <a:t>‹#›</a:t>
            </a:fld>
            <a:endParaRPr lang="en-GB"/>
          </a:p>
        </p:txBody>
      </p:sp>
    </p:spTree>
    <p:extLst>
      <p:ext uri="{BB962C8B-B14F-4D97-AF65-F5344CB8AC3E}">
        <p14:creationId xmlns:p14="http://schemas.microsoft.com/office/powerpoint/2010/main" val="313953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uk/url?sa=i&amp;rct=j&amp;q=letters&amp;source=images&amp;cd=&amp;cad=rja&amp;docid=DfjKj7GXGENvoM&amp;tbnid=0DhBF8gLzheWMM:&amp;ved=0CAUQjRw&amp;url=http://www.bitterwallet.com/time-to-hand-in-those-scam-letters-crimefighters/6927&amp;ei=SdtBUeH6JY6o0AWa_YHgBA&amp;bvm=bv.43287494,d.d2k&amp;psig=AFQjCNGCea54TtnFtv2-ahTD2UurwTgkQw&amp;ust=136335685732724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www.google.co.uk/url?sa=i&amp;rct=j&amp;q=diennes&amp;source=images&amp;cd=&amp;cad=rja&amp;uact=8&amp;ved=0CAcQjRw&amp;url=https://askeabns.wordpress.com/school-activitieschristmas/computer-room/&amp;ei=nhC9VKLcNdLsaMrxgtgO&amp;bvm=bv.83829542,d.d2s&amp;psig=AFQjCNHgh4H_Gw-KkF6kTfjzhru9TjlRDg&amp;ust=142176309416417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736" y="548680"/>
            <a:ext cx="7772400" cy="2088232"/>
          </a:xfrm>
        </p:spPr>
        <p:txBody>
          <a:bodyPr>
            <a:normAutofit/>
          </a:bodyPr>
          <a:lstStyle/>
          <a:p>
            <a:r>
              <a:rPr lang="en-GB" sz="7200" dirty="0" smtClean="0"/>
              <a:t>Using Bar Models</a:t>
            </a:r>
            <a:endParaRPr lang="en-GB" sz="7200" dirty="0"/>
          </a:p>
        </p:txBody>
      </p:sp>
      <p:sp>
        <p:nvSpPr>
          <p:cNvPr id="3" name="Subtitle 2"/>
          <p:cNvSpPr>
            <a:spLocks noGrp="1"/>
          </p:cNvSpPr>
          <p:nvPr>
            <p:ph type="subTitle" idx="1"/>
          </p:nvPr>
        </p:nvSpPr>
        <p:spPr>
          <a:xfrm>
            <a:off x="1331640" y="5517232"/>
            <a:ext cx="6400800" cy="1752600"/>
          </a:xfrm>
        </p:spPr>
        <p:txBody>
          <a:bodyPr/>
          <a:lstStyle/>
          <a:p>
            <a:r>
              <a:rPr lang="en-GB" dirty="0" smtClean="0"/>
              <a:t>F C Down January 2018</a:t>
            </a:r>
            <a:endParaRPr lang="en-GB"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9" t="56052" r="37471" b="23439"/>
          <a:stretch/>
        </p:blipFill>
        <p:spPr bwMode="auto">
          <a:xfrm>
            <a:off x="2267744" y="2852936"/>
            <a:ext cx="4536504" cy="210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746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7" t="16937" r="6096" b="25757"/>
          <a:stretch/>
        </p:blipFill>
        <p:spPr bwMode="auto">
          <a:xfrm>
            <a:off x="-310076" y="548680"/>
            <a:ext cx="9510996"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113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Foundation for bar models</a:t>
            </a:r>
            <a:endParaRPr lang="en-GB" dirty="0"/>
          </a:p>
        </p:txBody>
      </p:sp>
      <p:sp>
        <p:nvSpPr>
          <p:cNvPr id="3" name="Content Placeholder 2"/>
          <p:cNvSpPr>
            <a:spLocks noGrp="1"/>
          </p:cNvSpPr>
          <p:nvPr>
            <p:ph idx="1"/>
          </p:nvPr>
        </p:nvSpPr>
        <p:spPr/>
        <p:txBody>
          <a:bodyPr/>
          <a:lstStyle/>
          <a:p>
            <a:r>
              <a:rPr lang="en-GB" dirty="0" smtClean="0"/>
              <a:t>Concrete – flowers cubes or counters</a:t>
            </a:r>
          </a:p>
          <a:p>
            <a:endParaRPr lang="en-GB" dirty="0"/>
          </a:p>
          <a:p>
            <a:r>
              <a:rPr lang="en-GB" dirty="0" smtClean="0"/>
              <a:t>Pictorial – drawing cubes or counters</a:t>
            </a:r>
          </a:p>
          <a:p>
            <a:endParaRPr lang="en-GB" dirty="0"/>
          </a:p>
          <a:p>
            <a:r>
              <a:rPr lang="en-GB" dirty="0" smtClean="0"/>
              <a:t>Abstract- part whole diagram</a:t>
            </a:r>
            <a:endParaRPr lang="en-GB" dirty="0"/>
          </a:p>
        </p:txBody>
      </p:sp>
    </p:spTree>
    <p:extLst>
      <p:ext uri="{BB962C8B-B14F-4D97-AF65-F5344CB8AC3E}">
        <p14:creationId xmlns:p14="http://schemas.microsoft.com/office/powerpoint/2010/main" val="1577542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Are Bar Models?</a:t>
            </a:r>
            <a:endParaRPr lang="en-US" dirty="0"/>
          </a:p>
        </p:txBody>
      </p:sp>
      <p:sp>
        <p:nvSpPr>
          <p:cNvPr id="12" name="Rectangle 11"/>
          <p:cNvSpPr/>
          <p:nvPr/>
        </p:nvSpPr>
        <p:spPr>
          <a:xfrm>
            <a:off x="767402" y="2882757"/>
            <a:ext cx="1969902" cy="47563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t>9</a:t>
            </a:r>
            <a:endParaRPr lang="en-US" sz="3200" dirty="0"/>
          </a:p>
        </p:txBody>
      </p:sp>
      <p:sp>
        <p:nvSpPr>
          <p:cNvPr id="13" name="Rectangle 12"/>
          <p:cNvSpPr/>
          <p:nvPr/>
        </p:nvSpPr>
        <p:spPr>
          <a:xfrm>
            <a:off x="2737304" y="2882757"/>
            <a:ext cx="1329227" cy="47563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t>7</a:t>
            </a:r>
            <a:endParaRPr lang="en-US" sz="3200" dirty="0"/>
          </a:p>
        </p:txBody>
      </p:sp>
      <p:sp>
        <p:nvSpPr>
          <p:cNvPr id="14" name="Right Brace 13"/>
          <p:cNvSpPr/>
          <p:nvPr/>
        </p:nvSpPr>
        <p:spPr>
          <a:xfrm rot="16200000">
            <a:off x="2306202" y="980389"/>
            <a:ext cx="221527" cy="329912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Content Placeholder 5"/>
          <p:cNvSpPr>
            <a:spLocks noGrp="1"/>
          </p:cNvSpPr>
          <p:nvPr>
            <p:ph sz="quarter" idx="4"/>
          </p:nvPr>
        </p:nvSpPr>
        <p:spPr>
          <a:xfrm>
            <a:off x="1874179" y="1925972"/>
            <a:ext cx="1147564" cy="516999"/>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lgn="ctr">
              <a:buNone/>
            </a:pPr>
            <a:r>
              <a:rPr lang="en-US" sz="3200" dirty="0" smtClean="0"/>
              <a:t>16</a:t>
            </a:r>
            <a:endParaRPr lang="en-US" sz="3200" dirty="0"/>
          </a:p>
        </p:txBody>
      </p:sp>
      <p:sp>
        <p:nvSpPr>
          <p:cNvPr id="9" name="Rectangle 8"/>
          <p:cNvSpPr/>
          <p:nvPr/>
        </p:nvSpPr>
        <p:spPr>
          <a:xfrm>
            <a:off x="908504" y="4553349"/>
            <a:ext cx="1969902" cy="47563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t>9</a:t>
            </a:r>
            <a:endParaRPr lang="en-US" sz="3200" dirty="0"/>
          </a:p>
        </p:txBody>
      </p:sp>
      <p:sp>
        <p:nvSpPr>
          <p:cNvPr id="10" name="Rectangle 9"/>
          <p:cNvSpPr/>
          <p:nvPr/>
        </p:nvSpPr>
        <p:spPr>
          <a:xfrm>
            <a:off x="908505" y="5318731"/>
            <a:ext cx="1329227" cy="47563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t>7</a:t>
            </a:r>
            <a:endParaRPr lang="en-US" sz="3200" dirty="0"/>
          </a:p>
        </p:txBody>
      </p:sp>
      <p:sp>
        <p:nvSpPr>
          <p:cNvPr id="11" name="Right Brace 10"/>
          <p:cNvSpPr/>
          <p:nvPr/>
        </p:nvSpPr>
        <p:spPr>
          <a:xfrm>
            <a:off x="3162846" y="4553349"/>
            <a:ext cx="311228" cy="131058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Content Placeholder 5"/>
          <p:cNvSpPr>
            <a:spLocks noGrp="1"/>
          </p:cNvSpPr>
          <p:nvPr>
            <p:ph sz="quarter" idx="4"/>
          </p:nvPr>
        </p:nvSpPr>
        <p:spPr>
          <a:xfrm>
            <a:off x="3190171" y="4885612"/>
            <a:ext cx="1147564" cy="516999"/>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lgn="ctr">
              <a:buNone/>
            </a:pPr>
            <a:r>
              <a:rPr lang="en-US" sz="3200" dirty="0" smtClean="0"/>
              <a:t>16</a:t>
            </a:r>
            <a:endParaRPr lang="en-US" sz="3200" dirty="0"/>
          </a:p>
        </p:txBody>
      </p:sp>
      <p:sp>
        <p:nvSpPr>
          <p:cNvPr id="17" name="Rectangle 16"/>
          <p:cNvSpPr/>
          <p:nvPr/>
        </p:nvSpPr>
        <p:spPr>
          <a:xfrm>
            <a:off x="5285749" y="4926975"/>
            <a:ext cx="2844484" cy="47563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200" dirty="0"/>
          </a:p>
        </p:txBody>
      </p:sp>
      <p:cxnSp>
        <p:nvCxnSpPr>
          <p:cNvPr id="7" name="Straight Connector 6"/>
          <p:cNvCxnSpPr/>
          <p:nvPr/>
        </p:nvCxnSpPr>
        <p:spPr>
          <a:xfrm>
            <a:off x="5285750" y="5626116"/>
            <a:ext cx="32991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81586" y="5599744"/>
            <a:ext cx="3299129"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81613" y="5652596"/>
            <a:ext cx="3299129"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23" name="Content Placeholder 5"/>
          <p:cNvSpPr>
            <a:spLocks noGrp="1"/>
          </p:cNvSpPr>
          <p:nvPr>
            <p:ph sz="quarter" idx="4"/>
          </p:nvPr>
        </p:nvSpPr>
        <p:spPr>
          <a:xfrm>
            <a:off x="5149090" y="5584206"/>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0</a:t>
            </a:r>
            <a:endParaRPr lang="en-US" sz="1600" dirty="0"/>
          </a:p>
        </p:txBody>
      </p:sp>
      <p:sp>
        <p:nvSpPr>
          <p:cNvPr id="24" name="Content Placeholder 5"/>
          <p:cNvSpPr>
            <a:spLocks noGrp="1"/>
          </p:cNvSpPr>
          <p:nvPr>
            <p:ph sz="quarter" idx="4"/>
          </p:nvPr>
        </p:nvSpPr>
        <p:spPr>
          <a:xfrm>
            <a:off x="5559703" y="5587719"/>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1</a:t>
            </a:r>
            <a:endParaRPr lang="en-US" sz="1600" dirty="0"/>
          </a:p>
        </p:txBody>
      </p:sp>
      <p:sp>
        <p:nvSpPr>
          <p:cNvPr id="25" name="Content Placeholder 5"/>
          <p:cNvSpPr>
            <a:spLocks noGrp="1"/>
          </p:cNvSpPr>
          <p:nvPr>
            <p:ph sz="quarter" idx="4"/>
          </p:nvPr>
        </p:nvSpPr>
        <p:spPr>
          <a:xfrm>
            <a:off x="5969709" y="5588397"/>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2</a:t>
            </a:r>
            <a:endParaRPr lang="en-US" sz="1600" dirty="0"/>
          </a:p>
        </p:txBody>
      </p:sp>
      <p:sp>
        <p:nvSpPr>
          <p:cNvPr id="26" name="Content Placeholder 5"/>
          <p:cNvSpPr>
            <a:spLocks noGrp="1"/>
          </p:cNvSpPr>
          <p:nvPr>
            <p:ph sz="quarter" idx="4"/>
          </p:nvPr>
        </p:nvSpPr>
        <p:spPr>
          <a:xfrm>
            <a:off x="6380322" y="5591910"/>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3</a:t>
            </a:r>
            <a:endParaRPr lang="en-US" sz="1600" dirty="0"/>
          </a:p>
        </p:txBody>
      </p:sp>
      <p:sp>
        <p:nvSpPr>
          <p:cNvPr id="27" name="Content Placeholder 5"/>
          <p:cNvSpPr>
            <a:spLocks noGrp="1"/>
          </p:cNvSpPr>
          <p:nvPr>
            <p:ph sz="quarter" idx="4"/>
          </p:nvPr>
        </p:nvSpPr>
        <p:spPr>
          <a:xfrm>
            <a:off x="6768464" y="5589082"/>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4</a:t>
            </a:r>
            <a:endParaRPr lang="en-US" sz="1600" dirty="0"/>
          </a:p>
        </p:txBody>
      </p:sp>
      <p:sp>
        <p:nvSpPr>
          <p:cNvPr id="28" name="Content Placeholder 5"/>
          <p:cNvSpPr>
            <a:spLocks noGrp="1"/>
          </p:cNvSpPr>
          <p:nvPr>
            <p:ph sz="quarter" idx="4"/>
          </p:nvPr>
        </p:nvSpPr>
        <p:spPr>
          <a:xfrm>
            <a:off x="7187459" y="5592595"/>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5</a:t>
            </a:r>
            <a:endParaRPr lang="en-US" sz="1600" dirty="0"/>
          </a:p>
        </p:txBody>
      </p:sp>
      <p:sp>
        <p:nvSpPr>
          <p:cNvPr id="29" name="Content Placeholder 5"/>
          <p:cNvSpPr>
            <a:spLocks noGrp="1"/>
          </p:cNvSpPr>
          <p:nvPr>
            <p:ph sz="quarter" idx="4"/>
          </p:nvPr>
        </p:nvSpPr>
        <p:spPr>
          <a:xfrm>
            <a:off x="7589083" y="5593273"/>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6</a:t>
            </a:r>
            <a:endParaRPr lang="en-US" sz="1600" dirty="0"/>
          </a:p>
        </p:txBody>
      </p:sp>
      <p:sp>
        <p:nvSpPr>
          <p:cNvPr id="30" name="Content Placeholder 5"/>
          <p:cNvSpPr>
            <a:spLocks noGrp="1"/>
          </p:cNvSpPr>
          <p:nvPr>
            <p:ph sz="quarter" idx="4"/>
          </p:nvPr>
        </p:nvSpPr>
        <p:spPr>
          <a:xfrm>
            <a:off x="7999696" y="5596786"/>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7</a:t>
            </a:r>
            <a:endParaRPr lang="en-US" sz="1600" dirty="0"/>
          </a:p>
        </p:txBody>
      </p:sp>
      <p:sp>
        <p:nvSpPr>
          <p:cNvPr id="31" name="Content Placeholder 5"/>
          <p:cNvSpPr>
            <a:spLocks noGrp="1"/>
          </p:cNvSpPr>
          <p:nvPr>
            <p:ph sz="quarter" idx="4"/>
          </p:nvPr>
        </p:nvSpPr>
        <p:spPr>
          <a:xfrm>
            <a:off x="8395193" y="5601690"/>
            <a:ext cx="258213" cy="354455"/>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1600" dirty="0" smtClean="0"/>
              <a:t>8</a:t>
            </a:r>
            <a:endParaRPr lang="en-US" sz="1600" dirty="0"/>
          </a:p>
        </p:txBody>
      </p:sp>
      <p:sp>
        <p:nvSpPr>
          <p:cNvPr id="33" name="Rectangle 32"/>
          <p:cNvSpPr/>
          <p:nvPr/>
        </p:nvSpPr>
        <p:spPr>
          <a:xfrm>
            <a:off x="5842324" y="2072174"/>
            <a:ext cx="939774" cy="909745"/>
          </a:xfrm>
          <a:prstGeom prst="rect">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200" dirty="0"/>
          </a:p>
        </p:txBody>
      </p:sp>
      <p:sp>
        <p:nvSpPr>
          <p:cNvPr id="34" name="Rectangle 33"/>
          <p:cNvSpPr/>
          <p:nvPr/>
        </p:nvSpPr>
        <p:spPr>
          <a:xfrm>
            <a:off x="5841319" y="2981919"/>
            <a:ext cx="939774" cy="90974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200" dirty="0"/>
          </a:p>
        </p:txBody>
      </p:sp>
      <p:sp>
        <p:nvSpPr>
          <p:cNvPr id="35" name="Rectangle 34"/>
          <p:cNvSpPr/>
          <p:nvPr/>
        </p:nvSpPr>
        <p:spPr>
          <a:xfrm>
            <a:off x="6782098" y="2072174"/>
            <a:ext cx="939774" cy="90974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200" dirty="0"/>
          </a:p>
        </p:txBody>
      </p:sp>
      <p:sp>
        <p:nvSpPr>
          <p:cNvPr id="36" name="Rectangle 35"/>
          <p:cNvSpPr/>
          <p:nvPr/>
        </p:nvSpPr>
        <p:spPr>
          <a:xfrm>
            <a:off x="6781093" y="2981919"/>
            <a:ext cx="939774" cy="90974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200" dirty="0"/>
          </a:p>
        </p:txBody>
      </p:sp>
    </p:spTree>
    <p:extLst>
      <p:ext uri="{BB962C8B-B14F-4D97-AF65-F5344CB8AC3E}">
        <p14:creationId xmlns:p14="http://schemas.microsoft.com/office/powerpoint/2010/main" val="622301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A Consistent Picture</a:t>
            </a:r>
            <a:endParaRPr lang="en-GB" dirty="0"/>
          </a:p>
        </p:txBody>
      </p:sp>
      <p:grpSp>
        <p:nvGrpSpPr>
          <p:cNvPr id="6" name="Group 5"/>
          <p:cNvGrpSpPr/>
          <p:nvPr/>
        </p:nvGrpSpPr>
        <p:grpSpPr>
          <a:xfrm>
            <a:off x="2612717" y="1202765"/>
            <a:ext cx="5869588" cy="5077679"/>
            <a:chOff x="1546444" y="4134089"/>
            <a:chExt cx="2501357" cy="2555577"/>
          </a:xfrm>
        </p:grpSpPr>
        <p:grpSp>
          <p:nvGrpSpPr>
            <p:cNvPr id="3" name="Group 2"/>
            <p:cNvGrpSpPr/>
            <p:nvPr/>
          </p:nvGrpSpPr>
          <p:grpSpPr>
            <a:xfrm>
              <a:off x="1748591" y="4134089"/>
              <a:ext cx="2299210" cy="1298168"/>
              <a:chOff x="4999222" y="5102474"/>
              <a:chExt cx="2299210" cy="1298168"/>
            </a:xfrm>
          </p:grpSpPr>
          <p:sp>
            <p:nvSpPr>
              <p:cNvPr id="51" name="Title 1"/>
              <p:cNvSpPr txBox="1">
                <a:spLocks/>
              </p:cNvSpPr>
              <p:nvPr/>
            </p:nvSpPr>
            <p:spPr>
              <a:xfrm>
                <a:off x="4999222" y="5102474"/>
                <a:ext cx="2299210"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4000" u="sng" dirty="0" smtClean="0"/>
                  <a:t>2</a:t>
                </a:r>
                <a:r>
                  <a:rPr lang="en-US" sz="4000" dirty="0" smtClean="0"/>
                  <a:t> of 20 = ?</a:t>
                </a:r>
              </a:p>
            </p:txBody>
          </p:sp>
          <p:sp>
            <p:nvSpPr>
              <p:cNvPr id="52" name="Title 1"/>
              <p:cNvSpPr txBox="1">
                <a:spLocks/>
              </p:cNvSpPr>
              <p:nvPr/>
            </p:nvSpPr>
            <p:spPr>
              <a:xfrm>
                <a:off x="5005034" y="5339028"/>
                <a:ext cx="608373"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4000" dirty="0" smtClean="0"/>
                  <a:t>5</a:t>
                </a:r>
              </a:p>
            </p:txBody>
          </p:sp>
        </p:grpSp>
        <p:sp>
          <p:nvSpPr>
            <p:cNvPr id="20" name="Pie 19"/>
            <p:cNvSpPr/>
            <p:nvPr/>
          </p:nvSpPr>
          <p:spPr>
            <a:xfrm>
              <a:off x="1546444" y="5201373"/>
              <a:ext cx="1450846" cy="1402641"/>
            </a:xfrm>
            <a:prstGeom prst="pie">
              <a:avLst>
                <a:gd name="adj1" fmla="val 12011030"/>
                <a:gd name="adj2" fmla="val 1620000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2" name="Pie 121"/>
            <p:cNvSpPr/>
            <p:nvPr/>
          </p:nvSpPr>
          <p:spPr>
            <a:xfrm rot="17261953">
              <a:off x="1527729" y="5247374"/>
              <a:ext cx="1450846" cy="1402641"/>
            </a:xfrm>
            <a:prstGeom prst="pie">
              <a:avLst>
                <a:gd name="adj1" fmla="val 12070698"/>
                <a:gd name="adj2" fmla="val 1631336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3" name="Pie 122"/>
            <p:cNvSpPr/>
            <p:nvPr/>
          </p:nvSpPr>
          <p:spPr>
            <a:xfrm rot="12945247">
              <a:off x="1553464" y="5287025"/>
              <a:ext cx="1450846" cy="1402641"/>
            </a:xfrm>
            <a:prstGeom prst="pie">
              <a:avLst>
                <a:gd name="adj1" fmla="val 12070698"/>
                <a:gd name="adj2" fmla="val 1635563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4" name="Pie 123"/>
            <p:cNvSpPr/>
            <p:nvPr/>
          </p:nvSpPr>
          <p:spPr>
            <a:xfrm rot="8503425">
              <a:off x="1619789" y="5275624"/>
              <a:ext cx="1450846" cy="1402641"/>
            </a:xfrm>
            <a:prstGeom prst="pie">
              <a:avLst>
                <a:gd name="adj1" fmla="val 12070698"/>
                <a:gd name="adj2" fmla="val 16485114"/>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5" name="Pie 124"/>
            <p:cNvSpPr/>
            <p:nvPr/>
          </p:nvSpPr>
          <p:spPr>
            <a:xfrm rot="4144577">
              <a:off x="1599306" y="5216409"/>
              <a:ext cx="1450846" cy="1402641"/>
            </a:xfrm>
            <a:prstGeom prst="pie">
              <a:avLst>
                <a:gd name="adj1" fmla="val 12070698"/>
                <a:gd name="adj2" fmla="val 16403248"/>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grpSp>
        <p:nvGrpSpPr>
          <p:cNvPr id="7" name="Group 6"/>
          <p:cNvGrpSpPr/>
          <p:nvPr/>
        </p:nvGrpSpPr>
        <p:grpSpPr>
          <a:xfrm>
            <a:off x="861460" y="1628392"/>
            <a:ext cx="7613619" cy="4097156"/>
            <a:chOff x="5247577" y="4468959"/>
            <a:chExt cx="3697437" cy="1789526"/>
          </a:xfrm>
        </p:grpSpPr>
        <p:sp>
          <p:nvSpPr>
            <p:cNvPr id="50" name="Title 1"/>
            <p:cNvSpPr txBox="1">
              <a:spLocks/>
            </p:cNvSpPr>
            <p:nvPr/>
          </p:nvSpPr>
          <p:spPr>
            <a:xfrm>
              <a:off x="5247577" y="4468959"/>
              <a:ext cx="3697437"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smtClean="0"/>
                <a:t>Share 20 in the ratio 2:3</a:t>
              </a:r>
              <a:endParaRPr lang="en-US" sz="4000" dirty="0"/>
            </a:p>
          </p:txBody>
        </p:sp>
        <p:sp>
          <p:nvSpPr>
            <p:cNvPr id="110" name="Content Placeholder 3"/>
            <p:cNvSpPr txBox="1">
              <a:spLocks/>
            </p:cNvSpPr>
            <p:nvPr/>
          </p:nvSpPr>
          <p:spPr>
            <a:xfrm>
              <a:off x="6378050" y="5233327"/>
              <a:ext cx="718246" cy="378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800" dirty="0" smtClean="0"/>
                <a:t>20</a:t>
              </a:r>
              <a:endParaRPr lang="en-US" sz="4800" dirty="0"/>
            </a:p>
          </p:txBody>
        </p:sp>
        <p:pic>
          <p:nvPicPr>
            <p:cNvPr id="1026" name="Picture 2" descr="C:\Users\p.rowlandson\AppData\Local\Microsoft\Windows\Temporary Internet Files\Content.IE5\N5RZ8MOZ\misc-bag-generic-blu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2109" y="5676884"/>
              <a:ext cx="412299" cy="58160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C:\Users\p.rowlandson\AppData\Local\Microsoft\Windows\Temporary Internet Files\Content.IE5\N5RZ8MOZ\misc-bag-generic-blu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6190" y="5670378"/>
              <a:ext cx="412299" cy="5816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C:\Users\p.rowlandson\AppData\Local\Microsoft\Windows\Temporary Internet Files\Content.IE5\N5RZ8MOZ\misc-bag-generic-blu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6347" y="5653515"/>
              <a:ext cx="412299" cy="581601"/>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p.rowlandson\AppData\Local\Microsoft\Windows\Temporary Internet Files\Content.IE5\N5RZ8MOZ\misc-bag-generic-blu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0428" y="5647009"/>
              <a:ext cx="412299" cy="58160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C:\Users\p.rowlandson\AppData\Local\Microsoft\Windows\Temporary Internet Files\Content.IE5\N5RZ8MOZ\misc-bag-generic-blu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0205" y="5647008"/>
              <a:ext cx="412299" cy="581601"/>
            </a:xfrm>
            <a:prstGeom prst="rect">
              <a:avLst/>
            </a:prstGeom>
            <a:noFill/>
            <a:extLst>
              <a:ext uri="{909E8E84-426E-40DD-AFC4-6F175D3DCCD1}">
                <a14:hiddenFill xmlns:a14="http://schemas.microsoft.com/office/drawing/2010/main">
                  <a:solidFill>
                    <a:srgbClr val="FFFFFF"/>
                  </a:solidFill>
                </a14:hiddenFill>
              </a:ext>
            </a:extLst>
          </p:spPr>
        </p:pic>
        <p:sp>
          <p:nvSpPr>
            <p:cNvPr id="119" name="Content Placeholder 3"/>
            <p:cNvSpPr txBox="1">
              <a:spLocks/>
            </p:cNvSpPr>
            <p:nvPr/>
          </p:nvSpPr>
          <p:spPr>
            <a:xfrm>
              <a:off x="6423290" y="5655313"/>
              <a:ext cx="718246" cy="57909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800" dirty="0" smtClean="0"/>
                <a:t>:</a:t>
              </a:r>
              <a:endParaRPr lang="en-US" sz="4800" dirty="0"/>
            </a:p>
          </p:txBody>
        </p:sp>
        <p:sp>
          <p:nvSpPr>
            <p:cNvPr id="126" name="Content Placeholder 3"/>
            <p:cNvSpPr txBox="1">
              <a:spLocks/>
            </p:cNvSpPr>
            <p:nvPr/>
          </p:nvSpPr>
          <p:spPr>
            <a:xfrm>
              <a:off x="5683975" y="5849996"/>
              <a:ext cx="470466" cy="3962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000" dirty="0" smtClean="0"/>
                <a:t>4</a:t>
              </a:r>
              <a:endParaRPr lang="en-US" sz="4000" dirty="0"/>
            </a:p>
          </p:txBody>
        </p:sp>
        <p:sp>
          <p:nvSpPr>
            <p:cNvPr id="127" name="Content Placeholder 3"/>
            <p:cNvSpPr txBox="1">
              <a:spLocks/>
            </p:cNvSpPr>
            <p:nvPr/>
          </p:nvSpPr>
          <p:spPr>
            <a:xfrm>
              <a:off x="6257774" y="5842324"/>
              <a:ext cx="470466" cy="3962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000" dirty="0" smtClean="0"/>
                <a:t>4</a:t>
              </a:r>
              <a:endParaRPr lang="en-US" sz="4000" dirty="0"/>
            </a:p>
          </p:txBody>
        </p:sp>
        <p:sp>
          <p:nvSpPr>
            <p:cNvPr id="128" name="Content Placeholder 3"/>
            <p:cNvSpPr txBox="1">
              <a:spLocks/>
            </p:cNvSpPr>
            <p:nvPr/>
          </p:nvSpPr>
          <p:spPr>
            <a:xfrm>
              <a:off x="6876023" y="5828304"/>
              <a:ext cx="470466" cy="3962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000" dirty="0" smtClean="0"/>
                <a:t>4</a:t>
              </a:r>
              <a:endParaRPr lang="en-US" sz="4000" dirty="0"/>
            </a:p>
          </p:txBody>
        </p:sp>
        <p:sp>
          <p:nvSpPr>
            <p:cNvPr id="129" name="Content Placeholder 3"/>
            <p:cNvSpPr txBox="1">
              <a:spLocks/>
            </p:cNvSpPr>
            <p:nvPr/>
          </p:nvSpPr>
          <p:spPr>
            <a:xfrm>
              <a:off x="7430772" y="5820637"/>
              <a:ext cx="470466" cy="3962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000" dirty="0" smtClean="0"/>
                <a:t>4</a:t>
              </a:r>
              <a:endParaRPr lang="en-US" sz="4000" dirty="0"/>
            </a:p>
          </p:txBody>
        </p:sp>
        <p:sp>
          <p:nvSpPr>
            <p:cNvPr id="130" name="Content Placeholder 3"/>
            <p:cNvSpPr txBox="1">
              <a:spLocks/>
            </p:cNvSpPr>
            <p:nvPr/>
          </p:nvSpPr>
          <p:spPr>
            <a:xfrm>
              <a:off x="8036321" y="5812969"/>
              <a:ext cx="470466" cy="3962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4000" dirty="0" smtClean="0"/>
                <a:t>4</a:t>
              </a:r>
              <a:endParaRPr lang="en-US" sz="4000" dirty="0"/>
            </a:p>
          </p:txBody>
        </p:sp>
      </p:grpSp>
      <p:grpSp>
        <p:nvGrpSpPr>
          <p:cNvPr id="5" name="Group 4"/>
          <p:cNvGrpSpPr/>
          <p:nvPr/>
        </p:nvGrpSpPr>
        <p:grpSpPr>
          <a:xfrm>
            <a:off x="1263046" y="2212531"/>
            <a:ext cx="6684967" cy="2931633"/>
            <a:chOff x="370104" y="2726450"/>
            <a:chExt cx="3748185" cy="1737258"/>
          </a:xfrm>
        </p:grpSpPr>
        <p:sp>
          <p:nvSpPr>
            <p:cNvPr id="48" name="Title 1"/>
            <p:cNvSpPr txBox="1">
              <a:spLocks/>
            </p:cNvSpPr>
            <p:nvPr/>
          </p:nvSpPr>
          <p:spPr>
            <a:xfrm>
              <a:off x="810649" y="2726450"/>
              <a:ext cx="2868137"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800" dirty="0" smtClean="0"/>
                <a:t>5 x 4 = ?</a:t>
              </a:r>
              <a:endParaRPr lang="en-US" sz="4800" dirty="0"/>
            </a:p>
          </p:txBody>
        </p:sp>
        <p:grpSp>
          <p:nvGrpSpPr>
            <p:cNvPr id="23" name="Group 22"/>
            <p:cNvGrpSpPr/>
            <p:nvPr/>
          </p:nvGrpSpPr>
          <p:grpSpPr>
            <a:xfrm>
              <a:off x="370104" y="3823279"/>
              <a:ext cx="3748185" cy="640429"/>
              <a:chOff x="137585" y="3671113"/>
              <a:chExt cx="4224950" cy="787193"/>
            </a:xfrm>
          </p:grpSpPr>
          <p:sp>
            <p:nvSpPr>
              <p:cNvPr id="22" name="Oval 21"/>
              <p:cNvSpPr/>
              <p:nvPr/>
            </p:nvSpPr>
            <p:spPr>
              <a:xfrm>
                <a:off x="137585" y="3694493"/>
                <a:ext cx="819590" cy="763813"/>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000"/>
              </a:p>
            </p:txBody>
          </p:sp>
          <p:pic>
            <p:nvPicPr>
              <p:cNvPr id="1027"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672" y="3815197"/>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163" y="3815197"/>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321" y="4107969"/>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163" y="4101562"/>
                <a:ext cx="217976" cy="203573"/>
              </a:xfrm>
              <a:prstGeom prst="rect">
                <a:avLst/>
              </a:prstGeom>
              <a:noFill/>
              <a:extLst>
                <a:ext uri="{909E8E84-426E-40DD-AFC4-6F175D3DCCD1}">
                  <a14:hiddenFill xmlns:a14="http://schemas.microsoft.com/office/drawing/2010/main">
                    <a:solidFill>
                      <a:srgbClr val="FFFFFF"/>
                    </a:solidFill>
                  </a14:hiddenFill>
                </a:ext>
              </a:extLst>
            </p:spPr>
          </p:pic>
          <p:sp>
            <p:nvSpPr>
              <p:cNvPr id="137" name="Oval 136"/>
              <p:cNvSpPr/>
              <p:nvPr/>
            </p:nvSpPr>
            <p:spPr>
              <a:xfrm>
                <a:off x="988925" y="3688648"/>
                <a:ext cx="819590" cy="763813"/>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000"/>
              </a:p>
            </p:txBody>
          </p:sp>
          <p:pic>
            <p:nvPicPr>
              <p:cNvPr id="138"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012" y="3809352"/>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503" y="3809352"/>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661" y="4102124"/>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503" y="4095717"/>
                <a:ext cx="217976" cy="203573"/>
              </a:xfrm>
              <a:prstGeom prst="rect">
                <a:avLst/>
              </a:prstGeom>
              <a:noFill/>
              <a:extLst>
                <a:ext uri="{909E8E84-426E-40DD-AFC4-6F175D3DCCD1}">
                  <a14:hiddenFill xmlns:a14="http://schemas.microsoft.com/office/drawing/2010/main">
                    <a:solidFill>
                      <a:srgbClr val="FFFFFF"/>
                    </a:solidFill>
                  </a14:hiddenFill>
                </a:ext>
              </a:extLst>
            </p:spPr>
          </p:pic>
          <p:sp>
            <p:nvSpPr>
              <p:cNvPr id="142" name="Oval 141"/>
              <p:cNvSpPr/>
              <p:nvPr/>
            </p:nvSpPr>
            <p:spPr>
              <a:xfrm>
                <a:off x="1840265" y="3682803"/>
                <a:ext cx="819590" cy="763813"/>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000"/>
              </a:p>
            </p:txBody>
          </p:sp>
          <p:pic>
            <p:nvPicPr>
              <p:cNvPr id="143"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352" y="3803507"/>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843" y="3803507"/>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8001" y="4096279"/>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843" y="4089872"/>
                <a:ext cx="217976" cy="203573"/>
              </a:xfrm>
              <a:prstGeom prst="rect">
                <a:avLst/>
              </a:prstGeom>
              <a:noFill/>
              <a:extLst>
                <a:ext uri="{909E8E84-426E-40DD-AFC4-6F175D3DCCD1}">
                  <a14:hiddenFill xmlns:a14="http://schemas.microsoft.com/office/drawing/2010/main">
                    <a:solidFill>
                      <a:srgbClr val="FFFFFF"/>
                    </a:solidFill>
                  </a14:hiddenFill>
                </a:ext>
              </a:extLst>
            </p:spPr>
          </p:pic>
          <p:sp>
            <p:nvSpPr>
              <p:cNvPr id="147" name="Oval 146"/>
              <p:cNvSpPr/>
              <p:nvPr/>
            </p:nvSpPr>
            <p:spPr>
              <a:xfrm>
                <a:off x="2691605" y="3676958"/>
                <a:ext cx="819590" cy="763813"/>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000"/>
              </a:p>
            </p:txBody>
          </p:sp>
          <p:pic>
            <p:nvPicPr>
              <p:cNvPr id="148"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692" y="3797662"/>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183" y="3797662"/>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41" y="4090434"/>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183" y="4084027"/>
                <a:ext cx="217976" cy="203573"/>
              </a:xfrm>
              <a:prstGeom prst="rect">
                <a:avLst/>
              </a:prstGeom>
              <a:noFill/>
              <a:extLst>
                <a:ext uri="{909E8E84-426E-40DD-AFC4-6F175D3DCCD1}">
                  <a14:hiddenFill xmlns:a14="http://schemas.microsoft.com/office/drawing/2010/main">
                    <a:solidFill>
                      <a:srgbClr val="FFFFFF"/>
                    </a:solidFill>
                  </a14:hiddenFill>
                </a:ext>
              </a:extLst>
            </p:spPr>
          </p:pic>
          <p:sp>
            <p:nvSpPr>
              <p:cNvPr id="152" name="Oval 151"/>
              <p:cNvSpPr/>
              <p:nvPr/>
            </p:nvSpPr>
            <p:spPr>
              <a:xfrm>
                <a:off x="3542945" y="3671113"/>
                <a:ext cx="819590" cy="763813"/>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000"/>
              </a:p>
            </p:txBody>
          </p:sp>
          <p:pic>
            <p:nvPicPr>
              <p:cNvPr id="153"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032" y="3791817"/>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523" y="3791817"/>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0681" y="4084589"/>
                <a:ext cx="217976" cy="203573"/>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 descr="C:\Users\p.rowlandson\AppData\Local\Microsoft\Windows\Temporary Internet Files\Content.IE5\ZXDYOPF5\Star-11581-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523" y="4078182"/>
                <a:ext cx="217976" cy="20357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p:cNvGrpSpPr/>
          <p:nvPr/>
        </p:nvGrpSpPr>
        <p:grpSpPr>
          <a:xfrm>
            <a:off x="1372851" y="1769666"/>
            <a:ext cx="6505076" cy="3676042"/>
            <a:chOff x="399144" y="920688"/>
            <a:chExt cx="3131174" cy="2059922"/>
          </a:xfrm>
        </p:grpSpPr>
        <p:sp>
          <p:nvSpPr>
            <p:cNvPr id="46" name="Title 1"/>
            <p:cNvSpPr txBox="1">
              <a:spLocks/>
            </p:cNvSpPr>
            <p:nvPr/>
          </p:nvSpPr>
          <p:spPr>
            <a:xfrm>
              <a:off x="880733" y="920688"/>
              <a:ext cx="2080305" cy="823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smtClean="0"/>
                <a:t>4 + 11 = ?</a:t>
              </a:r>
              <a:endParaRPr lang="en-US" sz="4000" dirty="0"/>
            </a:p>
          </p:txBody>
        </p:sp>
        <p:cxnSp>
          <p:nvCxnSpPr>
            <p:cNvPr id="25" name="Straight Connector 24"/>
            <p:cNvCxnSpPr/>
            <p:nvPr/>
          </p:nvCxnSpPr>
          <p:spPr>
            <a:xfrm>
              <a:off x="399144" y="2365060"/>
              <a:ext cx="3069798" cy="0"/>
            </a:xfrm>
            <a:prstGeom prst="line">
              <a:avLst/>
            </a:prstGeom>
          </p:spPr>
          <p:style>
            <a:lnRef idx="2">
              <a:schemeClr val="dk1"/>
            </a:lnRef>
            <a:fillRef idx="0">
              <a:schemeClr val="dk1"/>
            </a:fillRef>
            <a:effectRef idx="1">
              <a:schemeClr val="dk1"/>
            </a:effectRef>
            <a:fontRef idx="minor">
              <a:schemeClr val="tx1"/>
            </a:fontRef>
          </p:style>
        </p:cxnSp>
        <p:sp>
          <p:nvSpPr>
            <p:cNvPr id="160" name="Title 1"/>
            <p:cNvSpPr txBox="1">
              <a:spLocks/>
            </p:cNvSpPr>
            <p:nvPr/>
          </p:nvSpPr>
          <p:spPr>
            <a:xfrm>
              <a:off x="537418" y="2155879"/>
              <a:ext cx="573442" cy="823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smtClean="0"/>
                <a:t>0</a:t>
              </a:r>
              <a:endParaRPr lang="en-US" sz="4000" dirty="0"/>
            </a:p>
          </p:txBody>
        </p:sp>
        <p:sp>
          <p:nvSpPr>
            <p:cNvPr id="161" name="Title 1"/>
            <p:cNvSpPr txBox="1">
              <a:spLocks/>
            </p:cNvSpPr>
            <p:nvPr/>
          </p:nvSpPr>
          <p:spPr>
            <a:xfrm>
              <a:off x="1252580" y="2156650"/>
              <a:ext cx="573442" cy="823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a:t>4</a:t>
              </a:r>
            </a:p>
          </p:txBody>
        </p:sp>
        <p:sp>
          <p:nvSpPr>
            <p:cNvPr id="162" name="Title 1"/>
            <p:cNvSpPr txBox="1">
              <a:spLocks/>
            </p:cNvSpPr>
            <p:nvPr/>
          </p:nvSpPr>
          <p:spPr>
            <a:xfrm>
              <a:off x="2956876" y="2140155"/>
              <a:ext cx="573442" cy="823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smtClean="0"/>
                <a:t>?</a:t>
              </a:r>
              <a:endParaRPr lang="en-US" sz="4000" dirty="0"/>
            </a:p>
          </p:txBody>
        </p:sp>
        <p:cxnSp>
          <p:nvCxnSpPr>
            <p:cNvPr id="163" name="Straight Connector 162"/>
            <p:cNvCxnSpPr/>
            <p:nvPr/>
          </p:nvCxnSpPr>
          <p:spPr>
            <a:xfrm>
              <a:off x="824139" y="2278673"/>
              <a:ext cx="0" cy="173471"/>
            </a:xfrm>
            <a:prstGeom prst="line">
              <a:avLst/>
            </a:prstGeom>
          </p:spPr>
          <p:style>
            <a:lnRef idx="2">
              <a:schemeClr val="dk1"/>
            </a:lnRef>
            <a:fillRef idx="0">
              <a:schemeClr val="dk1"/>
            </a:fillRef>
            <a:effectRef idx="1">
              <a:schemeClr val="dk1"/>
            </a:effectRef>
            <a:fontRef idx="minor">
              <a:schemeClr val="tx1"/>
            </a:fontRef>
          </p:style>
        </p:cxnSp>
        <p:cxnSp>
          <p:nvCxnSpPr>
            <p:cNvPr id="167" name="Straight Connector 166"/>
            <p:cNvCxnSpPr/>
            <p:nvPr/>
          </p:nvCxnSpPr>
          <p:spPr>
            <a:xfrm>
              <a:off x="1549885" y="2274261"/>
              <a:ext cx="0" cy="173471"/>
            </a:xfrm>
            <a:prstGeom prst="line">
              <a:avLst/>
            </a:prstGeom>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3235600" y="2253405"/>
              <a:ext cx="0" cy="173471"/>
            </a:xfrm>
            <a:prstGeom prst="line">
              <a:avLst/>
            </a:prstGeom>
          </p:spPr>
          <p:style>
            <a:lnRef idx="2">
              <a:schemeClr val="dk1"/>
            </a:lnRef>
            <a:fillRef idx="0">
              <a:schemeClr val="dk1"/>
            </a:fillRef>
            <a:effectRef idx="1">
              <a:schemeClr val="dk1"/>
            </a:effectRef>
            <a:fontRef idx="minor">
              <a:schemeClr val="tx1"/>
            </a:fontRef>
          </p:style>
        </p:cxnSp>
        <p:sp>
          <p:nvSpPr>
            <p:cNvPr id="1031" name="Curved Down Arrow 1030"/>
            <p:cNvSpPr/>
            <p:nvPr/>
          </p:nvSpPr>
          <p:spPr>
            <a:xfrm>
              <a:off x="1555543" y="2076209"/>
              <a:ext cx="1710914" cy="249418"/>
            </a:xfrm>
            <a:prstGeom prst="curvedDownArrow">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a:solidFill>
                  <a:schemeClr val="tx1"/>
                </a:solidFill>
              </a:endParaRPr>
            </a:p>
          </p:txBody>
        </p:sp>
        <p:sp>
          <p:nvSpPr>
            <p:cNvPr id="171" name="Title 1"/>
            <p:cNvSpPr txBox="1">
              <a:spLocks/>
            </p:cNvSpPr>
            <p:nvPr/>
          </p:nvSpPr>
          <p:spPr>
            <a:xfrm>
              <a:off x="2113035" y="1524712"/>
              <a:ext cx="573442" cy="823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smtClean="0"/>
                <a:t>11</a:t>
              </a:r>
              <a:endParaRPr lang="en-US" sz="4000" dirty="0"/>
            </a:p>
          </p:txBody>
        </p:sp>
      </p:grpSp>
    </p:spTree>
    <p:extLst>
      <p:ext uri="{BB962C8B-B14F-4D97-AF65-F5344CB8AC3E}">
        <p14:creationId xmlns:p14="http://schemas.microsoft.com/office/powerpoint/2010/main" val="91196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A Consistent Picture</a:t>
            </a:r>
            <a:endParaRPr lang="en-GB" dirty="0"/>
          </a:p>
        </p:txBody>
      </p:sp>
      <p:grpSp>
        <p:nvGrpSpPr>
          <p:cNvPr id="8" name="Group 7"/>
          <p:cNvGrpSpPr/>
          <p:nvPr/>
        </p:nvGrpSpPr>
        <p:grpSpPr>
          <a:xfrm>
            <a:off x="-67566" y="1196158"/>
            <a:ext cx="4024732" cy="1494773"/>
            <a:chOff x="-67566" y="1196158"/>
            <a:chExt cx="4024732" cy="1494773"/>
          </a:xfrm>
        </p:grpSpPr>
        <p:sp>
          <p:nvSpPr>
            <p:cNvPr id="5" name="Right Brace 4"/>
            <p:cNvSpPr/>
            <p:nvPr/>
          </p:nvSpPr>
          <p:spPr>
            <a:xfrm rot="16200000">
              <a:off x="2072552" y="301063"/>
              <a:ext cx="189911" cy="357931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377848" y="2213355"/>
              <a:ext cx="715864" cy="47757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15" name="Rectangle 14"/>
            <p:cNvSpPr/>
            <p:nvPr/>
          </p:nvSpPr>
          <p:spPr>
            <a:xfrm>
              <a:off x="1093712" y="2213354"/>
              <a:ext cx="2863453" cy="47757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46" name="Title 1"/>
            <p:cNvSpPr txBox="1">
              <a:spLocks/>
            </p:cNvSpPr>
            <p:nvPr/>
          </p:nvSpPr>
          <p:spPr>
            <a:xfrm>
              <a:off x="-67566" y="1196158"/>
              <a:ext cx="2080305" cy="823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2400" dirty="0" smtClean="0"/>
                <a:t>4 + 11 = ?</a:t>
              </a:r>
              <a:endParaRPr lang="en-US" sz="2400" dirty="0"/>
            </a:p>
          </p:txBody>
        </p:sp>
        <p:sp>
          <p:nvSpPr>
            <p:cNvPr id="17" name="Content Placeholder 3"/>
            <p:cNvSpPr txBox="1">
              <a:spLocks/>
            </p:cNvSpPr>
            <p:nvPr/>
          </p:nvSpPr>
          <p:spPr>
            <a:xfrm>
              <a:off x="468923" y="2166234"/>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sp>
          <p:nvSpPr>
            <p:cNvPr id="18" name="Content Placeholder 3"/>
            <p:cNvSpPr txBox="1">
              <a:spLocks/>
            </p:cNvSpPr>
            <p:nvPr/>
          </p:nvSpPr>
          <p:spPr>
            <a:xfrm>
              <a:off x="2047094" y="2169183"/>
              <a:ext cx="845064" cy="4926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11</a:t>
              </a:r>
              <a:endParaRPr lang="en-US" sz="3200" dirty="0"/>
            </a:p>
          </p:txBody>
        </p:sp>
        <p:sp>
          <p:nvSpPr>
            <p:cNvPr id="21" name="Content Placeholder 3"/>
            <p:cNvSpPr txBox="1">
              <a:spLocks/>
            </p:cNvSpPr>
            <p:nvPr/>
          </p:nvSpPr>
          <p:spPr>
            <a:xfrm>
              <a:off x="1911532" y="1535354"/>
              <a:ext cx="535395" cy="378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grpSp>
      <p:grpSp>
        <p:nvGrpSpPr>
          <p:cNvPr id="9" name="Group 8"/>
          <p:cNvGrpSpPr/>
          <p:nvPr/>
        </p:nvGrpSpPr>
        <p:grpSpPr>
          <a:xfrm>
            <a:off x="4457599" y="1221558"/>
            <a:ext cx="4034906" cy="1469374"/>
            <a:chOff x="4457599" y="1221558"/>
            <a:chExt cx="4034906" cy="1469374"/>
          </a:xfrm>
        </p:grpSpPr>
        <p:sp>
          <p:nvSpPr>
            <p:cNvPr id="47" name="Title 1"/>
            <p:cNvSpPr txBox="1">
              <a:spLocks/>
            </p:cNvSpPr>
            <p:nvPr/>
          </p:nvSpPr>
          <p:spPr>
            <a:xfrm>
              <a:off x="4457599" y="1221558"/>
              <a:ext cx="1980844" cy="7335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2400" dirty="0" smtClean="0"/>
                <a:t>15 - 4 = ?</a:t>
              </a:r>
              <a:endParaRPr lang="en-US" sz="2400" dirty="0"/>
            </a:p>
          </p:txBody>
        </p:sp>
        <p:sp>
          <p:nvSpPr>
            <p:cNvPr id="53" name="Right Brace 52"/>
            <p:cNvSpPr/>
            <p:nvPr/>
          </p:nvSpPr>
          <p:spPr>
            <a:xfrm rot="16200000">
              <a:off x="6607891" y="301064"/>
              <a:ext cx="189911" cy="357931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ectangle 53"/>
            <p:cNvSpPr/>
            <p:nvPr/>
          </p:nvSpPr>
          <p:spPr>
            <a:xfrm>
              <a:off x="4913187" y="2213356"/>
              <a:ext cx="715864" cy="47757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55" name="Rectangle 54"/>
            <p:cNvSpPr/>
            <p:nvPr/>
          </p:nvSpPr>
          <p:spPr>
            <a:xfrm>
              <a:off x="5629051" y="2213355"/>
              <a:ext cx="2863453" cy="47757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58" name="Content Placeholder 3"/>
            <p:cNvSpPr txBox="1">
              <a:spLocks/>
            </p:cNvSpPr>
            <p:nvPr/>
          </p:nvSpPr>
          <p:spPr>
            <a:xfrm>
              <a:off x="5004262" y="2166235"/>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sp>
          <p:nvSpPr>
            <p:cNvPr id="59" name="Content Placeholder 3"/>
            <p:cNvSpPr txBox="1">
              <a:spLocks/>
            </p:cNvSpPr>
            <p:nvPr/>
          </p:nvSpPr>
          <p:spPr>
            <a:xfrm>
              <a:off x="6262605" y="1501659"/>
              <a:ext cx="845064" cy="4926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15</a:t>
              </a:r>
              <a:endParaRPr lang="en-US" sz="3200" dirty="0"/>
            </a:p>
          </p:txBody>
        </p:sp>
        <p:sp>
          <p:nvSpPr>
            <p:cNvPr id="60" name="Content Placeholder 3"/>
            <p:cNvSpPr txBox="1">
              <a:spLocks/>
            </p:cNvSpPr>
            <p:nvPr/>
          </p:nvSpPr>
          <p:spPr>
            <a:xfrm>
              <a:off x="6769633" y="2169183"/>
              <a:ext cx="535395" cy="4574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grpSp>
      <p:grpSp>
        <p:nvGrpSpPr>
          <p:cNvPr id="10" name="Group 9"/>
          <p:cNvGrpSpPr/>
          <p:nvPr/>
        </p:nvGrpSpPr>
        <p:grpSpPr>
          <a:xfrm>
            <a:off x="-4468" y="2882325"/>
            <a:ext cx="3976412" cy="1566007"/>
            <a:chOff x="-4468" y="2882325"/>
            <a:chExt cx="3976412" cy="1566007"/>
          </a:xfrm>
        </p:grpSpPr>
        <p:grpSp>
          <p:nvGrpSpPr>
            <p:cNvPr id="34" name="Group 33"/>
            <p:cNvGrpSpPr/>
            <p:nvPr/>
          </p:nvGrpSpPr>
          <p:grpSpPr>
            <a:xfrm>
              <a:off x="393466" y="3969190"/>
              <a:ext cx="3572017" cy="479142"/>
              <a:chOff x="1315006" y="4456215"/>
              <a:chExt cx="6482618" cy="795487"/>
            </a:xfrm>
          </p:grpSpPr>
          <p:sp>
            <p:nvSpPr>
              <p:cNvPr id="26" name="Rectangle 25"/>
              <p:cNvSpPr/>
              <p:nvPr/>
            </p:nvSpPr>
            <p:spPr>
              <a:xfrm>
                <a:off x="2600932"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27" name="Rectangle 26"/>
              <p:cNvSpPr/>
              <p:nvPr/>
            </p:nvSpPr>
            <p:spPr>
              <a:xfrm>
                <a:off x="3900105"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28" name="Rectangle 27"/>
              <p:cNvSpPr/>
              <p:nvPr/>
            </p:nvSpPr>
            <p:spPr>
              <a:xfrm>
                <a:off x="5199278"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29" name="Rectangle 28"/>
              <p:cNvSpPr/>
              <p:nvPr/>
            </p:nvSpPr>
            <p:spPr>
              <a:xfrm>
                <a:off x="6498451"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99" name="Rectangle 98"/>
              <p:cNvSpPr/>
              <p:nvPr/>
            </p:nvSpPr>
            <p:spPr>
              <a:xfrm>
                <a:off x="1315006" y="44588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grpSp>
        <p:sp>
          <p:nvSpPr>
            <p:cNvPr id="48" name="Title 1"/>
            <p:cNvSpPr txBox="1">
              <a:spLocks/>
            </p:cNvSpPr>
            <p:nvPr/>
          </p:nvSpPr>
          <p:spPr>
            <a:xfrm>
              <a:off x="-4468" y="2882325"/>
              <a:ext cx="1843928"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2400" dirty="0" smtClean="0"/>
                <a:t>5 x 4 = ?</a:t>
              </a:r>
              <a:endParaRPr lang="en-US" sz="2400" dirty="0"/>
            </a:p>
          </p:txBody>
        </p:sp>
        <p:sp>
          <p:nvSpPr>
            <p:cNvPr id="61" name="Right Brace 60"/>
            <p:cNvSpPr/>
            <p:nvPr/>
          </p:nvSpPr>
          <p:spPr>
            <a:xfrm rot="16200000">
              <a:off x="2087330" y="2050845"/>
              <a:ext cx="189911" cy="357931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Content Placeholder 3"/>
            <p:cNvSpPr txBox="1">
              <a:spLocks/>
            </p:cNvSpPr>
            <p:nvPr/>
          </p:nvSpPr>
          <p:spPr>
            <a:xfrm>
              <a:off x="483701" y="3916016"/>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sp>
          <p:nvSpPr>
            <p:cNvPr id="68" name="Content Placeholder 3"/>
            <p:cNvSpPr txBox="1">
              <a:spLocks/>
            </p:cNvSpPr>
            <p:nvPr/>
          </p:nvSpPr>
          <p:spPr>
            <a:xfrm>
              <a:off x="1926310" y="3285136"/>
              <a:ext cx="535395" cy="378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69" name="Content Placeholder 3"/>
            <p:cNvSpPr txBox="1">
              <a:spLocks/>
            </p:cNvSpPr>
            <p:nvPr/>
          </p:nvSpPr>
          <p:spPr>
            <a:xfrm>
              <a:off x="1203986" y="3904522"/>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sp>
          <p:nvSpPr>
            <p:cNvPr id="70" name="Content Placeholder 3"/>
            <p:cNvSpPr txBox="1">
              <a:spLocks/>
            </p:cNvSpPr>
            <p:nvPr/>
          </p:nvSpPr>
          <p:spPr>
            <a:xfrm>
              <a:off x="1924271" y="3916474"/>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sp>
          <p:nvSpPr>
            <p:cNvPr id="71" name="Content Placeholder 3"/>
            <p:cNvSpPr txBox="1">
              <a:spLocks/>
            </p:cNvSpPr>
            <p:nvPr/>
          </p:nvSpPr>
          <p:spPr>
            <a:xfrm>
              <a:off x="2644556" y="3916703"/>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sp>
          <p:nvSpPr>
            <p:cNvPr id="72" name="Content Placeholder 3"/>
            <p:cNvSpPr txBox="1">
              <a:spLocks/>
            </p:cNvSpPr>
            <p:nvPr/>
          </p:nvSpPr>
          <p:spPr>
            <a:xfrm>
              <a:off x="3364841" y="3916932"/>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4</a:t>
              </a:r>
              <a:endParaRPr lang="en-US" sz="3200" dirty="0"/>
            </a:p>
          </p:txBody>
        </p:sp>
      </p:grpSp>
      <p:grpSp>
        <p:nvGrpSpPr>
          <p:cNvPr id="12" name="Group 11"/>
          <p:cNvGrpSpPr/>
          <p:nvPr/>
        </p:nvGrpSpPr>
        <p:grpSpPr>
          <a:xfrm>
            <a:off x="4367373" y="2985311"/>
            <a:ext cx="4123918" cy="1463022"/>
            <a:chOff x="4367373" y="2985311"/>
            <a:chExt cx="4123918" cy="1463022"/>
          </a:xfrm>
        </p:grpSpPr>
        <p:sp>
          <p:nvSpPr>
            <p:cNvPr id="49" name="Title 1"/>
            <p:cNvSpPr txBox="1">
              <a:spLocks/>
            </p:cNvSpPr>
            <p:nvPr/>
          </p:nvSpPr>
          <p:spPr>
            <a:xfrm>
              <a:off x="4367373" y="2985311"/>
              <a:ext cx="2267725" cy="7560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2400" dirty="0" smtClean="0"/>
                <a:t>20 </a:t>
              </a:r>
              <a:r>
                <a:rPr lang="en-US" sz="2400" dirty="0" smtClean="0">
                  <a:latin typeface="Cambria Math"/>
                  <a:ea typeface="Cambria Math"/>
                </a:rPr>
                <a:t>÷ </a:t>
              </a:r>
              <a:r>
                <a:rPr lang="en-US" sz="2400" dirty="0" smtClean="0"/>
                <a:t>5 = ?</a:t>
              </a:r>
              <a:endParaRPr lang="en-US" sz="2400" dirty="0"/>
            </a:p>
          </p:txBody>
        </p:sp>
        <p:grpSp>
          <p:nvGrpSpPr>
            <p:cNvPr id="73" name="Group 72"/>
            <p:cNvGrpSpPr/>
            <p:nvPr/>
          </p:nvGrpSpPr>
          <p:grpSpPr>
            <a:xfrm>
              <a:off x="5621377" y="3969190"/>
              <a:ext cx="2863453" cy="477576"/>
              <a:chOff x="2600932" y="4456215"/>
              <a:chExt cx="5196692" cy="792887"/>
            </a:xfrm>
          </p:grpSpPr>
          <p:sp>
            <p:nvSpPr>
              <p:cNvPr id="74" name="Rectangle 73"/>
              <p:cNvSpPr/>
              <p:nvPr/>
            </p:nvSpPr>
            <p:spPr>
              <a:xfrm>
                <a:off x="2600932"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75" name="Rectangle 74"/>
              <p:cNvSpPr/>
              <p:nvPr/>
            </p:nvSpPr>
            <p:spPr>
              <a:xfrm>
                <a:off x="3900105"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76" name="Rectangle 75"/>
              <p:cNvSpPr/>
              <p:nvPr/>
            </p:nvSpPr>
            <p:spPr>
              <a:xfrm>
                <a:off x="5199278"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77" name="Rectangle 76"/>
              <p:cNvSpPr/>
              <p:nvPr/>
            </p:nvSpPr>
            <p:spPr>
              <a:xfrm>
                <a:off x="6498451"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grpSp>
        <p:sp>
          <p:nvSpPr>
            <p:cNvPr id="78" name="Right Brace 77"/>
            <p:cNvSpPr/>
            <p:nvPr/>
          </p:nvSpPr>
          <p:spPr>
            <a:xfrm rot="16200000">
              <a:off x="6606677" y="2050845"/>
              <a:ext cx="189911" cy="357931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 name="Rectangle 78"/>
            <p:cNvSpPr/>
            <p:nvPr/>
          </p:nvSpPr>
          <p:spPr>
            <a:xfrm>
              <a:off x="4911973" y="3970757"/>
              <a:ext cx="715864" cy="47757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80" name="Content Placeholder 3"/>
            <p:cNvSpPr txBox="1">
              <a:spLocks/>
            </p:cNvSpPr>
            <p:nvPr/>
          </p:nvSpPr>
          <p:spPr>
            <a:xfrm>
              <a:off x="5003048" y="3916016"/>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81" name="Content Placeholder 3"/>
            <p:cNvSpPr txBox="1">
              <a:spLocks/>
            </p:cNvSpPr>
            <p:nvPr/>
          </p:nvSpPr>
          <p:spPr>
            <a:xfrm>
              <a:off x="6344059" y="3285136"/>
              <a:ext cx="718246" cy="378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20</a:t>
              </a:r>
              <a:endParaRPr lang="en-US" sz="3200" dirty="0"/>
            </a:p>
          </p:txBody>
        </p:sp>
        <p:sp>
          <p:nvSpPr>
            <p:cNvPr id="82" name="Content Placeholder 3"/>
            <p:cNvSpPr txBox="1">
              <a:spLocks/>
            </p:cNvSpPr>
            <p:nvPr/>
          </p:nvSpPr>
          <p:spPr>
            <a:xfrm>
              <a:off x="5723333" y="3904522"/>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83" name="Content Placeholder 3"/>
            <p:cNvSpPr txBox="1">
              <a:spLocks/>
            </p:cNvSpPr>
            <p:nvPr/>
          </p:nvSpPr>
          <p:spPr>
            <a:xfrm>
              <a:off x="6443618" y="3916474"/>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84" name="Content Placeholder 3"/>
            <p:cNvSpPr txBox="1">
              <a:spLocks/>
            </p:cNvSpPr>
            <p:nvPr/>
          </p:nvSpPr>
          <p:spPr>
            <a:xfrm>
              <a:off x="7163903" y="3916703"/>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85" name="Content Placeholder 3"/>
            <p:cNvSpPr txBox="1">
              <a:spLocks/>
            </p:cNvSpPr>
            <p:nvPr/>
          </p:nvSpPr>
          <p:spPr>
            <a:xfrm>
              <a:off x="7884188" y="3916932"/>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grpSp>
      <p:grpSp>
        <p:nvGrpSpPr>
          <p:cNvPr id="13" name="Group 12"/>
          <p:cNvGrpSpPr/>
          <p:nvPr/>
        </p:nvGrpSpPr>
        <p:grpSpPr>
          <a:xfrm>
            <a:off x="312458" y="4446421"/>
            <a:ext cx="3711833" cy="2357877"/>
            <a:chOff x="312458" y="4446421"/>
            <a:chExt cx="3711833" cy="2357877"/>
          </a:xfrm>
        </p:grpSpPr>
        <p:grpSp>
          <p:nvGrpSpPr>
            <p:cNvPr id="3" name="Group 2"/>
            <p:cNvGrpSpPr/>
            <p:nvPr/>
          </p:nvGrpSpPr>
          <p:grpSpPr>
            <a:xfrm>
              <a:off x="312458" y="4446421"/>
              <a:ext cx="2312886" cy="1355666"/>
              <a:chOff x="3563089" y="5414806"/>
              <a:chExt cx="2312886" cy="1355666"/>
            </a:xfrm>
          </p:grpSpPr>
          <p:sp>
            <p:nvSpPr>
              <p:cNvPr id="51" name="Title 1"/>
              <p:cNvSpPr txBox="1">
                <a:spLocks/>
              </p:cNvSpPr>
              <p:nvPr/>
            </p:nvSpPr>
            <p:spPr>
              <a:xfrm>
                <a:off x="3576765" y="5414806"/>
                <a:ext cx="2299210"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400" u="sng" dirty="0" smtClean="0"/>
                  <a:t>2</a:t>
                </a:r>
                <a:r>
                  <a:rPr lang="en-US" sz="2400" dirty="0" smtClean="0"/>
                  <a:t> of 20 = ?</a:t>
                </a:r>
              </a:p>
            </p:txBody>
          </p:sp>
          <p:sp>
            <p:nvSpPr>
              <p:cNvPr id="52" name="Title 1"/>
              <p:cNvSpPr txBox="1">
                <a:spLocks/>
              </p:cNvSpPr>
              <p:nvPr/>
            </p:nvSpPr>
            <p:spPr>
              <a:xfrm>
                <a:off x="3563089" y="5708858"/>
                <a:ext cx="608373"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400" dirty="0" smtClean="0"/>
                  <a:t>5</a:t>
                </a:r>
              </a:p>
            </p:txBody>
          </p:sp>
        </p:grpSp>
        <p:grpSp>
          <p:nvGrpSpPr>
            <p:cNvPr id="86" name="Group 85"/>
            <p:cNvGrpSpPr/>
            <p:nvPr/>
          </p:nvGrpSpPr>
          <p:grpSpPr>
            <a:xfrm>
              <a:off x="437712" y="5783501"/>
              <a:ext cx="3580118" cy="477576"/>
              <a:chOff x="1300304" y="4456215"/>
              <a:chExt cx="6497320" cy="792887"/>
            </a:xfrm>
          </p:grpSpPr>
          <p:sp>
            <p:nvSpPr>
              <p:cNvPr id="87" name="Rectangle 86"/>
              <p:cNvSpPr/>
              <p:nvPr/>
            </p:nvSpPr>
            <p:spPr>
              <a:xfrm>
                <a:off x="2600932"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88" name="Rectangle 87"/>
              <p:cNvSpPr/>
              <p:nvPr/>
            </p:nvSpPr>
            <p:spPr>
              <a:xfrm>
                <a:off x="3900105"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89" name="Rectangle 88"/>
              <p:cNvSpPr/>
              <p:nvPr/>
            </p:nvSpPr>
            <p:spPr>
              <a:xfrm>
                <a:off x="5199278"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90" name="Rectangle 89"/>
              <p:cNvSpPr/>
              <p:nvPr/>
            </p:nvSpPr>
            <p:spPr>
              <a:xfrm>
                <a:off x="6498451"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102" name="Rectangle 101"/>
              <p:cNvSpPr/>
              <p:nvPr/>
            </p:nvSpPr>
            <p:spPr>
              <a:xfrm>
                <a:off x="1300304"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grpSp>
        <p:sp>
          <p:nvSpPr>
            <p:cNvPr id="91" name="Right Brace 90"/>
            <p:cNvSpPr/>
            <p:nvPr/>
          </p:nvSpPr>
          <p:spPr>
            <a:xfrm rot="16200000">
              <a:off x="2139677" y="3865156"/>
              <a:ext cx="189911" cy="357931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Content Placeholder 3"/>
            <p:cNvSpPr txBox="1">
              <a:spLocks/>
            </p:cNvSpPr>
            <p:nvPr/>
          </p:nvSpPr>
          <p:spPr>
            <a:xfrm>
              <a:off x="1869439" y="5099447"/>
              <a:ext cx="718246" cy="378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20</a:t>
              </a:r>
              <a:endParaRPr lang="en-US" sz="3200" dirty="0"/>
            </a:p>
          </p:txBody>
        </p:sp>
        <p:sp>
          <p:nvSpPr>
            <p:cNvPr id="98" name="Content Placeholder 3"/>
            <p:cNvSpPr txBox="1">
              <a:spLocks/>
            </p:cNvSpPr>
            <p:nvPr/>
          </p:nvSpPr>
          <p:spPr>
            <a:xfrm>
              <a:off x="899165" y="6308718"/>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101" name="Right Brace 100"/>
            <p:cNvSpPr/>
            <p:nvPr/>
          </p:nvSpPr>
          <p:spPr>
            <a:xfrm rot="5400000">
              <a:off x="1086821" y="5629587"/>
              <a:ext cx="133509" cy="143172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4" name="Group 13"/>
          <p:cNvGrpSpPr/>
          <p:nvPr/>
        </p:nvGrpSpPr>
        <p:grpSpPr>
          <a:xfrm>
            <a:off x="4597629" y="4505140"/>
            <a:ext cx="3935273" cy="2324870"/>
            <a:chOff x="4597629" y="4505140"/>
            <a:chExt cx="3935273" cy="2324870"/>
          </a:xfrm>
        </p:grpSpPr>
        <p:sp>
          <p:nvSpPr>
            <p:cNvPr id="50" name="Title 1"/>
            <p:cNvSpPr txBox="1">
              <a:spLocks/>
            </p:cNvSpPr>
            <p:nvPr/>
          </p:nvSpPr>
          <p:spPr>
            <a:xfrm>
              <a:off x="4597629" y="4505140"/>
              <a:ext cx="3697437" cy="10616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2400" dirty="0" smtClean="0"/>
                <a:t>Share 20 in the ratio 2:3</a:t>
              </a:r>
              <a:endParaRPr lang="en-US" sz="2400" dirty="0"/>
            </a:p>
          </p:txBody>
        </p:sp>
        <p:grpSp>
          <p:nvGrpSpPr>
            <p:cNvPr id="103" name="Group 102"/>
            <p:cNvGrpSpPr/>
            <p:nvPr/>
          </p:nvGrpSpPr>
          <p:grpSpPr>
            <a:xfrm>
              <a:off x="4946323" y="5809213"/>
              <a:ext cx="3580118" cy="477576"/>
              <a:chOff x="1300304" y="4456215"/>
              <a:chExt cx="6497320" cy="792887"/>
            </a:xfrm>
          </p:grpSpPr>
          <p:sp>
            <p:nvSpPr>
              <p:cNvPr id="104" name="Rectangle 103"/>
              <p:cNvSpPr/>
              <p:nvPr/>
            </p:nvSpPr>
            <p:spPr>
              <a:xfrm>
                <a:off x="2600932"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105" name="Rectangle 104"/>
              <p:cNvSpPr/>
              <p:nvPr/>
            </p:nvSpPr>
            <p:spPr>
              <a:xfrm>
                <a:off x="3900105"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106" name="Rectangle 105"/>
              <p:cNvSpPr/>
              <p:nvPr/>
            </p:nvSpPr>
            <p:spPr>
              <a:xfrm>
                <a:off x="5199278"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107" name="Rectangle 106"/>
              <p:cNvSpPr/>
              <p:nvPr/>
            </p:nvSpPr>
            <p:spPr>
              <a:xfrm>
                <a:off x="6498451"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
            <p:nvSpPr>
              <p:cNvPr id="108" name="Rectangle 107"/>
              <p:cNvSpPr/>
              <p:nvPr/>
            </p:nvSpPr>
            <p:spPr>
              <a:xfrm>
                <a:off x="1300304" y="4456215"/>
                <a:ext cx="1299173" cy="792887"/>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grpSp>
        <p:sp>
          <p:nvSpPr>
            <p:cNvPr id="109" name="Right Brace 108"/>
            <p:cNvSpPr/>
            <p:nvPr/>
          </p:nvSpPr>
          <p:spPr>
            <a:xfrm rot="16200000">
              <a:off x="6648288" y="3890868"/>
              <a:ext cx="189911" cy="357931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Content Placeholder 3"/>
            <p:cNvSpPr txBox="1">
              <a:spLocks/>
            </p:cNvSpPr>
            <p:nvPr/>
          </p:nvSpPr>
          <p:spPr>
            <a:xfrm>
              <a:off x="6378050" y="5125159"/>
              <a:ext cx="718246" cy="378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20</a:t>
              </a:r>
              <a:endParaRPr lang="en-US" sz="3200" dirty="0"/>
            </a:p>
          </p:txBody>
        </p:sp>
        <p:sp>
          <p:nvSpPr>
            <p:cNvPr id="111" name="Content Placeholder 3"/>
            <p:cNvSpPr txBox="1">
              <a:spLocks/>
            </p:cNvSpPr>
            <p:nvPr/>
          </p:nvSpPr>
          <p:spPr>
            <a:xfrm>
              <a:off x="5407776" y="6334430"/>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sp>
          <p:nvSpPr>
            <p:cNvPr id="112" name="Right Brace 111"/>
            <p:cNvSpPr/>
            <p:nvPr/>
          </p:nvSpPr>
          <p:spPr>
            <a:xfrm rot="5400000">
              <a:off x="5595432" y="5655299"/>
              <a:ext cx="133509" cy="143172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Right Brace 112"/>
            <p:cNvSpPr/>
            <p:nvPr/>
          </p:nvSpPr>
          <p:spPr>
            <a:xfrm rot="5400000">
              <a:off x="7392352" y="5292136"/>
              <a:ext cx="133509" cy="2147591"/>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Content Placeholder 3"/>
            <p:cNvSpPr txBox="1">
              <a:spLocks/>
            </p:cNvSpPr>
            <p:nvPr/>
          </p:nvSpPr>
          <p:spPr>
            <a:xfrm>
              <a:off x="7196140" y="6315796"/>
              <a:ext cx="535395" cy="4955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3200" dirty="0" smtClean="0"/>
                <a:t>?</a:t>
              </a:r>
              <a:endParaRPr lang="en-US" sz="3200" dirty="0"/>
            </a:p>
          </p:txBody>
        </p:sp>
      </p:grpSp>
    </p:spTree>
    <p:extLst>
      <p:ext uri="{BB962C8B-B14F-4D97-AF65-F5344CB8AC3E}">
        <p14:creationId xmlns:p14="http://schemas.microsoft.com/office/powerpoint/2010/main" val="1554077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62000" y="188913"/>
            <a:ext cx="5033963" cy="823912"/>
          </a:xfrm>
        </p:spPr>
        <p:txBody>
          <a:bodyPr/>
          <a:lstStyle/>
          <a:p>
            <a:pPr eaLnBrk="1" hangingPunct="1"/>
            <a:endParaRPr lang="en-US" altLang="en-US" smtClean="0">
              <a:ea typeface="ＭＳ Ｐゴシック" pitchFamily="34" charset="-128"/>
            </a:endParaRPr>
          </a:p>
        </p:txBody>
      </p:sp>
      <p:sp>
        <p:nvSpPr>
          <p:cNvPr id="3075" name="Content Placeholder 2"/>
          <p:cNvSpPr>
            <a:spLocks noGrp="1"/>
          </p:cNvSpPr>
          <p:nvPr>
            <p:ph idx="1"/>
          </p:nvPr>
        </p:nvSpPr>
        <p:spPr>
          <a:xfrm>
            <a:off x="684213" y="1052513"/>
            <a:ext cx="7921625" cy="5616575"/>
          </a:xfrm>
        </p:spPr>
        <p:txBody>
          <a:bodyPr/>
          <a:lstStyle/>
          <a:p>
            <a:pPr eaLnBrk="1" hangingPunct="1"/>
            <a:endParaRPr lang="en-GB" altLang="en-US" smtClean="0"/>
          </a:p>
        </p:txBody>
      </p:sp>
      <p:sp>
        <p:nvSpPr>
          <p:cNvPr id="3076" name="Slide Number Placeholder 3"/>
          <p:cNvSpPr>
            <a:spLocks noGrp="1"/>
          </p:cNvSpPr>
          <p:nvPr>
            <p:ph type="sldNum" sz="quarter" idx="12"/>
          </p:nvPr>
        </p:nvSpPr>
        <p:spPr bwMode="auto">
          <a:xfrm>
            <a:off x="6553200" y="6248400"/>
            <a:ext cx="2133600" cy="457200"/>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3581EBA5-C421-4375-8F70-288F9B014780}" type="slidenum">
              <a:rPr lang="en-GB" altLang="en-US" smtClean="0">
                <a:solidFill>
                  <a:schemeClr val="bg1"/>
                </a:solidFill>
                <a:latin typeface="Arial" charset="0"/>
                <a:cs typeface="Arial" charset="0"/>
              </a:rPr>
              <a:pPr algn="ctr" fontAlgn="base">
                <a:spcBef>
                  <a:spcPct val="0"/>
                </a:spcBef>
                <a:spcAft>
                  <a:spcPct val="0"/>
                </a:spcAft>
              </a:pPr>
              <a:t>15</a:t>
            </a:fld>
            <a:endParaRPr lang="en-GB" altLang="en-US" smtClean="0">
              <a:solidFill>
                <a:schemeClr val="bg1"/>
              </a:solidFill>
              <a:latin typeface="Arial" charset="0"/>
              <a:cs typeface="Arial" charset="0"/>
            </a:endParaRPr>
          </a:p>
        </p:txBody>
      </p:sp>
      <p:sp>
        <p:nvSpPr>
          <p:cNvPr id="2" name="Oval Callout 1"/>
          <p:cNvSpPr/>
          <p:nvPr/>
        </p:nvSpPr>
        <p:spPr>
          <a:xfrm>
            <a:off x="762000" y="1052513"/>
            <a:ext cx="7843838" cy="4186237"/>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p:txBody>
      </p:sp>
      <p:sp>
        <p:nvSpPr>
          <p:cNvPr id="4" name="TextBox 3"/>
          <p:cNvSpPr txBox="1"/>
          <p:nvPr/>
        </p:nvSpPr>
        <p:spPr>
          <a:xfrm>
            <a:off x="1812925" y="1720850"/>
            <a:ext cx="5765800" cy="3324225"/>
          </a:xfrm>
          <a:prstGeom prst="rect">
            <a:avLst/>
          </a:prstGeom>
          <a:noFill/>
        </p:spPr>
        <p:txBody>
          <a:bodyPr>
            <a:spAutoFit/>
          </a:bodyPr>
          <a:lstStyle/>
          <a:p>
            <a:pPr algn="ctr">
              <a:defRPr/>
            </a:pPr>
            <a:r>
              <a:rPr lang="en-GB" sz="3200" dirty="0">
                <a:latin typeface="+mn-lt"/>
                <a:cs typeface="Arial" pitchFamily="34" charset="0"/>
              </a:rPr>
              <a:t>When solving word problems, it is often not the calculation that children can’t do – rather they are not sure </a:t>
            </a:r>
            <a:r>
              <a:rPr lang="en-GB" sz="3200" dirty="0">
                <a:solidFill>
                  <a:srgbClr val="FF0000"/>
                </a:solidFill>
                <a:latin typeface="+mn-lt"/>
                <a:cs typeface="Arial" pitchFamily="34" charset="0"/>
              </a:rPr>
              <a:t>which calculation </a:t>
            </a:r>
            <a:r>
              <a:rPr lang="en-GB" sz="3200" dirty="0">
                <a:latin typeface="+mn-lt"/>
                <a:cs typeface="Arial" pitchFamily="34" charset="0"/>
              </a:rPr>
              <a:t>they need to do.</a:t>
            </a:r>
          </a:p>
          <a:p>
            <a:pPr algn="ctr">
              <a:defRPr/>
            </a:pPr>
            <a:r>
              <a:rPr lang="en-GB" sz="3200" dirty="0">
                <a:latin typeface="+mn-lt"/>
                <a:cs typeface="Arial" pitchFamily="34" charset="0"/>
              </a:rPr>
              <a:t>(NCETM, 2013)</a:t>
            </a:r>
          </a:p>
          <a:p>
            <a:pPr>
              <a:defRPr/>
            </a:pPr>
            <a:endParaRPr lang="en-GB" dirty="0"/>
          </a:p>
        </p:txBody>
      </p:sp>
    </p:spTree>
    <p:extLst>
      <p:ext uri="{BB962C8B-B14F-4D97-AF65-F5344CB8AC3E}">
        <p14:creationId xmlns:p14="http://schemas.microsoft.com/office/powerpoint/2010/main" val="1218148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Importance of Bar Modelling</a:t>
            </a:r>
            <a:endParaRPr lang="en-GB"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801" t="32308" r="22897" b="37248"/>
          <a:stretch/>
        </p:blipFill>
        <p:spPr bwMode="auto">
          <a:xfrm>
            <a:off x="621369" y="1844824"/>
            <a:ext cx="7908451" cy="202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482" t="37784" r="20737" b="29338"/>
          <a:stretch/>
        </p:blipFill>
        <p:spPr bwMode="auto">
          <a:xfrm>
            <a:off x="621369" y="4149080"/>
            <a:ext cx="7908451" cy="240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47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5" t="17369" r="7385" b="25437"/>
          <a:stretch/>
        </p:blipFill>
        <p:spPr bwMode="auto">
          <a:xfrm>
            <a:off x="-89551" y="620688"/>
            <a:ext cx="916092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096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3" t="5209" r="9347" b="11441"/>
          <a:stretch/>
        </p:blipFill>
        <p:spPr bwMode="auto">
          <a:xfrm>
            <a:off x="-35768" y="692695"/>
            <a:ext cx="9259366" cy="497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269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1470025"/>
          </a:xfrm>
        </p:spPr>
        <p:txBody>
          <a:bodyPr/>
          <a:lstStyle/>
          <a:p>
            <a:r>
              <a:rPr lang="en-GB" dirty="0" smtClean="0"/>
              <a:t>Bar Models</a:t>
            </a:r>
            <a:endParaRPr lang="en-GB" dirty="0"/>
          </a:p>
        </p:txBody>
      </p:sp>
      <p:sp>
        <p:nvSpPr>
          <p:cNvPr id="3" name="Subtitle 2"/>
          <p:cNvSpPr>
            <a:spLocks noGrp="1"/>
          </p:cNvSpPr>
          <p:nvPr>
            <p:ph type="subTitle" idx="1"/>
          </p:nvPr>
        </p:nvSpPr>
        <p:spPr>
          <a:xfrm>
            <a:off x="1187624" y="1556792"/>
            <a:ext cx="6584776" cy="3649960"/>
          </a:xfrm>
        </p:spPr>
        <p:txBody>
          <a:bodyPr>
            <a:noAutofit/>
          </a:bodyPr>
          <a:lstStyle/>
          <a:p>
            <a:pPr algn="just"/>
            <a:r>
              <a:rPr lang="en-GB" sz="4000" dirty="0" smtClean="0">
                <a:solidFill>
                  <a:schemeClr val="tx1"/>
                </a:solidFill>
              </a:rPr>
              <a:t>Year 1 – foundations for bar models</a:t>
            </a:r>
          </a:p>
          <a:p>
            <a:pPr algn="just"/>
            <a:endParaRPr lang="en-GB" sz="4000" dirty="0" smtClean="0">
              <a:solidFill>
                <a:schemeClr val="tx1"/>
              </a:solidFill>
            </a:endParaRPr>
          </a:p>
          <a:p>
            <a:pPr algn="just"/>
            <a:r>
              <a:rPr lang="en-GB" sz="4000" dirty="0" smtClean="0">
                <a:solidFill>
                  <a:schemeClr val="tx1"/>
                </a:solidFill>
              </a:rPr>
              <a:t>Year 2- bar models drawn </a:t>
            </a:r>
          </a:p>
          <a:p>
            <a:pPr algn="just"/>
            <a:endParaRPr lang="en-GB" sz="4000" dirty="0" smtClean="0">
              <a:solidFill>
                <a:schemeClr val="tx1"/>
              </a:solidFill>
            </a:endParaRPr>
          </a:p>
          <a:p>
            <a:pPr algn="just"/>
            <a:r>
              <a:rPr lang="en-GB" sz="4000" dirty="0" smtClean="0">
                <a:solidFill>
                  <a:schemeClr val="tx1"/>
                </a:solidFill>
              </a:rPr>
              <a:t>Year 3 – Children draw own bar models</a:t>
            </a:r>
            <a:endParaRPr lang="en-GB" sz="4000" dirty="0">
              <a:solidFill>
                <a:schemeClr val="tx1"/>
              </a:solidFill>
            </a:endParaRPr>
          </a:p>
        </p:txBody>
      </p:sp>
    </p:spTree>
    <p:extLst>
      <p:ext uri="{BB962C8B-B14F-4D97-AF65-F5344CB8AC3E}">
        <p14:creationId xmlns:p14="http://schemas.microsoft.com/office/powerpoint/2010/main" val="80089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 Models</a:t>
            </a:r>
            <a:endParaRPr lang="en-GB" dirty="0"/>
          </a:p>
        </p:txBody>
      </p:sp>
      <p:sp>
        <p:nvSpPr>
          <p:cNvPr id="3" name="Content Placeholder 2"/>
          <p:cNvSpPr>
            <a:spLocks noGrp="1"/>
          </p:cNvSpPr>
          <p:nvPr>
            <p:ph idx="1"/>
          </p:nvPr>
        </p:nvSpPr>
        <p:spPr/>
        <p:txBody>
          <a:bodyPr/>
          <a:lstStyle/>
          <a:p>
            <a:r>
              <a:rPr lang="en-GB" sz="4800" dirty="0" smtClean="0"/>
              <a:t>What are ‘bar models’?</a:t>
            </a:r>
          </a:p>
          <a:p>
            <a:r>
              <a:rPr lang="en-GB" sz="4800" dirty="0" smtClean="0"/>
              <a:t>How are bar models  used?</a:t>
            </a:r>
          </a:p>
          <a:p>
            <a:r>
              <a:rPr lang="en-GB" sz="4800" dirty="0" smtClean="0"/>
              <a:t>What do bar models look like across key stages?</a:t>
            </a:r>
          </a:p>
          <a:p>
            <a:pPr marL="0" indent="0">
              <a:buNone/>
            </a:pPr>
            <a:endParaRPr lang="en-GB" dirty="0"/>
          </a:p>
        </p:txBody>
      </p:sp>
    </p:spTree>
    <p:extLst>
      <p:ext uri="{BB962C8B-B14F-4D97-AF65-F5344CB8AC3E}">
        <p14:creationId xmlns:p14="http://schemas.microsoft.com/office/powerpoint/2010/main" val="2549549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2 Textbook 2A C6L6</a:t>
            </a:r>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782" t="39053" r="22391" b="47073"/>
          <a:stretch/>
        </p:blipFill>
        <p:spPr bwMode="auto">
          <a:xfrm>
            <a:off x="956662" y="2204865"/>
            <a:ext cx="7610115" cy="239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21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descr="C:\Users\Fiona\Downloads\IMG_12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44" t="2223" r="5698" b="15563"/>
          <a:stretch/>
        </p:blipFill>
        <p:spPr bwMode="auto">
          <a:xfrm>
            <a:off x="467544" y="476672"/>
            <a:ext cx="8207424" cy="563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598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07" t="15625" r="4297" b="13021"/>
          <a:stretch/>
        </p:blipFill>
        <p:spPr bwMode="auto">
          <a:xfrm>
            <a:off x="34702" y="696144"/>
            <a:ext cx="895350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9885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C:\Users\Fiona\Downloads\IMG_1204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0" t="3233" r="3969" b="20738"/>
          <a:stretch/>
        </p:blipFill>
        <p:spPr bwMode="auto">
          <a:xfrm>
            <a:off x="323528" y="836712"/>
            <a:ext cx="8504018" cy="521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2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31" t="22607" r="7692" b="43651"/>
          <a:stretch/>
        </p:blipFill>
        <p:spPr bwMode="auto">
          <a:xfrm>
            <a:off x="-180132" y="1196752"/>
            <a:ext cx="9318661"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40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051" name="Picture 3" descr="C:\Users\Fiona\Downloads\IMG_1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46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KS2 barmodelling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6" y="1284579"/>
            <a:ext cx="7458075" cy="5573421"/>
          </a:xfrm>
          <a:prstGeom prst="rect">
            <a:avLst/>
          </a:prstGeom>
        </p:spPr>
      </p:pic>
    </p:spTree>
    <p:extLst>
      <p:ext uri="{BB962C8B-B14F-4D97-AF65-F5344CB8AC3E}">
        <p14:creationId xmlns:p14="http://schemas.microsoft.com/office/powerpoint/2010/main" val="1690391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GB" altLang="en-US" b="1" smtClean="0">
                <a:solidFill>
                  <a:srgbClr val="7030A0"/>
                </a:solidFill>
              </a:rPr>
              <a:t>Fractions, Decimals and Percentages</a:t>
            </a:r>
          </a:p>
        </p:txBody>
      </p:sp>
      <p:sp>
        <p:nvSpPr>
          <p:cNvPr id="5" name="Content Placeholder 4"/>
          <p:cNvSpPr>
            <a:spLocks noGrp="1"/>
          </p:cNvSpPr>
          <p:nvPr>
            <p:ph idx="1"/>
          </p:nvPr>
        </p:nvSpPr>
        <p:spPr>
          <a:xfrm>
            <a:off x="457200" y="1544638"/>
            <a:ext cx="8229600" cy="4525962"/>
          </a:xfrm>
        </p:spPr>
        <p:txBody>
          <a:bodyPr/>
          <a:lstStyle/>
          <a:p>
            <a:pPr marL="0" indent="0">
              <a:buFontTx/>
              <a:buNone/>
              <a:defRPr/>
            </a:pPr>
            <a:r>
              <a:rPr lang="en-GB" sz="2800" dirty="0" smtClean="0"/>
              <a:t>Bar Modelling can support children to understand the part whole relationships when solving problems involving fractions, decimals and percentages</a:t>
            </a:r>
          </a:p>
          <a:p>
            <a:pPr>
              <a:defRPr/>
            </a:pPr>
            <a:endParaRPr lang="en-GB" dirty="0"/>
          </a:p>
        </p:txBody>
      </p:sp>
      <p:graphicFrame>
        <p:nvGraphicFramePr>
          <p:cNvPr id="6" name="Table 5"/>
          <p:cNvGraphicFramePr>
            <a:graphicFrameLocks noGrp="1"/>
          </p:cNvGraphicFramePr>
          <p:nvPr/>
        </p:nvGraphicFramePr>
        <p:xfrm>
          <a:off x="323850" y="4830763"/>
          <a:ext cx="8229600" cy="660400"/>
        </p:xfrm>
        <a:graphic>
          <a:graphicData uri="http://schemas.openxmlformats.org/drawingml/2006/table">
            <a:tbl>
              <a:tblPr firstRow="1" bandRow="1">
                <a:tableStyleId>{5C22544A-7EE6-4342-B048-85BDC9FD1C3A}</a:tableStyleId>
              </a:tblPr>
              <a:tblGrid>
                <a:gridCol w="2057400"/>
                <a:gridCol w="2057400"/>
                <a:gridCol w="2057400"/>
                <a:gridCol w="2057400"/>
              </a:tblGrid>
              <a:tr h="660400">
                <a:tc>
                  <a:txBody>
                    <a:bodyPr/>
                    <a:lstStyle/>
                    <a:p>
                      <a:endParaRPr lang="en-GB" sz="1800" dirty="0"/>
                    </a:p>
                  </a:txBody>
                  <a:tcPr marT="45826" marB="45826"/>
                </a:tc>
                <a:tc>
                  <a:txBody>
                    <a:bodyPr/>
                    <a:lstStyle/>
                    <a:p>
                      <a:endParaRPr lang="en-GB" sz="1800" dirty="0"/>
                    </a:p>
                  </a:txBody>
                  <a:tcPr marT="45826" marB="45826"/>
                </a:tc>
                <a:tc>
                  <a:txBody>
                    <a:bodyPr/>
                    <a:lstStyle/>
                    <a:p>
                      <a:endParaRPr lang="en-GB" sz="1800" dirty="0"/>
                    </a:p>
                  </a:txBody>
                  <a:tcPr marT="45826" marB="45826"/>
                </a:tc>
                <a:tc>
                  <a:txBody>
                    <a:bodyPr/>
                    <a:lstStyle/>
                    <a:p>
                      <a:endParaRPr lang="en-GB" sz="1800" dirty="0"/>
                    </a:p>
                  </a:txBody>
                  <a:tcPr marT="45826" marB="45826"/>
                </a:tc>
              </a:tr>
            </a:tbl>
          </a:graphicData>
        </a:graphic>
      </p:graphicFrame>
      <p:pic>
        <p:nvPicPr>
          <p:cNvPr id="379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06838"/>
            <a:ext cx="82296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5" name="TextBox 6"/>
          <p:cNvSpPr txBox="1">
            <a:spLocks noChangeArrowheads="1"/>
          </p:cNvSpPr>
          <p:nvPr/>
        </p:nvSpPr>
        <p:spPr bwMode="auto">
          <a:xfrm>
            <a:off x="4210050" y="4306888"/>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a:t>50%</a:t>
            </a:r>
          </a:p>
        </p:txBody>
      </p:sp>
      <p:sp>
        <p:nvSpPr>
          <p:cNvPr id="37906" name="TextBox 7"/>
          <p:cNvSpPr txBox="1">
            <a:spLocks noChangeArrowheads="1"/>
          </p:cNvSpPr>
          <p:nvPr/>
        </p:nvSpPr>
        <p:spPr bwMode="auto">
          <a:xfrm>
            <a:off x="4302125" y="3517900"/>
            <a:ext cx="503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a:t>½ </a:t>
            </a:r>
          </a:p>
        </p:txBody>
      </p:sp>
      <p:sp>
        <p:nvSpPr>
          <p:cNvPr id="37907" name="TextBox 8"/>
          <p:cNvSpPr txBox="1">
            <a:spLocks noChangeArrowheads="1"/>
          </p:cNvSpPr>
          <p:nvPr/>
        </p:nvSpPr>
        <p:spPr bwMode="auto">
          <a:xfrm>
            <a:off x="8264525" y="4333875"/>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a:t>100%</a:t>
            </a:r>
          </a:p>
        </p:txBody>
      </p:sp>
      <p:pic>
        <p:nvPicPr>
          <p:cNvPr id="3790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3384550"/>
            <a:ext cx="304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a:spLocks noRot="1" noChangeAspect="1" noMove="1" noResize="1" noEditPoints="1" noAdjustHandles="1" noChangeArrowheads="1" noChangeShapeType="1" noTextEdit="1"/>
          </p:cNvSpPr>
          <p:nvPr/>
        </p:nvSpPr>
        <p:spPr>
          <a:xfrm>
            <a:off x="5691169" y="2972479"/>
            <a:ext cx="2026901" cy="506742"/>
          </a:xfrm>
          <a:prstGeom prst="rect">
            <a:avLst/>
          </a:prstGeom>
          <a:blipFill rotWithShape="1">
            <a:blip r:embed="rId5"/>
            <a:stretch>
              <a:fillRect l="-2711" b="-2410"/>
            </a:stretch>
          </a:blipFill>
        </p:spPr>
        <p:txBody>
          <a:bodyPr/>
          <a:lstStyle/>
          <a:p>
            <a:pPr>
              <a:defRPr/>
            </a:pPr>
            <a:r>
              <a:rPr lang="en-GB">
                <a:noFill/>
              </a:rPr>
              <a:t> </a:t>
            </a:r>
          </a:p>
        </p:txBody>
      </p:sp>
      <p:sp>
        <p:nvSpPr>
          <p:cNvPr id="37910" name="TextBox 10"/>
          <p:cNvSpPr txBox="1">
            <a:spLocks noChangeArrowheads="1"/>
          </p:cNvSpPr>
          <p:nvPr/>
        </p:nvSpPr>
        <p:spPr bwMode="auto">
          <a:xfrm>
            <a:off x="2136775" y="4308475"/>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a:t>25%</a:t>
            </a:r>
          </a:p>
        </p:txBody>
      </p:sp>
      <p:sp>
        <p:nvSpPr>
          <p:cNvPr id="37911" name="TextBox 11"/>
          <p:cNvSpPr txBox="1">
            <a:spLocks noChangeArrowheads="1"/>
          </p:cNvSpPr>
          <p:nvPr/>
        </p:nvSpPr>
        <p:spPr bwMode="auto">
          <a:xfrm>
            <a:off x="457200" y="5626100"/>
            <a:ext cx="8107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b="1"/>
              <a:t>Children will be familiar with bar model image when downloading apps</a:t>
            </a:r>
          </a:p>
        </p:txBody>
      </p:sp>
    </p:spTree>
    <p:extLst>
      <p:ext uri="{BB962C8B-B14F-4D97-AF65-F5344CB8AC3E}">
        <p14:creationId xmlns:p14="http://schemas.microsoft.com/office/powerpoint/2010/main" val="2409025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23863" y="-31750"/>
            <a:ext cx="8229600" cy="1143000"/>
          </a:xfrm>
        </p:spPr>
        <p:txBody>
          <a:bodyPr/>
          <a:lstStyle/>
          <a:p>
            <a:r>
              <a:rPr lang="en-GB" altLang="en-US" b="1" smtClean="0">
                <a:solidFill>
                  <a:srgbClr val="7030A0"/>
                </a:solidFill>
              </a:rPr>
              <a:t>Ratio Problems</a:t>
            </a:r>
          </a:p>
        </p:txBody>
      </p:sp>
      <p:sp>
        <p:nvSpPr>
          <p:cNvPr id="3" name="Content Placeholder 2"/>
          <p:cNvSpPr>
            <a:spLocks noGrp="1"/>
          </p:cNvSpPr>
          <p:nvPr>
            <p:ph idx="1"/>
          </p:nvPr>
        </p:nvSpPr>
        <p:spPr>
          <a:xfrm>
            <a:off x="420688" y="1044575"/>
            <a:ext cx="8229600" cy="4205288"/>
          </a:xfrm>
        </p:spPr>
        <p:txBody>
          <a:bodyPr/>
          <a:lstStyle/>
          <a:p>
            <a:pPr marL="0" indent="0">
              <a:buFontTx/>
              <a:buNone/>
            </a:pPr>
            <a:r>
              <a:rPr lang="en-GB" altLang="en-US" smtClean="0"/>
              <a:t>There are 32 children in a class.</a:t>
            </a:r>
          </a:p>
          <a:p>
            <a:pPr marL="0" indent="0">
              <a:buFontTx/>
              <a:buNone/>
            </a:pPr>
            <a:r>
              <a:rPr lang="en-GB" altLang="en-US" smtClean="0"/>
              <a:t>There are 3 times as many boys as girls.</a:t>
            </a:r>
          </a:p>
          <a:p>
            <a:pPr marL="0" indent="0">
              <a:buFontTx/>
              <a:buNone/>
            </a:pPr>
            <a:r>
              <a:rPr lang="en-GB" altLang="en-US" smtClean="0"/>
              <a:t>How many girls?</a:t>
            </a:r>
          </a:p>
          <a:p>
            <a:pPr marL="0" indent="0">
              <a:buFontTx/>
              <a:buNone/>
            </a:pPr>
            <a:r>
              <a:rPr lang="en-GB" altLang="en-US" smtClean="0"/>
              <a:t>                           Ratio 3:1</a:t>
            </a:r>
          </a:p>
        </p:txBody>
      </p:sp>
      <p:graphicFrame>
        <p:nvGraphicFramePr>
          <p:cNvPr id="4" name="Table 3"/>
          <p:cNvGraphicFramePr>
            <a:graphicFrameLocks noGrp="1"/>
          </p:cNvGraphicFramePr>
          <p:nvPr/>
        </p:nvGraphicFramePr>
        <p:xfrm>
          <a:off x="539750" y="3573463"/>
          <a:ext cx="7993064" cy="1189037"/>
        </p:xfrm>
        <a:graphic>
          <a:graphicData uri="http://schemas.openxmlformats.org/drawingml/2006/table">
            <a:tbl>
              <a:tblPr firstRow="1" bandRow="1">
                <a:tableStyleId>{5C22544A-7EE6-4342-B048-85BDC9FD1C3A}</a:tableStyleId>
              </a:tblPr>
              <a:tblGrid>
                <a:gridCol w="1998266"/>
                <a:gridCol w="1998266"/>
                <a:gridCol w="1998266"/>
                <a:gridCol w="1998266"/>
              </a:tblGrid>
              <a:tr h="1189037">
                <a:tc>
                  <a:txBody>
                    <a:bodyPr/>
                    <a:lstStyle/>
                    <a:p>
                      <a:r>
                        <a:rPr lang="en-GB" sz="5400" dirty="0" smtClean="0">
                          <a:solidFill>
                            <a:schemeClr val="tx1"/>
                          </a:solidFill>
                        </a:rPr>
                        <a:t>    B</a:t>
                      </a:r>
                      <a:endParaRPr lang="en-GB" sz="5400" dirty="0">
                        <a:solidFill>
                          <a:schemeClr val="tx1"/>
                        </a:solidFill>
                      </a:endParaRPr>
                    </a:p>
                  </a:txBody>
                  <a:tcPr marL="91442" marR="91442" marT="45732" marB="45732"/>
                </a:tc>
                <a:tc>
                  <a:txBody>
                    <a:bodyPr/>
                    <a:lstStyle/>
                    <a:p>
                      <a:r>
                        <a:rPr lang="en-GB" sz="1800" dirty="0" smtClean="0">
                          <a:solidFill>
                            <a:schemeClr val="tx1"/>
                          </a:solidFill>
                        </a:rPr>
                        <a:t>     </a:t>
                      </a:r>
                      <a:r>
                        <a:rPr lang="en-GB" sz="3200" dirty="0" smtClean="0">
                          <a:solidFill>
                            <a:schemeClr val="tx1"/>
                          </a:solidFill>
                        </a:rPr>
                        <a:t>    </a:t>
                      </a:r>
                      <a:r>
                        <a:rPr lang="en-GB" sz="5400" dirty="0" smtClean="0">
                          <a:solidFill>
                            <a:schemeClr val="tx1"/>
                          </a:solidFill>
                        </a:rPr>
                        <a:t>B</a:t>
                      </a:r>
                      <a:endParaRPr lang="en-GB" sz="5400" dirty="0">
                        <a:solidFill>
                          <a:schemeClr val="tx1"/>
                        </a:solidFill>
                      </a:endParaRPr>
                    </a:p>
                  </a:txBody>
                  <a:tcPr marL="91442" marR="91442" marT="45732" marB="45732"/>
                </a:tc>
                <a:tc>
                  <a:txBody>
                    <a:bodyPr/>
                    <a:lstStyle/>
                    <a:p>
                      <a:r>
                        <a:rPr lang="en-GB" sz="5400" dirty="0" smtClean="0">
                          <a:solidFill>
                            <a:schemeClr val="tx1"/>
                          </a:solidFill>
                        </a:rPr>
                        <a:t>    B</a:t>
                      </a:r>
                      <a:endParaRPr lang="en-GB" sz="5400" dirty="0">
                        <a:solidFill>
                          <a:schemeClr val="tx1"/>
                        </a:solidFill>
                      </a:endParaRPr>
                    </a:p>
                  </a:txBody>
                  <a:tcPr marL="91442" marR="91442" marT="45732" marB="45732"/>
                </a:tc>
                <a:tc>
                  <a:txBody>
                    <a:bodyPr/>
                    <a:lstStyle/>
                    <a:p>
                      <a:r>
                        <a:rPr lang="en-GB" sz="5400" b="1" dirty="0" smtClean="0">
                          <a:solidFill>
                            <a:schemeClr val="tx1"/>
                          </a:solidFill>
                        </a:rPr>
                        <a:t>   G</a:t>
                      </a:r>
                    </a:p>
                    <a:p>
                      <a:endParaRPr lang="en-GB" sz="1800" dirty="0"/>
                    </a:p>
                  </a:txBody>
                  <a:tcPr marL="91442" marR="91442" marT="45732" marB="45732"/>
                </a:tc>
              </a:tr>
            </a:tbl>
          </a:graphicData>
        </a:graphic>
      </p:graphicFrame>
      <p:cxnSp>
        <p:nvCxnSpPr>
          <p:cNvPr id="6" name="Straight Arrow Connector 5"/>
          <p:cNvCxnSpPr/>
          <p:nvPr/>
        </p:nvCxnSpPr>
        <p:spPr>
          <a:xfrm>
            <a:off x="611188" y="4941888"/>
            <a:ext cx="7848600"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9" name="TextBox 8"/>
          <p:cNvSpPr txBox="1">
            <a:spLocks noChangeArrowheads="1"/>
          </p:cNvSpPr>
          <p:nvPr/>
        </p:nvSpPr>
        <p:spPr bwMode="auto">
          <a:xfrm>
            <a:off x="4211638" y="5038725"/>
            <a:ext cx="2305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2400" b="1"/>
              <a:t>32</a:t>
            </a:r>
          </a:p>
        </p:txBody>
      </p:sp>
      <p:sp>
        <p:nvSpPr>
          <p:cNvPr id="10" name="TextBox 9"/>
          <p:cNvSpPr txBox="1">
            <a:spLocks noRot="1" noChangeAspect="1" noMove="1" noResize="1" noEditPoints="1" noAdjustHandles="1" noChangeArrowheads="1" noChangeShapeType="1" noTextEdit="1"/>
          </p:cNvSpPr>
          <p:nvPr/>
        </p:nvSpPr>
        <p:spPr>
          <a:xfrm>
            <a:off x="929878" y="5496231"/>
            <a:ext cx="7704856" cy="613886"/>
          </a:xfrm>
          <a:prstGeom prst="rect">
            <a:avLst/>
          </a:prstGeom>
          <a:blipFill rotWithShape="1">
            <a:blip r:embed="rId3"/>
            <a:stretch>
              <a:fillRect l="-1267" b="-10000"/>
            </a:stretch>
          </a:blipFill>
        </p:spPr>
        <p:txBody>
          <a:bodyPr/>
          <a:lstStyle/>
          <a:p>
            <a:pPr>
              <a:defRPr/>
            </a:pPr>
            <a:r>
              <a:rPr lang="en-GB">
                <a:noFill/>
              </a:rPr>
              <a:t> </a:t>
            </a:r>
          </a:p>
        </p:txBody>
      </p:sp>
    </p:spTree>
    <p:extLst>
      <p:ext uri="{BB962C8B-B14F-4D97-AF65-F5344CB8AC3E}">
        <p14:creationId xmlns:p14="http://schemas.microsoft.com/office/powerpoint/2010/main" val="3435252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81875" y="4164008"/>
            <a:ext cx="4500908"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2" name="Title 1"/>
          <p:cNvSpPr>
            <a:spLocks noGrp="1"/>
          </p:cNvSpPr>
          <p:nvPr>
            <p:ph type="title"/>
          </p:nvPr>
        </p:nvSpPr>
        <p:spPr/>
        <p:txBody>
          <a:bodyPr/>
          <a:lstStyle/>
          <a:p>
            <a:pPr algn="l"/>
            <a:r>
              <a:rPr lang="en-US" dirty="0" smtClean="0"/>
              <a:t>KS2 Bar Modelling</a:t>
            </a:r>
            <a:endParaRPr lang="en-US" dirty="0"/>
          </a:p>
        </p:txBody>
      </p:sp>
      <p:sp>
        <p:nvSpPr>
          <p:cNvPr id="3" name="Content Placeholder 2"/>
          <p:cNvSpPr>
            <a:spLocks noGrp="1"/>
          </p:cNvSpPr>
          <p:nvPr>
            <p:ph sz="half" idx="1"/>
          </p:nvPr>
        </p:nvSpPr>
        <p:spPr>
          <a:xfrm>
            <a:off x="254001" y="2814242"/>
            <a:ext cx="5854095" cy="3507619"/>
          </a:xfrm>
        </p:spPr>
        <p:txBody>
          <a:bodyPr/>
          <a:lstStyle/>
          <a:p>
            <a:r>
              <a:rPr lang="en-US" dirty="0" smtClean="0"/>
              <a:t>Model</a:t>
            </a:r>
            <a:endParaRPr lang="en-US" dirty="0"/>
          </a:p>
        </p:txBody>
      </p:sp>
      <p:sp>
        <p:nvSpPr>
          <p:cNvPr id="4" name="Content Placeholder 3"/>
          <p:cNvSpPr>
            <a:spLocks noGrp="1"/>
          </p:cNvSpPr>
          <p:nvPr>
            <p:ph sz="half" idx="2"/>
          </p:nvPr>
        </p:nvSpPr>
        <p:spPr>
          <a:xfrm>
            <a:off x="6289523" y="2791034"/>
            <a:ext cx="2685143" cy="3507618"/>
          </a:xfrm>
        </p:spPr>
        <p:txBody>
          <a:bodyPr/>
          <a:lstStyle/>
          <a:p>
            <a:r>
              <a:rPr lang="en-US" dirty="0" smtClean="0"/>
              <a:t>Calculations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13"/>
              </p:nvPr>
            </p:nvSpPr>
            <p:spPr>
              <a:xfrm>
                <a:off x="254001" y="1301496"/>
                <a:ext cx="8720666" cy="1341687"/>
              </a:xfrm>
            </p:spPr>
            <p:txBody>
              <a:bodyPr>
                <a:noAutofit/>
              </a:bodyPr>
              <a:lstStyle/>
              <a:p>
                <a:r>
                  <a:rPr lang="en-US" sz="2400" b="1" u="none" dirty="0" smtClean="0"/>
                  <a:t>Solve</a:t>
                </a:r>
                <a:r>
                  <a:rPr lang="en-US" sz="2400" u="none" dirty="0" smtClean="0"/>
                  <a:t>… Matthew has a 300g block of cheese.  He eats </a:t>
                </a:r>
                <a14:m>
                  <m:oMath xmlns:m="http://schemas.openxmlformats.org/officeDocument/2006/math">
                    <m:f>
                      <m:fPr>
                        <m:ctrlPr>
                          <a:rPr lang="en-US" sz="2400" i="1" u="none" smtClean="0">
                            <a:latin typeface="Cambria Math"/>
                          </a:rPr>
                        </m:ctrlPr>
                      </m:fPr>
                      <m:num>
                        <m:r>
                          <a:rPr lang="en-US" sz="2400" b="0" i="1" u="none" smtClean="0">
                            <a:latin typeface="Cambria Math" panose="02040503050406030204" pitchFamily="18" charset="0"/>
                          </a:rPr>
                          <m:t>2</m:t>
                        </m:r>
                      </m:num>
                      <m:den>
                        <m:r>
                          <a:rPr lang="en-US" sz="2400" b="0" i="1" u="none" smtClean="0">
                            <a:latin typeface="Cambria Math" panose="02040503050406030204" pitchFamily="18" charset="0"/>
                          </a:rPr>
                          <m:t>5</m:t>
                        </m:r>
                      </m:den>
                    </m:f>
                  </m:oMath>
                </a14:m>
                <a:r>
                  <a:rPr lang="en-US" sz="2400" u="none" dirty="0" smtClean="0"/>
                  <a:t> of the cheese and puts the rest back in the fridge.  </a:t>
                </a:r>
              </a:p>
              <a:p>
                <a:r>
                  <a:rPr lang="en-US" sz="2400" u="none" dirty="0" smtClean="0"/>
                  <a:t>How much cheese did Matthew put back in the fridge?</a:t>
                </a:r>
                <a:endParaRPr lang="en-US" sz="2400" u="none" dirty="0"/>
              </a:p>
            </p:txBody>
          </p:sp>
        </mc:Choice>
        <mc:Fallback xmlns="">
          <p:sp>
            <p:nvSpPr>
              <p:cNvPr id="5" name="Content Placeholder 4"/>
              <p:cNvSpPr>
                <a:spLocks noGrp="1" noRot="1" noChangeAspect="1" noMove="1" noResize="1" noEditPoints="1" noAdjustHandles="1" noChangeArrowheads="1" noChangeShapeType="1" noTextEdit="1"/>
              </p:cNvSpPr>
              <p:nvPr>
                <p:ph sz="half" idx="13"/>
              </p:nvPr>
            </p:nvSpPr>
            <p:spPr>
              <a:xfrm>
                <a:off x="254001" y="1301496"/>
                <a:ext cx="8720666" cy="1341687"/>
              </a:xfrm>
              <a:blipFill>
                <a:blip r:embed="rId3"/>
                <a:stretch>
                  <a:fillRect l="-907" r="-1674" b="-11607"/>
                </a:stretch>
              </a:blipFill>
            </p:spPr>
            <p:txBody>
              <a:bodyPr/>
              <a:lstStyle/>
              <a:p>
                <a:r>
                  <a:rPr lang="en-US">
                    <a:noFill/>
                  </a:rPr>
                  <a:t> </a:t>
                </a:r>
              </a:p>
            </p:txBody>
          </p:sp>
        </mc:Fallback>
      </mc:AlternateContent>
      <p:sp>
        <p:nvSpPr>
          <p:cNvPr id="25" name="Content Placeholder 3"/>
          <p:cNvSpPr txBox="1">
            <a:spLocks/>
          </p:cNvSpPr>
          <p:nvPr/>
        </p:nvSpPr>
        <p:spPr>
          <a:xfrm>
            <a:off x="2690589" y="3308676"/>
            <a:ext cx="1429275"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300g</a:t>
            </a:r>
            <a:endParaRPr lang="en-US" sz="2800" dirty="0"/>
          </a:p>
        </p:txBody>
      </p:sp>
      <p:sp>
        <p:nvSpPr>
          <p:cNvPr id="7" name="Right Brace 6"/>
          <p:cNvSpPr/>
          <p:nvPr/>
        </p:nvSpPr>
        <p:spPr>
          <a:xfrm rot="16200000">
            <a:off x="3191484" y="1695720"/>
            <a:ext cx="282951" cy="449964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Content Placeholder 3"/>
          <p:cNvSpPr txBox="1">
            <a:spLocks/>
          </p:cNvSpPr>
          <p:nvPr/>
        </p:nvSpPr>
        <p:spPr>
          <a:xfrm>
            <a:off x="7881856" y="3658926"/>
            <a:ext cx="893250"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60</a:t>
            </a:r>
            <a:endParaRPr lang="en-US" sz="2800" dirty="0"/>
          </a:p>
        </p:txBody>
      </p:sp>
      <p:sp>
        <p:nvSpPr>
          <p:cNvPr id="50" name="Content Placeholder 3"/>
          <p:cNvSpPr txBox="1">
            <a:spLocks/>
          </p:cNvSpPr>
          <p:nvPr/>
        </p:nvSpPr>
        <p:spPr>
          <a:xfrm>
            <a:off x="6289523" y="3670853"/>
            <a:ext cx="201068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300 ÷ 5 =</a:t>
            </a:r>
            <a:endParaRPr lang="en-US" sz="2800" dirty="0"/>
          </a:p>
        </p:txBody>
      </p:sp>
      <p:grpSp>
        <p:nvGrpSpPr>
          <p:cNvPr id="10" name="Group 9"/>
          <p:cNvGrpSpPr/>
          <p:nvPr/>
        </p:nvGrpSpPr>
        <p:grpSpPr>
          <a:xfrm>
            <a:off x="1067928" y="4804048"/>
            <a:ext cx="1808731" cy="679939"/>
            <a:chOff x="1067928" y="4876620"/>
            <a:chExt cx="1808731" cy="679939"/>
          </a:xfrm>
        </p:grpSpPr>
        <p:sp>
          <p:nvSpPr>
            <p:cNvPr id="33" name="Content Placeholder 3"/>
            <p:cNvSpPr txBox="1">
              <a:spLocks/>
            </p:cNvSpPr>
            <p:nvPr/>
          </p:nvSpPr>
          <p:spPr>
            <a:xfrm>
              <a:off x="1246486" y="5074433"/>
              <a:ext cx="1429275"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Eats</a:t>
              </a:r>
              <a:endParaRPr lang="en-US" sz="2800" dirty="0"/>
            </a:p>
          </p:txBody>
        </p:sp>
        <p:sp>
          <p:nvSpPr>
            <p:cNvPr id="51" name="Right Brace 50"/>
            <p:cNvSpPr/>
            <p:nvPr/>
          </p:nvSpPr>
          <p:spPr>
            <a:xfrm rot="5400000">
              <a:off x="1837101" y="4107447"/>
              <a:ext cx="270385" cy="1808731"/>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2" name="Content Placeholder 3"/>
          <p:cNvSpPr txBox="1">
            <a:spLocks/>
          </p:cNvSpPr>
          <p:nvPr/>
        </p:nvSpPr>
        <p:spPr>
          <a:xfrm>
            <a:off x="3751713" y="5354769"/>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a:t>
            </a:r>
            <a:endParaRPr lang="en-US" sz="2800" dirty="0"/>
          </a:p>
        </p:txBody>
      </p:sp>
      <p:sp>
        <p:nvSpPr>
          <p:cNvPr id="53" name="Content Placeholder 3"/>
          <p:cNvSpPr txBox="1">
            <a:spLocks/>
          </p:cNvSpPr>
          <p:nvPr/>
        </p:nvSpPr>
        <p:spPr>
          <a:xfrm>
            <a:off x="3742054" y="5356451"/>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180</a:t>
            </a:r>
            <a:endParaRPr lang="en-US" sz="2800" dirty="0"/>
          </a:p>
        </p:txBody>
      </p:sp>
      <p:grpSp>
        <p:nvGrpSpPr>
          <p:cNvPr id="9" name="Group 8"/>
          <p:cNvGrpSpPr/>
          <p:nvPr/>
        </p:nvGrpSpPr>
        <p:grpSpPr>
          <a:xfrm>
            <a:off x="1079207" y="4159195"/>
            <a:ext cx="4503576" cy="608568"/>
            <a:chOff x="1151779" y="4272866"/>
            <a:chExt cx="4503576" cy="608568"/>
          </a:xfrm>
        </p:grpSpPr>
        <p:sp>
          <p:nvSpPr>
            <p:cNvPr id="29" name="Rectangle 28"/>
            <p:cNvSpPr/>
            <p:nvPr/>
          </p:nvSpPr>
          <p:spPr>
            <a:xfrm>
              <a:off x="1151779"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21" name="Rectangle 20"/>
            <p:cNvSpPr/>
            <p:nvPr/>
          </p:nvSpPr>
          <p:spPr>
            <a:xfrm>
              <a:off x="2051839"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22" name="Rectangle 21"/>
            <p:cNvSpPr/>
            <p:nvPr/>
          </p:nvSpPr>
          <p:spPr>
            <a:xfrm>
              <a:off x="2960511"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23" name="Rectangle 22"/>
            <p:cNvSpPr/>
            <p:nvPr/>
          </p:nvSpPr>
          <p:spPr>
            <a:xfrm>
              <a:off x="3860571"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sp>
          <p:nvSpPr>
            <p:cNvPr id="24" name="Rectangle 23"/>
            <p:cNvSpPr/>
            <p:nvPr/>
          </p:nvSpPr>
          <p:spPr>
            <a:xfrm>
              <a:off x="4757963" y="4272866"/>
              <a:ext cx="897392" cy="608568"/>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3600" dirty="0"/>
            </a:p>
          </p:txBody>
        </p:sp>
      </p:grpSp>
      <p:grpSp>
        <p:nvGrpSpPr>
          <p:cNvPr id="31" name="Group 30"/>
          <p:cNvGrpSpPr/>
          <p:nvPr/>
        </p:nvGrpSpPr>
        <p:grpSpPr>
          <a:xfrm>
            <a:off x="2887939" y="4807035"/>
            <a:ext cx="2694844" cy="679939"/>
            <a:chOff x="1067928" y="4876620"/>
            <a:chExt cx="1808731" cy="679939"/>
          </a:xfrm>
        </p:grpSpPr>
        <p:sp>
          <p:nvSpPr>
            <p:cNvPr id="32" name="Content Placeholder 3"/>
            <p:cNvSpPr txBox="1">
              <a:spLocks/>
            </p:cNvSpPr>
            <p:nvPr/>
          </p:nvSpPr>
          <p:spPr>
            <a:xfrm>
              <a:off x="1246486" y="5074433"/>
              <a:ext cx="1429275"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Put back</a:t>
              </a:r>
            </a:p>
          </p:txBody>
        </p:sp>
        <p:sp>
          <p:nvSpPr>
            <p:cNvPr id="35" name="Right Brace 34"/>
            <p:cNvSpPr/>
            <p:nvPr/>
          </p:nvSpPr>
          <p:spPr>
            <a:xfrm rot="5400000">
              <a:off x="1837101" y="4107447"/>
              <a:ext cx="270385" cy="1808731"/>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6" name="Content Placeholder 3"/>
          <p:cNvSpPr txBox="1">
            <a:spLocks/>
          </p:cNvSpPr>
          <p:nvPr/>
        </p:nvSpPr>
        <p:spPr>
          <a:xfrm>
            <a:off x="6532638" y="4303780"/>
            <a:ext cx="2339221"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3 x 60 = 180  </a:t>
            </a:r>
            <a:endParaRPr lang="en-US" sz="2800" dirty="0"/>
          </a:p>
        </p:txBody>
      </p:sp>
      <p:sp>
        <p:nvSpPr>
          <p:cNvPr id="47" name="Content Placeholder 3"/>
          <p:cNvSpPr txBox="1">
            <a:spLocks/>
          </p:cNvSpPr>
          <p:nvPr/>
        </p:nvSpPr>
        <p:spPr>
          <a:xfrm>
            <a:off x="1013499" y="4189554"/>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60</a:t>
            </a:r>
            <a:endParaRPr lang="en-US" sz="2800" dirty="0"/>
          </a:p>
        </p:txBody>
      </p:sp>
      <p:sp>
        <p:nvSpPr>
          <p:cNvPr id="37" name="Content Placeholder 3"/>
          <p:cNvSpPr txBox="1">
            <a:spLocks/>
          </p:cNvSpPr>
          <p:nvPr/>
        </p:nvSpPr>
        <p:spPr>
          <a:xfrm>
            <a:off x="1944602" y="4179672"/>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60</a:t>
            </a:r>
            <a:endParaRPr lang="en-US" sz="2800" dirty="0"/>
          </a:p>
        </p:txBody>
      </p:sp>
      <p:sp>
        <p:nvSpPr>
          <p:cNvPr id="38" name="Content Placeholder 3"/>
          <p:cNvSpPr txBox="1">
            <a:spLocks/>
          </p:cNvSpPr>
          <p:nvPr/>
        </p:nvSpPr>
        <p:spPr>
          <a:xfrm>
            <a:off x="2836606" y="4172708"/>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60</a:t>
            </a:r>
            <a:endParaRPr lang="en-US" sz="2800" dirty="0"/>
          </a:p>
        </p:txBody>
      </p:sp>
      <p:sp>
        <p:nvSpPr>
          <p:cNvPr id="39" name="Content Placeholder 3"/>
          <p:cNvSpPr txBox="1">
            <a:spLocks/>
          </p:cNvSpPr>
          <p:nvPr/>
        </p:nvSpPr>
        <p:spPr>
          <a:xfrm>
            <a:off x="3728610" y="4165744"/>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60</a:t>
            </a:r>
            <a:endParaRPr lang="en-US" sz="2800" dirty="0"/>
          </a:p>
        </p:txBody>
      </p:sp>
      <p:sp>
        <p:nvSpPr>
          <p:cNvPr id="40" name="Content Placeholder 3"/>
          <p:cNvSpPr txBox="1">
            <a:spLocks/>
          </p:cNvSpPr>
          <p:nvPr/>
        </p:nvSpPr>
        <p:spPr>
          <a:xfrm>
            <a:off x="4620614" y="4158780"/>
            <a:ext cx="1015909" cy="4821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dk1"/>
                </a:solidFill>
                <a:latin typeface="+mn-lt"/>
                <a:ea typeface="+mn-ea"/>
                <a:cs typeface="+mn-cs"/>
              </a:defRPr>
            </a:lvl9pPr>
          </a:lstStyle>
          <a:p>
            <a:pPr marL="0" indent="0" algn="ctr">
              <a:buFont typeface="Arial"/>
              <a:buNone/>
            </a:pPr>
            <a:r>
              <a:rPr lang="en-US" sz="2800" dirty="0" smtClean="0"/>
              <a:t>60</a:t>
            </a:r>
            <a:endParaRPr lang="en-US" sz="2800" dirty="0"/>
          </a:p>
        </p:txBody>
      </p:sp>
    </p:spTree>
    <p:extLst>
      <p:ext uri="{BB962C8B-B14F-4D97-AF65-F5344CB8AC3E}">
        <p14:creationId xmlns:p14="http://schemas.microsoft.com/office/powerpoint/2010/main" val="36056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50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30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300"/>
                            </p:stCondLst>
                            <p:childTnLst>
                              <p:par>
                                <p:cTn id="44" presetID="1" presetClass="entr" presetSubtype="0" fill="hold" grpId="0" nodeType="afterEffect">
                                  <p:stCondLst>
                                    <p:cond delay="30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600"/>
                            </p:stCondLst>
                            <p:childTnLst>
                              <p:par>
                                <p:cTn id="47" presetID="1" presetClass="entr" presetSubtype="0" fill="hold" grpId="0" nodeType="afterEffect">
                                  <p:stCondLst>
                                    <p:cond delay="300"/>
                                  </p:stCondLst>
                                  <p:childTnLst>
                                    <p:set>
                                      <p:cBhvr>
                                        <p:cTn id="48" dur="1" fill="hold">
                                          <p:stCondLst>
                                            <p:cond delay="0"/>
                                          </p:stCondLst>
                                        </p:cTn>
                                        <p:tgtEl>
                                          <p:spTgt spid="39"/>
                                        </p:tgtEl>
                                        <p:attrNameLst>
                                          <p:attrName>style.visibility</p:attrName>
                                        </p:attrNameLst>
                                      </p:cBhvr>
                                      <p:to>
                                        <p:strVal val="visible"/>
                                      </p:to>
                                    </p:set>
                                  </p:childTnLst>
                                </p:cTn>
                              </p:par>
                            </p:childTnLst>
                          </p:cTn>
                        </p:par>
                        <p:par>
                          <p:cTn id="49" fill="hold">
                            <p:stCondLst>
                              <p:cond delay="900"/>
                            </p:stCondLst>
                            <p:childTnLst>
                              <p:par>
                                <p:cTn id="50" presetID="1" presetClass="entr" presetSubtype="0" fill="hold" grpId="0" nodeType="afterEffect">
                                  <p:stCondLst>
                                    <p:cond delay="30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par>
                          <p:cTn id="56" fill="hold">
                            <p:stCondLst>
                              <p:cond delay="0"/>
                            </p:stCondLst>
                            <p:childTnLst>
                              <p:par>
                                <p:cTn id="57" presetID="9" presetClass="exit" presetSubtype="0" fill="hold" grpId="1" nodeType="afterEffect">
                                  <p:stCondLst>
                                    <p:cond delay="0"/>
                                  </p:stCondLst>
                                  <p:childTnLst>
                                    <p:animEffect transition="out" filter="dissolve">
                                      <p:cBhvr>
                                        <p:cTn id="58" dur="500"/>
                                        <p:tgtEl>
                                          <p:spTgt spid="52"/>
                                        </p:tgtEl>
                                      </p:cBhvr>
                                    </p:animEffect>
                                    <p:set>
                                      <p:cBhvr>
                                        <p:cTn id="59" dur="1" fill="hold">
                                          <p:stCondLst>
                                            <p:cond delay="499"/>
                                          </p:stCondLst>
                                        </p:cTn>
                                        <p:tgtEl>
                                          <p:spTgt spid="52"/>
                                        </p:tgtEl>
                                        <p:attrNameLst>
                                          <p:attrName>style.visibility</p:attrName>
                                        </p:attrNameLst>
                                      </p:cBhvr>
                                      <p:to>
                                        <p:strVal val="hidden"/>
                                      </p:to>
                                    </p:se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dissolve">
                                      <p:cBhvr>
                                        <p:cTn id="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P spid="7" grpId="0" animBg="1"/>
      <p:bldP spid="48" grpId="0"/>
      <p:bldP spid="50" grpId="0"/>
      <p:bldP spid="52" grpId="0"/>
      <p:bldP spid="52" grpId="1"/>
      <p:bldP spid="53" grpId="0"/>
      <p:bldP spid="36" grpId="0"/>
      <p:bldP spid="47" grpId="0"/>
      <p:bldP spid="37" grpId="0"/>
      <p:bldP spid="38"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071" y="62650"/>
            <a:ext cx="8246377" cy="606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7632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7229" y="672064"/>
            <a:ext cx="5893659" cy="923330"/>
          </a:xfrm>
          <a:prstGeom prst="rect">
            <a:avLst/>
          </a:prstGeom>
        </p:spPr>
        <p:txBody>
          <a:bodyPr wrap="square">
            <a:spAutoFit/>
          </a:bodyPr>
          <a:lstStyle/>
          <a:p>
            <a:r>
              <a:rPr lang="en-GB" dirty="0" smtClean="0">
                <a:solidFill>
                  <a:srgbClr val="121212"/>
                </a:solidFill>
                <a:latin typeface="Lucida Sans Unicode" panose="020B0602030504020204" pitchFamily="34" charset="0"/>
              </a:rPr>
              <a:t>Simon likes apples and pears. A cox apple tree costs £40. It </a:t>
            </a:r>
            <a:r>
              <a:rPr lang="en-GB" dirty="0">
                <a:solidFill>
                  <a:srgbClr val="121212"/>
                </a:solidFill>
                <a:latin typeface="Lucida Sans Unicode" panose="020B0602030504020204" pitchFamily="34" charset="0"/>
              </a:rPr>
              <a:t>costs </a:t>
            </a:r>
            <a:r>
              <a:rPr lang="en-GB" dirty="0" smtClean="0">
                <a:solidFill>
                  <a:srgbClr val="121212"/>
                </a:solidFill>
                <a:latin typeface="Lucida Sans Unicode" panose="020B0602030504020204" pitchFamily="34" charset="0"/>
              </a:rPr>
              <a:t>£25 </a:t>
            </a:r>
            <a:r>
              <a:rPr lang="en-GB" dirty="0">
                <a:solidFill>
                  <a:srgbClr val="121212"/>
                </a:solidFill>
                <a:latin typeface="Lucida Sans Unicode" panose="020B0602030504020204" pitchFamily="34" charset="0"/>
              </a:rPr>
              <a:t>less than a </a:t>
            </a:r>
            <a:r>
              <a:rPr lang="en-GB" dirty="0" smtClean="0">
                <a:solidFill>
                  <a:srgbClr val="121212"/>
                </a:solidFill>
                <a:latin typeface="Lucida Sans Unicode" panose="020B0602030504020204" pitchFamily="34" charset="0"/>
              </a:rPr>
              <a:t>conference pear tree . How much would he need to spend in total?</a:t>
            </a:r>
            <a:endParaRPr lang="en-GB" dirty="0"/>
          </a:p>
        </p:txBody>
      </p:sp>
      <p:sp>
        <p:nvSpPr>
          <p:cNvPr id="3" name="Rectangle 2"/>
          <p:cNvSpPr/>
          <p:nvPr/>
        </p:nvSpPr>
        <p:spPr>
          <a:xfrm>
            <a:off x="3486288" y="2281405"/>
            <a:ext cx="2304256" cy="5760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491880" y="3207857"/>
            <a:ext cx="2304256" cy="5760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28068" y="3297052"/>
            <a:ext cx="1328633" cy="461665"/>
          </a:xfrm>
          <a:prstGeom prst="rect">
            <a:avLst/>
          </a:prstGeom>
        </p:spPr>
        <p:txBody>
          <a:bodyPr wrap="none">
            <a:spAutoFit/>
          </a:bodyPr>
          <a:lstStyle/>
          <a:p>
            <a:r>
              <a:rPr lang="en-GB" sz="2400" dirty="0" smtClean="0"/>
              <a:t>Pear tree</a:t>
            </a:r>
            <a:endParaRPr lang="en-GB" sz="2400" dirty="0"/>
          </a:p>
        </p:txBody>
      </p:sp>
      <p:sp>
        <p:nvSpPr>
          <p:cNvPr id="6" name="Rectangle 5"/>
          <p:cNvSpPr/>
          <p:nvPr/>
        </p:nvSpPr>
        <p:spPr>
          <a:xfrm>
            <a:off x="688816" y="2419884"/>
            <a:ext cx="1493486" cy="461665"/>
          </a:xfrm>
          <a:prstGeom prst="rect">
            <a:avLst/>
          </a:prstGeom>
        </p:spPr>
        <p:txBody>
          <a:bodyPr wrap="none">
            <a:spAutoFit/>
          </a:bodyPr>
          <a:lstStyle/>
          <a:p>
            <a:r>
              <a:rPr lang="en-GB" sz="2400" dirty="0" smtClean="0"/>
              <a:t>Apple tree</a:t>
            </a:r>
            <a:endParaRPr lang="en-GB" sz="2400" dirty="0"/>
          </a:p>
        </p:txBody>
      </p:sp>
      <p:sp>
        <p:nvSpPr>
          <p:cNvPr id="8" name="Rectangle 7"/>
          <p:cNvSpPr/>
          <p:nvPr/>
        </p:nvSpPr>
        <p:spPr>
          <a:xfrm>
            <a:off x="5809816" y="3207857"/>
            <a:ext cx="936104" cy="576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33555"/>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22108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12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iona\Downloads\IMG_119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8" t="3839" r="1515" b="4849"/>
          <a:stretch/>
        </p:blipFill>
        <p:spPr bwMode="auto">
          <a:xfrm>
            <a:off x="166255" y="263236"/>
            <a:ext cx="8839200" cy="626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606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27" t="30365" r="20087" b="53697"/>
          <a:stretch/>
        </p:blipFill>
        <p:spPr bwMode="auto">
          <a:xfrm>
            <a:off x="1190171" y="2002970"/>
            <a:ext cx="7808686" cy="264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GB" sz="3600" dirty="0" smtClean="0"/>
              <a:t>Year 3 Textbook 3A Chapter 4 Lesson 10</a:t>
            </a:r>
            <a:endParaRPr lang="en-GB" sz="3600" dirty="0"/>
          </a:p>
        </p:txBody>
      </p:sp>
      <p:sp>
        <p:nvSpPr>
          <p:cNvPr id="3" name="Content Placeholder 2"/>
          <p:cNvSpPr>
            <a:spLocks noGrp="1"/>
          </p:cNvSpPr>
          <p:nvPr>
            <p:ph idx="1"/>
          </p:nvPr>
        </p:nvSpPr>
        <p:spPr>
          <a:xfrm>
            <a:off x="611560" y="1412776"/>
            <a:ext cx="8208912" cy="4536504"/>
          </a:xfrm>
        </p:spPr>
        <p:txBody>
          <a:bodyPr/>
          <a:lstStyle/>
          <a:p>
            <a:endParaRPr lang="en-GB" dirty="0"/>
          </a:p>
        </p:txBody>
      </p:sp>
    </p:spTree>
    <p:extLst>
      <p:ext uri="{BB962C8B-B14F-4D97-AF65-F5344CB8AC3E}">
        <p14:creationId xmlns:p14="http://schemas.microsoft.com/office/powerpoint/2010/main" val="3706514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C:\Users\Fiona\Downloads\IMG_1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546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bwMode="auto">
          <a:xfrm>
            <a:off x="6553200" y="6248400"/>
            <a:ext cx="2133600" cy="457200"/>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36628AA5-B222-49BA-9618-18C271E28676}" type="slidenum">
              <a:rPr lang="en-GB" altLang="en-US" smtClean="0">
                <a:solidFill>
                  <a:schemeClr val="bg1"/>
                </a:solidFill>
                <a:latin typeface="Arial" charset="0"/>
                <a:cs typeface="Arial" charset="0"/>
              </a:rPr>
              <a:pPr algn="ctr" fontAlgn="base">
                <a:spcBef>
                  <a:spcPct val="0"/>
                </a:spcBef>
                <a:spcAft>
                  <a:spcPct val="0"/>
                </a:spcAft>
              </a:pPr>
              <a:t>34</a:t>
            </a:fld>
            <a:endParaRPr lang="en-GB" altLang="en-US" smtClean="0">
              <a:solidFill>
                <a:schemeClr val="bg1"/>
              </a:solidFill>
              <a:latin typeface="Arial" charset="0"/>
              <a:cs typeface="Arial" charset="0"/>
            </a:endParaRPr>
          </a:p>
        </p:txBody>
      </p:sp>
      <p:sp>
        <p:nvSpPr>
          <p:cNvPr id="6" name="Content Placeholder 2"/>
          <p:cNvSpPr txBox="1">
            <a:spLocks/>
          </p:cNvSpPr>
          <p:nvPr/>
        </p:nvSpPr>
        <p:spPr bwMode="auto">
          <a:xfrm>
            <a:off x="323850" y="1484313"/>
            <a:ext cx="8496300" cy="51054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tx2"/>
              </a:buClr>
              <a:buFont typeface="Arial" charset="0"/>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628C"/>
              </a:buClr>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628C"/>
              </a:buClr>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Font typeface="Arial" charset="0"/>
              <a:buChar char="●"/>
              <a:defRPr sz="19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Font typeface="Arial" charset="0"/>
              <a:buChar char="●"/>
              <a:defRPr sz="1900">
                <a:solidFill>
                  <a:schemeClr val="tx1"/>
                </a:solidFill>
                <a:latin typeface="+mn-lt"/>
                <a:ea typeface="ＭＳ Ｐゴシック" charset="0"/>
              </a:defRPr>
            </a:lvl5pPr>
            <a:lvl6pPr marL="2514600" indent="-228600" algn="l" rtl="0" fontAlgn="base">
              <a:spcBef>
                <a:spcPct val="20000"/>
              </a:spcBef>
              <a:spcAft>
                <a:spcPct val="0"/>
              </a:spcAft>
              <a:buClr>
                <a:schemeClr val="tx2"/>
              </a:buClr>
              <a:buFont typeface="Arial" charset="0"/>
              <a:buChar char="●"/>
              <a:defRPr sz="1900">
                <a:solidFill>
                  <a:schemeClr val="tx1"/>
                </a:solidFill>
                <a:latin typeface="+mn-lt"/>
              </a:defRPr>
            </a:lvl6pPr>
            <a:lvl7pPr marL="2971800" indent="-228600" algn="l" rtl="0" fontAlgn="base">
              <a:spcBef>
                <a:spcPct val="20000"/>
              </a:spcBef>
              <a:spcAft>
                <a:spcPct val="0"/>
              </a:spcAft>
              <a:buClr>
                <a:schemeClr val="tx2"/>
              </a:buClr>
              <a:buFont typeface="Arial" charset="0"/>
              <a:buChar char="●"/>
              <a:defRPr sz="1900">
                <a:solidFill>
                  <a:schemeClr val="tx1"/>
                </a:solidFill>
                <a:latin typeface="+mn-lt"/>
              </a:defRPr>
            </a:lvl7pPr>
            <a:lvl8pPr marL="3429000" indent="-228600" algn="l" rtl="0" fontAlgn="base">
              <a:spcBef>
                <a:spcPct val="20000"/>
              </a:spcBef>
              <a:spcAft>
                <a:spcPct val="0"/>
              </a:spcAft>
              <a:buClr>
                <a:schemeClr val="tx2"/>
              </a:buClr>
              <a:buFont typeface="Arial" charset="0"/>
              <a:buChar char="●"/>
              <a:defRPr sz="1900">
                <a:solidFill>
                  <a:schemeClr val="tx1"/>
                </a:solidFill>
                <a:latin typeface="+mn-lt"/>
              </a:defRPr>
            </a:lvl8pPr>
            <a:lvl9pPr marL="3886200" indent="-228600" algn="l" rtl="0" fontAlgn="base">
              <a:spcBef>
                <a:spcPct val="20000"/>
              </a:spcBef>
              <a:spcAft>
                <a:spcPct val="0"/>
              </a:spcAft>
              <a:buClr>
                <a:schemeClr val="tx2"/>
              </a:buClr>
              <a:buFont typeface="Arial" charset="0"/>
              <a:buChar char="●"/>
              <a:defRPr sz="1900">
                <a:solidFill>
                  <a:schemeClr val="tx1"/>
                </a:solidFill>
                <a:latin typeface="+mn-lt"/>
              </a:defRPr>
            </a:lvl9pPr>
          </a:lstStyle>
          <a:p>
            <a:pPr>
              <a:defRPr/>
            </a:pPr>
            <a:r>
              <a:rPr lang="en-GB" kern="0" dirty="0" smtClean="0"/>
              <a:t>Ralph posts 40 letters, some of which are first</a:t>
            </a:r>
          </a:p>
          <a:p>
            <a:pPr>
              <a:defRPr/>
            </a:pPr>
            <a:r>
              <a:rPr lang="en-GB" kern="0" dirty="0" smtClean="0"/>
              <a:t>class, and some are second.</a:t>
            </a:r>
          </a:p>
          <a:p>
            <a:pPr marL="0" indent="0">
              <a:defRPr/>
            </a:pPr>
            <a:r>
              <a:rPr lang="en-GB" kern="0" dirty="0" smtClean="0"/>
              <a:t>He posts four times as many second class letters as first.</a:t>
            </a:r>
          </a:p>
          <a:p>
            <a:pPr marL="0" indent="0">
              <a:defRPr/>
            </a:pPr>
            <a:r>
              <a:rPr lang="en-GB" kern="0" dirty="0" smtClean="0"/>
              <a:t>How many of each class of letter does he post?</a:t>
            </a:r>
            <a:endParaRPr lang="en-GB" kern="0" dirty="0"/>
          </a:p>
        </p:txBody>
      </p:sp>
      <p:pic>
        <p:nvPicPr>
          <p:cNvPr id="24580" name="Picture 4" descr="http://www.bitterwallet.com/wp-content/uploads/2009/01/3letters.jpg">
            <a:hlinkClick r:id="rId3"/>
          </p:cNvPr>
          <p:cNvPicPr>
            <a:picLocks noChangeAspect="1" noChangeArrowheads="1"/>
          </p:cNvPicPr>
          <p:nvPr/>
        </p:nvPicPr>
        <p:blipFill>
          <a:blip r:embed="rId4"/>
          <a:srcRect/>
          <a:stretch>
            <a:fillRect/>
          </a:stretch>
        </p:blipFill>
        <p:spPr bwMode="auto">
          <a:xfrm>
            <a:off x="2781300" y="5005388"/>
            <a:ext cx="2016125" cy="1584325"/>
          </a:xfrm>
          <a:prstGeom prst="rect">
            <a:avLst/>
          </a:prstGeom>
          <a:noFill/>
          <a:ln w="9525">
            <a:noFill/>
            <a:miter lim="800000"/>
            <a:headEnd/>
            <a:tailEnd/>
          </a:ln>
        </p:spPr>
      </p:pic>
      <p:sp>
        <p:nvSpPr>
          <p:cNvPr id="5" name="TextBox 4"/>
          <p:cNvSpPr txBox="1">
            <a:spLocks noChangeArrowheads="1"/>
          </p:cNvSpPr>
          <p:nvPr/>
        </p:nvSpPr>
        <p:spPr bwMode="auto">
          <a:xfrm rot="-1910169">
            <a:off x="323850" y="4968875"/>
            <a:ext cx="2808288" cy="1076325"/>
          </a:xfrm>
          <a:prstGeom prst="rect">
            <a:avLst/>
          </a:prstGeom>
          <a:solidFill>
            <a:srgbClr val="FFC000"/>
          </a:solidFill>
          <a:ln w="9525">
            <a:solidFill>
              <a:srgbClr val="00628E"/>
            </a:solidFill>
            <a:miter lim="800000"/>
            <a:headEnd/>
            <a:tailEnd/>
          </a:ln>
        </p:spPr>
        <p:txBody>
          <a:bodyPr>
            <a:spAutoFit/>
          </a:bodyPr>
          <a:lstStyle/>
          <a:p>
            <a:r>
              <a:rPr lang="en-GB" altLang="en-US" sz="3200">
                <a:solidFill>
                  <a:srgbClr val="00628E"/>
                </a:solidFill>
              </a:rPr>
              <a:t>GCSE higher paper 2012!</a:t>
            </a:r>
          </a:p>
        </p:txBody>
      </p:sp>
      <p:sp>
        <p:nvSpPr>
          <p:cNvPr id="2" name="TextBox 1"/>
          <p:cNvSpPr txBox="1"/>
          <p:nvPr/>
        </p:nvSpPr>
        <p:spPr>
          <a:xfrm>
            <a:off x="666750" y="263525"/>
            <a:ext cx="7718425" cy="769938"/>
          </a:xfrm>
          <a:prstGeom prst="rect">
            <a:avLst/>
          </a:prstGeom>
          <a:noFill/>
        </p:spPr>
        <p:txBody>
          <a:bodyPr>
            <a:spAutoFit/>
          </a:bodyPr>
          <a:lstStyle/>
          <a:p>
            <a:pPr algn="ctr">
              <a:defRPr/>
            </a:pPr>
            <a:r>
              <a:rPr lang="en-GB" sz="4400" dirty="0">
                <a:latin typeface="+mn-lt"/>
              </a:rPr>
              <a:t>Problem Solving</a:t>
            </a:r>
          </a:p>
        </p:txBody>
      </p:sp>
    </p:spTree>
    <p:extLst>
      <p:ext uri="{BB962C8B-B14F-4D97-AF65-F5344CB8AC3E}">
        <p14:creationId xmlns:p14="http://schemas.microsoft.com/office/powerpoint/2010/main" val="594772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122" name="Picture 2" descr="C:\Users\Fiona\Downloads\IMG_1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659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5 Textbook 5A- C4 L2</a:t>
            </a:r>
            <a:endParaRPr lang="en-GB"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968" t="43926" r="11620" b="26687"/>
          <a:stretch/>
        </p:blipFill>
        <p:spPr bwMode="auto">
          <a:xfrm>
            <a:off x="501663" y="2132856"/>
            <a:ext cx="7958769" cy="312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719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787" t="47112" r="11027" b="5776"/>
          <a:stretch/>
        </p:blipFill>
        <p:spPr bwMode="auto">
          <a:xfrm>
            <a:off x="0" y="116632"/>
            <a:ext cx="9144000" cy="618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57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iona\Downloads\IMG_119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33" t="6262" r="2940" b="6756"/>
          <a:stretch/>
        </p:blipFill>
        <p:spPr bwMode="auto">
          <a:xfrm>
            <a:off x="179512" y="404664"/>
            <a:ext cx="8570377" cy="596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89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430641"/>
            <a:ext cx="8229600" cy="830997"/>
          </a:xfrm>
          <a:prstGeom prst="rect">
            <a:avLst/>
          </a:prstGeom>
          <a:noFill/>
        </p:spPr>
        <p:txBody>
          <a:bodyPr wrap="square" rtlCol="0">
            <a:spAutoFit/>
          </a:bodyPr>
          <a:lstStyle/>
          <a:p>
            <a:pPr algn="ctr"/>
            <a:r>
              <a:rPr lang="en-GB" sz="4800" b="1" dirty="0" smtClean="0"/>
              <a:t>Start with the “real thing” …</a:t>
            </a:r>
            <a:endParaRPr lang="en-GB" sz="4800" b="1" dirty="0"/>
          </a:p>
        </p:txBody>
      </p:sp>
      <p:pic>
        <p:nvPicPr>
          <p:cNvPr id="6146" name="Picture 2" descr="http://www.enasco.com/prod/images/products/1D/AC081414l.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60" t="35103" r="13082" b="37254"/>
          <a:stretch/>
        </p:blipFill>
        <p:spPr bwMode="auto">
          <a:xfrm>
            <a:off x="224453" y="1167131"/>
            <a:ext cx="5002301" cy="18722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artyark.co.uk/static/zoom/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9369" y="1510544"/>
            <a:ext cx="3057589" cy="305758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63500" y="-13652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215900" y="158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368300" y="1682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2"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520700" y="3206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8" name="Picture 14" descr="http://upload.wikimedia.org/wikipedia/commons/0/07/Honeycrisp-Ap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3012" y="4293096"/>
            <a:ext cx="2088232" cy="188578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www.amysgifts.co.uk/images/supersize/childrens-gifts/counting-wallchart-five-little-monkeys.jpg"/>
          <p:cNvPicPr>
            <a:picLocks noChangeAspect="1" noChangeArrowheads="1"/>
          </p:cNvPicPr>
          <p:nvPr/>
        </p:nvPicPr>
        <p:blipFill rotWithShape="1">
          <a:blip r:embed="rId6">
            <a:extLst>
              <a:ext uri="{28A0092B-C50C-407E-A947-70E740481C1C}">
                <a14:useLocalDpi xmlns:a14="http://schemas.microsoft.com/office/drawing/2010/main" val="0"/>
              </a:ext>
            </a:extLst>
          </a:blip>
          <a:srcRect l="12337" r="12677"/>
          <a:stretch/>
        </p:blipFill>
        <p:spPr bwMode="auto">
          <a:xfrm>
            <a:off x="368300" y="3039338"/>
            <a:ext cx="2650898" cy="353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57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63500" y="-13652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215900" y="158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391649" y="-15421"/>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2"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368300" y="338959"/>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AutoShape 2" descr="data:image/jpeg;base64,/9j/4AAQSkZJRgABAQAAAQABAAD/2wCEAAkGBxASEBAPEA8PDw8PDw8PDw8QDw8PDw4PFBEWFhUUFBQYHCggGBolHBQUITEhJSkrLi4uFx8zODMsNygtLisBCgoKDg0OFxAQGiwkHCQsLCwsLCwsLCwsLCwsLCwsLCwsLCwsLCwsLCwsLCwsLCwsLCwsLCwsLCwsLCwsLCwsLP/AABEIALcBEwMBEQACEQEDEQH/xAAbAAACAwEBAQAAAAAAAAAAAAABAgADBQQGB//EAD4QAAIBAgMEBQoEBQQDAAAAAAABAgMRBBIhBTFBUSJhcYGRBhMUMkJSobHB0WJy4fAVIySCs0OisvEWg5L/xAAbAQADAQEBAQEAAAAAAAAAAAAAAQIDBAUGB//EADURAAIBAwIFAQYFBAIDAAAAAAABAgMEESExBRITQVFhFCIygZGxQnGhweEGM9HwI1IkYpL/2gAMAwEAAhEDEQA/AHPmT1yAARAPApMTL4GiZOC6CLRLL6dIuMSWzphQNlTI5i6NE0UBZG82h8osiSiQ0PJTJGbKRWyCiIpAWI1RI6KyIhLGKQxgIYEEMVkjAyWMVksYjIYAJGQQBRSAeJoiWWxNYkssRqmSMmapkkZWREDIYIgyA+VcwyB5W5452DABLAMeCGhM6acTVGbOqlA1iiGzspQOiKM2zphE2RJYkUIEhMCmZnIpFEzFlorZAwIaAdGiEMiwIJgQljKa2IhH1pRXVfXwBQk9kXGEnsjhrbYgvVTl/tRat5Pc3jbSe+hwVdr1XuUYdmvxZoreK3N420F6nK8ZO+bPLNzuynCGMYNlTjtjQ7cNtl7qkb/ijv70c07bPwsxnareJpUa8Jq8ZJ/Ndq4HHOEovVHLOnKO6HMySCAZFIB0WiSxGsSRkaJiGuWmLBLlZES4ZDAQyIN0GQPKpnknaPFjAsihiL6cS0Szopo0RDOqkjaJmzqpnREhl8TREllyhCyZLGUzM2UimRkykVsgYEUgHRohFWNxUaVOVWd1CCvKyu7Xtu7yiqcHUkordmb/ABxSV6Si4vdK+b4I3jSi++Tq9kcXiRyVsbUlvm7clp8EaqEVsjWNKK7HM1x+JRqhH+7E5KEf74kspCMhloRskpIkJtO6bTXFOz8SdHuDWmDSw+15LSfTXPdJfcwqW0Zax0OWdtF7aGrhsXCp6sk3y3SXccc6cobnLUozhujpRKMRkWhDotCHRomSG5WQBceRYJcMgEWQwFIMgeXijzjrLYoALYIaJLoI0RLOiBaJZ0UzaJmzpps3iQy+LNckj3GArEwK5mbKRTIzZaK2SBBoAotAZXla/wCixH5Y/wDOJT2Oiz/vRPmeHxM6bvCTi+PJ9q4kJtbHvtKSwzewO3Yy0qdCXvL1X9jphX8nNO3/AOprKV9V23WpvnJhjAH+2JjQr/diShWv3vJYyuSIZaFsIeR4xXMaIyyyC91XlzV7kzlGK94EpP8AI1tnV610pWav7T6Vuq31PPq1KWfd3/Qxq20cN7GuiUeaOi0SEtCDceQIPIgXFkYbhkBlIMiPNROA6yyKGItiMkugWiWXwLRLOimbRZDL4M2iyGi6LNExFhQgNg2BXJmbKKZGbKEYhkGIiKQGR5XP+ir9kP8AJEb2Omz/AL0T5gSe8QBnVg8fUp+rLo8YvWPhw7iozcdhSjGW5u4La8J6N5JcnufY+J0Rqp7nPOi1qjvbNDMRskYGQ2lqykm9gaM5p3UFtqaqk+5fRpR0vr27jjqXVSW2g+XBo0UraLj2I5W29yWdmFj0rjhujnrvFNncjqR5IyKQglCJceQJcWQJcMgS4sgFWDIjz0TjOotiMRZEokuiUhMugaIhl0GaRJZfBmqZLLos1TJHzFZEBsTYxJMhjRTJkFCXEMlykINykIx/LB/0Vf8A9f8AlgN7HVZf3o/P7HzIk90AAQYAuA0d+A2nUg1F9OO7K3u7GUpuInCMzYnjJPclH4v4mU7ib20LjbxW+pXnfFtnPLL1ZqkkWQmRgTR10Ku4zkjNo0KNbdqZYMXE1Nmyu32b+8qC944rzSB3o6UeYMMRLjyBLhkAXDIAuIAiAiADCicx0FkQEWxKEWxKRJbEtEl0GaokuizVMgtTLTAbMVknAHIMjEkyWxlUmSUI2ICXKQEzFCMXyxl/RVu2l/lgM6rP+8vn9j5tcR7WQXGPILgBAAsw/rx/MvmJ7MqO5tZjmwdCJnEMsUhYEW06hDQmjso17GbRnKJv7CndTfLKvmEFhnl3+nKjVRqjzQlCIAEAAXFkAAAbiyAVIMgYcTmNyyIxFkRiLIlIRbEtEstizRMktizRMnBYpFpiwNcvIsAbFkBGxDEbEMRsBi3KQEuWhYMTyxl/R1e2l/kiM6rP+6vn9j5wI9cFxjImAINxFF2F9ePaKWxcNzUUjnOgNwAOYkY8ZCaAtVQnBOD1fkwv5Ll71SXgkl9GTszxeJP/AJUvCNgZ54RiJcYgCAgsgC4ZAgAWRy21EMwonObFiGBZEYiyJSJLIlollsS0IsTNEyRky0xYGuVkQqmnuafY7jaaEpRezFciSjD/AI3LPZxioKbjJ63snY7IW0Z0+ZPU8apxOdOv05RSWf0F/wDIYubjGDcYTlCbvqnF2en6ihaOUc51Lq8WVOryOOnn90asKqkk07pq6a4mGGnhnrQnGcVKLymRyKQzC8r5f0k/zU/+aKex12f91fP7Hz9knrAGAAAKYAy/C+su/wCRMtjSnuaCZjg6MkzCAe4hkTFgYymLAHufJ+FsNS605f8A1Jv6mT3Pn7181eX+9jSQzkCMRBCAAAuIAXFkAjyBLiyMx4mBqWRAB0UIsixoRZFlolliZaJHTLQgqa113by9Scp6Iy9p7SteEHzzTTXR6kd9vb596R4vEeIcuaVN693+x5fB7QlVrS822qVHTMr3qVJdnBK/ijtWJfkeO06UE8+8/sdVLbM/PVaMaj/lQpOTb9qWZta3took9GEnqjZXNelTUlN6/wC9zj9ItXlTftrzsXv19peOoqOIzlBCuVKpRhWer1TMrHRnQrOtFN06jvUju14/e/WKU+nPHk2pU1c0PWP+o9Dsfa2VJp5qUtWkvUfP7odWiqq5o7is7ydpPkn8PdePVHpY1E0mmmnqmtzR5+Gnhn1EZKSUovKZleUdPzlCUFo24tPsdxVJ8kcnVbS5amTwNelKDyyVnz4PsYRkpLKPWjNSKiiyAMgCZdhfW7iZbF09ztTMjcZEjDcCgqQARsWAR9HwFPLSpx92nCPhFGB81WlzVJP1Z0AYkuAiXACAABAAkBosYDRigEYqMTcdAIdDEOihDplIQtfFQpq85JfN9iNqVOVR4ijnr3FKhHmqPBh7S8oLJ2fm4e9fpv7dx6lK0hDWerPnLni1Wu+SisLz3/gzNn4upJ+cTlTh7L9up1y5L5/Pr5VJarQ87MqL0k+bvj/dTg2ni51X5mlx9aXC3Hu+ZjWrqK12OqytZVZnfgaEMPRaWuVOcnmacpcdPBGsW1DMtzG4kqtZqO2y+RxbGoSjKdWV81ZZpPjdu6+Bjb1eepJHo8RodO1p/n+xdtai+hXjfNTevWuK8GTXn06yfkuwpqvZyg+zZ02jNLc4zStq3dM2uqfUpZjutUcHD6/s9xyz2ejMapSlhp7m6MnqvdZyWl1nfc9biNgmsr5ehv7L2lksr5qUtVb2etfVHbVoqouaO559jfStp9Op8P2/g1cc7x01Ts00eRc6RwfXUGnhrYw8Th4yTjJXRxQm4vKO1PGxhY3ZsoXcbyh/uj28zup1lPR7nRCr2ZxJmxuiXAGXYXe+zh2ikm0OEknqzsinyfgyelN7J/Q061NbyX1Q2WXuy8GP2er/ANX9GS7ugt6kfqgqnL3X4MtWld/gf0M3xG0W9WP/ANIaNCfu+LSK9guH+BmUuMWK3qx+pp4PZtPR1aq/LC78ZWIdheP4ab+eP8nHV/qC1XwTR6xbWo+/4Rn9hrg93/1/Vf5PElxW1X4v0Z2UqqklKLumrpnBVpTpTcJrDR2U6kakFOL0Y9zMslwAFxZAghAEMlwyBZGWg8iMZGJsOhgMgEGVRJXbSS3tuyRpGLk8JakTnGCcpPCMrGbatdU7ab5y3LsX3PToWH4qn0PnrzjaXu0Fl+f8I83jtrO7ablJ6Znr4I704wWI6I8bp1K8+ao22zmwuBnUl5yvfKtYwlvl+ZcF1Dp+97xrXkqHuR+Lv6fydmKrym/NU9W9G1u/6IrVlFPOxFrbTqzSS1/3U7sLgY0o85P1pW1b+yPNoZuayb2Wp9DectjaNR+J6Z9f4QMTHO40lqpO8tLWiuH75HoXlXkieLwqh1aqfY68TRyxXac1hpM9fjazbt+Gg4empwnHTg9Otfoa362Zy8BlpUj+T/Qy8DeOei79B9Hm4M3sqvPDHc4uL23Tq8y2Zq1MMqtLVXfqzT5nl3dF0anNHbc+g4Zcq5t0pbrRnm3GWHnkld0pPR8U/v8AM7bS7yvuedxHh/dfL/Br4XG5VlbvB6p78t/oXe2/VjzR3+5hwviLtp9Or8P2/g65wPn9j7SMk1lFE4DTKMvF7OjfPHotNSa4Ss77uZ229w1JJhObVOS9GWwSaT5o+/pqLipJI/Nqk6ik4uT09WMol6EKTDlGMZREMZIQ8jJAGSyCAWSxCIZs7BxO+k+uUPqvr4nz3HbTMVXj20f5dj3eC3WG6Eu+q/c2T5c+iIICABLiAFxAC4gBcBmYiTQe4COHF7VjG6j05dT6K7zvoWM56y0R495xilRzGHvS/RfMwcbtFyfSbk+EVpFHqU6dOksQR83XuK1081Hp47fQ5IYarWd1pD3npHu5sxr3UYfE9fB2WfDp1fhWF5Z1PDUqFrtOpLVSnwXG3BHPQk7iWZvEV28nfef+DTUaKzN/i8Fdas21CGspcvp9z0KtVRj6Hg0KE6k13bNjZuzVBcHN+tL6LqPBrVnWlpsfZ2dpG3h/7PdkxsulZXtHTS2/ie3Y0uSnnyfMcauerX5FtH79ybLoZnKb4vLH8qPOvKnPUwe1wi36VLme51bVj0eyxtaPFSJXFo5tZ/73Kdk6ykvwp+D/AFOu+XuJnj8BlirOPlfuZ+3cPKnNVYrVXT00af6nn2tVwqYPa4nQVWg3jYv8lqtScqmdNRyxt0cqvdnRc1FNLLycfCaEqUpPDSaOzauzFOLTV0zzXmnLmie9KKqR5ZHlpYCtG8FJWTftW8T6Gzt6txSU4bP1+p8lfxp0azi9zaoYhRhCLTbjGMXutdK2hnL+nqs5NuaX1f8Ag9Klx2lTpxgoNtJLsV1cY+EF3s2j/TkF8VR/JIh/1FN/DBfNmbicbUs7ZV3fc1hwa2hvl/P/AAS+M3EvC+RNmVc0Nd8W0z3KGkOXweJc56jl5O2xsYBSAoYQZCgDIyEGR0AsjgLI9Ko4tSWji7oicIzi4y2ZUJyhJSjuj1OHrKcYzW6S8HxR+f3dvK3qypy7fbsfc21eNelGpHuWnMbAAACAAgAwAADM1ysSaHntv7RlGpCm28k48NNb635rcenYKKzJrU8LjKqvEYyxHG3kzYynUeWEW+z6vgd9SsorMng+foWsqkuWCyzXwGw0rOp0n7vsr7nlVr5y0hov1PpLXhMIe9V1fjt/JuQwy5HCstnrrCWEZW3NiedytScXHNwutbcO46aVx0e2TlubRXGG3hos2RshUlq807WzWskuSJr3LraLREWljC3y95PuakqTS0QQWDsbPGQxNZ1fNyTs5uN3Ts9XbfY9fr+5v2PkJWb6ueV7/ueywOHywS5JL7nkKXNJyPq4Q5IqK7HHtl2pydr2TfhqdVGXLNM572HNb1F6MyvJzHudfLlSvCXG/I7rqo5U8Hz/AAmiqdwnnsz1FaF0ePVWT6uJXQp2FSTWWypaj1DZ6olHj5YyMsRUirq70vbVpWfyPruFUpW8FTk99T5Tik415OpHtoXNHsHjldRANGfiYbzmksM6oMq2VK05w95XXaiqT97A7hZimayOg5AgMgBkKAQyAQ6AMjJgIa4sAaew8VaTpt6S1j1S4rvXyPC45Z9Skq0d47/l/B7fBrvkqOlLaW35/wAm5c+PPqCCAghgYAKxAC4AZ1iTQ4sds2nVtnje27g12PgXGrOGsWZ1KUKixNZRfhcHGCtGKS+fbzFOpKbzJipUYUo8sFhHZCBODQsRQiONxNZDOBoRsOKwJsctMRxTppSv1mDTyarY7sLi4RjZxza8LCqT5XgxlTbegMXThUT6KyyVrNLdaxpTqNxyhKGmGZ+E2fThLNGnCL1V1GKZUas5P3mNUacfhikdkjXJWBHIrIFFarZMuKy0hPRNngcenGaqLenc+3axjHY+Mg+bKfc2qU1KMZLdJJnbF5WTz5JxbTDKIwTOOvAwqLU3gzNbyVYS4ZrPsejM4vDTN8c0WjdSOw4SZQDIbAIKGAyAQwAEQBQAFNqzTs000+TW4TSkmnsOMnFprdHp8HiFOClz0a5SW8/PuIWrtq7h23X5H3Nncq4oqffv+ZecJ1kEAAAVgABAcCEaDJAAyQAOgEMhiI5DDBdg+lLmlqyZvC0IqPCOypSTXRsrPV2WngYqq0/JmpNbgw1G2ZOPLXSzXUEpcw5SzjBx7QprOkmo6K9kku16GXfU1pfDk6Y4XLD1r9btZm1OaitdiHUy9jmkjpWCymbKGUTkUhmBiNpyby5Uru29s+mocIgnGfM3s+x87W4tNqUOVLdbmXjaV0z2pI8SDwJsOv61J746x7OP76y6Mvwiuo7TRqM6DlKK0TKojamzKx9PQ52dUHqauDqZqcJc4q/atGdcHlI4qi5ZNF9iiCWGBLABADAVJc14hlAkyecj7y8US5Irlfgnn4+8vEXPHyNQl4B6RDn8GJ1I+RqnLwaWwcavOOmndTTe7c1x8PoeHxylTqUOfvH9z2eDznTrOHZ/sehPjj6cggAAwCAW4AcKEaDoAGQCGQAG4AVSbbstW9wD2O6hRyR10k/W18Ec85NvQwlLmZnbM2m51K0NYtS3PSTW5Owq9OUIp+S5wSSNjDte1NrqzWRjTe+WZv0QHUoObzWcmr3eZ6LTd3o2i1h5H/yJaFGJrRdsm5abrLuRm1zPQqEH3FbO9PQsoqMrI0cmIehpEGeW9tLr+R9vYy56VN+h8Zex5KtReo1ZHbNHDBmPUm6dWM1wevWuJinytM6klODiegzXSa1TV0dqeTzttGVzRMllFxeGcWKpabjncWdEZI5MNiJQjlUrJN6acy4ZwXUgpPJb6XP334l6mfTXgHpE/el8Qwx8qJ5yX4viHIw0QU5cmJ0mPmSGbk3e3yI6WO4+cso05SaW6/WYVpKlBzb2NKUXUmoLuaNLY8n7cV3Nnjy4zTW0WeouEz7yR1U/J5vfVXdD9TGXG12h+pquEPvP9DS2XseNKefO5PK42ypJX4nFd8UlXp9PlwjqtuHxoT5+bJrpnknoBEBGAxWIAAM4UIsdAAyAQwALNgNFMcRkkpWTfWTPPKEo5WC9bZV1mhu10fEyUWZ9Hwzrw+KVWV4ReWPrXte73JfExqQwQ48u4cdK0bJa6PuIiuxVNZZmZJZlK60TVrc2vsbpLlwb8uh30MJJpO6s937sJOMWZOcYvAJq2nLQ64vQE8nPVZRSObEbmWgZ5ma/mtdr/fifY8FnzUUvGT5PjMeWq35wPUR7U1lHjReDL2hRujlkjrpywzo2JiM0Mj3wdv7eBvQllYMrqGJcy7mjY2ObJTUlHi0u8NB4bOWpKHO/cGUWlMrdWPJhzFcrFdXqQuZj5Qed7AbY+UdTOCvdU6TxOWGdVK1qVFmEdCyEGzgnxahHbLOyPDKz3wjrw1CzTv8AA8664r1abpxjjPqd9tw3pzU3LODYwrPEZ6yNGkyGM6YskY6JAYAAmIAMAAAzhQix0ADIAGQCDYAKq9JNWFLYqLM+tg+XwJUmjTQv2biJ01KKdulfVLkZ1Flpmc4Js0PPOaUm7u2tt28zjHUUYpFNS5uolZJTx01FLNa3DTmYzi+ZkOCbzgvU7q+++p0Q2QYKJs0Qznrbi0Bg4iH81v8AD9f0Pqv6flpOJ8zx+OsGKz6Q+cOavSujCUTeE8GTTUoVG02rp7tOJEE1I6ZNTgdDnJ+8/E3UWZYSIqcuXiy1AXNHyOqEuaKUCeeI8cN1sfKieqWLDLl9R4RLqsdUkuAEc7LI4a9n3HyXHly3CflH0/Bpc1BrwzqpYU8BzPZUTqp0DNyLUTrowJ5isHfSQsiL4iAdCANxAS4AAABcBnEhFjIAHQAMgEEAI0IAZAwPIk6SJaGmWUoWBITZZYsRVKnqZtalJjW0LWwu5TIoDmrGiA83tvEShKLjbW97rlb7n0XApOLnj0PC4zBTUM+pm/xSf4fBn0qqSPA9niH+Jy5R+JXOxezxFePv7K8WPqPwHQXkix34V4jVV+BdD1LFj1b1eO64dZ52F7P6jLaC934j6voT7O/Iy2hH3X8Bdb0F7O/Iyx8OT+AdZeBezy8jLGw6/BC6yD2eRq7HnGalb2Wt/X/0fNf1C+ZU5r1R9BwOLhzwfozUjRPl2z6AdUyclYLIwDIHRTRSZLLkgEFCAgAQABcBgADiQixkwAdMAGQCGAAgARAQACgAIxAaDAAYDK5QGPJy14FJgYG2KV0k+Z6/CZ8tzFedDzuJxzbyfjUy3g1yR9vyo+O6zA8GuSDkQ+swehrkPkQ+swehLl8w5EHWYPQl+7hyIfXZPQl1hyIOsD0PtF00HWJ6H1sORB1ieidYnGPkfV9DV2DNU6iWb13lffu+Njz+J0IVbWcc6rVfI67CtKFzF40ej+Z6tQPz9n2AchIwqIDLIIpCLEMkgAQBigAGAAuAHGmIsdAAyABkAhkABABkICDAIAS4AEAAAEaGI568RjRh7WhpflqdVpU5K0JeqMriHPSlH0ZjvFx5P4H33tET4VWsvIjxi934h7T6FK1fkV4zqQvaX4K9lXkR4x9QvaJD9miT0iT3fBEO5l5LjbR8Mf8AmvdCfdCVjGV4ktZr6o1Vo3tB/Rjxwld/6dTv0+Zi+I0VvURqrCq9oF0dmV37DXbKJhLiluvx/c2XDaz/AA/YshsWu/cX9z+xjLjFuvP0NY8Lrd8Hbs7YVSNSE5SjaMlKyvrY5bjjFOdOUIxeWjoo8MnCalJrQ9MonzzZ7A2UkCZQGFIYggBAADYAKwADYwBcBnGgKGQgHQAMgAZAIKABkIAgAQAiQwCIRBgRgAsojA5MXgozTT4rgOM3FpoHqsGOvJylxc3/AHfY9N8Zr9sfQ4Vwyh6/UuhsCivYv2yk/qZPity/xfoi1YUF+Evhsaiv9OHgmZO/uHvNmitKK2ii+GzoLdCK7IoydzVlvJ/U0VKC2S+hdHCLkjJzk+5eEh1hkLIZHWHQsjyFUUAhvNAAygADABLABAAgAAYiAAAGKwAVjAAAf//Z"/>
          <p:cNvSpPr>
            <a:spLocks noChangeAspect="1" noChangeArrowheads="1"/>
          </p:cNvSpPr>
          <p:nvPr/>
        </p:nvSpPr>
        <p:spPr bwMode="auto">
          <a:xfrm>
            <a:off x="1143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ASEBAPEA8PDw8PDw8PDw8QDw8PDw4PFBEWFhUUFBQYHCggGBolHBQUITEhJSkrLi4uFx8zODMsNygtLisBCgoKDg0OFxAQGiwkHCQsLCwsLCwsLCwsLCwsLCwsLCwsLCwsLCwsLCwsLCwsLCwsLCwsLCwsLCwsLCwsLCwsLP/AABEIALcBEwMBEQACEQEDEQH/xAAbAAACAwEBAQAAAAAAAAAAAAABAgADBQQGB//EAD4QAAIBAgMEBQoEBQQDAAAAAAABAgMRBBIhBTFBUSJhcYGRBhMUMkJSobHB0WJy4fAVIySCs0OisvEWg5L/xAAbAQADAQEBAQEAAAAAAAAAAAAAAQIDBAUGB//EADURAAIBAwIFAQYFBAIDAAAAAAABAgMEESExBRITQVFhFCIygZGxQnGhweEGM9HwI1IkYpL/2gAMAwEAAhEDEQA/AHPmT1yAARAPApMTL4GiZOC6CLRLL6dIuMSWzphQNlTI5i6NE0UBZG82h8osiSiQ0PJTJGbKRWyCiIpAWI1RI6KyIhLGKQxgIYEEMVkjAyWMVksYjIYAJGQQBRSAeJoiWWxNYkssRqmSMmapkkZWREDIYIgyA+VcwyB5W5452DABLAMeCGhM6acTVGbOqlA1iiGzspQOiKM2zphE2RJYkUIEhMCmZnIpFEzFlorZAwIaAdGiEMiwIJgQljKa2IhH1pRXVfXwBQk9kXGEnsjhrbYgvVTl/tRat5Pc3jbSe+hwVdr1XuUYdmvxZoreK3N420F6nK8ZO+bPLNzuynCGMYNlTjtjQ7cNtl7qkb/ijv70c07bPwsxnareJpUa8Jq8ZJ/Ndq4HHOEovVHLOnKO6HMySCAZFIB0WiSxGsSRkaJiGuWmLBLlZES4ZDAQyIN0GQPKpnknaPFjAsihiL6cS0Szopo0RDOqkjaJmzqpnREhl8TREllyhCyZLGUzM2UimRkykVsgYEUgHRohFWNxUaVOVWd1CCvKyu7Xtu7yiqcHUkordmb/ABxSV6Si4vdK+b4I3jSi++Tq9kcXiRyVsbUlvm7clp8EaqEVsjWNKK7HM1x+JRqhH+7E5KEf74kspCMhloRskpIkJtO6bTXFOz8SdHuDWmDSw+15LSfTXPdJfcwqW0Zax0OWdtF7aGrhsXCp6sk3y3SXccc6cobnLUozhujpRKMRkWhDotCHRomSG5WQBceRYJcMgEWQwFIMgeXijzjrLYoALYIaJLoI0RLOiBaJZ0UzaJmzpps3iQy+LNckj3GArEwK5mbKRTIzZaK2SBBoAotAZXla/wCixH5Y/wDOJT2Oiz/vRPmeHxM6bvCTi+PJ9q4kJtbHvtKSwzewO3Yy0qdCXvL1X9jphX8nNO3/AOprKV9V23WpvnJhjAH+2JjQr/diShWv3vJYyuSIZaFsIeR4xXMaIyyyC91XlzV7kzlGK94EpP8AI1tnV610pWav7T6Vuq31PPq1KWfd3/Qxq20cN7GuiUeaOi0SEtCDceQIPIgXFkYbhkBlIMiPNROA6yyKGItiMkugWiWXwLRLOimbRZDL4M2iyGi6LNExFhQgNg2BXJmbKKZGbKEYhkGIiKQGR5XP+ir9kP8AJEb2Omz/AL0T5gSe8QBnVg8fUp+rLo8YvWPhw7iozcdhSjGW5u4La8J6N5JcnufY+J0Rqp7nPOi1qjvbNDMRskYGQ2lqykm9gaM5p3UFtqaqk+5fRpR0vr27jjqXVSW2g+XBo0UraLj2I5W29yWdmFj0rjhujnrvFNncjqR5IyKQglCJceQJcWQJcMgS4sgFWDIjz0TjOotiMRZEokuiUhMugaIhl0GaRJZfBmqZLLos1TJHzFZEBsTYxJMhjRTJkFCXEMlykINykIx/LB/0Vf8A9f8AlgN7HVZf3o/P7HzIk90AAQYAuA0d+A2nUg1F9OO7K3u7GUpuInCMzYnjJPclH4v4mU7ib20LjbxW+pXnfFtnPLL1ZqkkWQmRgTR10Ku4zkjNo0KNbdqZYMXE1Nmyu32b+8qC944rzSB3o6UeYMMRLjyBLhkAXDIAuIAiAiADCicx0FkQEWxKEWxKRJbEtEl0GaokuizVMgtTLTAbMVknAHIMjEkyWxlUmSUI2ICXKQEzFCMXyxl/RVu2l/lgM6rP+8vn9j5tcR7WQXGPILgBAAsw/rx/MvmJ7MqO5tZjmwdCJnEMsUhYEW06hDQmjso17GbRnKJv7CndTfLKvmEFhnl3+nKjVRqjzQlCIAEAAXFkAAAbiyAVIMgYcTmNyyIxFkRiLIlIRbEtEstizRMktizRMnBYpFpiwNcvIsAbFkBGxDEbEMRsBi3KQEuWhYMTyxl/R1e2l/kiM6rP+6vn9j5wI9cFxjImAINxFF2F9ePaKWxcNzUUjnOgNwAOYkY8ZCaAtVQnBOD1fkwv5Ll71SXgkl9GTszxeJP/AJUvCNgZ54RiJcYgCAgsgC4ZAgAWRy21EMwonObFiGBZEYiyJSJLIlollsS0IsTNEyRky0xYGuVkQqmnuafY7jaaEpRezFciSjD/AI3LPZxioKbjJ63snY7IW0Z0+ZPU8apxOdOv05RSWf0F/wDIYubjGDcYTlCbvqnF2en6ihaOUc51Lq8WVOryOOnn90asKqkk07pq6a4mGGnhnrQnGcVKLymRyKQzC8r5f0k/zU/+aKex12f91fP7Hz9knrAGAAAKYAy/C+su/wCRMtjSnuaCZjg6MkzCAe4hkTFgYymLAHufJ+FsNS605f8A1Jv6mT3Pn7181eX+9jSQzkCMRBCAAAuIAXFkAjyBLiyMx4mBqWRAB0UIsixoRZFlolliZaJHTLQgqa113by9Scp6Iy9p7SteEHzzTTXR6kd9vb596R4vEeIcuaVN693+x5fB7QlVrS822qVHTMr3qVJdnBK/ijtWJfkeO06UE8+8/sdVLbM/PVaMaj/lQpOTb9qWZta3took9GEnqjZXNelTUlN6/wC9zj9ItXlTftrzsXv19peOoqOIzlBCuVKpRhWer1TMrHRnQrOtFN06jvUju14/e/WKU+nPHk2pU1c0PWP+o9Dsfa2VJp5qUtWkvUfP7odWiqq5o7is7ydpPkn8PdePVHpY1E0mmmnqmtzR5+Gnhn1EZKSUovKZleUdPzlCUFo24tPsdxVJ8kcnVbS5amTwNelKDyyVnz4PsYRkpLKPWjNSKiiyAMgCZdhfW7iZbF09ztTMjcZEjDcCgqQARsWAR9HwFPLSpx92nCPhFGB81WlzVJP1Z0AYkuAiXACAABAAkBosYDRigEYqMTcdAIdDEOihDplIQtfFQpq85JfN9iNqVOVR4ijnr3FKhHmqPBh7S8oLJ2fm4e9fpv7dx6lK0hDWerPnLni1Wu+SisLz3/gzNn4upJ+cTlTh7L9up1y5L5/Pr5VJarQ87MqL0k+bvj/dTg2ni51X5mlx9aXC3Hu+ZjWrqK12OqytZVZnfgaEMPRaWuVOcnmacpcdPBGsW1DMtzG4kqtZqO2y+RxbGoSjKdWV81ZZpPjdu6+Bjb1eepJHo8RodO1p/n+xdtai+hXjfNTevWuK8GTXn06yfkuwpqvZyg+zZ02jNLc4zStq3dM2uqfUpZjutUcHD6/s9xyz2ejMapSlhp7m6MnqvdZyWl1nfc9biNgmsr5ehv7L2lksr5qUtVb2etfVHbVoqouaO559jfStp9Op8P2/g1cc7x01Ts00eRc6RwfXUGnhrYw8Th4yTjJXRxQm4vKO1PGxhY3ZsoXcbyh/uj28zup1lPR7nRCr2ZxJmxuiXAGXYXe+zh2ikm0OEknqzsinyfgyelN7J/Q061NbyX1Q2WXuy8GP2er/ANX9GS7ugt6kfqgqnL3X4MtWld/gf0M3xG0W9WP/ANIaNCfu+LSK9guH+BmUuMWK3qx+pp4PZtPR1aq/LC78ZWIdheP4ab+eP8nHV/qC1XwTR6xbWo+/4Rn9hrg93/1/Vf5PElxW1X4v0Z2UqqklKLumrpnBVpTpTcJrDR2U6kakFOL0Y9zMslwAFxZAghAEMlwyBZGWg8iMZGJsOhgMgEGVRJXbSS3tuyRpGLk8JakTnGCcpPCMrGbatdU7ab5y3LsX3PToWH4qn0PnrzjaXu0Fl+f8I83jtrO7ablJ6Znr4I704wWI6I8bp1K8+ao22zmwuBnUl5yvfKtYwlvl+ZcF1Dp+97xrXkqHuR+Lv6fydmKrym/NU9W9G1u/6IrVlFPOxFrbTqzSS1/3U7sLgY0o85P1pW1b+yPNoZuayb2Wp9DectjaNR+J6Z9f4QMTHO40lqpO8tLWiuH75HoXlXkieLwqh1aqfY68TRyxXac1hpM9fjazbt+Gg4empwnHTg9Otfoa362Zy8BlpUj+T/Qy8DeOei79B9Hm4M3sqvPDHc4uL23Tq8y2Zq1MMqtLVXfqzT5nl3dF0anNHbc+g4Zcq5t0pbrRnm3GWHnkld0pPR8U/v8AM7bS7yvuedxHh/dfL/Br4XG5VlbvB6p78t/oXe2/VjzR3+5hwviLtp9Or8P2/g65wPn9j7SMk1lFE4DTKMvF7OjfPHotNSa4Ss77uZ229w1JJhObVOS9GWwSaT5o+/pqLipJI/Nqk6ik4uT09WMol6EKTDlGMZREMZIQ8jJAGSyCAWSxCIZs7BxO+k+uUPqvr4nz3HbTMVXj20f5dj3eC3WG6Eu+q/c2T5c+iIICABLiAFxAC4gBcBmYiTQe4COHF7VjG6j05dT6K7zvoWM56y0R495xilRzGHvS/RfMwcbtFyfSbk+EVpFHqU6dOksQR83XuK1081Hp47fQ5IYarWd1pD3npHu5sxr3UYfE9fB2WfDp1fhWF5Z1PDUqFrtOpLVSnwXG3BHPQk7iWZvEV28nfef+DTUaKzN/i8Fdas21CGspcvp9z0KtVRj6Hg0KE6k13bNjZuzVBcHN+tL6LqPBrVnWlpsfZ2dpG3h/7PdkxsulZXtHTS2/ie3Y0uSnnyfMcauerX5FtH79ybLoZnKb4vLH8qPOvKnPUwe1wi36VLme51bVj0eyxtaPFSJXFo5tZ/73Kdk6ykvwp+D/AFOu+XuJnj8BlirOPlfuZ+3cPKnNVYrVXT00af6nn2tVwqYPa4nQVWg3jYv8lqtScqmdNRyxt0cqvdnRc1FNLLycfCaEqUpPDSaOzauzFOLTV0zzXmnLmie9KKqR5ZHlpYCtG8FJWTftW8T6Gzt6txSU4bP1+p8lfxp0azi9zaoYhRhCLTbjGMXutdK2hnL+nqs5NuaX1f8Ag9Klx2lTpxgoNtJLsV1cY+EF3s2j/TkF8VR/JIh/1FN/DBfNmbicbUs7ZV3fc1hwa2hvl/P/AAS+M3EvC+RNmVc0Nd8W0z3KGkOXweJc56jl5O2xsYBSAoYQZCgDIyEGR0AsjgLI9Ko4tSWji7oicIzi4y2ZUJyhJSjuj1OHrKcYzW6S8HxR+f3dvK3qypy7fbsfc21eNelGpHuWnMbAAACAAgAwAADM1ysSaHntv7RlGpCm28k48NNb635rcenYKKzJrU8LjKqvEYyxHG3kzYynUeWEW+z6vgd9SsorMng+foWsqkuWCyzXwGw0rOp0n7vsr7nlVr5y0hov1PpLXhMIe9V1fjt/JuQwy5HCstnrrCWEZW3NiedytScXHNwutbcO46aVx0e2TlubRXGG3hos2RshUlq807WzWskuSJr3LraLREWljC3y95PuakqTS0QQWDsbPGQxNZ1fNyTs5uN3Ts9XbfY9fr+5v2PkJWb6ueV7/ueywOHywS5JL7nkKXNJyPq4Q5IqK7HHtl2pydr2TfhqdVGXLNM572HNb1F6MyvJzHudfLlSvCXG/I7rqo5U8Hz/AAmiqdwnnsz1FaF0ePVWT6uJXQp2FSTWWypaj1DZ6olHj5YyMsRUirq70vbVpWfyPruFUpW8FTk99T5Tik415OpHtoXNHsHjldRANGfiYbzmksM6oMq2VK05w95XXaiqT97A7hZimayOg5AgMgBkKAQyAQ6AMjJgIa4sAaew8VaTpt6S1j1S4rvXyPC45Z9Skq0d47/l/B7fBrvkqOlLaW35/wAm5c+PPqCCAghgYAKxAC4AZ1iTQ4sds2nVtnje27g12PgXGrOGsWZ1KUKixNZRfhcHGCtGKS+fbzFOpKbzJipUYUo8sFhHZCBODQsRQiONxNZDOBoRsOKwJsctMRxTppSv1mDTyarY7sLi4RjZxza8LCqT5XgxlTbegMXThUT6KyyVrNLdaxpTqNxyhKGmGZ+E2fThLNGnCL1V1GKZUas5P3mNUacfhikdkjXJWBHIrIFFarZMuKy0hPRNngcenGaqLenc+3axjHY+Mg+bKfc2qU1KMZLdJJnbF5WTz5JxbTDKIwTOOvAwqLU3gzNbyVYS4ZrPsejM4vDTN8c0WjdSOw4SZQDIbAIKGAyAQwAEQBQAFNqzTs000+TW4TSkmnsOMnFprdHp8HiFOClz0a5SW8/PuIWrtq7h23X5H3Nncq4oqffv+ZecJ1kEAAAVgABAcCEaDJAAyQAOgEMhiI5DDBdg+lLmlqyZvC0IqPCOypSTXRsrPV2WngYqq0/JmpNbgw1G2ZOPLXSzXUEpcw5SzjBx7QprOkmo6K9kku16GXfU1pfDk6Y4XLD1r9btZm1OaitdiHUy9jmkjpWCymbKGUTkUhmBiNpyby5Uru29s+mocIgnGfM3s+x87W4tNqUOVLdbmXjaV0z2pI8SDwJsOv61J746x7OP76y6Mvwiuo7TRqM6DlKK0TKojamzKx9PQ52dUHqauDqZqcJc4q/atGdcHlI4qi5ZNF9iiCWGBLABADAVJc14hlAkyecj7y8US5Irlfgnn4+8vEXPHyNQl4B6RDn8GJ1I+RqnLwaWwcavOOmndTTe7c1x8PoeHxylTqUOfvH9z2eDznTrOHZ/sehPjj6cggAAwCAW4AcKEaDoAGQCGQAG4AVSbbstW9wD2O6hRyR10k/W18Ec85NvQwlLmZnbM2m51K0NYtS3PSTW5Owq9OUIp+S5wSSNjDte1NrqzWRjTe+WZv0QHUoObzWcmr3eZ6LTd3o2i1h5H/yJaFGJrRdsm5abrLuRm1zPQqEH3FbO9PQsoqMrI0cmIehpEGeW9tLr+R9vYy56VN+h8Zex5KtReo1ZHbNHDBmPUm6dWM1wevWuJinytM6klODiegzXSa1TV0dqeTzttGVzRMllFxeGcWKpabjncWdEZI5MNiJQjlUrJN6acy4ZwXUgpPJb6XP334l6mfTXgHpE/el8Qwx8qJ5yX4viHIw0QU5cmJ0mPmSGbk3e3yI6WO4+cso05SaW6/WYVpKlBzb2NKUXUmoLuaNLY8n7cV3Nnjy4zTW0WeouEz7yR1U/J5vfVXdD9TGXG12h+pquEPvP9DS2XseNKefO5PK42ypJX4nFd8UlXp9PlwjqtuHxoT5+bJrpnknoBEBGAxWIAAM4UIsdAAyAQwALNgNFMcRkkpWTfWTPPKEo5WC9bZV1mhu10fEyUWZ9Hwzrw+KVWV4ReWPrXte73JfExqQwQ48u4cdK0bJa6PuIiuxVNZZmZJZlK60TVrc2vsbpLlwb8uh30MJJpO6s937sJOMWZOcYvAJq2nLQ64vQE8nPVZRSObEbmWgZ5ma/mtdr/fifY8FnzUUvGT5PjMeWq35wPUR7U1lHjReDL2hRujlkjrpywzo2JiM0Mj3wdv7eBvQllYMrqGJcy7mjY2ObJTUlHi0u8NB4bOWpKHO/cGUWlMrdWPJhzFcrFdXqQuZj5Qed7AbY+UdTOCvdU6TxOWGdVK1qVFmEdCyEGzgnxahHbLOyPDKz3wjrw1CzTv8AA8664r1abpxjjPqd9tw3pzU3LODYwrPEZ6yNGkyGM6YskY6JAYAAmIAMAAAzhQix0ADIAGQCDYAKq9JNWFLYqLM+tg+XwJUmjTQv2biJ01KKdulfVLkZ1Flpmc4Js0PPOaUm7u2tt28zjHUUYpFNS5uolZJTx01FLNa3DTmYzi+ZkOCbzgvU7q+++p0Q2QYKJs0Qznrbi0Bg4iH81v8AD9f0Pqv6flpOJ8zx+OsGKz6Q+cOavSujCUTeE8GTTUoVG02rp7tOJEE1I6ZNTgdDnJ+8/E3UWZYSIqcuXiy1AXNHyOqEuaKUCeeI8cN1sfKieqWLDLl9R4RLqsdUkuAEc7LI4a9n3HyXHly3CflH0/Bpc1BrwzqpYU8BzPZUTqp0DNyLUTrowJ5isHfSQsiL4iAdCANxAS4AAABcBnEhFjIAHQAMgEEAI0IAZAwPIk6SJaGmWUoWBITZZYsRVKnqZtalJjW0LWwu5TIoDmrGiA83tvEShKLjbW97rlb7n0XApOLnj0PC4zBTUM+pm/xSf4fBn0qqSPA9niH+Jy5R+JXOxezxFePv7K8WPqPwHQXkix34V4jVV+BdD1LFj1b1eO64dZ52F7P6jLaC934j6voT7O/Iy2hH3X8Bdb0F7O/Iyx8OT+AdZeBezy8jLGw6/BC6yD2eRq7HnGalb2Wt/X/0fNf1C+ZU5r1R9BwOLhzwfozUjRPl2z6AdUyclYLIwDIHRTRSZLLkgEFCAgAQABcBgADiQixkwAdMAGQCGAAgARAQACgAIxAaDAAYDK5QGPJy14FJgYG2KV0k+Z6/CZ8tzFedDzuJxzbyfjUy3g1yR9vyo+O6zA8GuSDkQ+swehrkPkQ+swehLl8w5EHWYPQl+7hyIfXZPQl1hyIOsD0PtF00HWJ6H1sORB1ieidYnGPkfV9DV2DNU6iWb13lffu+Njz+J0IVbWcc6rVfI67CtKFzF40ej+Z6tQPz9n2AchIwqIDLIIpCLEMkgAQBigAGAAuAHGmIsdAAyABkAhkABABkICDAIAS4AEAAAEaGI568RjRh7WhpflqdVpU5K0JeqMriHPSlH0ZjvFx5P4H33tET4VWsvIjxi934h7T6FK1fkV4zqQvaX4K9lXkR4x9QvaJD9miT0iT3fBEO5l5LjbR8Mf8AmvdCfdCVjGV4ktZr6o1Vo3tB/Rjxwld/6dTv0+Zi+I0VvURqrCq9oF0dmV37DXbKJhLiluvx/c2XDaz/AA/YshsWu/cX9z+xjLjFuvP0NY8Lrd8Hbs7YVSNSE5SjaMlKyvrY5bjjFOdOUIxeWjoo8MnCalJrQ9MonzzZ7A2UkCZQGFIYggBAADYAKwADYwBcBnGgKGQgHQAMgAZAIKABkIAgAQAiQwCIRBgRgAsojA5MXgozTT4rgOM3FpoHqsGOvJylxc3/AHfY9N8Zr9sfQ4Vwyh6/UuhsCivYv2yk/qZPity/xfoi1YUF+Evhsaiv9OHgmZO/uHvNmitKK2ii+GzoLdCK7IoydzVlvJ/U0VKC2S+hdHCLkjJzk+5eEh1hkLIZHWHQsjyFUUAhvNAAygADABLABAAgAAYiAAAGKwAVjAAAf//Z"/>
          <p:cNvSpPr>
            <a:spLocks noChangeAspect="1" noChangeArrowheads="1"/>
          </p:cNvSpPr>
          <p:nvPr/>
        </p:nvSpPr>
        <p:spPr bwMode="auto">
          <a:xfrm>
            <a:off x="2667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http://www.google.co.uk/url?sa=i&amp;source=images&amp;cd=&amp;ved=0CAUQjBw&amp;url=http%3A%2F%2Fwww.allstarstuition.co.uk%2Fimages%2Fphotos%2Fallstars-tuition-diennes-place-value-1000x665-1.jpg&amp;ei=fw-9VKKrEor3Uqz3g6gC&amp;psig=AFQjCNG6smJi5YFcyrkS_Y_MY5818jnC2Q&amp;ust=1421762815387430"/>
          <p:cNvSpPr>
            <a:spLocks noChangeAspect="1" noChangeArrowheads="1"/>
          </p:cNvSpPr>
          <p:nvPr/>
        </p:nvSpPr>
        <p:spPr bwMode="auto">
          <a:xfrm>
            <a:off x="63500" y="-136525"/>
            <a:ext cx="7200900"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8" descr="http://www.google.co.uk/url?sa=i&amp;source=images&amp;cd=&amp;ved=0CAUQjBw&amp;url=http%3A%2F%2Fwww.allstarstuition.co.uk%2Fimages%2Fphotos%2Fallstars-tuition-diennes-place-value-1000x665-1.jpg&amp;ei=fw-9VKKrEor3Uqz3g6gC&amp;psig=AFQjCNG6smJi5YFcyrkS_Y_MY5818jnC2Q&amp;ust=1421762815387430"/>
          <p:cNvSpPr>
            <a:spLocks noChangeAspect="1" noChangeArrowheads="1"/>
          </p:cNvSpPr>
          <p:nvPr/>
        </p:nvSpPr>
        <p:spPr bwMode="auto">
          <a:xfrm>
            <a:off x="215900" y="15875"/>
            <a:ext cx="7200900"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http://www.google.co.uk/url?sa=i&amp;source=images&amp;cd=&amp;ved=0CAUQjBw&amp;url=http%3A%2F%2Fwww.allstarstuition.co.uk%2Fimages%2Fphotos%2Fallstars-tuition-diennes-place-value-1000x665-1.jpg&amp;ei=fw-9VKKrEor3Uqz3g6gC&amp;psig=AFQjCNG6smJi5YFcyrkS_Y_MY5818jnC2Q&amp;ust=1421762815387430"/>
          <p:cNvSpPr>
            <a:spLocks noChangeAspect="1" noChangeArrowheads="1"/>
          </p:cNvSpPr>
          <p:nvPr/>
        </p:nvSpPr>
        <p:spPr bwMode="auto">
          <a:xfrm>
            <a:off x="368300" y="168275"/>
            <a:ext cx="7200900"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206" name="Picture 14" descr="http://ecx.images-amazon.com/images/I/41jErXgR2n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30574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http://www.google.co.uk/url?sa=i&amp;source=images&amp;cd=&amp;ved=0CAUQjBw&amp;url=https%3A%2F%2Faskeabns.files.wordpress.com%2F2009%2F03%2Fdienne.jpg&amp;ei=AxC9VNL-Iobfaq7xgcAK&amp;psig=AFQjCNFWYZgB5g0gL3auenvYtywt5QRfjQ&amp;ust=1421762947724278"/>
          <p:cNvSpPr>
            <a:spLocks noChangeAspect="1" noChangeArrowheads="1"/>
          </p:cNvSpPr>
          <p:nvPr/>
        </p:nvSpPr>
        <p:spPr bwMode="auto">
          <a:xfrm>
            <a:off x="63500" y="-136525"/>
            <a:ext cx="76676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210" name="Picture 18" descr="https://askeabns.files.wordpress.com/2009/03/dienne.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827" t="4501" r="17519" b="27645"/>
          <a:stretch/>
        </p:blipFill>
        <p:spPr bwMode="auto">
          <a:xfrm>
            <a:off x="4787821" y="1477537"/>
            <a:ext cx="3538641" cy="23221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noGrp="1"/>
          </p:cNvSpPr>
          <p:nvPr>
            <p:ph type="title"/>
          </p:nvPr>
        </p:nvSpPr>
        <p:spPr>
          <a:xfrm>
            <a:off x="425450" y="-907"/>
            <a:ext cx="8229600" cy="1569660"/>
          </a:xfrm>
          <a:prstGeom prst="rect">
            <a:avLst/>
          </a:prstGeom>
          <a:noFill/>
        </p:spPr>
        <p:txBody>
          <a:bodyPr wrap="square" rtlCol="0">
            <a:spAutoFit/>
          </a:bodyPr>
          <a:lstStyle/>
          <a:p>
            <a:r>
              <a:rPr lang="en-GB" sz="4800" b="1" dirty="0" smtClean="0"/>
              <a:t>And finally…</a:t>
            </a:r>
            <a:br>
              <a:rPr lang="en-GB" sz="4800" b="1" dirty="0" smtClean="0"/>
            </a:br>
            <a:r>
              <a:rPr lang="en-GB" sz="4800" b="1" dirty="0" smtClean="0"/>
              <a:t> place value rods and counters </a:t>
            </a:r>
            <a:endParaRPr lang="en-GB" sz="4800" b="1" dirty="0"/>
          </a:p>
        </p:txBody>
      </p:sp>
      <p:sp>
        <p:nvSpPr>
          <p:cNvPr id="14" name="AutoShape 20" descr="http://www.google.co.uk/url?sa=i&amp;source=images&amp;cd=&amp;ved=0CAUQjBw&amp;url=http%3A%2F%2Fwww.edtech.co.uk%2Fadmin%2Fupload_pic%2F3108403.png&amp;ei=OhG9VMOWLtLTaOuogOAE&amp;psig=AFQjCNEbMRXdtCuP9nOtH45A_8hJJT7bWg&amp;ust=1421763258884026"/>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22" descr="http://www.google.co.uk/url?sa=i&amp;source=images&amp;cd=&amp;ved=0CAUQjBw&amp;url=http%3A%2F%2Fwww.edtech.co.uk%2Fadmin%2Fupload_pic%2F3108403.png&amp;ei=OhG9VMOWLtLTaOuogOAE&amp;psig=AFQjCNEbMRXdtCuP9nOtH45A_8hJJT7bWg&amp;ust=1421763258884026"/>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2" descr="http://www.google.co.uk/url?sa=i&amp;source=images&amp;cd=&amp;ved=0CAUQjBw&amp;url=http%3A%2F%2Fwww.allstarstuition.co.uk%2Fimages%2Fphotos%2Fallstars-tuition-diennes-place-value-1000x665-1.jpg&amp;ei=fw-9VKKrEor3Uqz3g6gC&amp;psig=AFQjCNG6smJi5YFcyrkS_Y_MY5818jnC2Q&amp;ust=1421762815387430"/>
          <p:cNvSpPr>
            <a:spLocks noChangeAspect="1" noChangeArrowheads="1"/>
          </p:cNvSpPr>
          <p:nvPr/>
        </p:nvSpPr>
        <p:spPr bwMode="auto">
          <a:xfrm>
            <a:off x="520700" y="320675"/>
            <a:ext cx="7200900"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24" descr="http://www.google.co.uk/url?sa=i&amp;source=images&amp;cd=&amp;ved=0CAUQjBw&amp;url=http%3A%2F%2Fwww.edtech.co.uk%2Fadmin%2Fupload_pic%2F3108403.png&amp;ei=OhG9VMOWLtLTaOuogOAE&amp;psig=AFQjCNEbMRXdtCuP9nOtH45A_8hJJT7bWg&amp;ust=1421763258884026"/>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26" descr="http://www.google.co.uk/url?sa=i&amp;source=images&amp;cd=&amp;ved=0CAUQjBw&amp;url=http%3A%2F%2Fwww.edtech.co.uk%2Fadmin%2Fupload_pic%2F3108403.png&amp;ei=OhG9VMOWLtLTaOuogOAE&amp;psig=AFQjCNEbMRXdtCuP9nOtH45A_8hJJT7bWg&amp;ust=1421763258884026"/>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220" name="Picture 28" descr="http://www.wyedu.co.uk/media/catalog/product/cache/1/image/9df78eab33525d08d6e5fb8d27136e95/3/1/3125202.jpg"/>
          <p:cNvPicPr>
            <a:picLocks noChangeAspect="1" noChangeArrowheads="1"/>
          </p:cNvPicPr>
          <p:nvPr/>
        </p:nvPicPr>
        <p:blipFill rotWithShape="1">
          <a:blip r:embed="rId6">
            <a:extLst>
              <a:ext uri="{28A0092B-C50C-407E-A947-70E740481C1C}">
                <a14:useLocalDpi xmlns:a14="http://schemas.microsoft.com/office/drawing/2010/main" val="0"/>
              </a:ext>
            </a:extLst>
          </a:blip>
          <a:srcRect b="25394"/>
          <a:stretch/>
        </p:blipFill>
        <p:spPr bwMode="auto">
          <a:xfrm>
            <a:off x="114300" y="4184884"/>
            <a:ext cx="4241676" cy="2004192"/>
          </a:xfrm>
          <a:prstGeom prst="rect">
            <a:avLst/>
          </a:prstGeom>
          <a:noFill/>
          <a:extLst>
            <a:ext uri="{909E8E84-426E-40DD-AFC4-6F175D3DCCD1}">
              <a14:hiddenFill xmlns:a14="http://schemas.microsoft.com/office/drawing/2010/main">
                <a:solidFill>
                  <a:srgbClr val="FFFFFF"/>
                </a:solidFill>
              </a14:hiddenFill>
            </a:ext>
          </a:extLst>
        </p:spPr>
      </p:pic>
      <p:pic>
        <p:nvPicPr>
          <p:cNvPr id="8221" name="Picture 29"/>
          <p:cNvPicPr>
            <a:picLocks noChangeAspect="1" noChangeArrowheads="1"/>
          </p:cNvPicPr>
          <p:nvPr/>
        </p:nvPicPr>
        <p:blipFill>
          <a:blip r:embed="rId7">
            <a:extLst>
              <a:ext uri="{28A0092B-C50C-407E-A947-70E740481C1C}">
                <a14:useLocalDpi xmlns:a14="http://schemas.microsoft.com/office/drawing/2010/main" val="0"/>
              </a:ext>
            </a:extLst>
          </a:blip>
          <a:srcRect l="14058" t="12704" r="32021" b="23743"/>
          <a:stretch>
            <a:fillRect/>
          </a:stretch>
        </p:blipFill>
        <p:spPr bwMode="auto">
          <a:xfrm>
            <a:off x="4644008" y="3933056"/>
            <a:ext cx="3871842" cy="2852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4991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63500" y="-13652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215900" y="158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368300" y="1682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http://www.educatorsoutlet.com/images/products/10471D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58" y="106767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highhopes.com/L42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030" y="1361909"/>
            <a:ext cx="2454290" cy="24332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noGrp="1"/>
          </p:cNvSpPr>
          <p:nvPr>
            <p:ph type="title"/>
          </p:nvPr>
        </p:nvSpPr>
        <p:spPr>
          <a:xfrm>
            <a:off x="181687" y="15875"/>
            <a:ext cx="8229600" cy="1569660"/>
          </a:xfrm>
          <a:prstGeom prst="rect">
            <a:avLst/>
          </a:prstGeom>
          <a:noFill/>
        </p:spPr>
        <p:txBody>
          <a:bodyPr wrap="square" rtlCol="0">
            <a:spAutoFit/>
          </a:bodyPr>
          <a:lstStyle/>
          <a:p>
            <a:pPr algn="ctr"/>
            <a:r>
              <a:rPr lang="en-GB" sz="4800" b="1" dirty="0" smtClean="0"/>
              <a:t>Then representations of the ‘real’ thing…</a:t>
            </a:r>
            <a:endParaRPr lang="en-GB" sz="4800" b="1" dirty="0"/>
          </a:p>
        </p:txBody>
      </p:sp>
      <p:sp>
        <p:nvSpPr>
          <p:cNvPr id="9" name="AutoShape 12" descr="http://www.google.co.uk/url?sa=i&amp;source=images&amp;cd=&amp;ved=0CAUQjBw&amp;url=http%3A%2F%2Fupload.wikimedia.org%2Fwikipedia%2Fcommons%2F2%2F27%2FRubens_apples_on_plate.jpg&amp;ei=_Qu9VI-VPMH3UvzdgeAB&amp;psig=AFQjCNFY6FVna20gqK7amHiAwMAXqx6KoQ&amp;ust=1421761918103618"/>
          <p:cNvSpPr>
            <a:spLocks noChangeAspect="1" noChangeArrowheads="1"/>
          </p:cNvSpPr>
          <p:nvPr/>
        </p:nvSpPr>
        <p:spPr bwMode="auto">
          <a:xfrm>
            <a:off x="520700" y="320675"/>
            <a:ext cx="6829425" cy="479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descr="http://www.nexus-euro.co.uk/media/catalog/product/cache/1/image/9df78eab33525d08d6e5fb8d27136e95/a/b/abacu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570" y="4028365"/>
            <a:ext cx="3871912" cy="24715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martfirstgraders.com/image-files/stickbund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0415" y="4149080"/>
            <a:ext cx="3277460" cy="245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6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smtClean="0">
                <a:ea typeface="ＭＳ Ｐゴシック" pitchFamily="34" charset="-128"/>
              </a:rPr>
              <a:t>Take a Strip and a paperclip</a:t>
            </a:r>
            <a:endParaRPr lang="en-US" smtClean="0">
              <a:ea typeface="ＭＳ Ｐゴシック" pitchFamily="34" charset="-128"/>
            </a:endParaRPr>
          </a:p>
        </p:txBody>
      </p:sp>
      <p:pic>
        <p:nvPicPr>
          <p:cNvPr id="23555" name="Content Placeholder 3" descr="468491_paperclip.jpg"/>
          <p:cNvPicPr>
            <a:picLocks noGrp="1" noChangeAspect="1"/>
          </p:cNvPicPr>
          <p:nvPr>
            <p:ph idx="1"/>
          </p:nvPr>
        </p:nvPicPr>
        <p:blipFill>
          <a:blip r:embed="rId3" cstate="print"/>
          <a:srcRect/>
          <a:stretch>
            <a:fillRect/>
          </a:stretch>
        </p:blipFill>
        <p:spPr>
          <a:xfrm>
            <a:off x="3132138" y="3860800"/>
            <a:ext cx="2857500" cy="2343150"/>
          </a:xfrm>
        </p:spPr>
      </p:pic>
      <p:sp>
        <p:nvSpPr>
          <p:cNvPr id="5" name="Rectangle 4"/>
          <p:cNvSpPr/>
          <p:nvPr/>
        </p:nvSpPr>
        <p:spPr>
          <a:xfrm>
            <a:off x="1042988" y="1844675"/>
            <a:ext cx="6842125"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8" name="Rectangle 6"/>
          <p:cNvSpPr>
            <a:spLocks noChangeArrowheads="1"/>
          </p:cNvSpPr>
          <p:nvPr/>
        </p:nvSpPr>
        <p:spPr bwMode="auto">
          <a:xfrm>
            <a:off x="3276600" y="6092825"/>
            <a:ext cx="284052" cy="523220"/>
          </a:xfrm>
          <a:prstGeom prst="rect">
            <a:avLst/>
          </a:prstGeom>
          <a:noFill/>
          <a:ln w="9525">
            <a:noFill/>
            <a:miter lim="800000"/>
            <a:headEnd/>
            <a:tailEnd/>
          </a:ln>
        </p:spPr>
        <p:txBody>
          <a:bodyPr wrap="none">
            <a:spAutoFit/>
          </a:bodyPr>
          <a:lstStyle/>
          <a:p>
            <a:r>
              <a:rPr lang="en-GB" dirty="0" smtClean="0"/>
              <a:t> </a:t>
            </a:r>
            <a:endParaRPr lang="en-US" dirty="0"/>
          </a:p>
        </p:txBody>
      </p:sp>
    </p:spTree>
    <p:extLst>
      <p:ext uri="{BB962C8B-B14F-4D97-AF65-F5344CB8AC3E}">
        <p14:creationId xmlns:p14="http://schemas.microsoft.com/office/powerpoint/2010/main" val="973109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dirty="0" smtClean="0">
                <a:ea typeface="ＭＳ Ｐゴシック" pitchFamily="34" charset="-128"/>
              </a:rPr>
              <a:t>Your Strip Represents 10p</a:t>
            </a:r>
            <a:endParaRPr lang="en-US" dirty="0" smtClean="0">
              <a:ea typeface="ＭＳ Ｐゴシック" pitchFamily="34" charset="-128"/>
            </a:endParaRPr>
          </a:p>
        </p:txBody>
      </p:sp>
      <p:sp>
        <p:nvSpPr>
          <p:cNvPr id="24579" name="Content Placeholder 2"/>
          <p:cNvSpPr>
            <a:spLocks noGrp="1"/>
          </p:cNvSpPr>
          <p:nvPr>
            <p:ph idx="1"/>
          </p:nvPr>
        </p:nvSpPr>
        <p:spPr/>
        <p:txBody>
          <a:bodyPr/>
          <a:lstStyle/>
          <a:p>
            <a:pPr>
              <a:buFont typeface="Arial" pitchFamily="34" charset="0"/>
              <a:buChar char="•"/>
            </a:pPr>
            <a:r>
              <a:rPr lang="en-GB" dirty="0" smtClean="0">
                <a:ea typeface="ＭＳ Ｐゴシック" pitchFamily="34" charset="-128"/>
              </a:rPr>
              <a:t>Show me 5p</a:t>
            </a:r>
          </a:p>
          <a:p>
            <a:pPr>
              <a:buFont typeface="Arial" pitchFamily="34" charset="0"/>
              <a:buChar char="•"/>
            </a:pPr>
            <a:r>
              <a:rPr lang="en-GB" dirty="0" smtClean="0">
                <a:ea typeface="ＭＳ Ｐゴシック" pitchFamily="34" charset="-128"/>
              </a:rPr>
              <a:t>Show me 2p</a:t>
            </a:r>
          </a:p>
          <a:p>
            <a:pPr>
              <a:buFont typeface="Arial" pitchFamily="34" charset="0"/>
              <a:buChar char="•"/>
            </a:pPr>
            <a:r>
              <a:rPr lang="en-GB" dirty="0" smtClean="0">
                <a:ea typeface="ＭＳ Ｐゴシック" pitchFamily="34" charset="-128"/>
              </a:rPr>
              <a:t>Show me 8p</a:t>
            </a:r>
          </a:p>
          <a:p>
            <a:pPr>
              <a:buFont typeface="Arial" pitchFamily="34" charset="0"/>
              <a:buChar char="•"/>
            </a:pPr>
            <a:r>
              <a:rPr lang="en-GB" dirty="0" smtClean="0">
                <a:ea typeface="ＭＳ Ｐゴシック" pitchFamily="34" charset="-128"/>
              </a:rPr>
              <a:t>Show me 7p</a:t>
            </a:r>
          </a:p>
          <a:p>
            <a:endParaRPr lang="en-GB" dirty="0" smtClean="0">
              <a:ea typeface="ＭＳ Ｐゴシック" pitchFamily="34" charset="-128"/>
            </a:endParaRPr>
          </a:p>
          <a:p>
            <a:endParaRPr lang="en-GB" dirty="0" smtClean="0">
              <a:ea typeface="ＭＳ Ｐゴシック" pitchFamily="34" charset="-128"/>
            </a:endParaRPr>
          </a:p>
          <a:p>
            <a:endParaRPr lang="en-US" dirty="0" smtClean="0">
              <a:ea typeface="ＭＳ Ｐゴシック" pitchFamily="34" charset="-128"/>
            </a:endParaRPr>
          </a:p>
        </p:txBody>
      </p:sp>
    </p:spTree>
    <p:extLst>
      <p:ext uri="{BB962C8B-B14F-4D97-AF65-F5344CB8AC3E}">
        <p14:creationId xmlns:p14="http://schemas.microsoft.com/office/powerpoint/2010/main" val="269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linds(horizontal)">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blinds(horizontal)">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blinds(horizontal)">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579">
                                            <p:txEl>
                                              <p:pRg st="3" end="3"/>
                                            </p:txEl>
                                          </p:spTgt>
                                        </p:tgtEl>
                                        <p:attrNameLst>
                                          <p:attrName>style.visibility</p:attrName>
                                        </p:attrNameLst>
                                      </p:cBhvr>
                                      <p:to>
                                        <p:strVal val="visible"/>
                                      </p:to>
                                    </p:set>
                                    <p:animEffect transition="in" filter="blinds(horizontal)">
                                      <p:cBhvr>
                                        <p:cTn id="27"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dirty="0" smtClean="0">
                <a:ea typeface="ＭＳ Ｐゴシック" pitchFamily="34" charset="-128"/>
              </a:rPr>
              <a:t>Your Strip Represents 1 metre</a:t>
            </a:r>
            <a:endParaRPr lang="en-US" dirty="0" smtClean="0">
              <a:ea typeface="ＭＳ Ｐゴシック" pitchFamily="34" charset="-128"/>
            </a:endParaRPr>
          </a:p>
        </p:txBody>
      </p:sp>
      <p:sp>
        <p:nvSpPr>
          <p:cNvPr id="24579" name="Content Placeholder 2"/>
          <p:cNvSpPr>
            <a:spLocks noGrp="1"/>
          </p:cNvSpPr>
          <p:nvPr>
            <p:ph idx="1"/>
          </p:nvPr>
        </p:nvSpPr>
        <p:spPr/>
        <p:txBody>
          <a:bodyPr/>
          <a:lstStyle/>
          <a:p>
            <a:pPr>
              <a:buFont typeface="Arial" pitchFamily="34" charset="0"/>
              <a:buChar char="•"/>
            </a:pPr>
            <a:r>
              <a:rPr lang="en-GB" dirty="0" smtClean="0">
                <a:ea typeface="ＭＳ Ｐゴシック" pitchFamily="34" charset="-128"/>
              </a:rPr>
              <a:t>Show me 50cm</a:t>
            </a:r>
          </a:p>
          <a:p>
            <a:pPr>
              <a:buFont typeface="Arial" pitchFamily="34" charset="0"/>
              <a:buChar char="•"/>
            </a:pPr>
            <a:r>
              <a:rPr lang="en-GB" dirty="0" smtClean="0">
                <a:ea typeface="ＭＳ Ｐゴシック" pitchFamily="34" charset="-128"/>
              </a:rPr>
              <a:t>Show me half a metre</a:t>
            </a:r>
          </a:p>
          <a:p>
            <a:pPr>
              <a:buFont typeface="Arial" pitchFamily="34" charset="0"/>
              <a:buChar char="•"/>
            </a:pPr>
            <a:r>
              <a:rPr lang="en-GB" dirty="0" smtClean="0">
                <a:ea typeface="ＭＳ Ｐゴシック" pitchFamily="34" charset="-128"/>
              </a:rPr>
              <a:t>Show me 20cm</a:t>
            </a:r>
          </a:p>
          <a:p>
            <a:pPr>
              <a:buFont typeface="Arial" pitchFamily="34" charset="0"/>
              <a:buChar char="•"/>
            </a:pPr>
            <a:r>
              <a:rPr lang="en-GB" dirty="0" smtClean="0">
                <a:ea typeface="ＭＳ Ｐゴシック" pitchFamily="34" charset="-128"/>
              </a:rPr>
              <a:t>Show me 80cm</a:t>
            </a:r>
          </a:p>
          <a:p>
            <a:pPr>
              <a:buFont typeface="Arial" pitchFamily="34" charset="0"/>
              <a:buChar char="•"/>
            </a:pPr>
            <a:r>
              <a:rPr lang="en-GB" dirty="0" smtClean="0">
                <a:ea typeface="ＭＳ Ｐゴシック" pitchFamily="34" charset="-128"/>
              </a:rPr>
              <a:t>Show me 70cm</a:t>
            </a:r>
          </a:p>
          <a:p>
            <a:endParaRPr lang="en-GB" dirty="0" smtClean="0">
              <a:ea typeface="ＭＳ Ｐゴシック" pitchFamily="34" charset="-128"/>
            </a:endParaRPr>
          </a:p>
          <a:p>
            <a:endParaRPr lang="en-US" dirty="0" smtClean="0">
              <a:ea typeface="ＭＳ Ｐゴシック" pitchFamily="34" charset="-128"/>
            </a:endParaRPr>
          </a:p>
        </p:txBody>
      </p:sp>
    </p:spTree>
    <p:extLst>
      <p:ext uri="{BB962C8B-B14F-4D97-AF65-F5344CB8AC3E}">
        <p14:creationId xmlns:p14="http://schemas.microsoft.com/office/powerpoint/2010/main" val="22682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linds(horizontal)">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blinds(horizontal)">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blinds(horizontal)">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blinds(horizontal)">
                                      <p:cBhvr>
                                        <p:cTn id="27" dur="500"/>
                                        <p:tgtEl>
                                          <p:spTgt spid="245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579">
                                            <p:txEl>
                                              <p:pRg st="4" end="4"/>
                                            </p:txEl>
                                          </p:spTgt>
                                        </p:tgtEl>
                                        <p:attrNameLst>
                                          <p:attrName>style.visibility</p:attrName>
                                        </p:attrNameLst>
                                      </p:cBhvr>
                                      <p:to>
                                        <p:strVal val="visible"/>
                                      </p:to>
                                    </p:set>
                                    <p:animEffect transition="in" filter="blinds(horizontal)">
                                      <p:cBhvr>
                                        <p:cTn id="32"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883</Words>
  <Application>Microsoft Office PowerPoint</Application>
  <PresentationFormat>On-screen Show (4:3)</PresentationFormat>
  <Paragraphs>177</Paragraphs>
  <Slides>38</Slides>
  <Notes>13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Using Bar Models</vt:lpstr>
      <vt:lpstr>Bar Models</vt:lpstr>
      <vt:lpstr>PowerPoint Presentation</vt:lpstr>
      <vt:lpstr>Start with the “real thing” …</vt:lpstr>
      <vt:lpstr>And finally…  place value rods and counters </vt:lpstr>
      <vt:lpstr>Then representations of the ‘real’ thing…</vt:lpstr>
      <vt:lpstr>Take a Strip and a paperclip</vt:lpstr>
      <vt:lpstr>Your Strip Represents 10p</vt:lpstr>
      <vt:lpstr>Your Strip Represents 1 metre</vt:lpstr>
      <vt:lpstr>PowerPoint Presentation</vt:lpstr>
      <vt:lpstr>Foundation for bar models</vt:lpstr>
      <vt:lpstr>What Are Bar Models?</vt:lpstr>
      <vt:lpstr>A Consistent Picture</vt:lpstr>
      <vt:lpstr>A Consistent Picture</vt:lpstr>
      <vt:lpstr>PowerPoint Presentation</vt:lpstr>
      <vt:lpstr>The Importance of Bar Modelling</vt:lpstr>
      <vt:lpstr>PowerPoint Presentation</vt:lpstr>
      <vt:lpstr>PowerPoint Presentation</vt:lpstr>
      <vt:lpstr>Bar Models</vt:lpstr>
      <vt:lpstr>Year 2 Textbook 2A C6L6</vt:lpstr>
      <vt:lpstr>PowerPoint Presentation</vt:lpstr>
      <vt:lpstr>PowerPoint Presentation</vt:lpstr>
      <vt:lpstr>PowerPoint Presentation</vt:lpstr>
      <vt:lpstr>PowerPoint Presentation</vt:lpstr>
      <vt:lpstr>PowerPoint Presentation</vt:lpstr>
      <vt:lpstr>KS2 barmodelling</vt:lpstr>
      <vt:lpstr>Fractions, Decimals and Percentages</vt:lpstr>
      <vt:lpstr>Ratio Problems</vt:lpstr>
      <vt:lpstr>KS2 Bar Modelling</vt:lpstr>
      <vt:lpstr>PowerPoint Presentation</vt:lpstr>
      <vt:lpstr>PowerPoint Presentation</vt:lpstr>
      <vt:lpstr>Year 3 Textbook 3A Chapter 4 Lesson 10</vt:lpstr>
      <vt:lpstr>PowerPoint Presentation</vt:lpstr>
      <vt:lpstr>PowerPoint Presentation</vt:lpstr>
      <vt:lpstr>PowerPoint Presentation</vt:lpstr>
      <vt:lpstr>Year 5 Textbook 5A- C4 L2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dc:creator>
  <cp:lastModifiedBy>Fiona</cp:lastModifiedBy>
  <cp:revision>14</cp:revision>
  <dcterms:created xsi:type="dcterms:W3CDTF">2018-01-16T20:34:22Z</dcterms:created>
  <dcterms:modified xsi:type="dcterms:W3CDTF">2018-01-16T23:37:58Z</dcterms:modified>
</cp:coreProperties>
</file>