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6858000" cx="12192000"/>
  <p:notesSz cx="6797675" cy="992662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8" roundtripDataSignature="AMtx7mgAVZTWyKDLFHBOiDl2MJTbshhC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4B798BD-A7B5-4692-88CC-186F49A29B3D}">
  <a:tblStyle styleId="{C4B798BD-A7B5-4692-88CC-186F49A29B3D}"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customschemas.google.com/relationships/presentationmetadata" Target="meta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45659" cy="49805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50443" y="0"/>
            <a:ext cx="2945659" cy="498056"/>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9768" y="4777194"/>
            <a:ext cx="5438140" cy="3908614"/>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28584"/>
            <a:ext cx="2945659" cy="498055"/>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50443" y="9428584"/>
            <a:ext cx="2945659" cy="498055"/>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79768" y="4777194"/>
            <a:ext cx="5438140" cy="390861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50443" y="9428584"/>
            <a:ext cx="2945659" cy="49805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1: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11:notes"/>
          <p:cNvSpPr txBox="1"/>
          <p:nvPr>
            <p:ph idx="1" type="body"/>
          </p:nvPr>
        </p:nvSpPr>
        <p:spPr>
          <a:xfrm>
            <a:off x="679768" y="4777194"/>
            <a:ext cx="5438140" cy="390861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These are just a few pictures to help us see and recognise that we are surrounded by number and we can all encourage number recognition with our children. Children learn best when they can experience the real thing, when numbers are brought to life and have meaning or they’re relevant to the child. A few examples here are door numbers, baby brother/sister birthday cards. Balloons and cards in the shops, 1 O’Clock, paying for things in the shop with £1 or 1p.  </a:t>
            </a:r>
            <a:endParaRPr/>
          </a:p>
        </p:txBody>
      </p:sp>
      <p:sp>
        <p:nvSpPr>
          <p:cNvPr id="166" name="Google Shape;166;p11:notes"/>
          <p:cNvSpPr txBox="1"/>
          <p:nvPr>
            <p:ph idx="12" type="sldNum"/>
          </p:nvPr>
        </p:nvSpPr>
        <p:spPr>
          <a:xfrm>
            <a:off x="3850443" y="9428584"/>
            <a:ext cx="2945659" cy="49805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80b74fe2e3_0_24:notes"/>
          <p:cNvSpPr/>
          <p:nvPr>
            <p:ph idx="2" type="sldImg"/>
          </p:nvPr>
        </p:nvSpPr>
        <p:spPr>
          <a:xfrm>
            <a:off x="422275" y="1241425"/>
            <a:ext cx="5953200" cy="33495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80b74fe2e3_0_24:notes"/>
          <p:cNvSpPr txBox="1"/>
          <p:nvPr>
            <p:ph idx="1" type="body"/>
          </p:nvPr>
        </p:nvSpPr>
        <p:spPr>
          <a:xfrm>
            <a:off x="679768" y="4777194"/>
            <a:ext cx="5438100" cy="3908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g280b74fe2e3_0_24:notes"/>
          <p:cNvSpPr txBox="1"/>
          <p:nvPr>
            <p:ph idx="12" type="sldNum"/>
          </p:nvPr>
        </p:nvSpPr>
        <p:spPr>
          <a:xfrm>
            <a:off x="3850443" y="9428584"/>
            <a:ext cx="2945700" cy="498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81cf117403_0_10:notes"/>
          <p:cNvSpPr/>
          <p:nvPr>
            <p:ph idx="2" type="sldImg"/>
          </p:nvPr>
        </p:nvSpPr>
        <p:spPr>
          <a:xfrm>
            <a:off x="422275" y="1241425"/>
            <a:ext cx="5953200" cy="33495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81cf117403_0_10:notes"/>
          <p:cNvSpPr txBox="1"/>
          <p:nvPr>
            <p:ph idx="1" type="body"/>
          </p:nvPr>
        </p:nvSpPr>
        <p:spPr>
          <a:xfrm>
            <a:off x="679768" y="4777194"/>
            <a:ext cx="5438100" cy="3908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g281cf117403_0_10:notes"/>
          <p:cNvSpPr txBox="1"/>
          <p:nvPr>
            <p:ph idx="12" type="sldNum"/>
          </p:nvPr>
        </p:nvSpPr>
        <p:spPr>
          <a:xfrm>
            <a:off x="3850443" y="9428584"/>
            <a:ext cx="2945700" cy="498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81c182f569_0_8:notes"/>
          <p:cNvSpPr/>
          <p:nvPr>
            <p:ph idx="2" type="sldImg"/>
          </p:nvPr>
        </p:nvSpPr>
        <p:spPr>
          <a:xfrm>
            <a:off x="422275" y="1241425"/>
            <a:ext cx="5953200" cy="33495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81c182f569_0_8:notes"/>
          <p:cNvSpPr txBox="1"/>
          <p:nvPr>
            <p:ph idx="1" type="body"/>
          </p:nvPr>
        </p:nvSpPr>
        <p:spPr>
          <a:xfrm>
            <a:off x="679768" y="4777194"/>
            <a:ext cx="5438100" cy="3908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g281c182f569_0_8:notes"/>
          <p:cNvSpPr txBox="1"/>
          <p:nvPr>
            <p:ph idx="12" type="sldNum"/>
          </p:nvPr>
        </p:nvSpPr>
        <p:spPr>
          <a:xfrm>
            <a:off x="3850443" y="9428584"/>
            <a:ext cx="2945700" cy="498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81bf7dad3a_0_0:notes"/>
          <p:cNvSpPr/>
          <p:nvPr>
            <p:ph idx="2" type="sldImg"/>
          </p:nvPr>
        </p:nvSpPr>
        <p:spPr>
          <a:xfrm>
            <a:off x="422275" y="1241425"/>
            <a:ext cx="5953200" cy="33495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81bf7dad3a_0_0:notes"/>
          <p:cNvSpPr txBox="1"/>
          <p:nvPr>
            <p:ph idx="1" type="body"/>
          </p:nvPr>
        </p:nvSpPr>
        <p:spPr>
          <a:xfrm>
            <a:off x="679768" y="4777194"/>
            <a:ext cx="5438100" cy="3908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g281bf7dad3a_0_0:notes"/>
          <p:cNvSpPr txBox="1"/>
          <p:nvPr>
            <p:ph idx="12" type="sldNum"/>
          </p:nvPr>
        </p:nvSpPr>
        <p:spPr>
          <a:xfrm>
            <a:off x="3850443" y="9428584"/>
            <a:ext cx="2945700" cy="498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81bf7dad3a_0_7:notes"/>
          <p:cNvSpPr/>
          <p:nvPr>
            <p:ph idx="2" type="sldImg"/>
          </p:nvPr>
        </p:nvSpPr>
        <p:spPr>
          <a:xfrm>
            <a:off x="422275" y="1241425"/>
            <a:ext cx="5953200" cy="33495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81bf7dad3a_0_7:notes"/>
          <p:cNvSpPr txBox="1"/>
          <p:nvPr>
            <p:ph idx="1" type="body"/>
          </p:nvPr>
        </p:nvSpPr>
        <p:spPr>
          <a:xfrm>
            <a:off x="679768" y="4777194"/>
            <a:ext cx="5438100" cy="3908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281bf7dad3a_0_7:notes"/>
          <p:cNvSpPr txBox="1"/>
          <p:nvPr>
            <p:ph idx="12" type="sldNum"/>
          </p:nvPr>
        </p:nvSpPr>
        <p:spPr>
          <a:xfrm>
            <a:off x="3850443" y="9428584"/>
            <a:ext cx="2945700" cy="498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81c182f569_0_0:notes"/>
          <p:cNvSpPr/>
          <p:nvPr>
            <p:ph idx="2" type="sldImg"/>
          </p:nvPr>
        </p:nvSpPr>
        <p:spPr>
          <a:xfrm>
            <a:off x="422275" y="1241425"/>
            <a:ext cx="5953200" cy="33495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81c182f569_0_0:notes"/>
          <p:cNvSpPr txBox="1"/>
          <p:nvPr>
            <p:ph idx="1" type="body"/>
          </p:nvPr>
        </p:nvSpPr>
        <p:spPr>
          <a:xfrm>
            <a:off x="679768" y="4777194"/>
            <a:ext cx="5438100" cy="3908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281c182f569_0_0:notes"/>
          <p:cNvSpPr txBox="1"/>
          <p:nvPr>
            <p:ph idx="12" type="sldNum"/>
          </p:nvPr>
        </p:nvSpPr>
        <p:spPr>
          <a:xfrm>
            <a:off x="3850443" y="9428584"/>
            <a:ext cx="2945700" cy="498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80b74fe2e3_0_18:notes"/>
          <p:cNvSpPr/>
          <p:nvPr>
            <p:ph idx="2" type="sldImg"/>
          </p:nvPr>
        </p:nvSpPr>
        <p:spPr>
          <a:xfrm>
            <a:off x="422275" y="1241425"/>
            <a:ext cx="5953200" cy="33495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80b74fe2e3_0_18:notes"/>
          <p:cNvSpPr txBox="1"/>
          <p:nvPr>
            <p:ph idx="1" type="body"/>
          </p:nvPr>
        </p:nvSpPr>
        <p:spPr>
          <a:xfrm>
            <a:off x="679768" y="4777194"/>
            <a:ext cx="5438100" cy="3908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g280b74fe2e3_0_18:notes"/>
          <p:cNvSpPr txBox="1"/>
          <p:nvPr>
            <p:ph idx="12" type="sldNum"/>
          </p:nvPr>
        </p:nvSpPr>
        <p:spPr>
          <a:xfrm>
            <a:off x="3850443" y="9428584"/>
            <a:ext cx="2945700" cy="498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821534a193_0_0:notes"/>
          <p:cNvSpPr/>
          <p:nvPr>
            <p:ph idx="2" type="sldImg"/>
          </p:nvPr>
        </p:nvSpPr>
        <p:spPr>
          <a:xfrm>
            <a:off x="422275" y="1241425"/>
            <a:ext cx="5953200" cy="33495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821534a193_0_0:notes"/>
          <p:cNvSpPr txBox="1"/>
          <p:nvPr>
            <p:ph idx="1" type="body"/>
          </p:nvPr>
        </p:nvSpPr>
        <p:spPr>
          <a:xfrm>
            <a:off x="679768" y="4777194"/>
            <a:ext cx="5438100" cy="3908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g2821534a193_0_0:notes"/>
          <p:cNvSpPr txBox="1"/>
          <p:nvPr>
            <p:ph idx="12" type="sldNum"/>
          </p:nvPr>
        </p:nvSpPr>
        <p:spPr>
          <a:xfrm>
            <a:off x="3850443" y="9428584"/>
            <a:ext cx="2945700" cy="498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821534a193_0_12:notes"/>
          <p:cNvSpPr/>
          <p:nvPr>
            <p:ph idx="2" type="sldImg"/>
          </p:nvPr>
        </p:nvSpPr>
        <p:spPr>
          <a:xfrm>
            <a:off x="422275" y="1241425"/>
            <a:ext cx="5953200" cy="33495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821534a193_0_12:notes"/>
          <p:cNvSpPr txBox="1"/>
          <p:nvPr>
            <p:ph idx="1" type="body"/>
          </p:nvPr>
        </p:nvSpPr>
        <p:spPr>
          <a:xfrm>
            <a:off x="679768" y="4777194"/>
            <a:ext cx="5438100" cy="3908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g2821534a193_0_12:notes"/>
          <p:cNvSpPr txBox="1"/>
          <p:nvPr>
            <p:ph idx="12" type="sldNum"/>
          </p:nvPr>
        </p:nvSpPr>
        <p:spPr>
          <a:xfrm>
            <a:off x="3850443" y="9428584"/>
            <a:ext cx="2945700" cy="498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4: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4: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821534a193_0_18:notes"/>
          <p:cNvSpPr/>
          <p:nvPr>
            <p:ph idx="2" type="sldImg"/>
          </p:nvPr>
        </p:nvSpPr>
        <p:spPr>
          <a:xfrm>
            <a:off x="422275" y="1241425"/>
            <a:ext cx="5953200" cy="33495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821534a193_0_18:notes"/>
          <p:cNvSpPr txBox="1"/>
          <p:nvPr>
            <p:ph idx="1" type="body"/>
          </p:nvPr>
        </p:nvSpPr>
        <p:spPr>
          <a:xfrm>
            <a:off x="679768" y="4777194"/>
            <a:ext cx="5438100" cy="3908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g2821534a193_0_18:notes"/>
          <p:cNvSpPr txBox="1"/>
          <p:nvPr>
            <p:ph idx="12" type="sldNum"/>
          </p:nvPr>
        </p:nvSpPr>
        <p:spPr>
          <a:xfrm>
            <a:off x="3850443" y="9428584"/>
            <a:ext cx="2945700" cy="498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821534a193_0_6:notes"/>
          <p:cNvSpPr/>
          <p:nvPr>
            <p:ph idx="2" type="sldImg"/>
          </p:nvPr>
        </p:nvSpPr>
        <p:spPr>
          <a:xfrm>
            <a:off x="422275" y="1241425"/>
            <a:ext cx="5953200" cy="33495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821534a193_0_6:notes"/>
          <p:cNvSpPr txBox="1"/>
          <p:nvPr>
            <p:ph idx="1" type="body"/>
          </p:nvPr>
        </p:nvSpPr>
        <p:spPr>
          <a:xfrm>
            <a:off x="679768" y="4777194"/>
            <a:ext cx="5438100" cy="3908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g2821534a193_0_6:notes"/>
          <p:cNvSpPr txBox="1"/>
          <p:nvPr>
            <p:ph idx="12" type="sldNum"/>
          </p:nvPr>
        </p:nvSpPr>
        <p:spPr>
          <a:xfrm>
            <a:off x="3850443" y="9428584"/>
            <a:ext cx="2945700" cy="498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821259d7f3_0_7:notes"/>
          <p:cNvSpPr/>
          <p:nvPr>
            <p:ph idx="2" type="sldImg"/>
          </p:nvPr>
        </p:nvSpPr>
        <p:spPr>
          <a:xfrm>
            <a:off x="422275" y="1241425"/>
            <a:ext cx="5953200" cy="33495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821259d7f3_0_7:notes"/>
          <p:cNvSpPr txBox="1"/>
          <p:nvPr>
            <p:ph idx="1" type="body"/>
          </p:nvPr>
        </p:nvSpPr>
        <p:spPr>
          <a:xfrm>
            <a:off x="679768" y="4777194"/>
            <a:ext cx="5438100" cy="3908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g2821259d7f3_0_7:notes"/>
          <p:cNvSpPr txBox="1"/>
          <p:nvPr>
            <p:ph idx="12" type="sldNum"/>
          </p:nvPr>
        </p:nvSpPr>
        <p:spPr>
          <a:xfrm>
            <a:off x="3850443" y="9428584"/>
            <a:ext cx="2945700" cy="498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p2:notes"/>
          <p:cNvSpPr txBox="1"/>
          <p:nvPr>
            <p:ph idx="1" type="body"/>
          </p:nvPr>
        </p:nvSpPr>
        <p:spPr>
          <a:xfrm>
            <a:off x="679768" y="4777194"/>
            <a:ext cx="5438140" cy="390861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500">
                <a:latin typeface="Comic Sans MS"/>
                <a:ea typeface="Comic Sans MS"/>
                <a:cs typeface="Comic Sans MS"/>
                <a:sym typeface="Comic Sans MS"/>
              </a:rPr>
              <a:t>Children become number fluent when they can apply their previously acquired knowledge and solve problems. Not only this, they will be able to give the reasoning behind it and explain the steps they have taken to get there. </a:t>
            </a:r>
            <a:r>
              <a:rPr lang="en-GB" sz="1500">
                <a:latin typeface="Comic Sans MS"/>
                <a:ea typeface="Comic Sans MS"/>
                <a:cs typeface="Comic Sans MS"/>
                <a:sym typeface="Comic Sans MS"/>
              </a:rPr>
              <a:t>It becomes second nature to them, it’s as if they can bring what they have previously learned to the forefront and apply it to the new problem. </a:t>
            </a:r>
            <a:endParaRPr sz="1500">
              <a:latin typeface="Comic Sans MS"/>
              <a:ea typeface="Comic Sans MS"/>
              <a:cs typeface="Comic Sans MS"/>
              <a:sym typeface="Comic Sans MS"/>
            </a:endParaRPr>
          </a:p>
        </p:txBody>
      </p:sp>
      <p:sp>
        <p:nvSpPr>
          <p:cNvPr id="100" name="Google Shape;100;p2:notes"/>
          <p:cNvSpPr txBox="1"/>
          <p:nvPr>
            <p:ph idx="12" type="sldNum"/>
          </p:nvPr>
        </p:nvSpPr>
        <p:spPr>
          <a:xfrm>
            <a:off x="3850443" y="9428584"/>
            <a:ext cx="2945659" cy="49805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82e834c315_0_47:notes"/>
          <p:cNvSpPr/>
          <p:nvPr>
            <p:ph idx="2" type="sldImg"/>
          </p:nvPr>
        </p:nvSpPr>
        <p:spPr>
          <a:xfrm>
            <a:off x="422275" y="1241425"/>
            <a:ext cx="5953200" cy="33495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82e834c315_0_47:notes"/>
          <p:cNvSpPr txBox="1"/>
          <p:nvPr>
            <p:ph idx="1" type="body"/>
          </p:nvPr>
        </p:nvSpPr>
        <p:spPr>
          <a:xfrm>
            <a:off x="679768" y="4777194"/>
            <a:ext cx="5438100" cy="39087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GB" sz="1550">
                <a:latin typeface="Comic Sans MS"/>
                <a:ea typeface="Comic Sans MS"/>
                <a:cs typeface="Comic Sans MS"/>
                <a:sym typeface="Comic Sans MS"/>
              </a:rPr>
              <a:t>Snappy animation and loveable characters combine with engaging storylines to gently introduce concepts of number to support early mathematical understanding.</a:t>
            </a:r>
            <a:endParaRPr sz="1550">
              <a:latin typeface="Comic Sans MS"/>
              <a:ea typeface="Comic Sans MS"/>
              <a:cs typeface="Comic Sans MS"/>
              <a:sym typeface="Comic Sans MS"/>
            </a:endParaRPr>
          </a:p>
        </p:txBody>
      </p:sp>
      <p:sp>
        <p:nvSpPr>
          <p:cNvPr id="107" name="Google Shape;107;g282e834c315_0_47:notes"/>
          <p:cNvSpPr txBox="1"/>
          <p:nvPr>
            <p:ph idx="12" type="sldNum"/>
          </p:nvPr>
        </p:nvSpPr>
        <p:spPr>
          <a:xfrm>
            <a:off x="3850443" y="9428584"/>
            <a:ext cx="2945700" cy="498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3:notes"/>
          <p:cNvSpPr txBox="1"/>
          <p:nvPr>
            <p:ph idx="1" type="body"/>
          </p:nvPr>
        </p:nvSpPr>
        <p:spPr>
          <a:xfrm>
            <a:off x="679768" y="4777194"/>
            <a:ext cx="5438140" cy="390861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You may have heard your child talking about one of something the last week or so, they have been encouraged to find and explore the number 1. </a:t>
            </a:r>
            <a:endParaRPr/>
          </a:p>
        </p:txBody>
      </p:sp>
      <p:sp>
        <p:nvSpPr>
          <p:cNvPr id="115" name="Google Shape;115;p3:notes"/>
          <p:cNvSpPr txBox="1"/>
          <p:nvPr>
            <p:ph idx="12" type="sldNum"/>
          </p:nvPr>
        </p:nvSpPr>
        <p:spPr>
          <a:xfrm>
            <a:off x="3850443" y="9428584"/>
            <a:ext cx="2945659" cy="49805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6: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6:notes"/>
          <p:cNvSpPr txBox="1"/>
          <p:nvPr>
            <p:ph idx="1" type="body"/>
          </p:nvPr>
        </p:nvSpPr>
        <p:spPr>
          <a:xfrm>
            <a:off x="679768" y="4777194"/>
            <a:ext cx="5438140" cy="390861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6:notes"/>
          <p:cNvSpPr txBox="1"/>
          <p:nvPr>
            <p:ph idx="12" type="sldNum"/>
          </p:nvPr>
        </p:nvSpPr>
        <p:spPr>
          <a:xfrm>
            <a:off x="3850443" y="9428584"/>
            <a:ext cx="2945659" cy="49805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7: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7:notes"/>
          <p:cNvSpPr txBox="1"/>
          <p:nvPr>
            <p:ph idx="1" type="body"/>
          </p:nvPr>
        </p:nvSpPr>
        <p:spPr>
          <a:xfrm>
            <a:off x="679768" y="4777194"/>
            <a:ext cx="5438140" cy="390861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7:notes"/>
          <p:cNvSpPr txBox="1"/>
          <p:nvPr>
            <p:ph idx="12" type="sldNum"/>
          </p:nvPr>
        </p:nvSpPr>
        <p:spPr>
          <a:xfrm>
            <a:off x="3850443" y="9428584"/>
            <a:ext cx="2945659" cy="49805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9: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9:notes"/>
          <p:cNvSpPr txBox="1"/>
          <p:nvPr>
            <p:ph idx="1" type="body"/>
          </p:nvPr>
        </p:nvSpPr>
        <p:spPr>
          <a:xfrm>
            <a:off x="679768" y="4777194"/>
            <a:ext cx="5438140" cy="390861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We have the number 1 throughout our continuous provision and in the majority of areas within our classroom so children are constantly seeing and hearing the number. E.g. when we start lining up we talk about who is first in the line, who will be first to tidy up and how many things we can do in 1 minute using a 1 minute timer</a:t>
            </a:r>
            <a:endParaRPr/>
          </a:p>
        </p:txBody>
      </p:sp>
      <p:sp>
        <p:nvSpPr>
          <p:cNvPr id="144" name="Google Shape;144;p9:notes"/>
          <p:cNvSpPr txBox="1"/>
          <p:nvPr>
            <p:ph idx="12" type="sldNum"/>
          </p:nvPr>
        </p:nvSpPr>
        <p:spPr>
          <a:xfrm>
            <a:off x="3850443" y="9428584"/>
            <a:ext cx="2945659" cy="49805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82e834c315_0_56:notes"/>
          <p:cNvSpPr/>
          <p:nvPr>
            <p:ph idx="2" type="sldImg"/>
          </p:nvPr>
        </p:nvSpPr>
        <p:spPr>
          <a:xfrm>
            <a:off x="422275" y="1241425"/>
            <a:ext cx="5953200" cy="33495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82e834c315_0_56:notes"/>
          <p:cNvSpPr txBox="1"/>
          <p:nvPr>
            <p:ph idx="1" type="body"/>
          </p:nvPr>
        </p:nvSpPr>
        <p:spPr>
          <a:xfrm>
            <a:off x="679768" y="4777194"/>
            <a:ext cx="5438100" cy="3908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Books!</a:t>
            </a:r>
            <a:endParaRPr/>
          </a:p>
          <a:p>
            <a:pPr indent="0" lvl="0" marL="0" rtl="0" algn="l">
              <a:spcBef>
                <a:spcPts val="0"/>
              </a:spcBef>
              <a:spcAft>
                <a:spcPts val="0"/>
              </a:spcAft>
              <a:buNone/>
            </a:pPr>
            <a:r>
              <a:rPr lang="en-GB"/>
              <a:t>Dice - subitising</a:t>
            </a:r>
            <a:endParaRPr/>
          </a:p>
          <a:p>
            <a:pPr indent="0" lvl="0" marL="0" rtl="0" algn="l">
              <a:spcBef>
                <a:spcPts val="0"/>
              </a:spcBef>
              <a:spcAft>
                <a:spcPts val="0"/>
              </a:spcAft>
              <a:buNone/>
            </a:pPr>
            <a:r>
              <a:rPr lang="en-GB"/>
              <a:t>Rekenrek - 20 bead resource to learn subitising, addition, subtraction, number bonds</a:t>
            </a:r>
            <a:endParaRPr/>
          </a:p>
          <a:p>
            <a:pPr indent="0" lvl="0" marL="0" rtl="0" algn="l">
              <a:spcBef>
                <a:spcPts val="0"/>
              </a:spcBef>
              <a:spcAft>
                <a:spcPts val="0"/>
              </a:spcAft>
              <a:buNone/>
            </a:pPr>
            <a:r>
              <a:rPr lang="en-GB"/>
              <a:t>Numberblocks - Interlocking cubes which children can build to deepen number sense of addition and subtraction</a:t>
            </a:r>
            <a:endParaRPr/>
          </a:p>
          <a:p>
            <a:pPr indent="0" lvl="0" marL="0" rtl="0" algn="l">
              <a:spcBef>
                <a:spcPts val="0"/>
              </a:spcBef>
              <a:spcAft>
                <a:spcPts val="0"/>
              </a:spcAft>
              <a:buNone/>
            </a:pPr>
            <a:r>
              <a:rPr lang="en-GB"/>
              <a:t>Numicon - plastic shapes with holes in to represent a number. Can be used to combine when teaching and practising number bonds.</a:t>
            </a:r>
            <a:endParaRPr/>
          </a:p>
          <a:p>
            <a:pPr indent="0" lvl="0" marL="0" rtl="0" algn="l">
              <a:spcBef>
                <a:spcPts val="0"/>
              </a:spcBef>
              <a:spcAft>
                <a:spcPts val="0"/>
              </a:spcAft>
              <a:buNone/>
            </a:pPr>
            <a:r>
              <a:rPr lang="en-GB"/>
              <a:t>Ten Frame - two-by-five rectangular frame using counters to represent numbers to 10</a:t>
            </a:r>
            <a:endParaRPr/>
          </a:p>
        </p:txBody>
      </p:sp>
      <p:sp>
        <p:nvSpPr>
          <p:cNvPr id="154" name="Google Shape;154;g282e834c315_0_56:notes"/>
          <p:cNvSpPr txBox="1"/>
          <p:nvPr>
            <p:ph idx="12" type="sldNum"/>
          </p:nvPr>
        </p:nvSpPr>
        <p:spPr>
          <a:xfrm>
            <a:off x="3850443" y="9428584"/>
            <a:ext cx="2945700" cy="498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3"/>
          <p:cNvSpPr/>
          <p:nvPr>
            <p:ph idx="2" type="pic"/>
          </p:nvPr>
        </p:nvSpPr>
        <p:spPr>
          <a:xfrm>
            <a:off x="5183188" y="987425"/>
            <a:ext cx="6172200" cy="4873625"/>
          </a:xfrm>
          <a:prstGeom prst="rect">
            <a:avLst/>
          </a:prstGeom>
          <a:noFill/>
          <a:ln>
            <a:noFill/>
          </a:ln>
        </p:spPr>
      </p:sp>
      <p:sp>
        <p:nvSpPr>
          <p:cNvPr id="68" name="Google Shape;68;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9FC"/>
            </a:gs>
            <a:gs pos="37000">
              <a:srgbClr val="D6E6F5"/>
            </a:gs>
            <a:gs pos="55500">
              <a:srgbClr val="C6DCF1"/>
            </a:gs>
            <a:gs pos="64750">
              <a:srgbClr val="BED7EF"/>
            </a:gs>
            <a:gs pos="74000">
              <a:srgbClr val="B3D1EC"/>
            </a:gs>
            <a:gs pos="83000">
              <a:srgbClr val="B3D1EC"/>
            </a:gs>
            <a:gs pos="100000">
              <a:srgbClr val="CCE0F2"/>
            </a:gs>
          </a:gsLst>
          <a:lin ang="5400000" scaled="0"/>
        </a:gra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13.jpg"/><Relationship Id="rId9" Type="http://schemas.openxmlformats.org/officeDocument/2006/relationships/image" Target="../media/image21.jpg"/><Relationship Id="rId5" Type="http://schemas.openxmlformats.org/officeDocument/2006/relationships/image" Target="../media/image14.jpg"/><Relationship Id="rId6" Type="http://schemas.openxmlformats.org/officeDocument/2006/relationships/image" Target="../media/image17.jpg"/><Relationship Id="rId7" Type="http://schemas.openxmlformats.org/officeDocument/2006/relationships/image" Target="../media/image19.jpg"/><Relationship Id="rId8"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jpg"/><Relationship Id="rId4" Type="http://schemas.openxmlformats.org/officeDocument/2006/relationships/image" Target="../media/image37.jpg"/><Relationship Id="rId5" Type="http://schemas.openxmlformats.org/officeDocument/2006/relationships/image" Target="../media/image26.jpg"/><Relationship Id="rId6" Type="http://schemas.openxmlformats.org/officeDocument/2006/relationships/image" Target="../media/image39.jpg"/><Relationship Id="rId7" Type="http://schemas.openxmlformats.org/officeDocument/2006/relationships/image" Target="../media/image3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8.jp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play.numbots.com/?#/game/game-mod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1.jpg"/><Relationship Id="rId4" Type="http://schemas.openxmlformats.org/officeDocument/2006/relationships/image" Target="../media/image25.jpg"/><Relationship Id="rId5" Type="http://schemas.openxmlformats.org/officeDocument/2006/relationships/image" Target="../media/image24.jpg"/><Relationship Id="rId6" Type="http://schemas.openxmlformats.org/officeDocument/2006/relationships/image" Target="../media/image30.jpg"/><Relationship Id="rId7" Type="http://schemas.openxmlformats.org/officeDocument/2006/relationships/image" Target="../media/image2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10.jpg"/><Relationship Id="rId5" Type="http://schemas.openxmlformats.org/officeDocument/2006/relationships/image" Target="../media/image9.jpg"/><Relationship Id="rId6" Type="http://schemas.openxmlformats.org/officeDocument/2006/relationships/image" Target="../media/image3.jpg"/><Relationship Id="rId7"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7.jpg"/><Relationship Id="rId4" Type="http://schemas.openxmlformats.org/officeDocument/2006/relationships/image" Target="../media/image23.jpg"/><Relationship Id="rId5" Type="http://schemas.openxmlformats.org/officeDocument/2006/relationships/image" Target="../media/image7.png"/><Relationship Id="rId6"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5.png"/><Relationship Id="rId6" Type="http://schemas.openxmlformats.org/officeDocument/2006/relationships/image" Target="../media/image15.png"/><Relationship Id="rId7" Type="http://schemas.openxmlformats.org/officeDocument/2006/relationships/image" Target="../media/image12.png"/><Relationship Id="rId8"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a:off x="1066589" y="199360"/>
            <a:ext cx="9749700" cy="3416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5400" u="none" cap="none" strike="noStrike">
                <a:solidFill>
                  <a:srgbClr val="7030A0"/>
                </a:solidFill>
                <a:latin typeface="Comic Sans MS"/>
                <a:ea typeface="Comic Sans MS"/>
                <a:cs typeface="Comic Sans MS"/>
                <a:sym typeface="Comic Sans MS"/>
              </a:rPr>
              <a:t>EYFS and Year 1 </a:t>
            </a:r>
            <a:r>
              <a:rPr lang="en-GB" sz="5400">
                <a:solidFill>
                  <a:srgbClr val="7030A0"/>
                </a:solidFill>
                <a:latin typeface="Comic Sans MS"/>
                <a:ea typeface="Comic Sans MS"/>
                <a:cs typeface="Comic Sans MS"/>
                <a:sym typeface="Comic Sans MS"/>
              </a:rPr>
              <a:t>Maths meeting for Parents and Carers</a:t>
            </a:r>
            <a:endParaRPr/>
          </a:p>
          <a:p>
            <a:pPr indent="0" lvl="0" marL="0" marR="0" rtl="0" algn="ctr">
              <a:spcBef>
                <a:spcPts val="0"/>
              </a:spcBef>
              <a:spcAft>
                <a:spcPts val="0"/>
              </a:spcAft>
              <a:buNone/>
            </a:pPr>
            <a:r>
              <a:t/>
            </a:r>
            <a:endParaRPr b="0" i="0" sz="5400" u="none" cap="none" strike="noStrike">
              <a:solidFill>
                <a:srgbClr val="7030A0"/>
              </a:solidFill>
              <a:latin typeface="Comic Sans MS"/>
              <a:ea typeface="Comic Sans MS"/>
              <a:cs typeface="Comic Sans MS"/>
              <a:sym typeface="Comic Sans MS"/>
            </a:endParaRPr>
          </a:p>
          <a:p>
            <a:pPr indent="0" lvl="0" marL="0" marR="0" rtl="0" algn="ctr">
              <a:spcBef>
                <a:spcPts val="0"/>
              </a:spcBef>
              <a:spcAft>
                <a:spcPts val="0"/>
              </a:spcAft>
              <a:buNone/>
            </a:pPr>
            <a:r>
              <a:rPr lang="en-GB" sz="5400">
                <a:solidFill>
                  <a:srgbClr val="7030A0"/>
                </a:solidFill>
                <a:latin typeface="Comic Sans MS"/>
                <a:ea typeface="Comic Sans MS"/>
                <a:cs typeface="Comic Sans MS"/>
                <a:sym typeface="Comic Sans MS"/>
              </a:rPr>
              <a:t>Monday 25th September</a:t>
            </a:r>
            <a:r>
              <a:rPr b="0" i="0" lang="en-GB" sz="5400" u="none" cap="none" strike="noStrike">
                <a:solidFill>
                  <a:srgbClr val="7030A0"/>
                </a:solidFill>
                <a:latin typeface="Comic Sans MS"/>
                <a:ea typeface="Comic Sans MS"/>
                <a:cs typeface="Comic Sans MS"/>
                <a:sym typeface="Comic Sans MS"/>
              </a:rPr>
              <a:t> 20</a:t>
            </a:r>
            <a:r>
              <a:rPr lang="en-GB" sz="5400">
                <a:solidFill>
                  <a:srgbClr val="7030A0"/>
                </a:solidFill>
                <a:latin typeface="Comic Sans MS"/>
                <a:ea typeface="Comic Sans MS"/>
                <a:cs typeface="Comic Sans MS"/>
                <a:sym typeface="Comic Sans MS"/>
              </a:rPr>
              <a:t>23</a:t>
            </a:r>
            <a:endParaRPr b="0" i="0" sz="5400" u="none" cap="none" strike="noStrike">
              <a:solidFill>
                <a:srgbClr val="7030A0"/>
              </a:solidFill>
              <a:latin typeface="Comic Sans MS"/>
              <a:ea typeface="Comic Sans MS"/>
              <a:cs typeface="Comic Sans MS"/>
              <a:sym typeface="Comic Sans MS"/>
            </a:endParaRPr>
          </a:p>
        </p:txBody>
      </p:sp>
      <p:pic>
        <p:nvPicPr>
          <p:cNvPr id="90" name="Google Shape;90;p1"/>
          <p:cNvPicPr preferRelativeResize="0"/>
          <p:nvPr/>
        </p:nvPicPr>
        <p:blipFill rotWithShape="1">
          <a:blip r:embed="rId3">
            <a:alphaModFix/>
          </a:blip>
          <a:srcRect b="0" l="0" r="0" t="0"/>
          <a:stretch/>
        </p:blipFill>
        <p:spPr>
          <a:xfrm>
            <a:off x="4107531" y="4927297"/>
            <a:ext cx="4152049" cy="193070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1"/>
          <p:cNvSpPr txBox="1"/>
          <p:nvPr/>
        </p:nvSpPr>
        <p:spPr>
          <a:xfrm>
            <a:off x="-214167" y="129000"/>
            <a:ext cx="4471374"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4400">
                <a:solidFill>
                  <a:srgbClr val="7030A0"/>
                </a:solidFill>
                <a:latin typeface="Comic Sans MS"/>
                <a:ea typeface="Comic Sans MS"/>
                <a:cs typeface="Comic Sans MS"/>
                <a:sym typeface="Comic Sans MS"/>
              </a:rPr>
              <a:t>And beyond…</a:t>
            </a:r>
            <a:endParaRPr/>
          </a:p>
        </p:txBody>
      </p:sp>
      <p:pic>
        <p:nvPicPr>
          <p:cNvPr id="169" name="Google Shape;169;p11"/>
          <p:cNvPicPr preferRelativeResize="0"/>
          <p:nvPr/>
        </p:nvPicPr>
        <p:blipFill rotWithShape="1">
          <a:blip r:embed="rId3">
            <a:alphaModFix/>
          </a:blip>
          <a:srcRect b="16250" l="21660" r="26884" t="15634"/>
          <a:stretch/>
        </p:blipFill>
        <p:spPr>
          <a:xfrm>
            <a:off x="303610" y="3672590"/>
            <a:ext cx="2998768" cy="2977271"/>
          </a:xfrm>
          <a:prstGeom prst="rect">
            <a:avLst/>
          </a:prstGeom>
          <a:noFill/>
          <a:ln>
            <a:noFill/>
          </a:ln>
        </p:spPr>
      </p:pic>
      <p:pic>
        <p:nvPicPr>
          <p:cNvPr id="170" name="Google Shape;170;p11"/>
          <p:cNvPicPr preferRelativeResize="0"/>
          <p:nvPr/>
        </p:nvPicPr>
        <p:blipFill rotWithShape="1">
          <a:blip r:embed="rId4">
            <a:alphaModFix/>
          </a:blip>
          <a:srcRect b="0" l="0" r="0" t="0"/>
          <a:stretch/>
        </p:blipFill>
        <p:spPr>
          <a:xfrm>
            <a:off x="7432196" y="160143"/>
            <a:ext cx="4572000" cy="3038475"/>
          </a:xfrm>
          <a:prstGeom prst="rect">
            <a:avLst/>
          </a:prstGeom>
          <a:noFill/>
          <a:ln>
            <a:noFill/>
          </a:ln>
        </p:spPr>
      </p:pic>
      <p:pic>
        <p:nvPicPr>
          <p:cNvPr id="171" name="Google Shape;171;p11"/>
          <p:cNvPicPr preferRelativeResize="0"/>
          <p:nvPr/>
        </p:nvPicPr>
        <p:blipFill rotWithShape="1">
          <a:blip r:embed="rId5">
            <a:alphaModFix/>
          </a:blip>
          <a:srcRect b="1817" l="4114" r="3824" t="1"/>
          <a:stretch/>
        </p:blipFill>
        <p:spPr>
          <a:xfrm>
            <a:off x="5293853" y="160143"/>
            <a:ext cx="1947300" cy="3054128"/>
          </a:xfrm>
          <a:prstGeom prst="rect">
            <a:avLst/>
          </a:prstGeom>
          <a:noFill/>
          <a:ln>
            <a:noFill/>
          </a:ln>
        </p:spPr>
      </p:pic>
      <p:pic>
        <p:nvPicPr>
          <p:cNvPr id="172" name="Google Shape;172;p11"/>
          <p:cNvPicPr preferRelativeResize="0"/>
          <p:nvPr/>
        </p:nvPicPr>
        <p:blipFill rotWithShape="1">
          <a:blip r:embed="rId6">
            <a:alphaModFix/>
          </a:blip>
          <a:srcRect b="0" l="18720" r="0" t="0"/>
          <a:stretch/>
        </p:blipFill>
        <p:spPr>
          <a:xfrm rot="-5400000">
            <a:off x="8613991" y="3465835"/>
            <a:ext cx="3318824" cy="3062424"/>
          </a:xfrm>
          <a:prstGeom prst="rect">
            <a:avLst/>
          </a:prstGeom>
          <a:noFill/>
          <a:ln>
            <a:noFill/>
          </a:ln>
        </p:spPr>
      </p:pic>
      <p:pic>
        <p:nvPicPr>
          <p:cNvPr id="173" name="Google Shape;173;p11"/>
          <p:cNvPicPr preferRelativeResize="0"/>
          <p:nvPr/>
        </p:nvPicPr>
        <p:blipFill rotWithShape="1">
          <a:blip r:embed="rId7">
            <a:alphaModFix/>
          </a:blip>
          <a:srcRect b="0" l="0" r="0" t="0"/>
          <a:stretch/>
        </p:blipFill>
        <p:spPr>
          <a:xfrm>
            <a:off x="89279" y="1453418"/>
            <a:ext cx="2180668" cy="1664194"/>
          </a:xfrm>
          <a:prstGeom prst="rect">
            <a:avLst/>
          </a:prstGeom>
          <a:noFill/>
          <a:ln>
            <a:noFill/>
          </a:ln>
        </p:spPr>
      </p:pic>
      <p:pic>
        <p:nvPicPr>
          <p:cNvPr id="174" name="Google Shape;174;p11"/>
          <p:cNvPicPr preferRelativeResize="0"/>
          <p:nvPr/>
        </p:nvPicPr>
        <p:blipFill rotWithShape="1">
          <a:blip r:embed="rId8">
            <a:alphaModFix/>
          </a:blip>
          <a:srcRect b="0" l="8279" r="19918" t="0"/>
          <a:stretch/>
        </p:blipFill>
        <p:spPr>
          <a:xfrm rot="5400000">
            <a:off x="4599847" y="3419325"/>
            <a:ext cx="3335311" cy="3483800"/>
          </a:xfrm>
          <a:prstGeom prst="rect">
            <a:avLst/>
          </a:prstGeom>
          <a:noFill/>
          <a:ln>
            <a:noFill/>
          </a:ln>
        </p:spPr>
      </p:pic>
      <p:pic>
        <p:nvPicPr>
          <p:cNvPr id="175" name="Google Shape;175;p11"/>
          <p:cNvPicPr preferRelativeResize="0"/>
          <p:nvPr/>
        </p:nvPicPr>
        <p:blipFill rotWithShape="1">
          <a:blip r:embed="rId9">
            <a:alphaModFix/>
          </a:blip>
          <a:srcRect b="19563" l="47104" r="3551" t="1749"/>
          <a:stretch/>
        </p:blipFill>
        <p:spPr>
          <a:xfrm rot="10800000">
            <a:off x="2403447" y="898441"/>
            <a:ext cx="2623408" cy="313763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280b74fe2e3_0_24"/>
          <p:cNvSpPr txBox="1"/>
          <p:nvPr>
            <p:ph type="title"/>
          </p:nvPr>
        </p:nvSpPr>
        <p:spPr>
          <a:xfrm>
            <a:off x="838200" y="242050"/>
            <a:ext cx="10515600" cy="5835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GB" sz="10300">
                <a:latin typeface="Comic Sans MS"/>
                <a:ea typeface="Comic Sans MS"/>
                <a:cs typeface="Comic Sans MS"/>
                <a:sym typeface="Comic Sans MS"/>
              </a:rPr>
              <a:t>Moving to Year 1 and the N</a:t>
            </a:r>
            <a:r>
              <a:rPr lang="en-GB" sz="10300">
                <a:latin typeface="Comic Sans MS"/>
                <a:ea typeface="Comic Sans MS"/>
                <a:cs typeface="Comic Sans MS"/>
                <a:sym typeface="Comic Sans MS"/>
              </a:rPr>
              <a:t>ational</a:t>
            </a:r>
            <a:r>
              <a:rPr lang="en-GB" sz="10300">
                <a:latin typeface="Comic Sans MS"/>
                <a:ea typeface="Comic Sans MS"/>
                <a:cs typeface="Comic Sans MS"/>
                <a:sym typeface="Comic Sans MS"/>
              </a:rPr>
              <a:t> Curriculum.</a:t>
            </a:r>
            <a:endParaRPr sz="10300">
              <a:latin typeface="Comic Sans MS"/>
              <a:ea typeface="Comic Sans MS"/>
              <a:cs typeface="Comic Sans MS"/>
              <a:sym typeface="Comic Sans M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281cf117403_0_10"/>
          <p:cNvSpPr txBox="1"/>
          <p:nvPr>
            <p:ph idx="1" type="body"/>
          </p:nvPr>
        </p:nvSpPr>
        <p:spPr>
          <a:xfrm>
            <a:off x="268950" y="215150"/>
            <a:ext cx="11752800" cy="6481500"/>
          </a:xfrm>
          <a:prstGeom prst="rect">
            <a:avLst/>
          </a:prstGeom>
        </p:spPr>
        <p:txBody>
          <a:bodyPr anchorCtr="0" anchor="t" bIns="45700" lIns="91425" spcFirstLastPara="1" rIns="91425" wrap="square" tIns="45700">
            <a:normAutofit fontScale="32500" lnSpcReduction="10000"/>
          </a:bodyPr>
          <a:lstStyle/>
          <a:p>
            <a:pPr indent="0" lvl="0" marL="0" rtl="0" algn="l">
              <a:spcBef>
                <a:spcPts val="1000"/>
              </a:spcBef>
              <a:spcAft>
                <a:spcPts val="0"/>
              </a:spcAft>
              <a:buClr>
                <a:schemeClr val="dk1"/>
              </a:buClr>
              <a:buSzPts val="358"/>
              <a:buFont typeface="Arial"/>
              <a:buNone/>
            </a:pPr>
            <a:r>
              <a:rPr b="1" lang="en-GB" sz="4584" u="sng">
                <a:latin typeface="Comic Sans MS"/>
                <a:ea typeface="Comic Sans MS"/>
                <a:cs typeface="Comic Sans MS"/>
                <a:sym typeface="Comic Sans MS"/>
              </a:rPr>
              <a:t>Mathematics Year 1 expectations</a:t>
            </a:r>
            <a:endParaRPr b="1" sz="4584" u="sng">
              <a:latin typeface="Comic Sans MS"/>
              <a:ea typeface="Comic Sans MS"/>
              <a:cs typeface="Comic Sans MS"/>
              <a:sym typeface="Comic Sans MS"/>
            </a:endParaRPr>
          </a:p>
          <a:p>
            <a:pPr indent="0" lvl="0" marL="0" rtl="0" algn="l">
              <a:spcBef>
                <a:spcPts val="1000"/>
              </a:spcBef>
              <a:spcAft>
                <a:spcPts val="0"/>
              </a:spcAft>
              <a:buClr>
                <a:schemeClr val="dk1"/>
              </a:buClr>
              <a:buSzPts val="358"/>
              <a:buFont typeface="Arial"/>
              <a:buNone/>
            </a:pPr>
            <a:r>
              <a:rPr lang="en-GB" sz="4584">
                <a:latin typeface="Comic Sans MS"/>
                <a:ea typeface="Comic Sans MS"/>
                <a:cs typeface="Comic Sans MS"/>
                <a:sym typeface="Comic Sans MS"/>
              </a:rPr>
              <a:t>Count to and across 100, forwards and backwards from any number.</a:t>
            </a:r>
            <a:endParaRPr sz="4584">
              <a:latin typeface="Comic Sans MS"/>
              <a:ea typeface="Comic Sans MS"/>
              <a:cs typeface="Comic Sans MS"/>
              <a:sym typeface="Comic Sans MS"/>
            </a:endParaRPr>
          </a:p>
          <a:p>
            <a:pPr indent="0" lvl="0" marL="0" rtl="0" algn="l">
              <a:spcBef>
                <a:spcPts val="1000"/>
              </a:spcBef>
              <a:spcAft>
                <a:spcPts val="0"/>
              </a:spcAft>
              <a:buClr>
                <a:schemeClr val="dk1"/>
              </a:buClr>
              <a:buSzPts val="358"/>
              <a:buFont typeface="Arial"/>
              <a:buNone/>
            </a:pPr>
            <a:r>
              <a:rPr lang="en-GB" sz="4584">
                <a:latin typeface="Comic Sans MS"/>
                <a:ea typeface="Comic Sans MS"/>
                <a:cs typeface="Comic Sans MS"/>
                <a:sym typeface="Comic Sans MS"/>
              </a:rPr>
              <a:t>Read and write numbers to 20 in numerals and words.</a:t>
            </a:r>
            <a:endParaRPr sz="4584">
              <a:latin typeface="Comic Sans MS"/>
              <a:ea typeface="Comic Sans MS"/>
              <a:cs typeface="Comic Sans MS"/>
              <a:sym typeface="Comic Sans MS"/>
            </a:endParaRPr>
          </a:p>
          <a:p>
            <a:pPr indent="0" lvl="0" marL="0" rtl="0" algn="l">
              <a:spcBef>
                <a:spcPts val="1000"/>
              </a:spcBef>
              <a:spcAft>
                <a:spcPts val="0"/>
              </a:spcAft>
              <a:buClr>
                <a:schemeClr val="dk1"/>
              </a:buClr>
              <a:buSzPts val="358"/>
              <a:buFont typeface="Arial"/>
              <a:buNone/>
            </a:pPr>
            <a:r>
              <a:rPr lang="en-GB" sz="4584">
                <a:latin typeface="Comic Sans MS"/>
                <a:ea typeface="Comic Sans MS"/>
                <a:cs typeface="Comic Sans MS"/>
                <a:sym typeface="Comic Sans MS"/>
              </a:rPr>
              <a:t>Count, read and write numbers to 100 in numerals.</a:t>
            </a:r>
            <a:endParaRPr sz="4584">
              <a:latin typeface="Comic Sans MS"/>
              <a:ea typeface="Comic Sans MS"/>
              <a:cs typeface="Comic Sans MS"/>
              <a:sym typeface="Comic Sans MS"/>
            </a:endParaRPr>
          </a:p>
          <a:p>
            <a:pPr indent="0" lvl="0" marL="0" rtl="0" algn="l">
              <a:spcBef>
                <a:spcPts val="1000"/>
              </a:spcBef>
              <a:spcAft>
                <a:spcPts val="0"/>
              </a:spcAft>
              <a:buClr>
                <a:schemeClr val="dk1"/>
              </a:buClr>
              <a:buSzPts val="358"/>
              <a:buFont typeface="Arial"/>
              <a:buNone/>
            </a:pPr>
            <a:r>
              <a:rPr lang="en-GB" sz="4584">
                <a:latin typeface="Comic Sans MS"/>
                <a:ea typeface="Comic Sans MS"/>
                <a:cs typeface="Comic Sans MS"/>
                <a:sym typeface="Comic Sans MS"/>
              </a:rPr>
              <a:t>Say 1 more/1 less to 100.</a:t>
            </a:r>
            <a:endParaRPr sz="4584">
              <a:latin typeface="Comic Sans MS"/>
              <a:ea typeface="Comic Sans MS"/>
              <a:cs typeface="Comic Sans MS"/>
              <a:sym typeface="Comic Sans MS"/>
            </a:endParaRPr>
          </a:p>
          <a:p>
            <a:pPr indent="0" lvl="0" marL="0" rtl="0" algn="l">
              <a:spcBef>
                <a:spcPts val="1000"/>
              </a:spcBef>
              <a:spcAft>
                <a:spcPts val="0"/>
              </a:spcAft>
              <a:buClr>
                <a:schemeClr val="dk1"/>
              </a:buClr>
              <a:buSzPts val="358"/>
              <a:buFont typeface="Arial"/>
              <a:buNone/>
            </a:pPr>
            <a:r>
              <a:rPr lang="en-GB" sz="4584">
                <a:latin typeface="Comic Sans MS"/>
                <a:ea typeface="Comic Sans MS"/>
                <a:cs typeface="Comic Sans MS"/>
                <a:sym typeface="Comic Sans MS"/>
              </a:rPr>
              <a:t>Count in multiples of 2, 5 and 10.</a:t>
            </a:r>
            <a:endParaRPr sz="4584">
              <a:latin typeface="Comic Sans MS"/>
              <a:ea typeface="Comic Sans MS"/>
              <a:cs typeface="Comic Sans MS"/>
              <a:sym typeface="Comic Sans MS"/>
            </a:endParaRPr>
          </a:p>
          <a:p>
            <a:pPr indent="0" lvl="0" marL="0" rtl="0" algn="l">
              <a:spcBef>
                <a:spcPts val="1000"/>
              </a:spcBef>
              <a:spcAft>
                <a:spcPts val="0"/>
              </a:spcAft>
              <a:buClr>
                <a:schemeClr val="dk1"/>
              </a:buClr>
              <a:buSzPts val="358"/>
              <a:buFont typeface="Arial"/>
              <a:buNone/>
            </a:pPr>
            <a:r>
              <a:rPr lang="en-GB" sz="4584">
                <a:latin typeface="Comic Sans MS"/>
                <a:ea typeface="Comic Sans MS"/>
                <a:cs typeface="Comic Sans MS"/>
                <a:sym typeface="Comic Sans MS"/>
              </a:rPr>
              <a:t>Use bonds and subtraction facts to 20.</a:t>
            </a:r>
            <a:endParaRPr sz="4584">
              <a:latin typeface="Comic Sans MS"/>
              <a:ea typeface="Comic Sans MS"/>
              <a:cs typeface="Comic Sans MS"/>
              <a:sym typeface="Comic Sans MS"/>
            </a:endParaRPr>
          </a:p>
          <a:p>
            <a:pPr indent="0" lvl="0" marL="0" rtl="0" algn="l">
              <a:spcBef>
                <a:spcPts val="1000"/>
              </a:spcBef>
              <a:spcAft>
                <a:spcPts val="0"/>
              </a:spcAft>
              <a:buClr>
                <a:schemeClr val="dk1"/>
              </a:buClr>
              <a:buSzPts val="358"/>
              <a:buFont typeface="Arial"/>
              <a:buNone/>
            </a:pPr>
            <a:r>
              <a:rPr lang="en-GB" sz="4584">
                <a:latin typeface="Comic Sans MS"/>
                <a:ea typeface="Comic Sans MS"/>
                <a:cs typeface="Comic Sans MS"/>
                <a:sym typeface="Comic Sans MS"/>
              </a:rPr>
              <a:t>Add and subtract 1 digit and 2 digit numbers to 20, including zero.</a:t>
            </a:r>
            <a:endParaRPr sz="4584">
              <a:latin typeface="Comic Sans MS"/>
              <a:ea typeface="Comic Sans MS"/>
              <a:cs typeface="Comic Sans MS"/>
              <a:sym typeface="Comic Sans MS"/>
            </a:endParaRPr>
          </a:p>
          <a:p>
            <a:pPr indent="0" lvl="0" marL="0" rtl="0" algn="l">
              <a:spcBef>
                <a:spcPts val="1000"/>
              </a:spcBef>
              <a:spcAft>
                <a:spcPts val="0"/>
              </a:spcAft>
              <a:buClr>
                <a:schemeClr val="dk1"/>
              </a:buClr>
              <a:buSzPts val="358"/>
              <a:buFont typeface="Arial"/>
              <a:buNone/>
            </a:pPr>
            <a:r>
              <a:rPr lang="en-GB" sz="4584">
                <a:latin typeface="Comic Sans MS"/>
                <a:ea typeface="Comic Sans MS"/>
                <a:cs typeface="Comic Sans MS"/>
                <a:sym typeface="Comic Sans MS"/>
              </a:rPr>
              <a:t>Identify and represent numbers using objects and pictorial representations including the number line, and use language of: equal to, more than, </a:t>
            </a:r>
            <a:r>
              <a:rPr lang="en-GB" sz="4584">
                <a:latin typeface="Comic Sans MS"/>
                <a:ea typeface="Comic Sans MS"/>
                <a:cs typeface="Comic Sans MS"/>
                <a:sym typeface="Comic Sans MS"/>
              </a:rPr>
              <a:t>less</a:t>
            </a:r>
            <a:r>
              <a:rPr lang="en-GB" sz="4584">
                <a:latin typeface="Comic Sans MS"/>
                <a:ea typeface="Comic Sans MS"/>
                <a:cs typeface="Comic Sans MS"/>
                <a:sym typeface="Comic Sans MS"/>
              </a:rPr>
              <a:t> than (fewer), most, least.</a:t>
            </a:r>
            <a:endParaRPr sz="4584">
              <a:latin typeface="Comic Sans MS"/>
              <a:ea typeface="Comic Sans MS"/>
              <a:cs typeface="Comic Sans MS"/>
              <a:sym typeface="Comic Sans MS"/>
            </a:endParaRPr>
          </a:p>
          <a:p>
            <a:pPr indent="0" lvl="0" marL="0" rtl="0" algn="l">
              <a:spcBef>
                <a:spcPts val="1000"/>
              </a:spcBef>
              <a:spcAft>
                <a:spcPts val="0"/>
              </a:spcAft>
              <a:buClr>
                <a:schemeClr val="dk1"/>
              </a:buClr>
              <a:buSzPts val="358"/>
              <a:buFont typeface="Arial"/>
              <a:buNone/>
            </a:pPr>
            <a:r>
              <a:rPr lang="en-GB" sz="4584">
                <a:latin typeface="Comic Sans MS"/>
                <a:ea typeface="Comic Sans MS"/>
                <a:cs typeface="Comic Sans MS"/>
                <a:sym typeface="Comic Sans MS"/>
              </a:rPr>
              <a:t>Solve one-step problems that involve addition and subtraction, using objects, pictorial representations and missing number problems.</a:t>
            </a:r>
            <a:endParaRPr sz="4584">
              <a:latin typeface="Comic Sans MS"/>
              <a:ea typeface="Comic Sans MS"/>
              <a:cs typeface="Comic Sans MS"/>
              <a:sym typeface="Comic Sans MS"/>
            </a:endParaRPr>
          </a:p>
          <a:p>
            <a:pPr indent="0" lvl="0" marL="0" rtl="0" algn="l">
              <a:spcBef>
                <a:spcPts val="1000"/>
              </a:spcBef>
              <a:spcAft>
                <a:spcPts val="0"/>
              </a:spcAft>
              <a:buClr>
                <a:schemeClr val="dk1"/>
              </a:buClr>
              <a:buSzPts val="358"/>
              <a:buFont typeface="Arial"/>
              <a:buNone/>
            </a:pPr>
            <a:r>
              <a:rPr lang="en-GB" sz="4584">
                <a:latin typeface="Comic Sans MS"/>
                <a:ea typeface="Comic Sans MS"/>
                <a:cs typeface="Comic Sans MS"/>
                <a:sym typeface="Comic Sans MS"/>
              </a:rPr>
              <a:t>Solve one-step problems involving multiplication and division using objects, pictorial representation and arrays.</a:t>
            </a:r>
            <a:endParaRPr sz="4584">
              <a:latin typeface="Comic Sans MS"/>
              <a:ea typeface="Comic Sans MS"/>
              <a:cs typeface="Comic Sans MS"/>
              <a:sym typeface="Comic Sans MS"/>
            </a:endParaRPr>
          </a:p>
          <a:p>
            <a:pPr indent="0" lvl="0" marL="0" rtl="0" algn="l">
              <a:spcBef>
                <a:spcPts val="1000"/>
              </a:spcBef>
              <a:spcAft>
                <a:spcPts val="0"/>
              </a:spcAft>
              <a:buClr>
                <a:schemeClr val="dk1"/>
              </a:buClr>
              <a:buSzPts val="358"/>
              <a:buFont typeface="Arial"/>
              <a:buNone/>
            </a:pPr>
            <a:r>
              <a:rPr lang="en-GB" sz="4584">
                <a:latin typeface="Comic Sans MS"/>
                <a:ea typeface="Comic Sans MS"/>
                <a:cs typeface="Comic Sans MS"/>
                <a:sym typeface="Comic Sans MS"/>
              </a:rPr>
              <a:t>Recognise half and a quarter of objects, shape or quantity.</a:t>
            </a:r>
            <a:endParaRPr sz="4584">
              <a:latin typeface="Comic Sans MS"/>
              <a:ea typeface="Comic Sans MS"/>
              <a:cs typeface="Comic Sans MS"/>
              <a:sym typeface="Comic Sans MS"/>
            </a:endParaRPr>
          </a:p>
          <a:p>
            <a:pPr indent="0" lvl="0" marL="0" rtl="0" algn="l">
              <a:spcBef>
                <a:spcPts val="1000"/>
              </a:spcBef>
              <a:spcAft>
                <a:spcPts val="0"/>
              </a:spcAft>
              <a:buClr>
                <a:schemeClr val="dk1"/>
              </a:buClr>
              <a:buSzPts val="358"/>
              <a:buFont typeface="Arial"/>
              <a:buNone/>
            </a:pPr>
            <a:r>
              <a:rPr lang="en-GB" sz="4584">
                <a:latin typeface="Comic Sans MS"/>
                <a:ea typeface="Comic Sans MS"/>
                <a:cs typeface="Comic Sans MS"/>
                <a:sym typeface="Comic Sans MS"/>
              </a:rPr>
              <a:t>Sequence events in chronological order.</a:t>
            </a:r>
            <a:endParaRPr sz="4584">
              <a:latin typeface="Comic Sans MS"/>
              <a:ea typeface="Comic Sans MS"/>
              <a:cs typeface="Comic Sans MS"/>
              <a:sym typeface="Comic Sans MS"/>
            </a:endParaRPr>
          </a:p>
          <a:p>
            <a:pPr indent="0" lvl="0" marL="0" rtl="0" algn="l">
              <a:spcBef>
                <a:spcPts val="1000"/>
              </a:spcBef>
              <a:spcAft>
                <a:spcPts val="0"/>
              </a:spcAft>
              <a:buClr>
                <a:schemeClr val="dk1"/>
              </a:buClr>
              <a:buSzPts val="358"/>
              <a:buFont typeface="Arial"/>
              <a:buNone/>
            </a:pPr>
            <a:r>
              <a:rPr lang="en-GB" sz="4584">
                <a:latin typeface="Comic Sans MS"/>
                <a:ea typeface="Comic Sans MS"/>
                <a:cs typeface="Comic Sans MS"/>
                <a:sym typeface="Comic Sans MS"/>
              </a:rPr>
              <a:t>Use language of day, week, month and year.</a:t>
            </a:r>
            <a:endParaRPr sz="4584">
              <a:latin typeface="Comic Sans MS"/>
              <a:ea typeface="Comic Sans MS"/>
              <a:cs typeface="Comic Sans MS"/>
              <a:sym typeface="Comic Sans MS"/>
            </a:endParaRPr>
          </a:p>
          <a:p>
            <a:pPr indent="0" lvl="0" marL="0" rtl="0" algn="l">
              <a:spcBef>
                <a:spcPts val="1000"/>
              </a:spcBef>
              <a:spcAft>
                <a:spcPts val="0"/>
              </a:spcAft>
              <a:buClr>
                <a:schemeClr val="dk1"/>
              </a:buClr>
              <a:buSzPts val="358"/>
              <a:buFont typeface="Arial"/>
              <a:buNone/>
            </a:pPr>
            <a:r>
              <a:rPr lang="en-GB" sz="4584">
                <a:latin typeface="Comic Sans MS"/>
                <a:ea typeface="Comic Sans MS"/>
                <a:cs typeface="Comic Sans MS"/>
                <a:sym typeface="Comic Sans MS"/>
              </a:rPr>
              <a:t>Tell time to hour and half past.</a:t>
            </a:r>
            <a:endParaRPr sz="4584">
              <a:latin typeface="Comic Sans MS"/>
              <a:ea typeface="Comic Sans MS"/>
              <a:cs typeface="Comic Sans MS"/>
              <a:sym typeface="Comic Sans MS"/>
            </a:endParaRPr>
          </a:p>
          <a:p>
            <a:pPr indent="0" lvl="0" marL="0" rtl="0" algn="l">
              <a:spcBef>
                <a:spcPts val="1000"/>
              </a:spcBef>
              <a:spcAft>
                <a:spcPts val="0"/>
              </a:spcAft>
              <a:buClr>
                <a:schemeClr val="dk1"/>
              </a:buClr>
              <a:buSzPts val="358"/>
              <a:buFont typeface="Arial"/>
              <a:buNone/>
            </a:pPr>
            <a:r>
              <a:rPr lang="en-GB" sz="4584">
                <a:latin typeface="Comic Sans MS"/>
                <a:ea typeface="Comic Sans MS"/>
                <a:cs typeface="Comic Sans MS"/>
                <a:sym typeface="Comic Sans MS"/>
              </a:rPr>
              <a:t>Compare, describe and solve practical problems for lengths and heights, mass or weight, capacity or volume, and measure and begin to record them.</a:t>
            </a:r>
            <a:endParaRPr sz="4584">
              <a:latin typeface="Comic Sans MS"/>
              <a:ea typeface="Comic Sans MS"/>
              <a:cs typeface="Comic Sans MS"/>
              <a:sym typeface="Comic Sans MS"/>
            </a:endParaRPr>
          </a:p>
          <a:p>
            <a:pPr indent="0" lvl="0" marL="0" rtl="0" algn="l">
              <a:spcBef>
                <a:spcPts val="1000"/>
              </a:spcBef>
              <a:spcAft>
                <a:spcPts val="0"/>
              </a:spcAft>
              <a:buClr>
                <a:schemeClr val="dk1"/>
              </a:buClr>
              <a:buSzPts val="358"/>
              <a:buFont typeface="Arial"/>
              <a:buNone/>
            </a:pPr>
            <a:r>
              <a:rPr lang="en-GB" sz="4584">
                <a:latin typeface="Comic Sans MS"/>
                <a:ea typeface="Comic Sans MS"/>
                <a:cs typeface="Comic Sans MS"/>
                <a:sym typeface="Comic Sans MS"/>
              </a:rPr>
              <a:t>Recognise and know the different denominations of coins and notes.</a:t>
            </a:r>
            <a:endParaRPr sz="4584">
              <a:latin typeface="Comic Sans MS"/>
              <a:ea typeface="Comic Sans MS"/>
              <a:cs typeface="Comic Sans MS"/>
              <a:sym typeface="Comic Sans MS"/>
            </a:endParaRPr>
          </a:p>
          <a:p>
            <a:pPr indent="0" lvl="0" marL="0" rtl="0" algn="l">
              <a:spcBef>
                <a:spcPts val="1000"/>
              </a:spcBef>
              <a:spcAft>
                <a:spcPts val="0"/>
              </a:spcAft>
              <a:buClr>
                <a:schemeClr val="dk1"/>
              </a:buClr>
              <a:buSzPts val="358"/>
              <a:buFont typeface="Arial"/>
              <a:buNone/>
            </a:pPr>
            <a:r>
              <a:rPr lang="en-GB" sz="4584">
                <a:latin typeface="Comic Sans MS"/>
                <a:ea typeface="Comic Sans MS"/>
                <a:cs typeface="Comic Sans MS"/>
                <a:sym typeface="Comic Sans MS"/>
              </a:rPr>
              <a:t>Recognise and name common 2D and 3D shapes.</a:t>
            </a:r>
            <a:endParaRPr sz="4584">
              <a:latin typeface="Comic Sans MS"/>
              <a:ea typeface="Comic Sans MS"/>
              <a:cs typeface="Comic Sans MS"/>
              <a:sym typeface="Comic Sans MS"/>
            </a:endParaRPr>
          </a:p>
          <a:p>
            <a:pPr indent="0" lvl="0" marL="0" rtl="0" algn="l">
              <a:spcBef>
                <a:spcPts val="1000"/>
              </a:spcBef>
              <a:spcAft>
                <a:spcPts val="0"/>
              </a:spcAft>
              <a:buClr>
                <a:schemeClr val="dk1"/>
              </a:buClr>
              <a:buSzPts val="358"/>
              <a:buFont typeface="Arial"/>
              <a:buNone/>
            </a:pPr>
            <a:r>
              <a:rPr lang="en-GB" sz="4584">
                <a:latin typeface="Comic Sans MS"/>
                <a:ea typeface="Comic Sans MS"/>
                <a:cs typeface="Comic Sans MS"/>
                <a:sym typeface="Comic Sans MS"/>
              </a:rPr>
              <a:t>Describe position, directions and movements, including whole, half, quarter and three-quarter turns.</a:t>
            </a:r>
            <a:endParaRPr sz="4584">
              <a:latin typeface="Comic Sans MS"/>
              <a:ea typeface="Comic Sans MS"/>
              <a:cs typeface="Comic Sans MS"/>
              <a:sym typeface="Comic Sans M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g281c182f569_0_8"/>
          <p:cNvPicPr preferRelativeResize="0"/>
          <p:nvPr/>
        </p:nvPicPr>
        <p:blipFill rotWithShape="1">
          <a:blip r:embed="rId3">
            <a:alphaModFix/>
          </a:blip>
          <a:srcRect b="14944" l="0" r="0" t="0"/>
          <a:stretch/>
        </p:blipFill>
        <p:spPr>
          <a:xfrm>
            <a:off x="78650" y="-197875"/>
            <a:ext cx="4725949" cy="3147548"/>
          </a:xfrm>
          <a:prstGeom prst="rect">
            <a:avLst/>
          </a:prstGeom>
          <a:noFill/>
          <a:ln>
            <a:noFill/>
          </a:ln>
        </p:spPr>
      </p:pic>
      <p:pic>
        <p:nvPicPr>
          <p:cNvPr id="194" name="Google Shape;194;g281c182f569_0_8"/>
          <p:cNvPicPr preferRelativeResize="0"/>
          <p:nvPr/>
        </p:nvPicPr>
        <p:blipFill>
          <a:blip r:embed="rId4">
            <a:alphaModFix/>
          </a:blip>
          <a:stretch>
            <a:fillRect/>
          </a:stretch>
        </p:blipFill>
        <p:spPr>
          <a:xfrm>
            <a:off x="3950275" y="-197875"/>
            <a:ext cx="4835850" cy="3147548"/>
          </a:xfrm>
          <a:prstGeom prst="rect">
            <a:avLst/>
          </a:prstGeom>
          <a:noFill/>
          <a:ln>
            <a:noFill/>
          </a:ln>
        </p:spPr>
      </p:pic>
      <p:pic>
        <p:nvPicPr>
          <p:cNvPr id="195" name="Google Shape;195;g281c182f569_0_8"/>
          <p:cNvPicPr preferRelativeResize="0"/>
          <p:nvPr/>
        </p:nvPicPr>
        <p:blipFill>
          <a:blip r:embed="rId5">
            <a:alphaModFix/>
          </a:blip>
          <a:stretch>
            <a:fillRect/>
          </a:stretch>
        </p:blipFill>
        <p:spPr>
          <a:xfrm>
            <a:off x="358825" y="3581400"/>
            <a:ext cx="4725949" cy="3124201"/>
          </a:xfrm>
          <a:prstGeom prst="rect">
            <a:avLst/>
          </a:prstGeom>
          <a:noFill/>
          <a:ln>
            <a:noFill/>
          </a:ln>
        </p:spPr>
      </p:pic>
      <p:pic>
        <p:nvPicPr>
          <p:cNvPr id="196" name="Google Shape;196;g281c182f569_0_8"/>
          <p:cNvPicPr preferRelativeResize="0"/>
          <p:nvPr/>
        </p:nvPicPr>
        <p:blipFill>
          <a:blip r:embed="rId6">
            <a:alphaModFix/>
          </a:blip>
          <a:stretch>
            <a:fillRect/>
          </a:stretch>
        </p:blipFill>
        <p:spPr>
          <a:xfrm>
            <a:off x="7752299" y="3581400"/>
            <a:ext cx="3847352" cy="3124198"/>
          </a:xfrm>
          <a:prstGeom prst="rect">
            <a:avLst/>
          </a:prstGeom>
          <a:noFill/>
          <a:ln>
            <a:noFill/>
          </a:ln>
        </p:spPr>
      </p:pic>
      <p:pic>
        <p:nvPicPr>
          <p:cNvPr id="197" name="Google Shape;197;g281c182f569_0_8"/>
          <p:cNvPicPr preferRelativeResize="0"/>
          <p:nvPr/>
        </p:nvPicPr>
        <p:blipFill>
          <a:blip r:embed="rId7">
            <a:alphaModFix/>
          </a:blip>
          <a:stretch>
            <a:fillRect/>
          </a:stretch>
        </p:blipFill>
        <p:spPr>
          <a:xfrm>
            <a:off x="8938525" y="152400"/>
            <a:ext cx="3101076" cy="3276599"/>
          </a:xfrm>
          <a:prstGeom prst="rect">
            <a:avLst/>
          </a:prstGeom>
          <a:noFill/>
          <a:ln>
            <a:noFill/>
          </a:ln>
        </p:spPr>
      </p:pic>
      <p:sp>
        <p:nvSpPr>
          <p:cNvPr id="198" name="Google Shape;198;g281c182f569_0_8"/>
          <p:cNvSpPr txBox="1"/>
          <p:nvPr/>
        </p:nvSpPr>
        <p:spPr>
          <a:xfrm>
            <a:off x="215150" y="1963275"/>
            <a:ext cx="2904600" cy="51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600">
                <a:solidFill>
                  <a:schemeClr val="lt1"/>
                </a:solidFill>
                <a:latin typeface="Calibri"/>
                <a:ea typeface="Calibri"/>
                <a:cs typeface="Calibri"/>
                <a:sym typeface="Calibri"/>
              </a:rPr>
              <a:t>T</a:t>
            </a:r>
            <a:r>
              <a:rPr b="1" lang="en-GB" sz="2600">
                <a:solidFill>
                  <a:schemeClr val="lt1"/>
                </a:solidFill>
                <a:latin typeface="Calibri"/>
                <a:ea typeface="Calibri"/>
                <a:cs typeface="Calibri"/>
                <a:sym typeface="Calibri"/>
              </a:rPr>
              <a:t>aking maths outside.</a:t>
            </a:r>
            <a:endParaRPr b="1" sz="2600">
              <a:solidFill>
                <a:schemeClr val="lt1"/>
              </a:solidFill>
              <a:latin typeface="Calibri"/>
              <a:ea typeface="Calibri"/>
              <a:cs typeface="Calibri"/>
              <a:sym typeface="Calibri"/>
            </a:endParaRPr>
          </a:p>
        </p:txBody>
      </p:sp>
      <p:sp>
        <p:nvSpPr>
          <p:cNvPr id="199" name="Google Shape;199;g281c182f569_0_8"/>
          <p:cNvSpPr txBox="1"/>
          <p:nvPr/>
        </p:nvSpPr>
        <p:spPr>
          <a:xfrm>
            <a:off x="4040500" y="1694325"/>
            <a:ext cx="4655400" cy="51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700">
                <a:solidFill>
                  <a:schemeClr val="lt1"/>
                </a:solidFill>
                <a:latin typeface="Calibri"/>
                <a:ea typeface="Calibri"/>
                <a:cs typeface="Calibri"/>
                <a:sym typeface="Calibri"/>
              </a:rPr>
              <a:t>Pl</a:t>
            </a:r>
            <a:r>
              <a:rPr b="1" lang="en-GB" sz="2700">
                <a:solidFill>
                  <a:schemeClr val="lt1"/>
                </a:solidFill>
                <a:latin typeface="Calibri"/>
                <a:ea typeface="Calibri"/>
                <a:cs typeface="Calibri"/>
                <a:sym typeface="Calibri"/>
              </a:rPr>
              <a:t>a</a:t>
            </a:r>
            <a:r>
              <a:rPr b="1" lang="en-GB" sz="2500">
                <a:solidFill>
                  <a:schemeClr val="lt1"/>
                </a:solidFill>
                <a:latin typeface="Calibri"/>
                <a:ea typeface="Calibri"/>
                <a:cs typeface="Calibri"/>
                <a:sym typeface="Calibri"/>
              </a:rPr>
              <a:t>ying maths games independently, after adult guidance.</a:t>
            </a:r>
            <a:endParaRPr b="1" sz="2500">
              <a:solidFill>
                <a:schemeClr val="lt1"/>
              </a:solidFill>
              <a:latin typeface="Calibri"/>
              <a:ea typeface="Calibri"/>
              <a:cs typeface="Calibri"/>
              <a:sym typeface="Calibri"/>
            </a:endParaRPr>
          </a:p>
        </p:txBody>
      </p:sp>
      <p:sp>
        <p:nvSpPr>
          <p:cNvPr id="200" name="Google Shape;200;g281c182f569_0_8"/>
          <p:cNvSpPr txBox="1"/>
          <p:nvPr/>
        </p:nvSpPr>
        <p:spPr>
          <a:xfrm>
            <a:off x="9036775" y="2474175"/>
            <a:ext cx="29046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500">
                <a:solidFill>
                  <a:schemeClr val="lt1"/>
                </a:solidFill>
                <a:latin typeface="Calibri"/>
                <a:ea typeface="Calibri"/>
                <a:cs typeface="Calibri"/>
                <a:sym typeface="Calibri"/>
              </a:rPr>
              <a:t>C</a:t>
            </a:r>
            <a:r>
              <a:rPr b="1" lang="en-GB" sz="2500">
                <a:solidFill>
                  <a:schemeClr val="lt1"/>
                </a:solidFill>
                <a:latin typeface="Calibri"/>
                <a:ea typeface="Calibri"/>
                <a:cs typeface="Calibri"/>
                <a:sym typeface="Calibri"/>
              </a:rPr>
              <a:t>hoosing my own learning!</a:t>
            </a:r>
            <a:endParaRPr b="1" sz="2500">
              <a:solidFill>
                <a:schemeClr val="lt1"/>
              </a:solidFill>
              <a:latin typeface="Calibri"/>
              <a:ea typeface="Calibri"/>
              <a:cs typeface="Calibri"/>
              <a:sym typeface="Calibri"/>
            </a:endParaRPr>
          </a:p>
        </p:txBody>
      </p:sp>
      <p:sp>
        <p:nvSpPr>
          <p:cNvPr id="201" name="Google Shape;201;g281c182f569_0_8"/>
          <p:cNvSpPr txBox="1"/>
          <p:nvPr/>
        </p:nvSpPr>
        <p:spPr>
          <a:xfrm>
            <a:off x="8390950" y="3581400"/>
            <a:ext cx="3101100" cy="80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chemeClr val="lt1"/>
                </a:solidFill>
                <a:latin typeface="Calibri"/>
                <a:ea typeface="Calibri"/>
                <a:cs typeface="Calibri"/>
                <a:sym typeface="Calibri"/>
              </a:rPr>
              <a:t>Linking maths to topics.</a:t>
            </a:r>
            <a:endParaRPr b="1" sz="2400">
              <a:solidFill>
                <a:schemeClr val="lt1"/>
              </a:solidFill>
              <a:latin typeface="Calibri"/>
              <a:ea typeface="Calibri"/>
              <a:cs typeface="Calibri"/>
              <a:sym typeface="Calibri"/>
            </a:endParaRPr>
          </a:p>
        </p:txBody>
      </p:sp>
      <p:sp>
        <p:nvSpPr>
          <p:cNvPr id="202" name="Google Shape;202;g281c182f569_0_8"/>
          <p:cNvSpPr txBox="1"/>
          <p:nvPr/>
        </p:nvSpPr>
        <p:spPr>
          <a:xfrm>
            <a:off x="404500" y="3698075"/>
            <a:ext cx="3636000" cy="104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chemeClr val="lt1"/>
                </a:solidFill>
                <a:latin typeface="Calibri"/>
                <a:ea typeface="Calibri"/>
                <a:cs typeface="Calibri"/>
                <a:sym typeface="Calibri"/>
              </a:rPr>
              <a:t>Maths No Problem, guided sessions.</a:t>
            </a:r>
            <a:endParaRPr b="1" sz="2400">
              <a:solidFill>
                <a:schemeClr val="lt1"/>
              </a:solidFill>
              <a:latin typeface="Calibri"/>
              <a:ea typeface="Calibri"/>
              <a:cs typeface="Calibri"/>
              <a:sym typeface="Calibri"/>
            </a:endParaRPr>
          </a:p>
        </p:txBody>
      </p:sp>
      <p:sp>
        <p:nvSpPr>
          <p:cNvPr id="203" name="Google Shape;203;g281c182f569_0_8"/>
          <p:cNvSpPr txBox="1"/>
          <p:nvPr/>
        </p:nvSpPr>
        <p:spPr>
          <a:xfrm>
            <a:off x="5219600" y="2949675"/>
            <a:ext cx="2397900" cy="3756000"/>
          </a:xfrm>
          <a:prstGeom prst="rect">
            <a:avLst/>
          </a:prstGeom>
          <a:noFill/>
          <a:ln>
            <a:noFill/>
          </a:ln>
        </p:spPr>
        <p:txBody>
          <a:bodyPr anchorCtr="0" anchor="t" bIns="91425" lIns="91425" spcFirstLastPara="1" rIns="91425" wrap="square" tIns="91425">
            <a:normAutofit fontScale="32500"/>
          </a:bodyPr>
          <a:lstStyle/>
          <a:p>
            <a:pPr indent="0" lvl="0" marL="0" rtl="0" algn="l">
              <a:spcBef>
                <a:spcPts val="0"/>
              </a:spcBef>
              <a:spcAft>
                <a:spcPts val="0"/>
              </a:spcAft>
              <a:buNone/>
            </a:pPr>
            <a:r>
              <a:rPr b="1" lang="en-GB" sz="4083" u="sng">
                <a:solidFill>
                  <a:schemeClr val="accent6"/>
                </a:solidFill>
                <a:latin typeface="Calibri"/>
                <a:ea typeface="Calibri"/>
                <a:cs typeface="Calibri"/>
                <a:sym typeface="Calibri"/>
              </a:rPr>
              <a:t>Maths in Year 1</a:t>
            </a:r>
            <a:endParaRPr b="1" sz="4083" u="sng">
              <a:solidFill>
                <a:schemeClr val="accent6"/>
              </a:solidFill>
              <a:latin typeface="Calibri"/>
              <a:ea typeface="Calibri"/>
              <a:cs typeface="Calibri"/>
              <a:sym typeface="Calibri"/>
            </a:endParaRPr>
          </a:p>
          <a:p>
            <a:pPr indent="0" lvl="0" marL="0" rtl="0" algn="l">
              <a:spcBef>
                <a:spcPts val="0"/>
              </a:spcBef>
              <a:spcAft>
                <a:spcPts val="0"/>
              </a:spcAft>
              <a:buNone/>
            </a:pPr>
            <a:r>
              <a:t/>
            </a:r>
            <a:endParaRPr b="1" sz="4083" u="sng">
              <a:solidFill>
                <a:schemeClr val="accent6"/>
              </a:solidFill>
              <a:latin typeface="Calibri"/>
              <a:ea typeface="Calibri"/>
              <a:cs typeface="Calibri"/>
              <a:sym typeface="Calibri"/>
            </a:endParaRPr>
          </a:p>
          <a:p>
            <a:pPr indent="0" lvl="0" marL="0" rtl="0" algn="l">
              <a:spcBef>
                <a:spcPts val="0"/>
              </a:spcBef>
              <a:spcAft>
                <a:spcPts val="0"/>
              </a:spcAft>
              <a:buNone/>
            </a:pPr>
            <a:r>
              <a:rPr b="1" lang="en-GB" sz="4083">
                <a:solidFill>
                  <a:schemeClr val="accent6"/>
                </a:solidFill>
                <a:latin typeface="Calibri"/>
                <a:ea typeface="Calibri"/>
                <a:cs typeface="Calibri"/>
                <a:sym typeface="Calibri"/>
              </a:rPr>
              <a:t>Morning </a:t>
            </a:r>
            <a:r>
              <a:rPr b="1" lang="en-GB" sz="4083">
                <a:solidFill>
                  <a:schemeClr val="accent6"/>
                </a:solidFill>
                <a:latin typeface="Calibri"/>
                <a:ea typeface="Calibri"/>
                <a:cs typeface="Calibri"/>
                <a:sym typeface="Calibri"/>
              </a:rPr>
              <a:t>motivator </a:t>
            </a:r>
            <a:endParaRPr b="1" sz="4083">
              <a:solidFill>
                <a:schemeClr val="accent6"/>
              </a:solidFill>
              <a:latin typeface="Calibri"/>
              <a:ea typeface="Calibri"/>
              <a:cs typeface="Calibri"/>
              <a:sym typeface="Calibri"/>
            </a:endParaRPr>
          </a:p>
          <a:p>
            <a:pPr indent="0" lvl="0" marL="0" rtl="0" algn="l">
              <a:spcBef>
                <a:spcPts val="0"/>
              </a:spcBef>
              <a:spcAft>
                <a:spcPts val="0"/>
              </a:spcAft>
              <a:buNone/>
            </a:pPr>
            <a:r>
              <a:t/>
            </a:r>
            <a:endParaRPr b="1" sz="4083">
              <a:solidFill>
                <a:schemeClr val="accent6"/>
              </a:solidFill>
              <a:latin typeface="Calibri"/>
              <a:ea typeface="Calibri"/>
              <a:cs typeface="Calibri"/>
              <a:sym typeface="Calibri"/>
            </a:endParaRPr>
          </a:p>
          <a:p>
            <a:pPr indent="0" lvl="0" marL="0" rtl="0" algn="l">
              <a:spcBef>
                <a:spcPts val="0"/>
              </a:spcBef>
              <a:spcAft>
                <a:spcPts val="0"/>
              </a:spcAft>
              <a:buNone/>
            </a:pPr>
            <a:r>
              <a:rPr b="1" lang="en-GB" sz="4083">
                <a:solidFill>
                  <a:schemeClr val="accent6"/>
                </a:solidFill>
                <a:latin typeface="Calibri"/>
                <a:ea typeface="Calibri"/>
                <a:cs typeface="Calibri"/>
                <a:sym typeface="Calibri"/>
              </a:rPr>
              <a:t>Daily ‘Maths No Problem’ lesson- Exploring, Journaling and guided session.</a:t>
            </a:r>
            <a:endParaRPr b="1" sz="4083">
              <a:solidFill>
                <a:schemeClr val="accent6"/>
              </a:solidFill>
              <a:latin typeface="Calibri"/>
              <a:ea typeface="Calibri"/>
              <a:cs typeface="Calibri"/>
              <a:sym typeface="Calibri"/>
            </a:endParaRPr>
          </a:p>
          <a:p>
            <a:pPr indent="0" lvl="0" marL="0" rtl="0" algn="l">
              <a:spcBef>
                <a:spcPts val="0"/>
              </a:spcBef>
              <a:spcAft>
                <a:spcPts val="0"/>
              </a:spcAft>
              <a:buNone/>
            </a:pPr>
            <a:r>
              <a:t/>
            </a:r>
            <a:endParaRPr b="1" sz="4083">
              <a:solidFill>
                <a:schemeClr val="accent6"/>
              </a:solidFill>
              <a:latin typeface="Calibri"/>
              <a:ea typeface="Calibri"/>
              <a:cs typeface="Calibri"/>
              <a:sym typeface="Calibri"/>
            </a:endParaRPr>
          </a:p>
          <a:p>
            <a:pPr indent="0" lvl="0" marL="0" rtl="0" algn="l">
              <a:spcBef>
                <a:spcPts val="0"/>
              </a:spcBef>
              <a:spcAft>
                <a:spcPts val="0"/>
              </a:spcAft>
              <a:buNone/>
            </a:pPr>
            <a:r>
              <a:rPr b="1" lang="en-GB" sz="4083">
                <a:solidFill>
                  <a:schemeClr val="accent6"/>
                </a:solidFill>
                <a:latin typeface="Calibri"/>
                <a:ea typeface="Calibri"/>
                <a:cs typeface="Calibri"/>
                <a:sym typeface="Calibri"/>
              </a:rPr>
              <a:t>Rekenrek session.</a:t>
            </a:r>
            <a:endParaRPr b="1" sz="4083">
              <a:solidFill>
                <a:schemeClr val="accent6"/>
              </a:solidFill>
              <a:latin typeface="Calibri"/>
              <a:ea typeface="Calibri"/>
              <a:cs typeface="Calibri"/>
              <a:sym typeface="Calibri"/>
            </a:endParaRPr>
          </a:p>
          <a:p>
            <a:pPr indent="0" lvl="0" marL="0" rtl="0" algn="l">
              <a:spcBef>
                <a:spcPts val="0"/>
              </a:spcBef>
              <a:spcAft>
                <a:spcPts val="0"/>
              </a:spcAft>
              <a:buNone/>
            </a:pPr>
            <a:r>
              <a:t/>
            </a:r>
            <a:endParaRPr b="1" sz="4083">
              <a:solidFill>
                <a:schemeClr val="accent6"/>
              </a:solidFill>
              <a:latin typeface="Calibri"/>
              <a:ea typeface="Calibri"/>
              <a:cs typeface="Calibri"/>
              <a:sym typeface="Calibri"/>
            </a:endParaRPr>
          </a:p>
          <a:p>
            <a:pPr indent="0" lvl="0" marL="0" rtl="0" algn="l">
              <a:spcBef>
                <a:spcPts val="0"/>
              </a:spcBef>
              <a:spcAft>
                <a:spcPts val="0"/>
              </a:spcAft>
              <a:buNone/>
            </a:pPr>
            <a:r>
              <a:rPr b="1" lang="en-GB" sz="4083">
                <a:solidFill>
                  <a:schemeClr val="accent6"/>
                </a:solidFill>
                <a:latin typeface="Calibri"/>
                <a:ea typeface="Calibri"/>
                <a:cs typeface="Calibri"/>
                <a:sym typeface="Calibri"/>
              </a:rPr>
              <a:t>Maths within the daily Continuous Provision.</a:t>
            </a:r>
            <a:endParaRPr b="1" sz="4083">
              <a:solidFill>
                <a:schemeClr val="accent6"/>
              </a:solidFill>
              <a:latin typeface="Calibri"/>
              <a:ea typeface="Calibri"/>
              <a:cs typeface="Calibri"/>
              <a:sym typeface="Calibri"/>
            </a:endParaRPr>
          </a:p>
          <a:p>
            <a:pPr indent="0" lvl="0" marL="0" rtl="0" algn="l">
              <a:spcBef>
                <a:spcPts val="0"/>
              </a:spcBef>
              <a:spcAft>
                <a:spcPts val="0"/>
              </a:spcAft>
              <a:buNone/>
            </a:pPr>
            <a:r>
              <a:t/>
            </a:r>
            <a:endParaRPr b="1" sz="4083">
              <a:solidFill>
                <a:schemeClr val="accent6"/>
              </a:solidFill>
              <a:latin typeface="Calibri"/>
              <a:ea typeface="Calibri"/>
              <a:cs typeface="Calibri"/>
              <a:sym typeface="Calibri"/>
            </a:endParaRPr>
          </a:p>
          <a:p>
            <a:pPr indent="0" lvl="0" marL="0" rtl="0" algn="l">
              <a:spcBef>
                <a:spcPts val="0"/>
              </a:spcBef>
              <a:spcAft>
                <a:spcPts val="0"/>
              </a:spcAft>
              <a:buNone/>
            </a:pPr>
            <a:r>
              <a:rPr b="1" lang="en-GB" sz="4083">
                <a:solidFill>
                  <a:schemeClr val="accent6"/>
                </a:solidFill>
                <a:latin typeface="Calibri"/>
                <a:ea typeface="Calibri"/>
                <a:cs typeface="Calibri"/>
                <a:sym typeface="Calibri"/>
              </a:rPr>
              <a:t>Seeing maths opportunities everywhere!</a:t>
            </a:r>
            <a:endParaRPr b="1" sz="4319">
              <a:solidFill>
                <a:schemeClr val="accent6"/>
              </a:solidFill>
              <a:latin typeface="Calibri"/>
              <a:ea typeface="Calibri"/>
              <a:cs typeface="Calibri"/>
              <a:sym typeface="Calibri"/>
            </a:endParaRPr>
          </a:p>
          <a:p>
            <a:pPr indent="0" lvl="0" marL="0" rtl="0" algn="l">
              <a:spcBef>
                <a:spcPts val="0"/>
              </a:spcBef>
              <a:spcAft>
                <a:spcPts val="0"/>
              </a:spcAft>
              <a:buNone/>
            </a:pPr>
            <a:r>
              <a:t/>
            </a:r>
            <a:endParaRPr sz="2200">
              <a:solidFill>
                <a:schemeClr val="accent6"/>
              </a:solidFill>
              <a:latin typeface="Calibri"/>
              <a:ea typeface="Calibri"/>
              <a:cs typeface="Calibri"/>
              <a:sym typeface="Calibri"/>
            </a:endParaRPr>
          </a:p>
          <a:p>
            <a:pPr indent="0" lvl="0" marL="0" rtl="0" algn="l">
              <a:spcBef>
                <a:spcPts val="0"/>
              </a:spcBef>
              <a:spcAft>
                <a:spcPts val="0"/>
              </a:spcAft>
              <a:buNone/>
            </a:pPr>
            <a:r>
              <a:t/>
            </a:r>
            <a:endParaRPr sz="2200">
              <a:solidFill>
                <a:schemeClr val="accent6"/>
              </a:solidFill>
              <a:latin typeface="Calibri"/>
              <a:ea typeface="Calibri"/>
              <a:cs typeface="Calibri"/>
              <a:sym typeface="Calibri"/>
            </a:endParaRPr>
          </a:p>
          <a:p>
            <a:pPr indent="0" lvl="0" marL="0" rtl="0" algn="l">
              <a:spcBef>
                <a:spcPts val="0"/>
              </a:spcBef>
              <a:spcAft>
                <a:spcPts val="0"/>
              </a:spcAft>
              <a:buNone/>
            </a:pPr>
            <a:r>
              <a:t/>
            </a:r>
            <a:endParaRPr sz="22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281bf7dad3a_0_0"/>
          <p:cNvSpPr txBox="1"/>
          <p:nvPr>
            <p:ph idx="1" type="body"/>
          </p:nvPr>
        </p:nvSpPr>
        <p:spPr>
          <a:xfrm>
            <a:off x="838200" y="368700"/>
            <a:ext cx="10515600" cy="5808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210" name="Google Shape;210;g281bf7dad3a_0_0"/>
          <p:cNvPicPr preferRelativeResize="0"/>
          <p:nvPr/>
        </p:nvPicPr>
        <p:blipFill>
          <a:blip r:embed="rId3">
            <a:alphaModFix/>
          </a:blip>
          <a:stretch>
            <a:fillRect/>
          </a:stretch>
        </p:blipFill>
        <p:spPr>
          <a:xfrm>
            <a:off x="838200" y="55300"/>
            <a:ext cx="10794598" cy="6747375"/>
          </a:xfrm>
          <a:prstGeom prst="rect">
            <a:avLst/>
          </a:prstGeom>
          <a:noFill/>
          <a:ln>
            <a:noFill/>
          </a:ln>
        </p:spPr>
      </p:pic>
      <p:sp>
        <p:nvSpPr>
          <p:cNvPr id="211" name="Google Shape;211;g281bf7dad3a_0_0"/>
          <p:cNvSpPr txBox="1"/>
          <p:nvPr/>
        </p:nvSpPr>
        <p:spPr>
          <a:xfrm>
            <a:off x="957000" y="4276200"/>
            <a:ext cx="10278000" cy="258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000">
                <a:solidFill>
                  <a:schemeClr val="dk1"/>
                </a:solidFill>
                <a:latin typeface="Calibri"/>
                <a:ea typeface="Calibri"/>
                <a:cs typeface="Calibri"/>
                <a:sym typeface="Calibri"/>
              </a:rPr>
              <a:t>Maths working wall.</a:t>
            </a:r>
            <a:endParaRPr b="1" sz="3000">
              <a:solidFill>
                <a:schemeClr val="dk1"/>
              </a:solidFill>
              <a:latin typeface="Calibri"/>
              <a:ea typeface="Calibri"/>
              <a:cs typeface="Calibri"/>
              <a:sym typeface="Calibri"/>
            </a:endParaRPr>
          </a:p>
          <a:p>
            <a:pPr indent="0" lvl="0" marL="0" rtl="0" algn="l">
              <a:spcBef>
                <a:spcPts val="0"/>
              </a:spcBef>
              <a:spcAft>
                <a:spcPts val="0"/>
              </a:spcAft>
              <a:buNone/>
            </a:pPr>
            <a:r>
              <a:rPr b="1" lang="en-GB" sz="3000">
                <a:solidFill>
                  <a:schemeClr val="dk1"/>
                </a:solidFill>
                <a:latin typeface="Calibri"/>
                <a:ea typeface="Calibri"/>
                <a:cs typeface="Calibri"/>
                <a:sym typeface="Calibri"/>
              </a:rPr>
              <a:t>Referred</a:t>
            </a:r>
            <a:r>
              <a:rPr b="1" lang="en-GB" sz="3000">
                <a:solidFill>
                  <a:schemeClr val="dk1"/>
                </a:solidFill>
                <a:latin typeface="Calibri"/>
                <a:ea typeface="Calibri"/>
                <a:cs typeface="Calibri"/>
                <a:sym typeface="Calibri"/>
              </a:rPr>
              <a:t> to daily by adults, and reflects ongoing skills and concepts as well as new teaching.</a:t>
            </a:r>
            <a:endParaRPr b="1" sz="3000">
              <a:solidFill>
                <a:schemeClr val="dk1"/>
              </a:solidFill>
              <a:latin typeface="Calibri"/>
              <a:ea typeface="Calibri"/>
              <a:cs typeface="Calibri"/>
              <a:sym typeface="Calibri"/>
            </a:endParaRPr>
          </a:p>
          <a:p>
            <a:pPr indent="0" lvl="0" marL="0" rtl="0" algn="l">
              <a:spcBef>
                <a:spcPts val="0"/>
              </a:spcBef>
              <a:spcAft>
                <a:spcPts val="0"/>
              </a:spcAft>
              <a:buNone/>
            </a:pPr>
            <a:r>
              <a:rPr b="1" lang="en-GB" sz="3000">
                <a:solidFill>
                  <a:schemeClr val="dk1"/>
                </a:solidFill>
                <a:latin typeface="Calibri"/>
                <a:ea typeface="Calibri"/>
                <a:cs typeface="Calibri"/>
                <a:sym typeface="Calibri"/>
              </a:rPr>
              <a:t>Children are encouraged to use the working wall to support their learning and growing independence. </a:t>
            </a:r>
            <a:endParaRPr b="1" sz="3000">
              <a:solidFill>
                <a:schemeClr val="dk1"/>
              </a:solidFill>
              <a:latin typeface="Calibri"/>
              <a:ea typeface="Calibri"/>
              <a:cs typeface="Calibri"/>
              <a:sym typeface="Calibri"/>
            </a:endParaRPr>
          </a:p>
          <a:p>
            <a:pPr indent="0" lvl="0" marL="0" rtl="0" algn="l">
              <a:spcBef>
                <a:spcPts val="0"/>
              </a:spcBef>
              <a:spcAft>
                <a:spcPts val="0"/>
              </a:spcAft>
              <a:buNone/>
            </a:pPr>
            <a:r>
              <a:t/>
            </a:r>
            <a:endParaRPr sz="3000">
              <a:solidFill>
                <a:schemeClr val="dk2"/>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g281bf7dad3a_0_7"/>
          <p:cNvPicPr preferRelativeResize="0"/>
          <p:nvPr/>
        </p:nvPicPr>
        <p:blipFill>
          <a:blip r:embed="rId3">
            <a:alphaModFix/>
          </a:blip>
          <a:stretch>
            <a:fillRect/>
          </a:stretch>
        </p:blipFill>
        <p:spPr>
          <a:xfrm>
            <a:off x="0" y="0"/>
            <a:ext cx="5825603" cy="4369202"/>
          </a:xfrm>
          <a:prstGeom prst="rect">
            <a:avLst/>
          </a:prstGeom>
          <a:noFill/>
          <a:ln>
            <a:noFill/>
          </a:ln>
        </p:spPr>
      </p:pic>
      <p:pic>
        <p:nvPicPr>
          <p:cNvPr id="218" name="Google Shape;218;g281bf7dad3a_0_7"/>
          <p:cNvPicPr preferRelativeResize="0"/>
          <p:nvPr/>
        </p:nvPicPr>
        <p:blipFill>
          <a:blip r:embed="rId4">
            <a:alphaModFix/>
          </a:blip>
          <a:stretch>
            <a:fillRect/>
          </a:stretch>
        </p:blipFill>
        <p:spPr>
          <a:xfrm>
            <a:off x="5904253" y="2106550"/>
            <a:ext cx="6061599" cy="4546199"/>
          </a:xfrm>
          <a:prstGeom prst="rect">
            <a:avLst/>
          </a:prstGeom>
          <a:noFill/>
          <a:ln>
            <a:noFill/>
          </a:ln>
        </p:spPr>
      </p:pic>
      <p:sp>
        <p:nvSpPr>
          <p:cNvPr id="219" name="Google Shape;219;g281bf7dad3a_0_7"/>
          <p:cNvSpPr txBox="1"/>
          <p:nvPr/>
        </p:nvSpPr>
        <p:spPr>
          <a:xfrm>
            <a:off x="304000" y="4249275"/>
            <a:ext cx="5217600" cy="26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300">
                <a:solidFill>
                  <a:schemeClr val="dk1"/>
                </a:solidFill>
                <a:latin typeface="Calibri"/>
                <a:ea typeface="Calibri"/>
                <a:cs typeface="Calibri"/>
                <a:sym typeface="Calibri"/>
              </a:rPr>
              <a:t>Weekly Shape, Space and Measure is taught weekly, during morning motivator time. As well as discrete teaching through the year.</a:t>
            </a:r>
            <a:endParaRPr b="1" sz="3300">
              <a:solidFill>
                <a:schemeClr val="dk1"/>
              </a:solidFill>
              <a:latin typeface="Calibri"/>
              <a:ea typeface="Calibri"/>
              <a:cs typeface="Calibri"/>
              <a:sym typeface="Calibri"/>
            </a:endParaRPr>
          </a:p>
        </p:txBody>
      </p:sp>
      <p:sp>
        <p:nvSpPr>
          <p:cNvPr id="220" name="Google Shape;220;g281bf7dad3a_0_7"/>
          <p:cNvSpPr txBox="1"/>
          <p:nvPr/>
        </p:nvSpPr>
        <p:spPr>
          <a:xfrm>
            <a:off x="6212550" y="376525"/>
            <a:ext cx="5513400" cy="16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300">
                <a:latin typeface="Calibri"/>
                <a:ea typeface="Calibri"/>
                <a:cs typeface="Calibri"/>
                <a:sym typeface="Calibri"/>
              </a:rPr>
              <a:t>Children learn to access resources to encourage independent learning.</a:t>
            </a:r>
            <a:endParaRPr b="1" sz="33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g281c182f569_0_0"/>
          <p:cNvPicPr preferRelativeResize="0"/>
          <p:nvPr/>
        </p:nvPicPr>
        <p:blipFill>
          <a:blip r:embed="rId3">
            <a:alphaModFix/>
          </a:blip>
          <a:stretch>
            <a:fillRect/>
          </a:stretch>
        </p:blipFill>
        <p:spPr>
          <a:xfrm>
            <a:off x="86025" y="110625"/>
            <a:ext cx="7048499" cy="6360227"/>
          </a:xfrm>
          <a:prstGeom prst="rect">
            <a:avLst/>
          </a:prstGeom>
          <a:noFill/>
          <a:ln>
            <a:noFill/>
          </a:ln>
        </p:spPr>
      </p:pic>
      <p:pic>
        <p:nvPicPr>
          <p:cNvPr id="227" name="Google Shape;227;g281c182f569_0_0"/>
          <p:cNvPicPr preferRelativeResize="0"/>
          <p:nvPr/>
        </p:nvPicPr>
        <p:blipFill>
          <a:blip r:embed="rId4">
            <a:alphaModFix/>
          </a:blip>
          <a:stretch>
            <a:fillRect/>
          </a:stretch>
        </p:blipFill>
        <p:spPr>
          <a:xfrm>
            <a:off x="7226700" y="866500"/>
            <a:ext cx="4734223" cy="4223900"/>
          </a:xfrm>
          <a:prstGeom prst="rect">
            <a:avLst/>
          </a:prstGeom>
          <a:noFill/>
          <a:ln>
            <a:noFill/>
          </a:ln>
        </p:spPr>
      </p:pic>
      <p:sp>
        <p:nvSpPr>
          <p:cNvPr id="228" name="Google Shape;228;g281c182f569_0_0"/>
          <p:cNvSpPr txBox="1"/>
          <p:nvPr/>
        </p:nvSpPr>
        <p:spPr>
          <a:xfrm>
            <a:off x="344250" y="4319350"/>
            <a:ext cx="11503500" cy="22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200">
                <a:solidFill>
                  <a:schemeClr val="dk1"/>
                </a:solidFill>
                <a:latin typeface="Calibri"/>
                <a:ea typeface="Calibri"/>
                <a:cs typeface="Calibri"/>
                <a:sym typeface="Calibri"/>
              </a:rPr>
              <a:t>Learning is woven through independent learning opportunities in the continuous provision. Wherever possible, adults engage with children to help develop their knowledge, skills and understanding, and apply their learning to everyday situations.</a:t>
            </a:r>
            <a:endParaRPr b="1" sz="32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280b74fe2e3_0_18"/>
          <p:cNvSpPr txBox="1"/>
          <p:nvPr>
            <p:ph type="title"/>
          </p:nvPr>
        </p:nvSpPr>
        <p:spPr>
          <a:xfrm>
            <a:off x="430300" y="0"/>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GB" sz="3100" u="sng"/>
              <a:t>How to help your child to achieve the Year 1 objectives in maths.</a:t>
            </a:r>
            <a:endParaRPr sz="3100" u="sng"/>
          </a:p>
        </p:txBody>
      </p:sp>
      <p:sp>
        <p:nvSpPr>
          <p:cNvPr id="235" name="Google Shape;235;g280b74fe2e3_0_18"/>
          <p:cNvSpPr txBox="1"/>
          <p:nvPr/>
        </p:nvSpPr>
        <p:spPr>
          <a:xfrm>
            <a:off x="430300" y="1314325"/>
            <a:ext cx="11134200" cy="59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latin typeface="Calibri"/>
                <a:ea typeface="Calibri"/>
                <a:cs typeface="Calibri"/>
                <a:sym typeface="Calibri"/>
              </a:rPr>
              <a:t>Engage with the weekly home learning tasks on the ‘Home Learning’ page of the school website. This will inform you of what your child has been taught, how you can support at home, as well as what will be covered the following week.</a:t>
            </a:r>
            <a:endParaRPr sz="2200">
              <a:latin typeface="Calibri"/>
              <a:ea typeface="Calibri"/>
              <a:cs typeface="Calibri"/>
              <a:sym typeface="Calibri"/>
            </a:endParaRPr>
          </a:p>
          <a:p>
            <a:pPr indent="0" lvl="0" marL="0" rtl="0" algn="l">
              <a:spcBef>
                <a:spcPts val="0"/>
              </a:spcBef>
              <a:spcAft>
                <a:spcPts val="0"/>
              </a:spcAft>
              <a:buNone/>
            </a:pPr>
            <a:r>
              <a:t/>
            </a:r>
            <a:endParaRPr sz="2200">
              <a:latin typeface="Calibri"/>
              <a:ea typeface="Calibri"/>
              <a:cs typeface="Calibri"/>
              <a:sym typeface="Calibri"/>
            </a:endParaRPr>
          </a:p>
          <a:p>
            <a:pPr indent="0" lvl="0" marL="0" rtl="0" algn="l">
              <a:spcBef>
                <a:spcPts val="0"/>
              </a:spcBef>
              <a:spcAft>
                <a:spcPts val="0"/>
              </a:spcAft>
              <a:buNone/>
            </a:pPr>
            <a:r>
              <a:rPr lang="en-GB" sz="2200">
                <a:latin typeface="Calibri"/>
                <a:ea typeface="Calibri"/>
                <a:cs typeface="Calibri"/>
                <a:sym typeface="Calibri"/>
              </a:rPr>
              <a:t>Engage</a:t>
            </a:r>
            <a:r>
              <a:rPr lang="en-GB" sz="2200">
                <a:latin typeface="Calibri"/>
                <a:ea typeface="Calibri"/>
                <a:cs typeface="Calibri"/>
                <a:sym typeface="Calibri"/>
              </a:rPr>
              <a:t> with the maths ideas on the Year 1 Home Learning grid (on the inside cover of your child’s home learning book).</a:t>
            </a:r>
            <a:endParaRPr sz="2200">
              <a:latin typeface="Calibri"/>
              <a:ea typeface="Calibri"/>
              <a:cs typeface="Calibri"/>
              <a:sym typeface="Calibri"/>
            </a:endParaRPr>
          </a:p>
          <a:p>
            <a:pPr indent="0" lvl="0" marL="0" rtl="0" algn="l">
              <a:spcBef>
                <a:spcPts val="0"/>
              </a:spcBef>
              <a:spcAft>
                <a:spcPts val="0"/>
              </a:spcAft>
              <a:buNone/>
            </a:pPr>
            <a:r>
              <a:t/>
            </a:r>
            <a:endParaRPr sz="2200">
              <a:latin typeface="Calibri"/>
              <a:ea typeface="Calibri"/>
              <a:cs typeface="Calibri"/>
              <a:sym typeface="Calibri"/>
            </a:endParaRPr>
          </a:p>
          <a:p>
            <a:pPr indent="0" lvl="0" marL="0" rtl="0" algn="l">
              <a:spcBef>
                <a:spcPts val="0"/>
              </a:spcBef>
              <a:spcAft>
                <a:spcPts val="0"/>
              </a:spcAft>
              <a:buNone/>
            </a:pPr>
            <a:r>
              <a:rPr lang="en-GB" sz="2200">
                <a:latin typeface="Calibri"/>
                <a:ea typeface="Calibri"/>
                <a:cs typeface="Calibri"/>
                <a:sym typeface="Calibri"/>
              </a:rPr>
              <a:t>Numbots online resource. Your child’s password will be placed in their Home Learning Book.</a:t>
            </a:r>
            <a:endParaRPr sz="2200">
              <a:latin typeface="Calibri"/>
              <a:ea typeface="Calibri"/>
              <a:cs typeface="Calibri"/>
              <a:sym typeface="Calibri"/>
            </a:endParaRPr>
          </a:p>
          <a:p>
            <a:pPr indent="0" lvl="0" marL="0" rtl="0" algn="l">
              <a:spcBef>
                <a:spcPts val="0"/>
              </a:spcBef>
              <a:spcAft>
                <a:spcPts val="0"/>
              </a:spcAft>
              <a:buNone/>
            </a:pPr>
            <a:r>
              <a:t/>
            </a:r>
            <a:endParaRPr sz="2200">
              <a:latin typeface="Calibri"/>
              <a:ea typeface="Calibri"/>
              <a:cs typeface="Calibri"/>
              <a:sym typeface="Calibri"/>
            </a:endParaRPr>
          </a:p>
          <a:p>
            <a:pPr indent="0" lvl="0" marL="0" rtl="0" algn="l">
              <a:spcBef>
                <a:spcPts val="0"/>
              </a:spcBef>
              <a:spcAft>
                <a:spcPts val="0"/>
              </a:spcAft>
              <a:buNone/>
            </a:pPr>
            <a:r>
              <a:rPr lang="en-GB" sz="2200">
                <a:latin typeface="Calibri"/>
                <a:ea typeface="Calibri"/>
                <a:cs typeface="Calibri"/>
                <a:sym typeface="Calibri"/>
              </a:rPr>
              <a:t>Help your child to see maths everywhere, and engage your child in everyday situations that </a:t>
            </a:r>
            <a:r>
              <a:rPr lang="en-GB" sz="2200">
                <a:latin typeface="Calibri"/>
                <a:ea typeface="Calibri"/>
                <a:cs typeface="Calibri"/>
                <a:sym typeface="Calibri"/>
              </a:rPr>
              <a:t>involve</a:t>
            </a:r>
            <a:r>
              <a:rPr lang="en-GB" sz="2200">
                <a:latin typeface="Calibri"/>
                <a:ea typeface="Calibri"/>
                <a:cs typeface="Calibri"/>
                <a:sym typeface="Calibri"/>
              </a:rPr>
              <a:t> maths e.g. shopping, measuring, time, counting etc.</a:t>
            </a:r>
            <a:endParaRPr sz="2200">
              <a:latin typeface="Calibri"/>
              <a:ea typeface="Calibri"/>
              <a:cs typeface="Calibri"/>
              <a:sym typeface="Calibri"/>
            </a:endParaRPr>
          </a:p>
          <a:p>
            <a:pPr indent="0" lvl="0" marL="0" rtl="0" algn="l">
              <a:spcBef>
                <a:spcPts val="0"/>
              </a:spcBef>
              <a:spcAft>
                <a:spcPts val="0"/>
              </a:spcAft>
              <a:buNone/>
            </a:pPr>
            <a:r>
              <a:t/>
            </a:r>
            <a:endParaRPr sz="2200">
              <a:latin typeface="Calibri"/>
              <a:ea typeface="Calibri"/>
              <a:cs typeface="Calibri"/>
              <a:sym typeface="Calibri"/>
            </a:endParaRPr>
          </a:p>
          <a:p>
            <a:pPr indent="0" lvl="0" marL="0" rtl="0" algn="l">
              <a:spcBef>
                <a:spcPts val="0"/>
              </a:spcBef>
              <a:spcAft>
                <a:spcPts val="0"/>
              </a:spcAft>
              <a:buNone/>
            </a:pPr>
            <a:r>
              <a:rPr lang="en-GB" sz="2200">
                <a:latin typeface="Calibri"/>
                <a:ea typeface="Calibri"/>
                <a:cs typeface="Calibri"/>
                <a:sym typeface="Calibri"/>
              </a:rPr>
              <a:t>Be a role model and d</a:t>
            </a:r>
            <a:r>
              <a:rPr lang="en-GB" sz="2200">
                <a:latin typeface="Calibri"/>
                <a:ea typeface="Calibri"/>
                <a:cs typeface="Calibri"/>
                <a:sym typeface="Calibri"/>
              </a:rPr>
              <a:t>emonstrate</a:t>
            </a:r>
            <a:r>
              <a:rPr lang="en-GB" sz="2200">
                <a:latin typeface="Calibri"/>
                <a:ea typeface="Calibri"/>
                <a:cs typeface="Calibri"/>
                <a:sym typeface="Calibri"/>
              </a:rPr>
              <a:t> a </a:t>
            </a:r>
            <a:r>
              <a:rPr lang="en-GB" sz="2200">
                <a:latin typeface="Calibri"/>
                <a:ea typeface="Calibri"/>
                <a:cs typeface="Calibri"/>
                <a:sym typeface="Calibri"/>
              </a:rPr>
              <a:t>positive</a:t>
            </a:r>
            <a:r>
              <a:rPr lang="en-GB" sz="2200">
                <a:latin typeface="Calibri"/>
                <a:ea typeface="Calibri"/>
                <a:cs typeface="Calibri"/>
                <a:sym typeface="Calibri"/>
              </a:rPr>
              <a:t> attitude towards maths, and encourage your child to do the same. Say it is ok to get things wrong. Encourage your child to rise to the </a:t>
            </a:r>
            <a:r>
              <a:rPr lang="en-GB" sz="2200">
                <a:latin typeface="Calibri"/>
                <a:ea typeface="Calibri"/>
                <a:cs typeface="Calibri"/>
                <a:sym typeface="Calibri"/>
              </a:rPr>
              <a:t>challenge</a:t>
            </a:r>
            <a:r>
              <a:rPr lang="en-GB" sz="2200">
                <a:latin typeface="Calibri"/>
                <a:ea typeface="Calibri"/>
                <a:cs typeface="Calibri"/>
                <a:sym typeface="Calibri"/>
              </a:rPr>
              <a:t> to get it right, thus developing resilience and </a:t>
            </a:r>
            <a:r>
              <a:rPr lang="en-GB" sz="2200">
                <a:latin typeface="Calibri"/>
                <a:ea typeface="Calibri"/>
                <a:cs typeface="Calibri"/>
                <a:sym typeface="Calibri"/>
              </a:rPr>
              <a:t>perseverance</a:t>
            </a:r>
            <a:r>
              <a:rPr lang="en-GB" sz="2200">
                <a:latin typeface="Calibri"/>
                <a:ea typeface="Calibri"/>
                <a:cs typeface="Calibri"/>
                <a:sym typeface="Calibri"/>
              </a:rPr>
              <a:t>.</a:t>
            </a:r>
            <a:endParaRPr sz="2200">
              <a:latin typeface="Calibri"/>
              <a:ea typeface="Calibri"/>
              <a:cs typeface="Calibri"/>
              <a:sym typeface="Calibri"/>
            </a:endParaRPr>
          </a:p>
          <a:p>
            <a:pPr indent="0" lvl="0" marL="0" rtl="0" algn="l">
              <a:spcBef>
                <a:spcPts val="0"/>
              </a:spcBef>
              <a:spcAft>
                <a:spcPts val="0"/>
              </a:spcAft>
              <a:buNone/>
            </a:pPr>
            <a:r>
              <a:t/>
            </a:r>
            <a:endParaRPr sz="2200">
              <a:latin typeface="Calibri"/>
              <a:ea typeface="Calibri"/>
              <a:cs typeface="Calibri"/>
              <a:sym typeface="Calibri"/>
            </a:endParaRPr>
          </a:p>
          <a:p>
            <a:pPr indent="0" lvl="0" marL="0" rtl="0" algn="l">
              <a:spcBef>
                <a:spcPts val="0"/>
              </a:spcBef>
              <a:spcAft>
                <a:spcPts val="0"/>
              </a:spcAft>
              <a:buNone/>
            </a:pPr>
            <a:r>
              <a:t/>
            </a:r>
            <a:endParaRPr sz="2200">
              <a:latin typeface="Calibri"/>
              <a:ea typeface="Calibri"/>
              <a:cs typeface="Calibri"/>
              <a:sym typeface="Calibri"/>
            </a:endParaRPr>
          </a:p>
          <a:p>
            <a:pPr indent="0" lvl="0" marL="0" rtl="0" algn="l">
              <a:spcBef>
                <a:spcPts val="0"/>
              </a:spcBef>
              <a:spcAft>
                <a:spcPts val="0"/>
              </a:spcAft>
              <a:buNone/>
            </a:pPr>
            <a:r>
              <a:t/>
            </a:r>
            <a:endParaRPr sz="22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2821534a193_0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Further on in School</a:t>
            </a:r>
            <a:endParaRPr/>
          </a:p>
        </p:txBody>
      </p:sp>
      <p:sp>
        <p:nvSpPr>
          <p:cNvPr id="242" name="Google Shape;242;g2821534a193_0_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GB"/>
              <a:t>The fundamentals of Early Years and Year 1 are used in daily life throughout the rest of your child’s time here.</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GB"/>
              <a:t>We encourage children to explore mathematically as much as possible, both inside and outside of lessons to gain a deeper understanding of maths.</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GB"/>
              <a:t>We continue to use manipulatives similar to those on your table right through Ks2.</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2821534a193_0_1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Manipulatives</a:t>
            </a:r>
            <a:endParaRPr/>
          </a:p>
        </p:txBody>
      </p:sp>
      <p:sp>
        <p:nvSpPr>
          <p:cNvPr id="249" name="Google Shape;249;g2821534a193_0_12"/>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GB"/>
              <a:t>Help Children to understand mathematical concepts better.</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GB"/>
              <a:t>Run right through to Year 6.</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GB"/>
              <a:t>Always made available for children to use.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4"/>
          <p:cNvSpPr txBox="1"/>
          <p:nvPr/>
        </p:nvSpPr>
        <p:spPr>
          <a:xfrm>
            <a:off x="180304" y="218941"/>
            <a:ext cx="773450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4400" u="none" cap="none" strike="noStrike">
                <a:solidFill>
                  <a:srgbClr val="7030A0"/>
                </a:solidFill>
                <a:latin typeface="Comic Sans MS"/>
                <a:ea typeface="Comic Sans MS"/>
                <a:cs typeface="Comic Sans MS"/>
                <a:sym typeface="Comic Sans MS"/>
              </a:rPr>
              <a:t>End of year expectations…</a:t>
            </a:r>
            <a:endParaRPr/>
          </a:p>
        </p:txBody>
      </p:sp>
      <p:sp>
        <p:nvSpPr>
          <p:cNvPr id="96" name="Google Shape;96;p4"/>
          <p:cNvSpPr txBox="1"/>
          <p:nvPr/>
        </p:nvSpPr>
        <p:spPr>
          <a:xfrm>
            <a:off x="180304" y="1386018"/>
            <a:ext cx="11913000" cy="51411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GB" sz="2400" u="none" cap="none" strike="noStrike">
                <a:solidFill>
                  <a:schemeClr val="dk1"/>
                </a:solidFill>
                <a:latin typeface="Comic Sans MS"/>
                <a:ea typeface="Comic Sans MS"/>
                <a:cs typeface="Comic Sans MS"/>
                <a:sym typeface="Comic Sans MS"/>
              </a:rPr>
              <a:t>By the end of Reception Children </a:t>
            </a:r>
            <a:r>
              <a:rPr lang="en-GB" sz="2400">
                <a:solidFill>
                  <a:schemeClr val="dk1"/>
                </a:solidFill>
                <a:latin typeface="Comic Sans MS"/>
                <a:ea typeface="Comic Sans MS"/>
                <a:cs typeface="Comic Sans MS"/>
                <a:sym typeface="Comic Sans MS"/>
              </a:rPr>
              <a:t>at the expected level of development will:</a:t>
            </a:r>
            <a:endParaRPr/>
          </a:p>
          <a:p>
            <a:pPr indent="0" lvl="0" marL="0" marR="0" rtl="0" algn="l">
              <a:lnSpc>
                <a:spcPct val="150000"/>
              </a:lnSpc>
              <a:spcBef>
                <a:spcPts val="0"/>
              </a:spcBef>
              <a:spcAft>
                <a:spcPts val="0"/>
              </a:spcAft>
              <a:buNone/>
            </a:pPr>
            <a:r>
              <a:rPr lang="en-GB" sz="2000">
                <a:solidFill>
                  <a:schemeClr val="dk1"/>
                </a:solidFill>
                <a:latin typeface="Comic Sans MS"/>
                <a:ea typeface="Comic Sans MS"/>
                <a:cs typeface="Comic Sans MS"/>
                <a:sym typeface="Comic Sans MS"/>
              </a:rPr>
              <a:t>Have a </a:t>
            </a:r>
            <a:r>
              <a:rPr b="1" lang="en-GB" sz="2000">
                <a:solidFill>
                  <a:schemeClr val="dk1"/>
                </a:solidFill>
                <a:latin typeface="Comic Sans MS"/>
                <a:ea typeface="Comic Sans MS"/>
                <a:cs typeface="Comic Sans MS"/>
                <a:sym typeface="Comic Sans MS"/>
              </a:rPr>
              <a:t>deep understanding</a:t>
            </a:r>
            <a:r>
              <a:rPr lang="en-GB" sz="2000">
                <a:solidFill>
                  <a:schemeClr val="dk1"/>
                </a:solidFill>
                <a:latin typeface="Comic Sans MS"/>
                <a:ea typeface="Comic Sans MS"/>
                <a:cs typeface="Comic Sans MS"/>
                <a:sym typeface="Comic Sans MS"/>
              </a:rPr>
              <a:t> of number to 10</a:t>
            </a:r>
            <a:endParaRPr sz="2000">
              <a:solidFill>
                <a:schemeClr val="dk1"/>
              </a:solidFill>
              <a:latin typeface="Comic Sans MS"/>
              <a:ea typeface="Comic Sans MS"/>
              <a:cs typeface="Comic Sans MS"/>
              <a:sym typeface="Comic Sans MS"/>
            </a:endParaRPr>
          </a:p>
          <a:p>
            <a:pPr indent="0" lvl="0" marL="0" marR="0" rtl="0" algn="l">
              <a:lnSpc>
                <a:spcPct val="150000"/>
              </a:lnSpc>
              <a:spcBef>
                <a:spcPts val="0"/>
              </a:spcBef>
              <a:spcAft>
                <a:spcPts val="0"/>
              </a:spcAft>
              <a:buNone/>
            </a:pPr>
            <a:r>
              <a:rPr lang="en-GB" sz="2000">
                <a:solidFill>
                  <a:schemeClr val="dk1"/>
                </a:solidFill>
                <a:latin typeface="Comic Sans MS"/>
                <a:ea typeface="Comic Sans MS"/>
                <a:cs typeface="Comic Sans MS"/>
                <a:sym typeface="Comic Sans MS"/>
              </a:rPr>
              <a:t>Subitise (recognise quantities without counting) up to 5; </a:t>
            </a:r>
            <a:endParaRPr sz="2000">
              <a:solidFill>
                <a:schemeClr val="dk1"/>
              </a:solidFill>
              <a:latin typeface="Comic Sans MS"/>
              <a:ea typeface="Comic Sans MS"/>
              <a:cs typeface="Comic Sans MS"/>
              <a:sym typeface="Comic Sans MS"/>
            </a:endParaRPr>
          </a:p>
          <a:p>
            <a:pPr indent="0" lvl="0" marL="0" marR="0" rtl="0" algn="l">
              <a:lnSpc>
                <a:spcPct val="150000"/>
              </a:lnSpc>
              <a:spcBef>
                <a:spcPts val="0"/>
              </a:spcBef>
              <a:spcAft>
                <a:spcPts val="0"/>
              </a:spcAft>
              <a:buNone/>
            </a:pPr>
            <a:r>
              <a:rPr lang="en-GB" sz="2000">
                <a:solidFill>
                  <a:schemeClr val="dk1"/>
                </a:solidFill>
                <a:latin typeface="Comic Sans MS"/>
                <a:ea typeface="Comic Sans MS"/>
                <a:cs typeface="Comic Sans MS"/>
                <a:sym typeface="Comic Sans MS"/>
              </a:rPr>
              <a:t>Automatically recall (without reference to rhymes, counting or other aids) number bonds up to 5 (including subtraction facts) and some number bonds to 10, including double facts</a:t>
            </a:r>
            <a:endParaRPr/>
          </a:p>
          <a:p>
            <a:pPr indent="0" lvl="0" marL="0" marR="0" rtl="0" algn="l">
              <a:lnSpc>
                <a:spcPct val="150000"/>
              </a:lnSpc>
              <a:spcBef>
                <a:spcPts val="0"/>
              </a:spcBef>
              <a:spcAft>
                <a:spcPts val="0"/>
              </a:spcAft>
              <a:buNone/>
            </a:pPr>
            <a:r>
              <a:t/>
            </a:r>
            <a:endParaRPr b="0" i="0" sz="2000" u="none" cap="none" strike="noStrike">
              <a:solidFill>
                <a:schemeClr val="dk1"/>
              </a:solidFill>
              <a:latin typeface="Comic Sans MS"/>
              <a:ea typeface="Comic Sans MS"/>
              <a:cs typeface="Comic Sans MS"/>
              <a:sym typeface="Comic Sans MS"/>
            </a:endParaRPr>
          </a:p>
          <a:p>
            <a:pPr indent="0" lvl="0" marL="0" marR="0" rtl="0" algn="l">
              <a:lnSpc>
                <a:spcPct val="150000"/>
              </a:lnSpc>
              <a:spcBef>
                <a:spcPts val="0"/>
              </a:spcBef>
              <a:spcAft>
                <a:spcPts val="0"/>
              </a:spcAft>
              <a:buNone/>
            </a:pPr>
            <a:r>
              <a:rPr lang="en-GB" sz="2000">
                <a:solidFill>
                  <a:schemeClr val="dk1"/>
                </a:solidFill>
                <a:latin typeface="Comic Sans MS"/>
                <a:ea typeface="Comic Sans MS"/>
                <a:cs typeface="Comic Sans MS"/>
                <a:sym typeface="Comic Sans MS"/>
              </a:rPr>
              <a:t>Count beyond 20, recognising the pattern of the counting system; </a:t>
            </a:r>
            <a:endParaRPr sz="2000">
              <a:solidFill>
                <a:schemeClr val="dk1"/>
              </a:solidFill>
              <a:latin typeface="Comic Sans MS"/>
              <a:ea typeface="Comic Sans MS"/>
              <a:cs typeface="Comic Sans MS"/>
              <a:sym typeface="Comic Sans MS"/>
            </a:endParaRPr>
          </a:p>
          <a:p>
            <a:pPr indent="0" lvl="0" marL="0" marR="0" rtl="0" algn="l">
              <a:lnSpc>
                <a:spcPct val="150000"/>
              </a:lnSpc>
              <a:spcBef>
                <a:spcPts val="0"/>
              </a:spcBef>
              <a:spcAft>
                <a:spcPts val="0"/>
              </a:spcAft>
              <a:buNone/>
            </a:pPr>
            <a:r>
              <a:rPr lang="en-GB" sz="2000">
                <a:solidFill>
                  <a:schemeClr val="dk1"/>
                </a:solidFill>
                <a:latin typeface="Comic Sans MS"/>
                <a:ea typeface="Comic Sans MS"/>
                <a:cs typeface="Comic Sans MS"/>
                <a:sym typeface="Comic Sans MS"/>
              </a:rPr>
              <a:t>Compare quantities up to 10, recognising when one is greater than, less than or the same as the other;</a:t>
            </a:r>
            <a:endParaRPr sz="2000">
              <a:solidFill>
                <a:schemeClr val="dk1"/>
              </a:solidFill>
              <a:latin typeface="Comic Sans MS"/>
              <a:ea typeface="Comic Sans MS"/>
              <a:cs typeface="Comic Sans MS"/>
              <a:sym typeface="Comic Sans MS"/>
            </a:endParaRPr>
          </a:p>
          <a:p>
            <a:pPr indent="0" lvl="0" marL="0" marR="0" rtl="0" algn="l">
              <a:lnSpc>
                <a:spcPct val="150000"/>
              </a:lnSpc>
              <a:spcBef>
                <a:spcPts val="0"/>
              </a:spcBef>
              <a:spcAft>
                <a:spcPts val="0"/>
              </a:spcAft>
              <a:buNone/>
            </a:pPr>
            <a:r>
              <a:rPr lang="en-GB" sz="2000">
                <a:solidFill>
                  <a:schemeClr val="dk1"/>
                </a:solidFill>
                <a:latin typeface="Comic Sans MS"/>
                <a:ea typeface="Comic Sans MS"/>
                <a:cs typeface="Comic Sans MS"/>
                <a:sym typeface="Comic Sans MS"/>
              </a:rPr>
              <a:t>Explore evens and odds, double facts and how quantities (up to 10) can be shared equally. </a:t>
            </a:r>
            <a:endParaRPr/>
          </a:p>
          <a:p>
            <a:pPr indent="0" lvl="0" marL="0" marR="0" rtl="0" algn="l">
              <a:lnSpc>
                <a:spcPct val="150000"/>
              </a:lnSpc>
              <a:spcBef>
                <a:spcPts val="0"/>
              </a:spcBef>
              <a:spcAft>
                <a:spcPts val="0"/>
              </a:spcAft>
              <a:buNone/>
            </a:pPr>
            <a:r>
              <a:t/>
            </a:r>
            <a:endParaRPr b="0" i="0" sz="2200" u="none" cap="none" strike="noStrike">
              <a:solidFill>
                <a:srgbClr val="000000"/>
              </a:solidFill>
              <a:latin typeface="Comic Sans MS"/>
              <a:ea typeface="Comic Sans MS"/>
              <a:cs typeface="Comic Sans MS"/>
              <a:sym typeface="Comic Sans M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2821534a193_0_1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Subitisation</a:t>
            </a:r>
            <a:endParaRPr/>
          </a:p>
        </p:txBody>
      </p:sp>
      <p:sp>
        <p:nvSpPr>
          <p:cNvPr id="256" name="Google Shape;256;g2821534a193_0_18"/>
          <p:cNvSpPr/>
          <p:nvPr/>
        </p:nvSpPr>
        <p:spPr>
          <a:xfrm>
            <a:off x="838200" y="1843525"/>
            <a:ext cx="645300" cy="66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7" name="Google Shape;257;g2821534a193_0_18"/>
          <p:cNvSpPr/>
          <p:nvPr/>
        </p:nvSpPr>
        <p:spPr>
          <a:xfrm>
            <a:off x="1598975" y="1843525"/>
            <a:ext cx="645300" cy="66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8" name="Google Shape;258;g2821534a193_0_18"/>
          <p:cNvSpPr/>
          <p:nvPr/>
        </p:nvSpPr>
        <p:spPr>
          <a:xfrm>
            <a:off x="4474900" y="1843525"/>
            <a:ext cx="645300" cy="66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9" name="Google Shape;259;g2821534a193_0_18"/>
          <p:cNvSpPr/>
          <p:nvPr/>
        </p:nvSpPr>
        <p:spPr>
          <a:xfrm>
            <a:off x="4474900" y="2783750"/>
            <a:ext cx="645300" cy="66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60" name="Google Shape;260;g2821534a193_0_18"/>
          <p:cNvSpPr/>
          <p:nvPr/>
        </p:nvSpPr>
        <p:spPr>
          <a:xfrm>
            <a:off x="8627825" y="2120150"/>
            <a:ext cx="645300" cy="66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61" name="Google Shape;261;g2821534a193_0_18"/>
          <p:cNvSpPr/>
          <p:nvPr/>
        </p:nvSpPr>
        <p:spPr>
          <a:xfrm>
            <a:off x="9425475" y="2783750"/>
            <a:ext cx="645300" cy="66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62" name="Google Shape;262;g2821534a193_0_18"/>
          <p:cNvSpPr/>
          <p:nvPr/>
        </p:nvSpPr>
        <p:spPr>
          <a:xfrm>
            <a:off x="1037300" y="5158225"/>
            <a:ext cx="645300" cy="66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63" name="Google Shape;263;g2821534a193_0_18"/>
          <p:cNvSpPr/>
          <p:nvPr/>
        </p:nvSpPr>
        <p:spPr>
          <a:xfrm>
            <a:off x="1834950" y="4494625"/>
            <a:ext cx="645300" cy="66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64" name="Google Shape;264;g2821534a193_0_18"/>
          <p:cNvSpPr/>
          <p:nvPr/>
        </p:nvSpPr>
        <p:spPr>
          <a:xfrm>
            <a:off x="6536000" y="5329050"/>
            <a:ext cx="645300" cy="66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65" name="Google Shape;265;g2821534a193_0_18"/>
          <p:cNvSpPr/>
          <p:nvPr/>
        </p:nvSpPr>
        <p:spPr>
          <a:xfrm>
            <a:off x="7181300" y="4236600"/>
            <a:ext cx="645300" cy="66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2821534a193_0_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Useful Resources</a:t>
            </a:r>
            <a:endParaRPr/>
          </a:p>
        </p:txBody>
      </p:sp>
      <p:sp>
        <p:nvSpPr>
          <p:cNvPr id="272" name="Google Shape;272;g2821534a193_0_6"/>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GB"/>
              <a:t>Numbots - Subatisation, Early A</a:t>
            </a:r>
            <a:r>
              <a:rPr lang="en-GB"/>
              <a:t>ddition</a:t>
            </a:r>
            <a:r>
              <a:rPr lang="en-GB"/>
              <a:t> and Number-bonds (Online or App). </a:t>
            </a:r>
            <a:r>
              <a:rPr lang="en-GB" u="sng">
                <a:solidFill>
                  <a:schemeClr val="hlink"/>
                </a:solidFill>
                <a:hlinkClick r:id="rId3"/>
              </a:rPr>
              <a:t>https://play.numbots.com/?#/game/game-mode</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GB"/>
              <a:t>Number Blocks (BBC iplayer) - Website to help for numbers.</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GB"/>
              <a:t>Top Marks - Website with resources and games.</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GB"/>
              <a:t>NRICH - Activities for all ages.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2821259d7f3_0_7"/>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GB" sz="4200"/>
              <a:t>Thank you for your support.</a:t>
            </a:r>
            <a:endParaRPr sz="4200"/>
          </a:p>
          <a:p>
            <a:pPr indent="0" lvl="0" marL="0" rtl="0" algn="l">
              <a:spcBef>
                <a:spcPts val="1000"/>
              </a:spcBef>
              <a:spcAft>
                <a:spcPts val="0"/>
              </a:spcAft>
              <a:buNone/>
            </a:pPr>
            <a:r>
              <a:rPr lang="en-GB" sz="4200"/>
              <a:t>Please remember, staff are always here to help and guide. Please just ask if there is anything you need clarification with, and we will be happy to help.</a:t>
            </a:r>
            <a:endParaRPr sz="4200"/>
          </a:p>
          <a:p>
            <a:pPr indent="0" lvl="0" marL="0" rtl="0" algn="l">
              <a:spcBef>
                <a:spcPts val="100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
          <p:cNvSpPr txBox="1"/>
          <p:nvPr/>
        </p:nvSpPr>
        <p:spPr>
          <a:xfrm>
            <a:off x="180304" y="218941"/>
            <a:ext cx="8010659"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GB" sz="4400" u="none" cap="none" strike="noStrike">
                <a:solidFill>
                  <a:srgbClr val="7030A0"/>
                </a:solidFill>
                <a:latin typeface="Comic Sans MS"/>
                <a:ea typeface="Comic Sans MS"/>
                <a:cs typeface="Comic Sans MS"/>
                <a:sym typeface="Comic Sans MS"/>
              </a:rPr>
              <a:t>Developing Number Fluency…</a:t>
            </a:r>
            <a:endParaRPr/>
          </a:p>
        </p:txBody>
      </p:sp>
      <p:sp>
        <p:nvSpPr>
          <p:cNvPr id="103" name="Google Shape;103;p2"/>
          <p:cNvSpPr txBox="1"/>
          <p:nvPr/>
        </p:nvSpPr>
        <p:spPr>
          <a:xfrm>
            <a:off x="279041" y="1263235"/>
            <a:ext cx="10528800" cy="63417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GB" sz="2200" u="none" cap="none" strike="noStrike">
                <a:solidFill>
                  <a:schemeClr val="dk1"/>
                </a:solidFill>
                <a:latin typeface="Comic Sans MS"/>
                <a:ea typeface="Comic Sans MS"/>
                <a:cs typeface="Comic Sans MS"/>
                <a:sym typeface="Comic Sans MS"/>
              </a:rPr>
              <a:t>For children in the Early Years Foundation Stage (EYFS) to achieve ‘mastery’ they need to have an in-depth and deep understanding</a:t>
            </a:r>
            <a:r>
              <a:rPr lang="en-GB" sz="2200">
                <a:solidFill>
                  <a:schemeClr val="dk1"/>
                </a:solidFill>
                <a:latin typeface="Comic Sans MS"/>
                <a:ea typeface="Comic Sans MS"/>
                <a:cs typeface="Comic Sans MS"/>
                <a:sym typeface="Comic Sans MS"/>
              </a:rPr>
              <a:t>.</a:t>
            </a:r>
            <a:endParaRPr sz="2200">
              <a:solidFill>
                <a:schemeClr val="dk1"/>
              </a:solidFill>
              <a:latin typeface="Comic Sans MS"/>
              <a:ea typeface="Comic Sans MS"/>
              <a:cs typeface="Comic Sans MS"/>
              <a:sym typeface="Comic Sans MS"/>
            </a:endParaRPr>
          </a:p>
          <a:p>
            <a:pPr indent="0" lvl="0" marL="0" marR="0" rtl="0" algn="l">
              <a:lnSpc>
                <a:spcPct val="150000"/>
              </a:lnSpc>
              <a:spcBef>
                <a:spcPts val="0"/>
              </a:spcBef>
              <a:spcAft>
                <a:spcPts val="0"/>
              </a:spcAft>
              <a:buNone/>
            </a:pPr>
            <a:r>
              <a:t/>
            </a:r>
            <a:endParaRPr sz="2200">
              <a:solidFill>
                <a:schemeClr val="dk1"/>
              </a:solidFill>
              <a:latin typeface="Comic Sans MS"/>
              <a:ea typeface="Comic Sans MS"/>
              <a:cs typeface="Comic Sans MS"/>
              <a:sym typeface="Comic Sans MS"/>
            </a:endParaRPr>
          </a:p>
          <a:p>
            <a:pPr indent="0" lvl="0" marL="0" marR="0" rtl="0" algn="l">
              <a:lnSpc>
                <a:spcPct val="150000"/>
              </a:lnSpc>
              <a:spcBef>
                <a:spcPts val="0"/>
              </a:spcBef>
              <a:spcAft>
                <a:spcPts val="0"/>
              </a:spcAft>
              <a:buNone/>
            </a:pPr>
            <a:r>
              <a:rPr lang="en-GB" sz="2200">
                <a:solidFill>
                  <a:schemeClr val="dk1"/>
                </a:solidFill>
                <a:latin typeface="Comic Sans MS"/>
                <a:ea typeface="Comic Sans MS"/>
                <a:cs typeface="Comic Sans MS"/>
                <a:sym typeface="Comic Sans MS"/>
              </a:rPr>
              <a:t>Play is essential in teaching and </a:t>
            </a:r>
            <a:r>
              <a:rPr lang="en-GB" sz="2200">
                <a:solidFill>
                  <a:schemeClr val="dk1"/>
                </a:solidFill>
                <a:latin typeface="Comic Sans MS"/>
                <a:ea typeface="Comic Sans MS"/>
                <a:cs typeface="Comic Sans MS"/>
                <a:sym typeface="Comic Sans MS"/>
              </a:rPr>
              <a:t>consolidating</a:t>
            </a:r>
            <a:r>
              <a:rPr lang="en-GB" sz="2200">
                <a:solidFill>
                  <a:schemeClr val="dk1"/>
                </a:solidFill>
                <a:latin typeface="Comic Sans MS"/>
                <a:ea typeface="Comic Sans MS"/>
                <a:cs typeface="Comic Sans MS"/>
                <a:sym typeface="Comic Sans MS"/>
              </a:rPr>
              <a:t> maths. Play enables children to be independent and remain curious. “I wonder…”</a:t>
            </a:r>
            <a:endParaRPr sz="2200">
              <a:solidFill>
                <a:schemeClr val="dk1"/>
              </a:solidFill>
              <a:latin typeface="Comic Sans MS"/>
              <a:ea typeface="Comic Sans MS"/>
              <a:cs typeface="Comic Sans MS"/>
              <a:sym typeface="Comic Sans MS"/>
            </a:endParaRPr>
          </a:p>
          <a:p>
            <a:pPr indent="0" lvl="0" marL="0" marR="0" rtl="0" algn="l">
              <a:lnSpc>
                <a:spcPct val="150000"/>
              </a:lnSpc>
              <a:spcBef>
                <a:spcPts val="0"/>
              </a:spcBef>
              <a:spcAft>
                <a:spcPts val="0"/>
              </a:spcAft>
              <a:buNone/>
            </a:pPr>
            <a:r>
              <a:t/>
            </a:r>
            <a:endParaRPr sz="2200">
              <a:solidFill>
                <a:schemeClr val="dk1"/>
              </a:solidFill>
              <a:latin typeface="Comic Sans MS"/>
              <a:ea typeface="Comic Sans MS"/>
              <a:cs typeface="Comic Sans MS"/>
              <a:sym typeface="Comic Sans MS"/>
            </a:endParaRPr>
          </a:p>
          <a:p>
            <a:pPr indent="0" lvl="0" marL="0" marR="0" rtl="0" algn="l">
              <a:lnSpc>
                <a:spcPct val="150000"/>
              </a:lnSpc>
              <a:spcBef>
                <a:spcPts val="0"/>
              </a:spcBef>
              <a:spcAft>
                <a:spcPts val="0"/>
              </a:spcAft>
              <a:buNone/>
            </a:pPr>
            <a:r>
              <a:rPr lang="en-GB" sz="2200">
                <a:solidFill>
                  <a:schemeClr val="dk1"/>
                </a:solidFill>
                <a:latin typeface="Comic Sans MS"/>
                <a:ea typeface="Comic Sans MS"/>
                <a:cs typeface="Comic Sans MS"/>
                <a:sym typeface="Comic Sans MS"/>
              </a:rPr>
              <a:t>Lots of maths language for example more, less, big, small, wide, thin and positional language needs to be modelled by adults for children to learn. </a:t>
            </a:r>
            <a:endParaRPr sz="2600">
              <a:solidFill>
                <a:srgbClr val="FFFFFF"/>
              </a:solidFill>
            </a:endParaRPr>
          </a:p>
          <a:p>
            <a:pPr indent="0" lvl="0" marL="0" marR="0" rtl="0" algn="l">
              <a:lnSpc>
                <a:spcPct val="150000"/>
              </a:lnSpc>
              <a:spcBef>
                <a:spcPts val="0"/>
              </a:spcBef>
              <a:spcAft>
                <a:spcPts val="0"/>
              </a:spcAft>
              <a:buNone/>
            </a:pPr>
            <a:r>
              <a:t/>
            </a:r>
            <a:endParaRPr/>
          </a:p>
          <a:p>
            <a:pPr indent="0" lvl="0" marL="0" marR="0" rtl="0" algn="l">
              <a:lnSpc>
                <a:spcPct val="150000"/>
              </a:lnSpc>
              <a:spcBef>
                <a:spcPts val="0"/>
              </a:spcBef>
              <a:spcAft>
                <a:spcPts val="0"/>
              </a:spcAft>
              <a:buNone/>
            </a:pPr>
            <a:r>
              <a:rPr b="0" i="0" lang="en-GB" sz="2200" u="none" cap="none" strike="noStrike">
                <a:solidFill>
                  <a:schemeClr val="dk1"/>
                </a:solidFill>
                <a:latin typeface="Comic Sans MS"/>
                <a:ea typeface="Comic Sans MS"/>
                <a:cs typeface="Comic Sans MS"/>
                <a:sym typeface="Comic Sans MS"/>
              </a:rPr>
              <a:t>Children should then be able to recall and apply this knowledge over and over again to different situations quickly and accurately.</a:t>
            </a:r>
            <a:endParaRPr/>
          </a:p>
          <a:p>
            <a:pPr indent="0" lvl="0" marL="0" marR="0" rtl="0" algn="l">
              <a:lnSpc>
                <a:spcPct val="150000"/>
              </a:lnSpc>
              <a:spcBef>
                <a:spcPts val="0"/>
              </a:spcBef>
              <a:spcAft>
                <a:spcPts val="0"/>
              </a:spcAft>
              <a:buNone/>
            </a:pPr>
            <a:r>
              <a:t/>
            </a:r>
            <a:endParaRPr b="0" i="0" sz="2200" u="none" cap="none" strike="noStrike">
              <a:solidFill>
                <a:schemeClr val="dk1"/>
              </a:solidFill>
              <a:latin typeface="Comic Sans MS"/>
              <a:ea typeface="Comic Sans MS"/>
              <a:cs typeface="Comic Sans MS"/>
              <a:sym typeface="Comic Sans MS"/>
            </a:endParaRPr>
          </a:p>
          <a:p>
            <a:pPr indent="0" lvl="0" marL="0" marR="0" rtl="0" algn="l">
              <a:lnSpc>
                <a:spcPct val="150000"/>
              </a:lnSpc>
              <a:spcBef>
                <a:spcPts val="0"/>
              </a:spcBef>
              <a:spcAft>
                <a:spcPts val="0"/>
              </a:spcAft>
              <a:buNone/>
            </a:pPr>
            <a:r>
              <a:t/>
            </a:r>
            <a:endParaRPr b="0" i="0" sz="2200" u="none" cap="none" strike="noStrike">
              <a:solidFill>
                <a:srgbClr val="000000"/>
              </a:solidFill>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g282e834c315_0_47"/>
          <p:cNvSpPr txBox="1"/>
          <p:nvPr>
            <p:ph type="title"/>
          </p:nvPr>
        </p:nvSpPr>
        <p:spPr>
          <a:xfrm>
            <a:off x="581325" y="365125"/>
            <a:ext cx="10772400" cy="1325700"/>
          </a:xfrm>
          <a:prstGeom prst="rect">
            <a:avLst/>
          </a:prstGeom>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990"/>
              <a:buFont typeface="Arial"/>
              <a:buNone/>
            </a:pPr>
            <a:r>
              <a:rPr b="1" lang="en-GB" sz="4660">
                <a:solidFill>
                  <a:srgbClr val="7030A0"/>
                </a:solidFill>
                <a:latin typeface="Comic Sans MS"/>
                <a:ea typeface="Comic Sans MS"/>
                <a:cs typeface="Comic Sans MS"/>
                <a:sym typeface="Comic Sans MS"/>
              </a:rPr>
              <a:t>Teaching for Mastery…</a:t>
            </a:r>
            <a:endParaRPr sz="1960">
              <a:latin typeface="Arial"/>
              <a:ea typeface="Arial"/>
              <a:cs typeface="Arial"/>
              <a:sym typeface="Arial"/>
            </a:endParaRPr>
          </a:p>
          <a:p>
            <a:pPr indent="0" lvl="0" marL="0" rtl="0" algn="l">
              <a:spcBef>
                <a:spcPts val="0"/>
              </a:spcBef>
              <a:spcAft>
                <a:spcPts val="0"/>
              </a:spcAft>
              <a:buSzPts val="990"/>
              <a:buNone/>
            </a:pPr>
            <a:r>
              <a:t/>
            </a:r>
            <a:endParaRPr sz="3959"/>
          </a:p>
        </p:txBody>
      </p:sp>
      <p:sp>
        <p:nvSpPr>
          <p:cNvPr id="110" name="Google Shape;110;g282e834c315_0_47"/>
          <p:cNvSpPr txBox="1"/>
          <p:nvPr>
            <p:ph idx="1" type="body"/>
          </p:nvPr>
        </p:nvSpPr>
        <p:spPr>
          <a:xfrm>
            <a:off x="581325" y="1482363"/>
            <a:ext cx="5167800" cy="4351200"/>
          </a:xfrm>
          <a:prstGeom prst="rect">
            <a:avLst/>
          </a:prstGeom>
        </p:spPr>
        <p:txBody>
          <a:bodyPr anchorCtr="0" anchor="t" bIns="45700" lIns="91425" spcFirstLastPara="1" rIns="91425" wrap="square" tIns="45700">
            <a:normAutofit fontScale="25000" lnSpcReduction="20000"/>
          </a:bodyPr>
          <a:lstStyle/>
          <a:p>
            <a:pPr indent="0" lvl="0" marL="0" rtl="0" algn="l">
              <a:lnSpc>
                <a:spcPct val="150000"/>
              </a:lnSpc>
              <a:spcBef>
                <a:spcPts val="0"/>
              </a:spcBef>
              <a:spcAft>
                <a:spcPts val="0"/>
              </a:spcAft>
              <a:buNone/>
            </a:pPr>
            <a:r>
              <a:rPr lang="en-GB" sz="8717">
                <a:latin typeface="Comic Sans MS"/>
                <a:ea typeface="Comic Sans MS"/>
                <a:cs typeface="Comic Sans MS"/>
                <a:sym typeface="Comic Sans MS"/>
              </a:rPr>
              <a:t>Children are taught through daily whole-class interactive teaching using high quality resources from the National Centre for Excellence in the Teaching of Mathematics (NCETM).</a:t>
            </a:r>
            <a:endParaRPr sz="8717">
              <a:latin typeface="Comic Sans MS"/>
              <a:ea typeface="Comic Sans MS"/>
              <a:cs typeface="Comic Sans MS"/>
              <a:sym typeface="Comic Sans MS"/>
            </a:endParaRPr>
          </a:p>
          <a:p>
            <a:pPr indent="0" lvl="0" marL="0" rtl="0" algn="l">
              <a:lnSpc>
                <a:spcPct val="150000"/>
              </a:lnSpc>
              <a:spcBef>
                <a:spcPts val="0"/>
              </a:spcBef>
              <a:spcAft>
                <a:spcPts val="0"/>
              </a:spcAft>
              <a:buNone/>
            </a:pPr>
            <a:r>
              <a:t/>
            </a:r>
            <a:endParaRPr sz="8717">
              <a:latin typeface="Comic Sans MS"/>
              <a:ea typeface="Comic Sans MS"/>
              <a:cs typeface="Comic Sans MS"/>
              <a:sym typeface="Comic Sans MS"/>
            </a:endParaRPr>
          </a:p>
          <a:p>
            <a:pPr indent="0" lvl="0" marL="0" rtl="0" algn="l">
              <a:lnSpc>
                <a:spcPct val="150000"/>
              </a:lnSpc>
              <a:spcBef>
                <a:spcPts val="0"/>
              </a:spcBef>
              <a:spcAft>
                <a:spcPts val="0"/>
              </a:spcAft>
              <a:buClr>
                <a:schemeClr val="dk1"/>
              </a:buClr>
              <a:buFont typeface="Arial"/>
              <a:buNone/>
            </a:pPr>
            <a:r>
              <a:rPr lang="en-GB" sz="8717">
                <a:latin typeface="Comic Sans MS"/>
                <a:ea typeface="Comic Sans MS"/>
                <a:cs typeface="Comic Sans MS"/>
                <a:sym typeface="Comic Sans MS"/>
              </a:rPr>
              <a:t>NCETM have collaborated with Numberblocks - a BBC television series aimed at introducing children to early number.</a:t>
            </a:r>
            <a:endParaRPr sz="8717">
              <a:latin typeface="Comic Sans MS"/>
              <a:ea typeface="Comic Sans MS"/>
              <a:cs typeface="Comic Sans MS"/>
              <a:sym typeface="Comic Sans MS"/>
            </a:endParaRPr>
          </a:p>
          <a:p>
            <a:pPr indent="0" lvl="0" marL="0" rtl="0" algn="l">
              <a:spcBef>
                <a:spcPts val="1000"/>
              </a:spcBef>
              <a:spcAft>
                <a:spcPts val="0"/>
              </a:spcAft>
              <a:buNone/>
            </a:pPr>
            <a:r>
              <a:t/>
            </a:r>
            <a:endParaRPr/>
          </a:p>
        </p:txBody>
      </p:sp>
      <p:pic>
        <p:nvPicPr>
          <p:cNvPr id="111" name="Google Shape;111;g282e834c315_0_47"/>
          <p:cNvPicPr preferRelativeResize="0"/>
          <p:nvPr/>
        </p:nvPicPr>
        <p:blipFill>
          <a:blip r:embed="rId3">
            <a:alphaModFix/>
          </a:blip>
          <a:stretch>
            <a:fillRect/>
          </a:stretch>
        </p:blipFill>
        <p:spPr>
          <a:xfrm>
            <a:off x="6190175" y="1690825"/>
            <a:ext cx="5717150" cy="39342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
          <p:cNvSpPr txBox="1"/>
          <p:nvPr/>
        </p:nvSpPr>
        <p:spPr>
          <a:xfrm>
            <a:off x="523950" y="218950"/>
            <a:ext cx="10109700" cy="76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4400">
                <a:solidFill>
                  <a:srgbClr val="7030A0"/>
                </a:solidFill>
                <a:latin typeface="Comic Sans MS"/>
                <a:ea typeface="Comic Sans MS"/>
                <a:cs typeface="Comic Sans MS"/>
                <a:sym typeface="Comic Sans MS"/>
              </a:rPr>
              <a:t>Exploring mathematical concepts</a:t>
            </a:r>
            <a:endParaRPr/>
          </a:p>
        </p:txBody>
      </p:sp>
      <p:sp>
        <p:nvSpPr>
          <p:cNvPr id="118" name="Google Shape;118;p3"/>
          <p:cNvSpPr txBox="1"/>
          <p:nvPr/>
        </p:nvSpPr>
        <p:spPr>
          <a:xfrm>
            <a:off x="523876" y="1090705"/>
            <a:ext cx="11118900" cy="9390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GB" sz="2200" u="none" cap="none" strike="noStrike">
                <a:solidFill>
                  <a:schemeClr val="dk1"/>
                </a:solidFill>
                <a:latin typeface="Comic Sans MS"/>
                <a:ea typeface="Comic Sans MS"/>
                <a:cs typeface="Comic Sans MS"/>
                <a:sym typeface="Comic Sans MS"/>
              </a:rPr>
              <a:t>We </a:t>
            </a:r>
            <a:r>
              <a:rPr lang="en-GB" sz="2200">
                <a:solidFill>
                  <a:schemeClr val="dk1"/>
                </a:solidFill>
                <a:latin typeface="Comic Sans MS"/>
                <a:ea typeface="Comic Sans MS"/>
                <a:cs typeface="Comic Sans MS"/>
                <a:sym typeface="Comic Sans MS"/>
              </a:rPr>
              <a:t>also</a:t>
            </a:r>
            <a:r>
              <a:rPr b="0" i="0" lang="en-GB" sz="2200" u="none" cap="none" strike="noStrike">
                <a:solidFill>
                  <a:schemeClr val="dk1"/>
                </a:solidFill>
                <a:latin typeface="Comic Sans MS"/>
                <a:ea typeface="Comic Sans MS"/>
                <a:cs typeface="Comic Sans MS"/>
                <a:sym typeface="Comic Sans MS"/>
              </a:rPr>
              <a:t> provid</a:t>
            </a:r>
            <a:r>
              <a:rPr lang="en-GB" sz="2200">
                <a:solidFill>
                  <a:schemeClr val="dk1"/>
                </a:solidFill>
                <a:latin typeface="Comic Sans MS"/>
                <a:ea typeface="Comic Sans MS"/>
                <a:cs typeface="Comic Sans MS"/>
                <a:sym typeface="Comic Sans MS"/>
              </a:rPr>
              <a:t>e</a:t>
            </a:r>
            <a:r>
              <a:rPr b="0" i="0" lang="en-GB" sz="2200" u="none" cap="none" strike="noStrike">
                <a:solidFill>
                  <a:schemeClr val="dk1"/>
                </a:solidFill>
                <a:latin typeface="Comic Sans MS"/>
                <a:ea typeface="Comic Sans MS"/>
                <a:cs typeface="Comic Sans MS"/>
                <a:sym typeface="Comic Sans MS"/>
              </a:rPr>
              <a:t> the children with a ‘number a week’ method which will work throughout the year. </a:t>
            </a:r>
            <a:endParaRPr/>
          </a:p>
        </p:txBody>
      </p:sp>
      <p:graphicFrame>
        <p:nvGraphicFramePr>
          <p:cNvPr id="119" name="Google Shape;119;p3"/>
          <p:cNvGraphicFramePr/>
          <p:nvPr/>
        </p:nvGraphicFramePr>
        <p:xfrm>
          <a:off x="523951" y="2131956"/>
          <a:ext cx="3000000" cy="3000000"/>
        </p:xfrm>
        <a:graphic>
          <a:graphicData uri="http://schemas.openxmlformats.org/drawingml/2006/table">
            <a:tbl>
              <a:tblPr bandRow="1" firstRow="1">
                <a:noFill/>
                <a:tableStyleId>{C4B798BD-A7B5-4692-88CC-186F49A29B3D}</a:tableStyleId>
              </a:tblPr>
              <a:tblGrid>
                <a:gridCol w="3706250"/>
                <a:gridCol w="3706250"/>
                <a:gridCol w="3706250"/>
              </a:tblGrid>
              <a:tr h="539500">
                <a:tc>
                  <a:txBody>
                    <a:bodyPr/>
                    <a:lstStyle/>
                    <a:p>
                      <a:pPr indent="0" lvl="0" marL="0" marR="0" rtl="0" algn="ctr">
                        <a:spcBef>
                          <a:spcPts val="0"/>
                        </a:spcBef>
                        <a:spcAft>
                          <a:spcPts val="0"/>
                        </a:spcAft>
                        <a:buNone/>
                      </a:pPr>
                      <a:r>
                        <a:rPr b="0" lang="en-GB" sz="2000" u="none" cap="none" strike="noStrike">
                          <a:latin typeface="Comic Sans MS"/>
                          <a:ea typeface="Comic Sans MS"/>
                          <a:cs typeface="Comic Sans MS"/>
                          <a:sym typeface="Comic Sans MS"/>
                        </a:rPr>
                        <a:t>Term 1</a:t>
                      </a:r>
                      <a:endParaRPr/>
                    </a:p>
                  </a:txBody>
                  <a:tcPr marT="45725" marB="45725" marR="91450" marL="91450"/>
                </a:tc>
                <a:tc>
                  <a:txBody>
                    <a:bodyPr/>
                    <a:lstStyle/>
                    <a:p>
                      <a:pPr indent="0" lvl="0" marL="0" marR="0" rtl="0" algn="ctr">
                        <a:spcBef>
                          <a:spcPts val="0"/>
                        </a:spcBef>
                        <a:spcAft>
                          <a:spcPts val="0"/>
                        </a:spcAft>
                        <a:buNone/>
                      </a:pPr>
                      <a:r>
                        <a:rPr b="0" lang="en-GB" sz="2000" u="none" cap="none" strike="noStrike">
                          <a:latin typeface="Comic Sans MS"/>
                          <a:ea typeface="Comic Sans MS"/>
                          <a:cs typeface="Comic Sans MS"/>
                          <a:sym typeface="Comic Sans MS"/>
                        </a:rPr>
                        <a:t>Term 2</a:t>
                      </a:r>
                      <a:endParaRPr b="0" sz="2000" u="none" cap="none" strike="noStrike">
                        <a:latin typeface="Comic Sans MS"/>
                        <a:ea typeface="Comic Sans MS"/>
                        <a:cs typeface="Comic Sans MS"/>
                        <a:sym typeface="Comic Sans MS"/>
                      </a:endParaRPr>
                    </a:p>
                  </a:txBody>
                  <a:tcPr marT="45725" marB="45725" marR="91450" marL="91450"/>
                </a:tc>
                <a:tc>
                  <a:txBody>
                    <a:bodyPr/>
                    <a:lstStyle/>
                    <a:p>
                      <a:pPr indent="0" lvl="0" marL="0" marR="0" rtl="0" algn="ctr">
                        <a:spcBef>
                          <a:spcPts val="0"/>
                        </a:spcBef>
                        <a:spcAft>
                          <a:spcPts val="0"/>
                        </a:spcAft>
                        <a:buNone/>
                      </a:pPr>
                      <a:r>
                        <a:rPr b="0" lang="en-GB" sz="2000" u="none" cap="none" strike="noStrike">
                          <a:latin typeface="Comic Sans MS"/>
                          <a:ea typeface="Comic Sans MS"/>
                          <a:cs typeface="Comic Sans MS"/>
                          <a:sym typeface="Comic Sans MS"/>
                        </a:rPr>
                        <a:t>Term 3</a:t>
                      </a:r>
                      <a:endParaRPr/>
                    </a:p>
                  </a:txBody>
                  <a:tcPr marT="45725" marB="45725" marR="91450" marL="91450"/>
                </a:tc>
              </a:tr>
              <a:tr h="539025">
                <a:tc>
                  <a:txBody>
                    <a:bodyPr/>
                    <a:lstStyle/>
                    <a:p>
                      <a:pPr indent="0" lvl="0" marL="0" marR="0" rtl="0" algn="ctr">
                        <a:spcBef>
                          <a:spcPts val="0"/>
                        </a:spcBef>
                        <a:spcAft>
                          <a:spcPts val="0"/>
                        </a:spcAft>
                        <a:buNone/>
                      </a:pPr>
                      <a:r>
                        <a:rPr b="0" lang="en-GB" sz="2000" u="none" cap="none" strike="noStrike">
                          <a:latin typeface="Comic Sans MS"/>
                          <a:ea typeface="Comic Sans MS"/>
                          <a:cs typeface="Comic Sans MS"/>
                          <a:sym typeface="Comic Sans MS"/>
                        </a:rPr>
                        <a:t>September – December </a:t>
                      </a:r>
                      <a:endParaRPr/>
                    </a:p>
                  </a:txBody>
                  <a:tcPr marT="45725" marB="45725" marR="91450" marL="91450"/>
                </a:tc>
                <a:tc>
                  <a:txBody>
                    <a:bodyPr/>
                    <a:lstStyle/>
                    <a:p>
                      <a:pPr indent="0" lvl="0" marL="0" marR="0" rtl="0" algn="ctr">
                        <a:spcBef>
                          <a:spcPts val="0"/>
                        </a:spcBef>
                        <a:spcAft>
                          <a:spcPts val="0"/>
                        </a:spcAft>
                        <a:buNone/>
                      </a:pPr>
                      <a:r>
                        <a:rPr b="0" lang="en-GB" sz="2000" u="none" cap="none" strike="noStrike">
                          <a:latin typeface="Comic Sans MS"/>
                          <a:ea typeface="Comic Sans MS"/>
                          <a:cs typeface="Comic Sans MS"/>
                          <a:sym typeface="Comic Sans MS"/>
                        </a:rPr>
                        <a:t>January - April</a:t>
                      </a:r>
                      <a:endParaRPr/>
                    </a:p>
                  </a:txBody>
                  <a:tcPr marT="45725" marB="45725" marR="91450" marL="91450"/>
                </a:tc>
                <a:tc>
                  <a:txBody>
                    <a:bodyPr/>
                    <a:lstStyle/>
                    <a:p>
                      <a:pPr indent="0" lvl="0" marL="0" marR="0" rtl="0" algn="ctr">
                        <a:spcBef>
                          <a:spcPts val="0"/>
                        </a:spcBef>
                        <a:spcAft>
                          <a:spcPts val="0"/>
                        </a:spcAft>
                        <a:buNone/>
                      </a:pPr>
                      <a:r>
                        <a:rPr b="0" lang="en-GB" sz="2000" u="none" cap="none" strike="noStrike">
                          <a:latin typeface="Comic Sans MS"/>
                          <a:ea typeface="Comic Sans MS"/>
                          <a:cs typeface="Comic Sans MS"/>
                          <a:sym typeface="Comic Sans MS"/>
                        </a:rPr>
                        <a:t>April - July</a:t>
                      </a:r>
                      <a:endParaRPr/>
                    </a:p>
                  </a:txBody>
                  <a:tcPr marT="45725" marB="45725" marR="91450" marL="91450"/>
                </a:tc>
              </a:tr>
              <a:tr h="1854600">
                <a:tc>
                  <a:txBody>
                    <a:bodyPr/>
                    <a:lstStyle/>
                    <a:p>
                      <a:pPr indent="0" lvl="0" marL="0" marR="0" rtl="0" algn="l">
                        <a:spcBef>
                          <a:spcPts val="0"/>
                        </a:spcBef>
                        <a:spcAft>
                          <a:spcPts val="0"/>
                        </a:spcAft>
                        <a:buNone/>
                      </a:pPr>
                      <a:r>
                        <a:rPr lang="en-GB" sz="2000" u="none" cap="none" strike="noStrike">
                          <a:latin typeface="Comic Sans MS"/>
                          <a:ea typeface="Comic Sans MS"/>
                          <a:cs typeface="Comic Sans MS"/>
                          <a:sym typeface="Comic Sans MS"/>
                        </a:rPr>
                        <a:t>Numbers from 0-10 will be covered during this term.</a:t>
                      </a:r>
                      <a:endParaRPr sz="2000">
                        <a:latin typeface="Comic Sans MS"/>
                        <a:ea typeface="Comic Sans MS"/>
                        <a:cs typeface="Comic Sans MS"/>
                        <a:sym typeface="Comic Sans MS"/>
                      </a:endParaRPr>
                    </a:p>
                  </a:txBody>
                  <a:tcPr marT="45725" marB="45725" marR="91450" marL="91450"/>
                </a:tc>
                <a:tc>
                  <a:txBody>
                    <a:bodyPr/>
                    <a:lstStyle/>
                    <a:p>
                      <a:pPr indent="0" lvl="0" marL="0" marR="0" rtl="0" algn="l">
                        <a:spcBef>
                          <a:spcPts val="0"/>
                        </a:spcBef>
                        <a:spcAft>
                          <a:spcPts val="0"/>
                        </a:spcAft>
                        <a:buNone/>
                      </a:pPr>
                      <a:r>
                        <a:rPr lang="en-GB" sz="2000">
                          <a:latin typeface="Comic Sans MS"/>
                          <a:ea typeface="Comic Sans MS"/>
                          <a:cs typeface="Comic Sans MS"/>
                          <a:sym typeface="Comic Sans MS"/>
                        </a:rPr>
                        <a:t>The numbers</a:t>
                      </a:r>
                      <a:r>
                        <a:rPr lang="en-GB" sz="2000">
                          <a:latin typeface="Comic Sans MS"/>
                          <a:ea typeface="Comic Sans MS"/>
                          <a:cs typeface="Comic Sans MS"/>
                          <a:sym typeface="Comic Sans MS"/>
                        </a:rPr>
                        <a:t> from 0-10 will be explored in further detail. </a:t>
                      </a:r>
                      <a:endParaRPr/>
                    </a:p>
                    <a:p>
                      <a:pPr indent="0" lvl="0" marL="0" marR="0" rtl="0" algn="l">
                        <a:spcBef>
                          <a:spcPts val="0"/>
                        </a:spcBef>
                        <a:spcAft>
                          <a:spcPts val="0"/>
                        </a:spcAft>
                        <a:buNone/>
                      </a:pPr>
                      <a:r>
                        <a:t/>
                      </a:r>
                      <a:endParaRPr sz="2000">
                        <a:latin typeface="Comic Sans MS"/>
                        <a:ea typeface="Comic Sans MS"/>
                        <a:cs typeface="Comic Sans MS"/>
                        <a:sym typeface="Comic Sans MS"/>
                      </a:endParaRPr>
                    </a:p>
                    <a:p>
                      <a:pPr indent="0" lvl="0" marL="0" marR="0" rtl="0" algn="l">
                        <a:spcBef>
                          <a:spcPts val="0"/>
                        </a:spcBef>
                        <a:spcAft>
                          <a:spcPts val="0"/>
                        </a:spcAft>
                        <a:buNone/>
                      </a:pPr>
                      <a:r>
                        <a:rPr lang="en-GB" sz="2000">
                          <a:latin typeface="Comic Sans MS"/>
                          <a:ea typeface="Comic Sans MS"/>
                          <a:cs typeface="Comic Sans MS"/>
                          <a:sym typeface="Comic Sans MS"/>
                        </a:rPr>
                        <a:t>In terms of consolidation and putting a greater emphasis on number operations. </a:t>
                      </a:r>
                      <a:endParaRPr/>
                    </a:p>
                    <a:p>
                      <a:pPr indent="0" lvl="0" marL="0" marR="0" rtl="0" algn="l">
                        <a:spcBef>
                          <a:spcPts val="0"/>
                        </a:spcBef>
                        <a:spcAft>
                          <a:spcPts val="0"/>
                        </a:spcAft>
                        <a:buNone/>
                      </a:pPr>
                      <a:r>
                        <a:t/>
                      </a:r>
                      <a:endParaRPr sz="2000">
                        <a:latin typeface="Comic Sans MS"/>
                        <a:ea typeface="Comic Sans MS"/>
                        <a:cs typeface="Comic Sans MS"/>
                        <a:sym typeface="Comic Sans MS"/>
                      </a:endParaRPr>
                    </a:p>
                    <a:p>
                      <a:pPr indent="0" lvl="0" marL="0" marR="0" rtl="0" algn="l">
                        <a:spcBef>
                          <a:spcPts val="0"/>
                        </a:spcBef>
                        <a:spcAft>
                          <a:spcPts val="0"/>
                        </a:spcAft>
                        <a:buNone/>
                      </a:pPr>
                      <a:r>
                        <a:rPr lang="en-GB" sz="2000">
                          <a:latin typeface="Comic Sans MS"/>
                          <a:ea typeface="Comic Sans MS"/>
                          <a:cs typeface="Comic Sans MS"/>
                          <a:sym typeface="Comic Sans MS"/>
                        </a:rPr>
                        <a:t>Numbers to 20 will also be covered.</a:t>
                      </a:r>
                      <a:endParaRPr sz="2000">
                        <a:latin typeface="Comic Sans MS"/>
                        <a:ea typeface="Comic Sans MS"/>
                        <a:cs typeface="Comic Sans MS"/>
                        <a:sym typeface="Comic Sans MS"/>
                      </a:endParaRPr>
                    </a:p>
                  </a:txBody>
                  <a:tcPr marT="45725" marB="45725" marR="91450" marL="91450"/>
                </a:tc>
                <a:tc>
                  <a:txBody>
                    <a:bodyPr/>
                    <a:lstStyle/>
                    <a:p>
                      <a:pPr indent="0" lvl="0" marL="0" marR="0" rtl="0" algn="l">
                        <a:spcBef>
                          <a:spcPts val="0"/>
                        </a:spcBef>
                        <a:spcAft>
                          <a:spcPts val="0"/>
                        </a:spcAft>
                        <a:buNone/>
                      </a:pPr>
                      <a:r>
                        <a:rPr lang="en-GB" sz="2000">
                          <a:latin typeface="Comic Sans MS"/>
                          <a:ea typeface="Comic Sans MS"/>
                          <a:cs typeface="Comic Sans MS"/>
                          <a:sym typeface="Comic Sans MS"/>
                        </a:rPr>
                        <a:t>Numbers from 0 –</a:t>
                      </a:r>
                      <a:r>
                        <a:rPr lang="en-GB" sz="2000">
                          <a:latin typeface="Comic Sans MS"/>
                          <a:ea typeface="Comic Sans MS"/>
                          <a:cs typeface="Comic Sans MS"/>
                          <a:sym typeface="Comic Sans MS"/>
                        </a:rPr>
                        <a:t> 20 will continue to be explored here. </a:t>
                      </a:r>
                      <a:endParaRPr/>
                    </a:p>
                    <a:p>
                      <a:pPr indent="0" lvl="0" marL="0" marR="0" rtl="0" algn="l">
                        <a:spcBef>
                          <a:spcPts val="0"/>
                        </a:spcBef>
                        <a:spcAft>
                          <a:spcPts val="0"/>
                        </a:spcAft>
                        <a:buNone/>
                      </a:pPr>
                      <a:r>
                        <a:t/>
                      </a:r>
                      <a:endParaRPr sz="2000">
                        <a:latin typeface="Comic Sans MS"/>
                        <a:ea typeface="Comic Sans MS"/>
                        <a:cs typeface="Comic Sans MS"/>
                        <a:sym typeface="Comic Sans MS"/>
                      </a:endParaRPr>
                    </a:p>
                    <a:p>
                      <a:pPr indent="0" lvl="0" marL="0" marR="0" rtl="0" algn="l">
                        <a:spcBef>
                          <a:spcPts val="0"/>
                        </a:spcBef>
                        <a:spcAft>
                          <a:spcPts val="0"/>
                        </a:spcAft>
                        <a:buNone/>
                      </a:pPr>
                      <a:r>
                        <a:rPr lang="en-GB" sz="2000">
                          <a:latin typeface="Comic Sans MS"/>
                          <a:ea typeface="Comic Sans MS"/>
                          <a:cs typeface="Comic Sans MS"/>
                          <a:sym typeface="Comic Sans MS"/>
                        </a:rPr>
                        <a:t>With a greater emphasis here on number bonds. </a:t>
                      </a:r>
                      <a:endParaRPr/>
                    </a:p>
                    <a:p>
                      <a:pPr indent="0" lvl="0" marL="0" marR="0" rtl="0" algn="l">
                        <a:spcBef>
                          <a:spcPts val="0"/>
                        </a:spcBef>
                        <a:spcAft>
                          <a:spcPts val="0"/>
                        </a:spcAft>
                        <a:buNone/>
                      </a:pPr>
                      <a:r>
                        <a:t/>
                      </a:r>
                      <a:endParaRPr sz="2000">
                        <a:latin typeface="Comic Sans MS"/>
                        <a:ea typeface="Comic Sans MS"/>
                        <a:cs typeface="Comic Sans MS"/>
                        <a:sym typeface="Comic Sans MS"/>
                      </a:endParaRPr>
                    </a:p>
                    <a:p>
                      <a:pPr indent="0" lvl="0" marL="0" marR="0" rtl="0" algn="l">
                        <a:spcBef>
                          <a:spcPts val="0"/>
                        </a:spcBef>
                        <a:spcAft>
                          <a:spcPts val="0"/>
                        </a:spcAft>
                        <a:buNone/>
                      </a:pPr>
                      <a:r>
                        <a:t/>
                      </a:r>
                      <a:endParaRPr sz="2000">
                        <a:latin typeface="Comic Sans MS"/>
                        <a:ea typeface="Comic Sans MS"/>
                        <a:cs typeface="Comic Sans MS"/>
                        <a:sym typeface="Comic Sans MS"/>
                      </a:endParaRPr>
                    </a:p>
                  </a:txBody>
                  <a:tcPr marT="45725" marB="45725" marR="91450" marL="91450"/>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6"/>
          <p:cNvPicPr preferRelativeResize="0"/>
          <p:nvPr/>
        </p:nvPicPr>
        <p:blipFill>
          <a:blip r:embed="rId3">
            <a:alphaModFix/>
          </a:blip>
          <a:stretch>
            <a:fillRect/>
          </a:stretch>
        </p:blipFill>
        <p:spPr>
          <a:xfrm>
            <a:off x="445175" y="205475"/>
            <a:ext cx="4229576" cy="3172174"/>
          </a:xfrm>
          <a:prstGeom prst="rect">
            <a:avLst/>
          </a:prstGeom>
          <a:noFill/>
          <a:ln>
            <a:noFill/>
          </a:ln>
        </p:spPr>
      </p:pic>
      <p:pic>
        <p:nvPicPr>
          <p:cNvPr id="126" name="Google Shape;126;p6"/>
          <p:cNvPicPr preferRelativeResize="0"/>
          <p:nvPr/>
        </p:nvPicPr>
        <p:blipFill>
          <a:blip r:embed="rId4">
            <a:alphaModFix/>
          </a:blip>
          <a:stretch>
            <a:fillRect/>
          </a:stretch>
        </p:blipFill>
        <p:spPr>
          <a:xfrm>
            <a:off x="4987776" y="205487"/>
            <a:ext cx="2379126" cy="3172152"/>
          </a:xfrm>
          <a:prstGeom prst="rect">
            <a:avLst/>
          </a:prstGeom>
          <a:noFill/>
          <a:ln>
            <a:noFill/>
          </a:ln>
        </p:spPr>
      </p:pic>
      <p:pic>
        <p:nvPicPr>
          <p:cNvPr id="127" name="Google Shape;127;p6"/>
          <p:cNvPicPr preferRelativeResize="0"/>
          <p:nvPr/>
        </p:nvPicPr>
        <p:blipFill>
          <a:blip r:embed="rId5">
            <a:alphaModFix/>
          </a:blip>
          <a:stretch>
            <a:fillRect/>
          </a:stretch>
        </p:blipFill>
        <p:spPr>
          <a:xfrm>
            <a:off x="1370400" y="3595926"/>
            <a:ext cx="2379126" cy="3172173"/>
          </a:xfrm>
          <a:prstGeom prst="rect">
            <a:avLst/>
          </a:prstGeom>
          <a:noFill/>
          <a:ln>
            <a:noFill/>
          </a:ln>
        </p:spPr>
      </p:pic>
      <p:pic>
        <p:nvPicPr>
          <p:cNvPr id="128" name="Google Shape;128;p6"/>
          <p:cNvPicPr preferRelativeResize="0"/>
          <p:nvPr/>
        </p:nvPicPr>
        <p:blipFill>
          <a:blip r:embed="rId6">
            <a:alphaModFix/>
          </a:blip>
          <a:stretch>
            <a:fillRect/>
          </a:stretch>
        </p:blipFill>
        <p:spPr>
          <a:xfrm>
            <a:off x="8183401" y="2286121"/>
            <a:ext cx="3188248" cy="4250977"/>
          </a:xfrm>
          <a:prstGeom prst="rect">
            <a:avLst/>
          </a:prstGeom>
          <a:noFill/>
          <a:ln>
            <a:noFill/>
          </a:ln>
        </p:spPr>
      </p:pic>
      <p:pic>
        <p:nvPicPr>
          <p:cNvPr id="129" name="Google Shape;129;p6"/>
          <p:cNvPicPr preferRelativeResize="0"/>
          <p:nvPr/>
        </p:nvPicPr>
        <p:blipFill>
          <a:blip r:embed="rId7">
            <a:alphaModFix/>
          </a:blip>
          <a:stretch>
            <a:fillRect/>
          </a:stretch>
        </p:blipFill>
        <p:spPr>
          <a:xfrm>
            <a:off x="4532400" y="3595920"/>
            <a:ext cx="2379126" cy="3172183"/>
          </a:xfrm>
          <a:prstGeom prst="rect">
            <a:avLst/>
          </a:prstGeom>
          <a:noFill/>
          <a:ln>
            <a:noFill/>
          </a:ln>
        </p:spPr>
      </p:pic>
      <p:sp>
        <p:nvSpPr>
          <p:cNvPr id="130" name="Google Shape;130;p6"/>
          <p:cNvSpPr txBox="1"/>
          <p:nvPr/>
        </p:nvSpPr>
        <p:spPr>
          <a:xfrm>
            <a:off x="7688575" y="513725"/>
            <a:ext cx="4229700" cy="177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4500">
                <a:solidFill>
                  <a:srgbClr val="7030A0"/>
                </a:solidFill>
                <a:latin typeface="Comic Sans MS"/>
                <a:ea typeface="Comic Sans MS"/>
                <a:cs typeface="Comic Sans MS"/>
                <a:sym typeface="Comic Sans MS"/>
              </a:rPr>
              <a:t>What does ‘one’ look like?</a:t>
            </a:r>
            <a:endParaRPr b="1" sz="4500">
              <a:solidFill>
                <a:srgbClr val="7030A0"/>
              </a:solidFill>
              <a:latin typeface="Comic Sans MS"/>
              <a:ea typeface="Comic Sans MS"/>
              <a:cs typeface="Comic Sans MS"/>
              <a:sym typeface="Comic Sans M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7"/>
          <p:cNvPicPr preferRelativeResize="0"/>
          <p:nvPr/>
        </p:nvPicPr>
        <p:blipFill rotWithShape="1">
          <a:blip r:embed="rId3">
            <a:alphaModFix/>
          </a:blip>
          <a:srcRect b="0" l="0" r="0" t="0"/>
          <a:stretch/>
        </p:blipFill>
        <p:spPr>
          <a:xfrm rot="5400000">
            <a:off x="2219150" y="3583707"/>
            <a:ext cx="3492401" cy="2619301"/>
          </a:xfrm>
          <a:prstGeom prst="rect">
            <a:avLst/>
          </a:prstGeom>
          <a:noFill/>
          <a:ln>
            <a:noFill/>
          </a:ln>
        </p:spPr>
      </p:pic>
      <p:pic>
        <p:nvPicPr>
          <p:cNvPr id="137" name="Google Shape;137;p7"/>
          <p:cNvPicPr preferRelativeResize="0"/>
          <p:nvPr/>
        </p:nvPicPr>
        <p:blipFill rotWithShape="1">
          <a:blip r:embed="rId4">
            <a:alphaModFix/>
          </a:blip>
          <a:srcRect b="0" l="0" r="0" t="0"/>
          <a:stretch/>
        </p:blipFill>
        <p:spPr>
          <a:xfrm rot="5400000">
            <a:off x="88501" y="926503"/>
            <a:ext cx="3492401" cy="2619301"/>
          </a:xfrm>
          <a:prstGeom prst="rect">
            <a:avLst/>
          </a:prstGeom>
          <a:noFill/>
          <a:ln>
            <a:noFill/>
          </a:ln>
        </p:spPr>
      </p:pic>
      <p:pic>
        <p:nvPicPr>
          <p:cNvPr id="138" name="Google Shape;138;p7"/>
          <p:cNvPicPr preferRelativeResize="0"/>
          <p:nvPr/>
        </p:nvPicPr>
        <p:blipFill rotWithShape="1">
          <a:blip r:embed="rId5">
            <a:alphaModFix/>
          </a:blip>
          <a:srcRect b="0" l="0" r="0" t="0"/>
          <a:stretch/>
        </p:blipFill>
        <p:spPr>
          <a:xfrm rot="5400000">
            <a:off x="6480449" y="3583706"/>
            <a:ext cx="3492401" cy="2619301"/>
          </a:xfrm>
          <a:prstGeom prst="rect">
            <a:avLst/>
          </a:prstGeom>
          <a:noFill/>
          <a:ln>
            <a:noFill/>
          </a:ln>
        </p:spPr>
      </p:pic>
      <p:pic>
        <p:nvPicPr>
          <p:cNvPr id="139" name="Google Shape;139;p7"/>
          <p:cNvPicPr preferRelativeResize="0"/>
          <p:nvPr/>
        </p:nvPicPr>
        <p:blipFill rotWithShape="1">
          <a:blip r:embed="rId6">
            <a:alphaModFix/>
          </a:blip>
          <a:srcRect b="0" l="0" r="0" t="0"/>
          <a:stretch/>
        </p:blipFill>
        <p:spPr>
          <a:xfrm rot="5400000">
            <a:off x="4349799" y="926503"/>
            <a:ext cx="3492401" cy="2619301"/>
          </a:xfrm>
          <a:prstGeom prst="rect">
            <a:avLst/>
          </a:prstGeom>
          <a:noFill/>
          <a:ln>
            <a:noFill/>
          </a:ln>
        </p:spPr>
      </p:pic>
      <p:pic>
        <p:nvPicPr>
          <p:cNvPr id="140" name="Google Shape;140;p7"/>
          <p:cNvPicPr preferRelativeResize="0"/>
          <p:nvPr/>
        </p:nvPicPr>
        <p:blipFill rotWithShape="1">
          <a:blip r:embed="rId7">
            <a:alphaModFix/>
          </a:blip>
          <a:srcRect b="0" l="0" r="0" t="0"/>
          <a:stretch/>
        </p:blipFill>
        <p:spPr>
          <a:xfrm rot="5400000">
            <a:off x="8611096" y="877785"/>
            <a:ext cx="3492401" cy="26193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9"/>
          <p:cNvSpPr txBox="1"/>
          <p:nvPr/>
        </p:nvSpPr>
        <p:spPr>
          <a:xfrm>
            <a:off x="493375" y="308875"/>
            <a:ext cx="11505900" cy="76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4400">
                <a:solidFill>
                  <a:srgbClr val="7030A0"/>
                </a:solidFill>
                <a:latin typeface="Comic Sans MS"/>
                <a:ea typeface="Comic Sans MS"/>
                <a:cs typeface="Comic Sans MS"/>
                <a:sym typeface="Comic Sans MS"/>
              </a:rPr>
              <a:t>Maths in the classroom environment</a:t>
            </a:r>
            <a:endParaRPr/>
          </a:p>
        </p:txBody>
      </p:sp>
      <p:pic>
        <p:nvPicPr>
          <p:cNvPr id="147" name="Google Shape;147;p9"/>
          <p:cNvPicPr preferRelativeResize="0"/>
          <p:nvPr/>
        </p:nvPicPr>
        <p:blipFill>
          <a:blip r:embed="rId3">
            <a:alphaModFix/>
          </a:blip>
          <a:stretch>
            <a:fillRect/>
          </a:stretch>
        </p:blipFill>
        <p:spPr>
          <a:xfrm>
            <a:off x="4119338" y="1230725"/>
            <a:ext cx="3777370" cy="5036498"/>
          </a:xfrm>
          <a:prstGeom prst="rect">
            <a:avLst/>
          </a:prstGeom>
          <a:noFill/>
          <a:ln>
            <a:noFill/>
          </a:ln>
        </p:spPr>
      </p:pic>
      <p:pic>
        <p:nvPicPr>
          <p:cNvPr id="148" name="Google Shape;148;p9"/>
          <p:cNvPicPr preferRelativeResize="0"/>
          <p:nvPr/>
        </p:nvPicPr>
        <p:blipFill>
          <a:blip r:embed="rId4">
            <a:alphaModFix/>
          </a:blip>
          <a:stretch>
            <a:fillRect/>
          </a:stretch>
        </p:blipFill>
        <p:spPr>
          <a:xfrm>
            <a:off x="493375" y="2027700"/>
            <a:ext cx="3179651" cy="4239524"/>
          </a:xfrm>
          <a:prstGeom prst="rect">
            <a:avLst/>
          </a:prstGeom>
          <a:noFill/>
          <a:ln>
            <a:noFill/>
          </a:ln>
        </p:spPr>
      </p:pic>
      <p:pic>
        <p:nvPicPr>
          <p:cNvPr id="149" name="Google Shape;149;p9"/>
          <p:cNvPicPr preferRelativeResize="0"/>
          <p:nvPr/>
        </p:nvPicPr>
        <p:blipFill>
          <a:blip r:embed="rId5">
            <a:alphaModFix/>
          </a:blip>
          <a:stretch>
            <a:fillRect/>
          </a:stretch>
        </p:blipFill>
        <p:spPr>
          <a:xfrm>
            <a:off x="8302632" y="3946105"/>
            <a:ext cx="3696580" cy="2317605"/>
          </a:xfrm>
          <a:prstGeom prst="rect">
            <a:avLst/>
          </a:prstGeom>
          <a:noFill/>
          <a:ln>
            <a:noFill/>
          </a:ln>
        </p:spPr>
      </p:pic>
      <p:pic>
        <p:nvPicPr>
          <p:cNvPr id="150" name="Google Shape;150;p9"/>
          <p:cNvPicPr preferRelativeResize="0"/>
          <p:nvPr/>
        </p:nvPicPr>
        <p:blipFill>
          <a:blip r:embed="rId6">
            <a:alphaModFix/>
          </a:blip>
          <a:stretch>
            <a:fillRect/>
          </a:stretch>
        </p:blipFill>
        <p:spPr>
          <a:xfrm>
            <a:off x="8262250" y="1360684"/>
            <a:ext cx="3777350" cy="23030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g282e834c315_0_56"/>
          <p:cNvPicPr preferRelativeResize="0"/>
          <p:nvPr/>
        </p:nvPicPr>
        <p:blipFill rotWithShape="1">
          <a:blip r:embed="rId3">
            <a:alphaModFix/>
          </a:blip>
          <a:srcRect b="0" l="0" r="0" t="0"/>
          <a:stretch/>
        </p:blipFill>
        <p:spPr>
          <a:xfrm>
            <a:off x="8551275" y="211025"/>
            <a:ext cx="3102400" cy="3102400"/>
          </a:xfrm>
          <a:prstGeom prst="rect">
            <a:avLst/>
          </a:prstGeom>
          <a:noFill/>
          <a:ln>
            <a:noFill/>
          </a:ln>
        </p:spPr>
      </p:pic>
      <p:sp>
        <p:nvSpPr>
          <p:cNvPr id="157" name="Google Shape;157;g282e834c315_0_56"/>
          <p:cNvSpPr txBox="1"/>
          <p:nvPr>
            <p:ph type="title"/>
          </p:nvPr>
        </p:nvSpPr>
        <p:spPr>
          <a:xfrm>
            <a:off x="838200" y="724725"/>
            <a:ext cx="10515600" cy="1325700"/>
          </a:xfrm>
          <a:prstGeom prst="rect">
            <a:avLst/>
          </a:prstGeom>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None/>
            </a:pPr>
            <a:r>
              <a:rPr b="1" lang="en-GB">
                <a:solidFill>
                  <a:srgbClr val="7030A0"/>
                </a:solidFill>
                <a:latin typeface="Comic Sans MS"/>
                <a:ea typeface="Comic Sans MS"/>
                <a:cs typeface="Comic Sans MS"/>
                <a:sym typeface="Comic Sans MS"/>
              </a:rPr>
              <a:t>Resources </a:t>
            </a:r>
            <a:endParaRPr b="1">
              <a:solidFill>
                <a:srgbClr val="7030A0"/>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rPr b="1" lang="en-GB">
                <a:solidFill>
                  <a:srgbClr val="7030A0"/>
                </a:solidFill>
                <a:latin typeface="Comic Sans MS"/>
                <a:ea typeface="Comic Sans MS"/>
                <a:cs typeface="Comic Sans MS"/>
                <a:sym typeface="Comic Sans MS"/>
              </a:rPr>
              <a:t>we use…</a:t>
            </a:r>
            <a:endParaRPr/>
          </a:p>
        </p:txBody>
      </p:sp>
      <p:pic>
        <p:nvPicPr>
          <p:cNvPr id="158" name="Google Shape;158;g282e834c315_0_56"/>
          <p:cNvPicPr preferRelativeResize="0"/>
          <p:nvPr/>
        </p:nvPicPr>
        <p:blipFill>
          <a:blip r:embed="rId4">
            <a:alphaModFix/>
          </a:blip>
          <a:stretch>
            <a:fillRect/>
          </a:stretch>
        </p:blipFill>
        <p:spPr>
          <a:xfrm>
            <a:off x="8367850" y="3313425"/>
            <a:ext cx="3285825" cy="3285825"/>
          </a:xfrm>
          <a:prstGeom prst="rect">
            <a:avLst/>
          </a:prstGeom>
          <a:noFill/>
          <a:ln>
            <a:noFill/>
          </a:ln>
        </p:spPr>
      </p:pic>
      <p:pic>
        <p:nvPicPr>
          <p:cNvPr id="159" name="Google Shape;159;g282e834c315_0_56"/>
          <p:cNvPicPr preferRelativeResize="0"/>
          <p:nvPr/>
        </p:nvPicPr>
        <p:blipFill>
          <a:blip r:embed="rId5">
            <a:alphaModFix/>
          </a:blip>
          <a:stretch>
            <a:fillRect/>
          </a:stretch>
        </p:blipFill>
        <p:spPr>
          <a:xfrm>
            <a:off x="658400" y="4899600"/>
            <a:ext cx="6989901" cy="1699650"/>
          </a:xfrm>
          <a:prstGeom prst="rect">
            <a:avLst/>
          </a:prstGeom>
          <a:noFill/>
          <a:ln>
            <a:noFill/>
          </a:ln>
        </p:spPr>
      </p:pic>
      <p:pic>
        <p:nvPicPr>
          <p:cNvPr id="160" name="Google Shape;160;g282e834c315_0_56"/>
          <p:cNvPicPr preferRelativeResize="0"/>
          <p:nvPr/>
        </p:nvPicPr>
        <p:blipFill>
          <a:blip r:embed="rId6">
            <a:alphaModFix/>
          </a:blip>
          <a:stretch>
            <a:fillRect/>
          </a:stretch>
        </p:blipFill>
        <p:spPr>
          <a:xfrm>
            <a:off x="658400" y="2867974"/>
            <a:ext cx="3775363" cy="1875900"/>
          </a:xfrm>
          <a:prstGeom prst="rect">
            <a:avLst/>
          </a:prstGeom>
          <a:noFill/>
          <a:ln>
            <a:noFill/>
          </a:ln>
        </p:spPr>
      </p:pic>
      <p:pic>
        <p:nvPicPr>
          <p:cNvPr id="161" name="Google Shape;161;g282e834c315_0_56"/>
          <p:cNvPicPr preferRelativeResize="0"/>
          <p:nvPr/>
        </p:nvPicPr>
        <p:blipFill>
          <a:blip r:embed="rId7">
            <a:alphaModFix/>
          </a:blip>
          <a:stretch>
            <a:fillRect/>
          </a:stretch>
        </p:blipFill>
        <p:spPr>
          <a:xfrm>
            <a:off x="3899925" y="211025"/>
            <a:ext cx="3411225" cy="3411225"/>
          </a:xfrm>
          <a:prstGeom prst="rect">
            <a:avLst/>
          </a:prstGeom>
          <a:noFill/>
          <a:ln>
            <a:noFill/>
          </a:ln>
        </p:spPr>
      </p:pic>
      <p:pic>
        <p:nvPicPr>
          <p:cNvPr id="162" name="Google Shape;162;g282e834c315_0_56"/>
          <p:cNvPicPr preferRelativeResize="0"/>
          <p:nvPr/>
        </p:nvPicPr>
        <p:blipFill>
          <a:blip r:embed="rId8">
            <a:alphaModFix/>
          </a:blip>
          <a:stretch>
            <a:fillRect/>
          </a:stretch>
        </p:blipFill>
        <p:spPr>
          <a:xfrm>
            <a:off x="5482000" y="2867978"/>
            <a:ext cx="4207525" cy="16996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2018-10-09T18:36:38Z</dcterms:created>
  <dc:creator>EHesketh</dc:creator>
</cp:coreProperties>
</file>